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C5B35E0-39E0-4A38-848A-123DE05538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24AEA8C-24CB-42C0-958E-3FE965ABAD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5E0-39E0-4A38-848A-123DE05538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8C-24CB-42C0-958E-3FE965ABAD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C5B35E0-39E0-4A38-848A-123DE05538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24AEA8C-24CB-42C0-958E-3FE965ABAD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C5B35E0-39E0-4A38-848A-123DE05538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24AEA8C-24CB-42C0-958E-3FE965ABAD6F}" type="slidenum">
              <a:rPr lang="zh-CN" altLang="en-US" smtClean="0"/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C5B35E0-39E0-4A38-848A-123DE05538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24AEA8C-24CB-42C0-958E-3FE965ABAD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5E0-39E0-4A38-848A-123DE05538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8C-24CB-42C0-958E-3FE965ABAD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5E0-39E0-4A38-848A-123DE05538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8C-24CB-42C0-958E-3FE965ABAD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5E0-39E0-4A38-848A-123DE05538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8C-24CB-42C0-958E-3FE965ABAD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C5B35E0-39E0-4A38-848A-123DE05538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24AEA8C-24CB-42C0-958E-3FE965ABAD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5E0-39E0-4A38-848A-123DE05538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8C-24CB-42C0-958E-3FE965ABAD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C5B35E0-39E0-4A38-848A-123DE05538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24AEA8C-24CB-42C0-958E-3FE965ABAD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5E0-39E0-4A38-848A-123DE05538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8C-24CB-42C0-958E-3FE965ABAD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5E0-39E0-4A38-848A-123DE05538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8C-24CB-42C0-958E-3FE965ABAD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5E0-39E0-4A38-848A-123DE05538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8C-24CB-42C0-958E-3FE965ABAD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5E0-39E0-4A38-848A-123DE05538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8C-24CB-42C0-958E-3FE965ABAD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5E0-39E0-4A38-848A-123DE05538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8C-24CB-42C0-958E-3FE965ABAD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5E0-39E0-4A38-848A-123DE05538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EA8C-24CB-42C0-958E-3FE965ABAD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B35E0-39E0-4A38-848A-123DE05538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AEA8C-24CB-42C0-958E-3FE965ABAD6F}" type="slidenum">
              <a:rPr lang="zh-CN" altLang="en-US" smtClean="0"/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CN" altLang="en-US" b="1" dirty="0" smtClean="0"/>
              <a:t>从零开始</a:t>
            </a:r>
            <a:r>
              <a:rPr lang="zh-CN" altLang="en-US" dirty="0" smtClean="0"/>
              <a:t>的</a:t>
            </a:r>
            <a:br>
              <a:rPr lang="en-US" altLang="zh-CN" dirty="0" smtClean="0"/>
            </a:br>
            <a:r>
              <a:rPr lang="zh-CN" altLang="en-US" dirty="0" smtClean="0"/>
              <a:t>工程经验分享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4400" y="4054415"/>
            <a:ext cx="7315200" cy="102271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" dirty="0" smtClean="0"/>
              <a:t>文渊博</a:t>
            </a:r>
            <a:endParaRPr lang="zh-CN" alt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五、</a:t>
            </a:r>
            <a:r>
              <a:rPr lang="en-US" altLang="zh-CN" dirty="0" smtClean="0"/>
              <a:t>start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 smtClean="0"/>
              <a:t>函数应该做一件事。做好这件事。只做这一件事。</a:t>
            </a:r>
            <a:br>
              <a:rPr lang="en-US" altLang="zh-CN" sz="2400" b="1" dirty="0" smtClean="0"/>
            </a:br>
            <a:r>
              <a:rPr lang="zh-CN" altLang="en-US" dirty="0" smtClean="0"/>
              <a:t>要确保函数只做</a:t>
            </a:r>
            <a:r>
              <a:rPr lang="zh-CN" altLang="en-US" dirty="0"/>
              <a:t>一件事</a:t>
            </a:r>
            <a:r>
              <a:rPr lang="zh-CN" altLang="en-US" dirty="0" smtClean="0"/>
              <a:t>，函数中的语句都要在同一个抽象层级上。</a:t>
            </a:r>
            <a:endParaRPr lang="en-US" altLang="zh-CN" dirty="0" smtClean="0"/>
          </a:p>
          <a:p>
            <a:r>
              <a:rPr lang="zh-CN" altLang="en-US" dirty="0"/>
              <a:t>迪米特法则（</a:t>
            </a:r>
            <a:r>
              <a:rPr lang="en-US" altLang="zh-CN" dirty="0"/>
              <a:t>Law of Demeter</a:t>
            </a:r>
            <a:r>
              <a:rPr lang="zh-CN" altLang="en-US" dirty="0"/>
              <a:t>）又叫作最少知道原则（</a:t>
            </a:r>
            <a:r>
              <a:rPr lang="en-US" altLang="zh-CN" dirty="0"/>
              <a:t>Least Knowledge Principle </a:t>
            </a:r>
            <a:r>
              <a:rPr lang="zh-CN" altLang="en-US" dirty="0"/>
              <a:t>简写</a:t>
            </a:r>
            <a:r>
              <a:rPr lang="en-US" altLang="zh-CN" dirty="0"/>
              <a:t>LKP</a:t>
            </a:r>
            <a:r>
              <a:rPr lang="zh-CN" altLang="en-US" dirty="0" smtClean="0"/>
              <a:t>），模块不应了解它所操作对象的内部情形。隐藏数据，暴露操作。</a:t>
            </a:r>
            <a:endParaRPr lang="en-US" altLang="zh-CN" dirty="0" smtClean="0"/>
          </a:p>
          <a:p>
            <a:r>
              <a:rPr lang="zh-CN" altLang="en-US" dirty="0" smtClean="0"/>
              <a:t>别重复</a:t>
            </a:r>
            <a:r>
              <a:rPr lang="zh-CN" altLang="en-US" dirty="0"/>
              <a:t>自己</a:t>
            </a:r>
            <a:r>
              <a:rPr lang="zh-CN" altLang="en-US" dirty="0" smtClean="0"/>
              <a:t>。不仅会使你陷入重复机械性劳动之中，同样，也十分地难以维护。</a:t>
            </a:r>
            <a:endParaRPr lang="en-US" altLang="zh-CN" dirty="0" smtClean="0"/>
          </a:p>
          <a:p>
            <a:r>
              <a:rPr lang="zh-CN" altLang="zh-CN" dirty="0" smtClean="0"/>
              <a:t>过期</a:t>
            </a:r>
            <a:r>
              <a:rPr lang="zh-CN" altLang="en-US" dirty="0" smtClean="0"/>
              <a:t>、错误的</a:t>
            </a:r>
            <a:r>
              <a:rPr lang="zh-CN" altLang="zh-CN" dirty="0" smtClean="0"/>
              <a:t>注释</a:t>
            </a:r>
            <a:r>
              <a:rPr lang="zh-CN" altLang="en-US" dirty="0" smtClean="0"/>
              <a:t>会不断</a:t>
            </a:r>
            <a:r>
              <a:rPr lang="zh-CN" altLang="zh-CN" dirty="0" smtClean="0"/>
              <a:t>腐烂</a:t>
            </a:r>
            <a:r>
              <a:rPr lang="zh-CN" altLang="zh-CN" dirty="0"/>
              <a:t>你的</a:t>
            </a:r>
            <a:r>
              <a:rPr lang="zh-CN" altLang="zh-CN" dirty="0" smtClean="0"/>
              <a:t>代码</a:t>
            </a:r>
            <a:r>
              <a:rPr lang="zh-CN" altLang="en-US" dirty="0"/>
              <a:t>；</a:t>
            </a:r>
            <a:r>
              <a:rPr lang="zh-CN" altLang="en-US" dirty="0" smtClean="0"/>
              <a:t>而</a:t>
            </a:r>
            <a:r>
              <a:rPr lang="zh-CN" altLang="zh-CN" dirty="0" smtClean="0"/>
              <a:t>无用</a:t>
            </a:r>
            <a:r>
              <a:rPr lang="zh-CN" altLang="zh-CN" dirty="0"/>
              <a:t>的代码，代码管理工具会帮你</a:t>
            </a:r>
            <a:r>
              <a:rPr lang="zh-CN" altLang="zh-CN" dirty="0" smtClean="0"/>
              <a:t>备份</a:t>
            </a:r>
            <a:r>
              <a:rPr lang="zh-CN" altLang="en-US" dirty="0" smtClean="0"/>
              <a:t>，不需要注释掉。</a:t>
            </a:r>
            <a:endParaRPr lang="en-US" altLang="zh-CN" dirty="0" smtClean="0"/>
          </a:p>
          <a:p>
            <a:pPr marL="0" indent="0" algn="r">
              <a:buNone/>
            </a:pPr>
            <a:r>
              <a:rPr lang="en-US" altLang="zh-CN" dirty="0" smtClean="0"/>
              <a:t>——《</a:t>
            </a:r>
            <a:r>
              <a:rPr lang="zh-CN" altLang="en-US" dirty="0" smtClean="0"/>
              <a:t>代码整洁之道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六、</a:t>
            </a:r>
            <a:r>
              <a:rPr lang="en-US" altLang="zh-CN" dirty="0" smtClean="0"/>
              <a:t>really over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 smtClean="0"/>
              <a:t>谁来写测试？</a:t>
            </a:r>
            <a:endParaRPr lang="en-US" altLang="zh-CN" sz="2400" b="1" dirty="0" smtClean="0"/>
          </a:p>
          <a:p>
            <a:r>
              <a:rPr lang="zh-CN" altLang="en-US" dirty="0" smtClean="0"/>
              <a:t>软件：</a:t>
            </a:r>
            <a:endParaRPr lang="en-US" altLang="zh-CN" dirty="0" smtClean="0"/>
          </a:p>
          <a:p>
            <a:r>
              <a:rPr lang="zh-CN" altLang="en-US" dirty="0" smtClean="0"/>
              <a:t>单元测试最好由代码编写者来编写。只有软件作者本身，才最清楚软件应当做到什么。（当单元测试都没有编写通过时，不允许进行下一步</a:t>
            </a:r>
            <a:r>
              <a:rPr lang="zh-CN" altLang="en-US" dirty="0"/>
              <a:t>的</a:t>
            </a:r>
            <a:r>
              <a:rPr lang="zh-CN" altLang="en-US" dirty="0" smtClean="0"/>
              <a:t>实际</a:t>
            </a:r>
            <a:r>
              <a:rPr lang="en-US" altLang="zh-CN" dirty="0" smtClean="0"/>
              <a:t>work</a:t>
            </a:r>
            <a:r>
              <a:rPr lang="zh-CN" altLang="en-US" dirty="0" smtClean="0"/>
              <a:t>代码编写。</a:t>
            </a:r>
            <a:r>
              <a:rPr lang="en-US" altLang="zh-CN" dirty="0" smtClean="0"/>
              <a:t>——《</a:t>
            </a:r>
            <a:r>
              <a:rPr lang="zh-CN" altLang="en-US" dirty="0" smtClean="0"/>
              <a:t>构建之法，现代软件工程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硬件：</a:t>
            </a:r>
            <a:endParaRPr lang="en-US" altLang="zh-CN" dirty="0" smtClean="0"/>
          </a:p>
          <a:p>
            <a:r>
              <a:rPr lang="zh-CN" altLang="en-US" dirty="0" smtClean="0"/>
              <a:t>验证的代码最好不要由代码编写者来编写，可能自己的思维会限制住整个模块的验证行为，从而掩盖</a:t>
            </a:r>
            <a:r>
              <a:rPr lang="en-US" altLang="zh-CN" dirty="0" smtClean="0"/>
              <a:t>bug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六、</a:t>
            </a:r>
            <a:r>
              <a:rPr lang="en-US" altLang="zh-CN" dirty="0"/>
              <a:t>really over</a:t>
            </a:r>
            <a:r>
              <a:rPr lang="zh-CN" altLang="en-US" dirty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360" y="2208208"/>
            <a:ext cx="7955280" cy="4069080"/>
          </a:xfrm>
        </p:spPr>
        <p:txBody>
          <a:bodyPr/>
          <a:lstStyle/>
          <a:p>
            <a:r>
              <a:rPr lang="zh-CN" altLang="zh-CN" dirty="0"/>
              <a:t>它在我的机器上可以很好运行</a:t>
            </a:r>
            <a:r>
              <a:rPr lang="zh-CN" altLang="zh-CN" dirty="0" smtClean="0"/>
              <a:t>！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程序员喜欢说的话</a:t>
            </a:r>
            <a:endParaRPr lang="en-US" altLang="zh-CN" dirty="0" smtClean="0"/>
          </a:p>
          <a:p>
            <a:endParaRPr lang="zh-CN" altLang="zh-CN" dirty="0"/>
          </a:p>
          <a:p>
            <a:r>
              <a:rPr lang="en-US" altLang="zh-CN" dirty="0" smtClean="0"/>
              <a:t>Debug</a:t>
            </a:r>
            <a:r>
              <a:rPr lang="zh-CN" altLang="en-US" dirty="0" smtClean="0"/>
              <a:t>，有时候不得不相信</a:t>
            </a:r>
            <a:r>
              <a:rPr lang="zh-CN" altLang="zh-CN" dirty="0" smtClean="0"/>
              <a:t>玄学</a:t>
            </a:r>
            <a:r>
              <a:rPr lang="en-US" altLang="zh-CN" dirty="0" smtClean="0"/>
              <a:t>……</a:t>
            </a:r>
            <a:endParaRPr lang="en-US" altLang="zh-CN" dirty="0" smtClean="0"/>
          </a:p>
        </p:txBody>
      </p:sp>
      <p:pic>
        <p:nvPicPr>
          <p:cNvPr id="1026" name="Picture 2" descr="http://ww3.sinaimg.cn/large/7cc829d3gw1esx16mwcpvj20sg0jz0v9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7" y="3904978"/>
            <a:ext cx="3515673" cy="24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七、</a:t>
            </a:r>
            <a:r>
              <a:rPr lang="en-US" altLang="zh-CN" dirty="0" smtClean="0"/>
              <a:t>To be continued…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魔方的技能有哪些层次呢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听说过魔方的玩法，理论上了解</a:t>
            </a:r>
            <a:r>
              <a:rPr lang="en-US" altLang="zh-CN" dirty="0" smtClean="0"/>
              <a:t>(</a:t>
            </a:r>
            <a:r>
              <a:rPr lang="zh-CN" altLang="en-US" dirty="0" smtClean="0"/>
              <a:t>已经知道：通过扭动魔方的各个层面，直到六面出现一样的颜色为止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en-US" dirty="0"/>
              <a:t>对口诀知其然，能在实践中根据某种口诀玩成六面</a:t>
            </a:r>
            <a:endParaRPr lang="zh-CN" altLang="en-US" dirty="0"/>
          </a:p>
          <a:p>
            <a:r>
              <a:rPr lang="en-US" altLang="zh-CN" dirty="0"/>
              <a:t>3.</a:t>
            </a:r>
            <a:r>
              <a:rPr lang="zh-CN" altLang="en-US" dirty="0"/>
              <a:t>对口诀知其所以然，能够根据情况加以变化</a:t>
            </a:r>
            <a:endParaRPr lang="zh-CN" altLang="en-US" dirty="0"/>
          </a:p>
          <a:p>
            <a:r>
              <a:rPr lang="en-US" altLang="zh-CN" dirty="0"/>
              <a:t>4.</a:t>
            </a:r>
            <a:r>
              <a:rPr lang="zh-CN" altLang="en-US" dirty="0"/>
              <a:t>同上，唯手熟尔。几十秒就可以搞定</a:t>
            </a:r>
            <a:r>
              <a:rPr lang="zh-CN" altLang="en-US" dirty="0" smtClean="0"/>
              <a:t>的</a:t>
            </a:r>
            <a:endParaRPr lang="en-US" altLang="zh-CN" dirty="0" smtClean="0"/>
          </a:p>
          <a:p>
            <a:r>
              <a:rPr lang="en-US" altLang="zh-CN" dirty="0" smtClean="0"/>
              <a:t>5.</a:t>
            </a:r>
            <a:r>
              <a:rPr lang="zh-CN" altLang="en-US" dirty="0" smtClean="0"/>
              <a:t>同上，但是转得特别特别特别快，十几秒就能转好的那些人</a:t>
            </a:r>
            <a:endParaRPr lang="en-US" altLang="zh-CN" dirty="0" smtClean="0"/>
          </a:p>
          <a:p>
            <a:r>
              <a:rPr lang="en-US" altLang="zh-CN" dirty="0" smtClean="0"/>
              <a:t>6</a:t>
            </a:r>
            <a:r>
              <a:rPr lang="en-US" altLang="zh-CN" dirty="0"/>
              <a:t>.</a:t>
            </a:r>
            <a:r>
              <a:rPr lang="zh-CN" altLang="en-US" dirty="0"/>
              <a:t>能够设计出新型的魔方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八、</a:t>
            </a:r>
            <a:r>
              <a:rPr lang="en-US" altLang="zh-CN" dirty="0" smtClean="0"/>
              <a:t>END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01985" y="1883102"/>
            <a:ext cx="2520873" cy="31832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403" y="1883102"/>
            <a:ext cx="2609019" cy="3183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Skills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编程语言 </a:t>
            </a:r>
            <a:r>
              <a:rPr lang="en-US" altLang="zh-CN" dirty="0" smtClean="0"/>
              <a:t>:      toy  -----&gt; project</a:t>
            </a:r>
            <a:endParaRPr lang="en-US" altLang="zh-CN" dirty="0" smtClean="0"/>
          </a:p>
          <a:p>
            <a:r>
              <a:rPr lang="en-US" altLang="zh-CN" dirty="0" smtClean="0"/>
              <a:t>Vim  </a:t>
            </a:r>
            <a:r>
              <a:rPr lang="zh-CN" altLang="en-US" dirty="0" smtClean="0"/>
              <a:t>：     </a:t>
            </a:r>
            <a:r>
              <a:rPr lang="en-US" altLang="zh-CN" dirty="0" smtClean="0"/>
              <a:t>use  vim as IDE</a:t>
            </a:r>
            <a:endParaRPr lang="en-US" altLang="zh-CN" dirty="0" smtClean="0"/>
          </a:p>
          <a:p>
            <a:r>
              <a:rPr lang="en-US" altLang="zh-CN" dirty="0" err="1" smtClean="0"/>
              <a:t>Git</a:t>
            </a:r>
            <a:r>
              <a:rPr lang="en-US" altLang="zh-CN" dirty="0" smtClean="0"/>
              <a:t>    :       </a:t>
            </a:r>
            <a:endParaRPr lang="en-US" altLang="zh-CN" dirty="0" smtClean="0"/>
          </a:p>
          <a:p>
            <a:r>
              <a:rPr lang="en-US" altLang="zh-CN" dirty="0" smtClean="0"/>
              <a:t>GDB :        debug </a:t>
            </a:r>
            <a:endParaRPr lang="en-US" altLang="zh-CN" dirty="0" smtClean="0"/>
          </a:p>
          <a:p>
            <a:r>
              <a:rPr lang="en-US" altLang="zh-CN" dirty="0" err="1" smtClean="0"/>
              <a:t>Cmake</a:t>
            </a:r>
            <a:r>
              <a:rPr lang="en-US" altLang="zh-CN" dirty="0" smtClean="0"/>
              <a:t> </a:t>
            </a:r>
            <a:endParaRPr lang="en-US" altLang="zh-CN" dirty="0" smtClean="0"/>
          </a:p>
          <a:p>
            <a:r>
              <a:rPr lang="zh-CN" altLang="en-US" dirty="0" smtClean="0"/>
              <a:t>注释、文档书写</a:t>
            </a:r>
            <a:endParaRPr lang="en-US" altLang="zh-CN" dirty="0" smtClean="0"/>
          </a:p>
          <a:p>
            <a:r>
              <a:rPr lang="en-US" altLang="zh-CN" dirty="0" smtClean="0">
                <a:sym typeface="Wingdings" panose="05000000000000000000" pitchFamily="2" charset="2"/>
              </a:rPr>
              <a:t>Shell : </a:t>
            </a:r>
            <a:r>
              <a:rPr lang="zh-CN" altLang="en-US" dirty="0" smtClean="0">
                <a:sym typeface="Wingdings" panose="05000000000000000000" pitchFamily="2" charset="2"/>
              </a:rPr>
              <a:t>自动化部署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zh-CN" altLang="en-US" dirty="0" smtClean="0"/>
              <a:t>职业技能 ： 时间管理  沟通合作</a:t>
            </a:r>
            <a:endParaRPr lang="en-US" altLang="zh-CN" dirty="0" smtClean="0"/>
          </a:p>
          <a:p>
            <a:r>
              <a:rPr lang="zh-CN" altLang="en-US" dirty="0" smtClean="0"/>
              <a:t>不断的自我学习 ： 读论文等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8423" y="2603634"/>
            <a:ext cx="7955280" cy="12705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8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谢谢</a:t>
            </a:r>
            <a:endParaRPr lang="zh-CN" altLang="en-US" sz="8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</a:t>
            </a:r>
            <a:r>
              <a:rPr lang="zh-CN" altLang="zh-CN" dirty="0" smtClean="0"/>
              <a:t>从</a:t>
            </a:r>
            <a:r>
              <a:rPr lang="zh-CN" altLang="zh-CN" dirty="0"/>
              <a:t>零</a:t>
            </a:r>
            <a:r>
              <a:rPr lang="zh-CN" altLang="zh-CN" dirty="0" smtClean="0"/>
              <a:t>开始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 </a:t>
            </a:r>
            <a:r>
              <a:rPr lang="en-US" altLang="zh-CN" dirty="0" err="1"/>
              <a:t>Git</a:t>
            </a:r>
            <a:r>
              <a:rPr lang="zh-CN" altLang="zh-CN" dirty="0"/>
              <a:t>命令、</a:t>
            </a:r>
            <a:r>
              <a:rPr lang="en-US" altLang="zh-CN" dirty="0"/>
              <a:t>Vim</a:t>
            </a:r>
            <a:r>
              <a:rPr lang="zh-CN" altLang="zh-CN" dirty="0"/>
              <a:t>技巧、</a:t>
            </a:r>
            <a:r>
              <a:rPr lang="zh-CN" altLang="zh-CN" dirty="0" smtClean="0"/>
              <a:t>编程语言</a:t>
            </a:r>
            <a:r>
              <a:rPr lang="zh-CN" altLang="en-US" dirty="0"/>
              <a:t>语句</a:t>
            </a:r>
            <a:r>
              <a:rPr lang="zh-CN" altLang="zh-CN" dirty="0" smtClean="0"/>
              <a:t>规范</a:t>
            </a:r>
            <a:r>
              <a:rPr lang="zh-CN" altLang="zh-CN" dirty="0"/>
              <a:t>、算法的</a:t>
            </a:r>
            <a:r>
              <a:rPr lang="zh-CN" altLang="zh-CN" dirty="0" smtClean="0"/>
              <a:t>优化</a:t>
            </a:r>
            <a:r>
              <a:rPr lang="zh-CN" altLang="en-US" dirty="0" smtClean="0"/>
              <a:t>技巧</a:t>
            </a:r>
            <a:r>
              <a:rPr lang="en-US" altLang="zh-CN" dirty="0" smtClean="0"/>
              <a:t>……</a:t>
            </a:r>
            <a:r>
              <a:rPr lang="zh-CN" altLang="zh-CN" dirty="0" smtClean="0"/>
              <a:t>都</a:t>
            </a:r>
            <a:r>
              <a:rPr lang="zh-CN" altLang="zh-CN" b="1" dirty="0">
                <a:solidFill>
                  <a:srgbClr val="FF0000"/>
                </a:solidFill>
              </a:rPr>
              <a:t>不</a:t>
            </a:r>
            <a:r>
              <a:rPr lang="zh-CN" altLang="zh-CN" dirty="0"/>
              <a:t>在本次讨论的</a:t>
            </a:r>
            <a:r>
              <a:rPr lang="zh-CN" altLang="zh-CN" u="sng" dirty="0"/>
              <a:t>经验</a:t>
            </a:r>
            <a:r>
              <a:rPr lang="zh-CN" altLang="zh-CN" dirty="0"/>
              <a:t>范围</a:t>
            </a:r>
            <a:r>
              <a:rPr lang="zh-CN" altLang="zh-CN" dirty="0" smtClean="0"/>
              <a:t>之内</a:t>
            </a:r>
            <a:r>
              <a:rPr lang="en-US" altLang="zh-CN" dirty="0" smtClean="0"/>
              <a:t>…</a:t>
            </a:r>
            <a:endParaRPr lang="en-US" altLang="zh-CN" dirty="0" smtClean="0"/>
          </a:p>
          <a:p>
            <a:pPr>
              <a:lnSpc>
                <a:spcPts val="2600"/>
              </a:lnSpc>
              <a:buFont typeface="Wingdings" panose="05000000000000000000" pitchFamily="2" charset="2"/>
              <a:buChar char="Ø"/>
            </a:pPr>
            <a:endParaRPr lang="zh-CN" altLang="zh-CN" dirty="0"/>
          </a:p>
          <a:p>
            <a:pPr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 </a:t>
            </a:r>
            <a:r>
              <a:rPr lang="zh-CN" altLang="zh-CN" dirty="0" smtClean="0"/>
              <a:t>内容重点</a:t>
            </a:r>
            <a:r>
              <a:rPr lang="zh-CN" altLang="en-US" dirty="0" smtClean="0"/>
              <a:t>：</a:t>
            </a:r>
            <a:br>
              <a:rPr lang="en-US" altLang="zh-CN" dirty="0" smtClean="0"/>
            </a:br>
            <a:r>
              <a:rPr lang="zh-CN" altLang="zh-CN" dirty="0" smtClean="0"/>
              <a:t>亲身经历</a:t>
            </a:r>
            <a:r>
              <a:rPr lang="zh-CN" altLang="en-US" dirty="0" smtClean="0"/>
              <a:t>工程实践中，总结出来的一点点“微小的启示”。</a:t>
            </a: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</a:t>
            </a:r>
            <a:r>
              <a:rPr lang="en-US" altLang="zh-CN" dirty="0" smtClean="0"/>
              <a:t>Demo Start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/>
          <a:lstStyle/>
          <a:p>
            <a:r>
              <a:rPr lang="zh-CN" altLang="zh-CN" dirty="0"/>
              <a:t>工程</a:t>
            </a:r>
            <a:r>
              <a:rPr lang="zh-CN" altLang="zh-CN" dirty="0" smtClean="0"/>
              <a:t>：</a:t>
            </a:r>
            <a:br>
              <a:rPr lang="en-US" altLang="zh-CN" dirty="0" smtClean="0"/>
            </a:br>
            <a:r>
              <a:rPr lang="zh-CN" altLang="en-US" dirty="0" smtClean="0"/>
              <a:t>创造性地运用科学原理，设计和实现建筑、机器、装置或生产过程；或者在实践中使用一个或多个上述实体；或者是实现这些实体的过程。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所以，做工程</a:t>
            </a:r>
            <a:r>
              <a:rPr lang="zh-CN" altLang="en-US" dirty="0"/>
              <a:t>也</a:t>
            </a:r>
            <a:r>
              <a:rPr lang="zh-CN" altLang="en-US" dirty="0" smtClean="0"/>
              <a:t>要讲究</a:t>
            </a:r>
            <a:r>
              <a:rPr lang="zh-CN" altLang="en-US" b="1" dirty="0" smtClean="0"/>
              <a:t>科学性</a:t>
            </a:r>
            <a:r>
              <a:rPr lang="zh-CN" altLang="en-US" dirty="0" smtClean="0"/>
              <a:t>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</a:t>
            </a:r>
            <a:r>
              <a:rPr lang="en-US" altLang="zh-CN" dirty="0"/>
              <a:t>Demo </a:t>
            </a:r>
            <a:r>
              <a:rPr lang="en-US" altLang="zh-CN" dirty="0" smtClean="0"/>
              <a:t>Start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工程实践的开始，都是比着葫芦画瓢，照猫画虎</a:t>
            </a:r>
            <a:r>
              <a:rPr lang="zh-CN" altLang="zh-CN" dirty="0" smtClean="0"/>
              <a:t>。</a:t>
            </a:r>
            <a:br>
              <a:rPr lang="en-US" altLang="zh-CN" dirty="0" smtClean="0"/>
            </a:br>
            <a:r>
              <a:rPr lang="zh-CN" altLang="zh-CN" dirty="0" smtClean="0"/>
              <a:t>例如</a:t>
            </a:r>
            <a:r>
              <a:rPr lang="zh-CN" altLang="zh-CN" dirty="0"/>
              <a:t>：公司会对新员工进行示例</a:t>
            </a:r>
            <a:r>
              <a:rPr lang="en-US" altLang="zh-CN" dirty="0"/>
              <a:t>demo</a:t>
            </a:r>
            <a:r>
              <a:rPr lang="zh-CN" altLang="zh-CN" dirty="0"/>
              <a:t>的编写，试运行，然后再参加实际项目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zh-CN" altLang="zh-CN" dirty="0"/>
          </a:p>
          <a:p>
            <a:r>
              <a:rPr lang="zh-CN" altLang="zh-CN" dirty="0" smtClean="0"/>
              <a:t>目标</a:t>
            </a:r>
            <a:r>
              <a:rPr lang="zh-CN" altLang="zh-CN" dirty="0"/>
              <a:t>：编程规范的</a:t>
            </a:r>
            <a:r>
              <a:rPr lang="zh-CN" altLang="zh-CN" dirty="0" smtClean="0"/>
              <a:t>习惯改变；</a:t>
            </a:r>
            <a:r>
              <a:rPr lang="zh-CN" altLang="en-US" dirty="0" smtClean="0"/>
              <a:t>项目</a:t>
            </a:r>
            <a:r>
              <a:rPr lang="zh-CN" altLang="zh-CN" dirty="0" smtClean="0"/>
              <a:t>软件</a:t>
            </a:r>
            <a:r>
              <a:rPr lang="zh-CN" altLang="zh-CN" dirty="0"/>
              <a:t>组织架构、控制执行流程的熟悉；</a:t>
            </a:r>
            <a:r>
              <a:rPr lang="zh-CN" altLang="zh-CN" dirty="0" smtClean="0"/>
              <a:t>以及</a:t>
            </a:r>
            <a:r>
              <a:rPr lang="zh-CN" altLang="en-US" dirty="0" smtClean="0"/>
              <a:t>，</a:t>
            </a:r>
            <a:r>
              <a:rPr lang="zh-CN" altLang="zh-CN" dirty="0" smtClean="0"/>
              <a:t>根据</a:t>
            </a:r>
            <a:r>
              <a:rPr lang="zh-CN" altLang="zh-CN" dirty="0"/>
              <a:t>任务完成的情况，熟悉职工的特质，进行下一步的工作任务分配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</a:t>
            </a:r>
            <a:r>
              <a:rPr lang="en-US" altLang="zh-CN" dirty="0" smtClean="0"/>
              <a:t>Before Start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>
            <a:normAutofit fontScale="92500" lnSpcReduction="10000"/>
          </a:bodyPr>
          <a:lstStyle/>
          <a:p>
            <a:r>
              <a:rPr lang="zh-CN" altLang="zh-CN" sz="2800" b="1" dirty="0" smtClean="0"/>
              <a:t>【代码未动，文档先行】</a:t>
            </a:r>
            <a:br>
              <a:rPr lang="en-US" altLang="zh-CN" sz="2800" b="1" dirty="0" smtClean="0"/>
            </a:br>
            <a:endParaRPr lang="en-US" altLang="zh-CN" sz="2800" b="1" dirty="0" smtClean="0"/>
          </a:p>
          <a:p>
            <a:r>
              <a:rPr lang="zh-CN" altLang="en-US" sz="2800" b="1" dirty="0" smtClean="0"/>
              <a:t> 文档的重要性： 连接各个软件结构层次的标准。</a:t>
            </a:r>
            <a:endParaRPr lang="en-US" altLang="zh-CN" sz="2800" b="1" dirty="0" smtClean="0"/>
          </a:p>
          <a:p>
            <a:r>
              <a:rPr lang="zh-CN" altLang="zh-CN" dirty="0" smtClean="0"/>
              <a:t>首先</a:t>
            </a:r>
            <a:r>
              <a:rPr lang="zh-CN" altLang="en-US" dirty="0" smtClean="0"/>
              <a:t>，</a:t>
            </a:r>
            <a:r>
              <a:rPr lang="zh-CN" altLang="zh-CN" dirty="0" smtClean="0"/>
              <a:t>确定任务需求</a:t>
            </a:r>
            <a:r>
              <a:rPr lang="zh-CN" altLang="en-US" dirty="0" smtClean="0"/>
              <a:t>：</a:t>
            </a:r>
            <a:br>
              <a:rPr lang="en-US" altLang="zh-CN" dirty="0" smtClean="0"/>
            </a:br>
            <a:r>
              <a:rPr lang="zh-CN" altLang="zh-CN" dirty="0" smtClean="0"/>
              <a:t>任务</a:t>
            </a:r>
            <a:r>
              <a:rPr lang="zh-CN" altLang="zh-CN" dirty="0"/>
              <a:t>的需求</a:t>
            </a:r>
            <a:r>
              <a:rPr lang="zh-CN" altLang="zh-CN" dirty="0" smtClean="0"/>
              <a:t>方列出</a:t>
            </a:r>
            <a:r>
              <a:rPr lang="zh-CN" altLang="zh-CN" dirty="0"/>
              <a:t>任务的需求清单。经过相互</a:t>
            </a:r>
            <a:r>
              <a:rPr lang="zh-CN" altLang="zh-CN" dirty="0" smtClean="0"/>
              <a:t>沟通</a:t>
            </a:r>
            <a:r>
              <a:rPr lang="zh-CN" altLang="en-US" dirty="0" smtClean="0"/>
              <a:t>、</a:t>
            </a:r>
            <a:r>
              <a:rPr lang="zh-CN" altLang="zh-CN" dirty="0" smtClean="0"/>
              <a:t>修改</a:t>
            </a:r>
            <a:r>
              <a:rPr lang="zh-CN" altLang="en-US" dirty="0" smtClean="0"/>
              <a:t>、</a:t>
            </a:r>
            <a:r>
              <a:rPr lang="zh-CN" altLang="zh-CN" dirty="0" smtClean="0"/>
              <a:t>完善</a:t>
            </a:r>
            <a:r>
              <a:rPr lang="zh-CN" altLang="zh-CN" dirty="0"/>
              <a:t>，整理</a:t>
            </a:r>
            <a:r>
              <a:rPr lang="zh-CN" altLang="zh-CN" dirty="0" smtClean="0"/>
              <a:t>成</a:t>
            </a:r>
            <a:r>
              <a:rPr lang="zh-CN" altLang="en-US" dirty="0" smtClean="0"/>
              <a:t>书面</a:t>
            </a:r>
            <a:r>
              <a:rPr lang="zh-CN" altLang="zh-CN" dirty="0" smtClean="0"/>
              <a:t>文档</a:t>
            </a:r>
            <a:r>
              <a:rPr lang="zh-CN" altLang="zh-CN" dirty="0"/>
              <a:t>形式的需求点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br>
              <a:rPr lang="en-US" altLang="zh-CN" dirty="0" smtClean="0"/>
            </a:br>
            <a:r>
              <a:rPr lang="zh-CN" altLang="zh-CN" b="1" dirty="0" smtClean="0"/>
              <a:t>【注意】</a:t>
            </a:r>
            <a:r>
              <a:rPr lang="zh-CN" altLang="en-US" b="1" dirty="0" smtClean="0"/>
              <a:t>：</a:t>
            </a:r>
            <a:r>
              <a:rPr lang="zh-CN" altLang="zh-CN" dirty="0" smtClean="0"/>
              <a:t>应当</a:t>
            </a:r>
            <a:r>
              <a:rPr lang="zh-CN" altLang="zh-CN" dirty="0"/>
              <a:t>现实（工期、以及成本），并且具体（临时补丁、阶段性交付、还是长远发展的目标</a:t>
            </a:r>
            <a:r>
              <a:rPr lang="zh-CN" altLang="zh-CN" dirty="0" smtClean="0"/>
              <a:t>）</a:t>
            </a:r>
            <a:endParaRPr lang="en-US" altLang="zh-CN" dirty="0" smtClean="0"/>
          </a:p>
          <a:p>
            <a:endParaRPr lang="zh-CN" altLang="zh-CN" dirty="0"/>
          </a:p>
          <a:p>
            <a:r>
              <a:rPr lang="zh-CN" altLang="zh-CN" dirty="0" smtClean="0"/>
              <a:t>其次</a:t>
            </a:r>
            <a:r>
              <a:rPr lang="zh-CN" altLang="en-US" dirty="0" smtClean="0"/>
              <a:t>，</a:t>
            </a:r>
            <a:r>
              <a:rPr lang="zh-CN" altLang="zh-CN" dirty="0" smtClean="0"/>
              <a:t>由</a:t>
            </a:r>
            <a:r>
              <a:rPr lang="zh-CN" altLang="zh-CN" dirty="0"/>
              <a:t>代码的编写者，编写任务代码的文档</a:t>
            </a:r>
            <a:r>
              <a:rPr lang="zh-CN" altLang="zh-CN" dirty="0" smtClean="0"/>
              <a:t>。</a:t>
            </a:r>
            <a:r>
              <a:rPr lang="zh-CN" altLang="en-US" dirty="0" smtClean="0"/>
              <a:t>思考</a:t>
            </a:r>
            <a:r>
              <a:rPr lang="zh-CN" altLang="zh-CN" dirty="0" smtClean="0"/>
              <a:t>需要</a:t>
            </a:r>
            <a:r>
              <a:rPr lang="zh-CN" altLang="en-US" dirty="0"/>
              <a:t>怎样</a:t>
            </a:r>
            <a:r>
              <a:rPr lang="zh-CN" altLang="zh-CN" dirty="0" smtClean="0"/>
              <a:t>写</a:t>
            </a:r>
            <a:r>
              <a:rPr lang="zh-CN" altLang="en-US" dirty="0" smtClean="0"/>
              <a:t>、以及写</a:t>
            </a:r>
            <a:r>
              <a:rPr lang="zh-CN" altLang="zh-CN" dirty="0" smtClean="0"/>
              <a:t>出</a:t>
            </a:r>
            <a:r>
              <a:rPr lang="zh-CN" altLang="zh-CN" dirty="0"/>
              <a:t>什么</a:t>
            </a:r>
            <a:r>
              <a:rPr lang="zh-CN" altLang="zh-CN" dirty="0" smtClean="0"/>
              <a:t>？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7694" cy="3759674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94" y="854242"/>
            <a:ext cx="4946306" cy="31806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0" y="3759674"/>
            <a:ext cx="5275627" cy="3098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</a:t>
            </a:r>
            <a:r>
              <a:rPr lang="en-US" altLang="zh-CN" dirty="0"/>
              <a:t>Before Start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360" y="2194559"/>
            <a:ext cx="7955280" cy="43626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dirty="0" smtClean="0"/>
              <a:t>文档应当写出哪些内容？</a:t>
            </a:r>
            <a:br>
              <a:rPr lang="en-US" altLang="zh-CN" sz="2800" dirty="0" smtClean="0"/>
            </a:br>
            <a:endParaRPr lang="en-US" altLang="zh-CN" sz="2800" dirty="0" smtClean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zh-CN" altLang="zh-CN" dirty="0" smtClean="0"/>
              <a:t>对</a:t>
            </a:r>
            <a:r>
              <a:rPr lang="zh-CN" altLang="zh-CN" dirty="0"/>
              <a:t>内部、外部（上层、下层）的接口</a:t>
            </a:r>
            <a:r>
              <a:rPr lang="zh-CN" altLang="zh-CN" dirty="0" smtClean="0"/>
              <a:t>，</a:t>
            </a:r>
            <a:r>
              <a:rPr lang="zh-CN" altLang="en-US" dirty="0" smtClean="0"/>
              <a:t>完完全全地整理成代码格式（类型、参数列表、精确语义定义）。迭代商讨确定定稿之后</a:t>
            </a:r>
            <a:r>
              <a:rPr lang="zh-CN" altLang="zh-CN" dirty="0" smtClean="0"/>
              <a:t>，</a:t>
            </a:r>
            <a:r>
              <a:rPr lang="zh-CN" altLang="zh-CN" dirty="0"/>
              <a:t>就不允许轻易</a:t>
            </a:r>
            <a:r>
              <a:rPr lang="zh-CN" altLang="zh-CN" dirty="0" smtClean="0"/>
              <a:t>更改</a:t>
            </a:r>
            <a:r>
              <a:rPr lang="zh-CN" altLang="en-US" dirty="0" smtClean="0"/>
              <a:t>（否则要经过循环论证，再次通过同意，才可以修改）</a:t>
            </a:r>
            <a:r>
              <a:rPr lang="zh-CN" altLang="zh-CN" dirty="0" smtClean="0"/>
              <a:t>。</a:t>
            </a:r>
            <a:endParaRPr lang="zh-CN" altLang="zh-CN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zh-CN" altLang="zh-CN" dirty="0" smtClean="0"/>
              <a:t>由</a:t>
            </a:r>
            <a:r>
              <a:rPr lang="zh-CN" altLang="en-US" dirty="0" smtClean="0"/>
              <a:t>上述确定</a:t>
            </a:r>
            <a:r>
              <a:rPr lang="zh-CN" altLang="zh-CN" dirty="0" smtClean="0"/>
              <a:t>的</a:t>
            </a:r>
            <a:r>
              <a:rPr lang="zh-CN" altLang="zh-CN" dirty="0"/>
              <a:t>接口来完成任务，所需的</a:t>
            </a:r>
            <a:r>
              <a:rPr lang="zh-CN" altLang="zh-CN" dirty="0" smtClean="0"/>
              <a:t>步骤</a:t>
            </a:r>
            <a:r>
              <a:rPr lang="zh-CN" altLang="en-US" dirty="0" smtClean="0"/>
              <a:t>，粒度适中</a:t>
            </a:r>
            <a:r>
              <a:rPr lang="zh-CN" altLang="zh-CN" dirty="0" smtClean="0"/>
              <a:t>。</a:t>
            </a:r>
            <a:r>
              <a:rPr lang="en-US" altLang="zh-CN" dirty="0"/>
              <a:t> </a:t>
            </a:r>
            <a:endParaRPr lang="zh-CN" altLang="zh-CN" dirty="0"/>
          </a:p>
          <a:p>
            <a:pPr>
              <a:lnSpc>
                <a:spcPct val="100000"/>
              </a:lnSpc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</a:t>
            </a:r>
            <a:r>
              <a:rPr lang="en-US" altLang="zh-CN" dirty="0"/>
              <a:t>Before Start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zh-CN" altLang="en-US" sz="2800" dirty="0" smtClean="0"/>
              <a:t>文档应当写出哪些内容？</a:t>
            </a:r>
            <a:br>
              <a:rPr lang="en-US" altLang="zh-CN" sz="2800" dirty="0" smtClean="0"/>
            </a:br>
            <a:endParaRPr lang="en-US" altLang="zh-CN" sz="2800" dirty="0" smtClean="0"/>
          </a:p>
          <a:p>
            <a:pPr marL="514350" indent="-514350">
              <a:lnSpc>
                <a:spcPct val="100000"/>
              </a:lnSpc>
              <a:buFont typeface="+mj-lt"/>
              <a:buAutoNum type="arabicPeriod" startAt="3"/>
            </a:pPr>
            <a:r>
              <a:rPr lang="zh-CN" altLang="zh-CN" sz="2600" dirty="0" smtClean="0"/>
              <a:t>高效</a:t>
            </a:r>
            <a:r>
              <a:rPr lang="zh-CN" altLang="zh-CN" sz="2600" dirty="0"/>
              <a:t>性、完备性、可拓展性、可维护性</a:t>
            </a:r>
            <a:endParaRPr lang="zh-CN" altLang="zh-CN" sz="2600" dirty="0"/>
          </a:p>
          <a:p>
            <a:pPr>
              <a:lnSpc>
                <a:spcPts val="2200"/>
              </a:lnSpc>
            </a:pPr>
            <a:r>
              <a:rPr lang="zh-CN" altLang="zh-CN" dirty="0" smtClean="0"/>
              <a:t>代码效率</a:t>
            </a:r>
            <a:r>
              <a:rPr lang="zh-CN" altLang="en-US" dirty="0" smtClean="0"/>
              <a:t>一定程度上</a:t>
            </a:r>
            <a:r>
              <a:rPr lang="zh-CN" altLang="zh-CN" dirty="0" smtClean="0"/>
              <a:t>取决于</a:t>
            </a:r>
            <a:r>
              <a:rPr lang="zh-CN" altLang="zh-CN" dirty="0"/>
              <a:t>执行流程的</a:t>
            </a:r>
            <a:r>
              <a:rPr lang="zh-CN" altLang="zh-CN" dirty="0" smtClean="0"/>
              <a:t>设计</a:t>
            </a:r>
            <a:r>
              <a:rPr lang="zh-CN" altLang="en-US" dirty="0" smtClean="0"/>
              <a:t>。当任务是</a:t>
            </a:r>
            <a:r>
              <a:rPr lang="en-US" altLang="zh-CN" dirty="0" smtClean="0"/>
              <a:t>From </a:t>
            </a:r>
            <a:r>
              <a:rPr lang="en-US" altLang="zh-CN" dirty="0"/>
              <a:t>1 to many</a:t>
            </a:r>
            <a:r>
              <a:rPr lang="zh-CN" altLang="zh-CN" dirty="0"/>
              <a:t>，很少考虑</a:t>
            </a:r>
            <a:r>
              <a:rPr lang="zh-CN" altLang="zh-CN" dirty="0" smtClean="0"/>
              <a:t>底层</a:t>
            </a:r>
            <a:r>
              <a:rPr lang="zh-CN" altLang="en-US" dirty="0" smtClean="0"/>
              <a:t>架构</a:t>
            </a:r>
            <a:r>
              <a:rPr lang="zh-CN" altLang="zh-CN" dirty="0" smtClean="0"/>
              <a:t>的</a:t>
            </a:r>
            <a:r>
              <a:rPr lang="zh-CN" altLang="zh-CN" dirty="0"/>
              <a:t>变更</a:t>
            </a:r>
            <a:r>
              <a:rPr lang="zh-CN" altLang="zh-CN" dirty="0" smtClean="0"/>
              <a:t>；</a:t>
            </a:r>
            <a:r>
              <a:rPr lang="zh-CN" altLang="en-US" dirty="0" smtClean="0"/>
              <a:t>如果可能，则</a:t>
            </a:r>
            <a:r>
              <a:rPr lang="zh-CN" altLang="zh-CN" dirty="0" smtClean="0"/>
              <a:t>需要</a:t>
            </a:r>
            <a:r>
              <a:rPr lang="zh-CN" altLang="zh-CN" dirty="0"/>
              <a:t>考虑</a:t>
            </a:r>
            <a:r>
              <a:rPr lang="zh-CN" altLang="zh-CN" dirty="0" smtClean="0"/>
              <a:t>算法</a:t>
            </a:r>
            <a:r>
              <a:rPr lang="zh-CN" altLang="en-US" dirty="0" smtClean="0"/>
              <a:t>上的优化取舍</a:t>
            </a:r>
            <a:r>
              <a:rPr lang="zh-CN" altLang="zh-CN" dirty="0" smtClean="0"/>
              <a:t>。</a:t>
            </a:r>
            <a:endParaRPr lang="zh-CN" altLang="zh-CN" dirty="0"/>
          </a:p>
          <a:p>
            <a:pPr>
              <a:lnSpc>
                <a:spcPts val="2200"/>
              </a:lnSpc>
            </a:pPr>
            <a:r>
              <a:rPr lang="zh-CN" altLang="zh-CN" dirty="0" smtClean="0"/>
              <a:t>文档</a:t>
            </a:r>
            <a:r>
              <a:rPr lang="zh-CN" altLang="zh-CN" dirty="0"/>
              <a:t>方案在考虑边界</a:t>
            </a:r>
            <a:r>
              <a:rPr lang="zh-CN" altLang="zh-CN" dirty="0" smtClean="0"/>
              <a:t>情况</a:t>
            </a:r>
            <a:r>
              <a:rPr lang="zh-CN" altLang="en-US" dirty="0" smtClean="0"/>
              <a:t>时</a:t>
            </a:r>
            <a:r>
              <a:rPr lang="zh-CN" altLang="zh-CN" dirty="0" smtClean="0"/>
              <a:t>，</a:t>
            </a:r>
            <a:r>
              <a:rPr lang="zh-CN" altLang="zh-CN" dirty="0"/>
              <a:t>是否周全，接口是否完备</a:t>
            </a:r>
            <a:r>
              <a:rPr lang="zh-CN" altLang="zh-CN" dirty="0" smtClean="0"/>
              <a:t>。</a:t>
            </a:r>
            <a:br>
              <a:rPr lang="en-US" altLang="zh-CN" dirty="0" smtClean="0"/>
            </a:br>
            <a:endParaRPr lang="en-US" altLang="zh-CN" dirty="0" smtClean="0"/>
          </a:p>
          <a:p>
            <a:pPr>
              <a:lnSpc>
                <a:spcPts val="2200"/>
              </a:lnSpc>
            </a:pPr>
            <a:r>
              <a:rPr lang="zh-CN" altLang="zh-CN" dirty="0" smtClean="0"/>
              <a:t>人员</a:t>
            </a:r>
            <a:r>
              <a:rPr lang="zh-CN" altLang="en-US" dirty="0" smtClean="0"/>
              <a:t>也按照</a:t>
            </a:r>
            <a:r>
              <a:rPr lang="zh-CN" altLang="zh-CN" dirty="0" smtClean="0"/>
              <a:t>流水级分工作任务，完成相应</a:t>
            </a:r>
            <a:r>
              <a:rPr lang="zh-CN" altLang="en-US" dirty="0" smtClean="0"/>
              <a:t>级别</a:t>
            </a:r>
            <a:r>
              <a:rPr lang="zh-CN" altLang="zh-CN" dirty="0" smtClean="0"/>
              <a:t>的代码设计、编写，效率很高。</a:t>
            </a:r>
            <a:r>
              <a:rPr lang="en-US" altLang="zh-CN" dirty="0" smtClean="0"/>
              <a:t> </a:t>
            </a:r>
            <a:endParaRPr lang="zh-CN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81450"/>
            <a:ext cx="3810000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四、</a:t>
            </a:r>
            <a:r>
              <a:rPr lang="en-US" altLang="zh-CN" dirty="0" smtClean="0"/>
              <a:t>Really </a:t>
            </a:r>
            <a:r>
              <a:rPr lang="en-US" altLang="zh-CN" dirty="0"/>
              <a:t>Start </a:t>
            </a:r>
            <a:r>
              <a:rPr lang="zh-CN" altLang="zh-CN" dirty="0" smtClean="0"/>
              <a:t>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What about Zero </a:t>
            </a:r>
            <a:r>
              <a:rPr lang="en-US" altLang="zh-CN" sz="2800" dirty="0"/>
              <a:t>to </a:t>
            </a:r>
            <a:r>
              <a:rPr lang="en-US" altLang="zh-CN" sz="2800" dirty="0" smtClean="0"/>
              <a:t>one </a:t>
            </a:r>
            <a:r>
              <a:rPr lang="zh-CN" altLang="en-US" sz="2800" dirty="0" smtClean="0"/>
              <a:t>？</a:t>
            </a:r>
            <a:endParaRPr lang="en-US" altLang="zh-CN" sz="2800" dirty="0" smtClean="0"/>
          </a:p>
          <a:p>
            <a:r>
              <a:rPr lang="zh-CN" altLang="zh-CN" sz="2000" dirty="0"/>
              <a:t>工程建立，代码文件的组织结构，很大部分就是整个软件模块的组织架构，从而也一定程度上，决定了执行</a:t>
            </a:r>
            <a:r>
              <a:rPr lang="zh-CN" altLang="zh-CN" sz="2000" dirty="0" smtClean="0"/>
              <a:t>流程。【结构决定性状】</a:t>
            </a:r>
            <a:endParaRPr lang="en-US" altLang="zh-CN" sz="2000" dirty="0" smtClean="0"/>
          </a:p>
          <a:p>
            <a:endParaRPr lang="zh-CN" altLang="zh-CN" sz="2000" dirty="0"/>
          </a:p>
          <a:p>
            <a:r>
              <a:rPr lang="zh-CN" altLang="zh-CN" sz="2000" dirty="0"/>
              <a:t>设计模式（</a:t>
            </a:r>
            <a:r>
              <a:rPr lang="en-US" altLang="zh-CN" sz="2000" dirty="0"/>
              <a:t>Design Pattern</a:t>
            </a:r>
            <a:r>
              <a:rPr lang="zh-CN" altLang="zh-CN" sz="2000" dirty="0"/>
              <a:t>）是一套被反复使用、多数人知晓的、经过分类的、代码设计经验的总结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endParaRPr lang="zh-CN" altLang="zh-CN" sz="2000" dirty="0"/>
          </a:p>
          <a:p>
            <a:r>
              <a:rPr lang="zh-CN" altLang="zh-CN" sz="2000" dirty="0"/>
              <a:t>使用设计模式的目的：为了代码可重用性、让代码更容易被他人理解、保证代码可靠性。 设计模式使代码编写真正工程化；设计模式是软件工程的基石脉络，如同大厦的结构一样</a:t>
            </a:r>
            <a:r>
              <a:rPr lang="zh-CN" altLang="zh-CN" sz="2000" dirty="0" smtClean="0"/>
              <a:t>。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水汽尾迹">
  <a:themeElements>
    <a:clrScheme name="水汽尾迹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水汽尾迹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汽尾迹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TM04033937[[fn=水汽尾迹]]</Template>
  <TotalTime>0</TotalTime>
  <Words>1861</Words>
  <Application>WPS 演示</Application>
  <PresentationFormat>全屏显示(4:3)</PresentationFormat>
  <Paragraphs>107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华文新魏</vt:lpstr>
      <vt:lpstr>Century Gothic</vt:lpstr>
      <vt:lpstr>微软雅黑</vt:lpstr>
      <vt:lpstr>Arial Unicode MS</vt:lpstr>
      <vt:lpstr>Calibri</vt:lpstr>
      <vt:lpstr>水汽尾迹</vt:lpstr>
      <vt:lpstr>从零开始的 工程经验分享</vt:lpstr>
      <vt:lpstr>一、从零开始</vt:lpstr>
      <vt:lpstr>二、Demo Start</vt:lpstr>
      <vt:lpstr>二、Demo Start</vt:lpstr>
      <vt:lpstr>三、Before Start</vt:lpstr>
      <vt:lpstr>PowerPoint 演示文稿</vt:lpstr>
      <vt:lpstr>三、Before Start</vt:lpstr>
      <vt:lpstr>三、Before Start</vt:lpstr>
      <vt:lpstr>四、Really Start ？</vt:lpstr>
      <vt:lpstr>五、start</vt:lpstr>
      <vt:lpstr>六、really over？</vt:lpstr>
      <vt:lpstr>六、really over？</vt:lpstr>
      <vt:lpstr>七、To be continued…</vt:lpstr>
      <vt:lpstr>八、END</vt:lpstr>
      <vt:lpstr>Skills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从零开始的 工程经验分享</dc:title>
  <dc:creator/>
  <cp:lastModifiedBy>guangzhong</cp:lastModifiedBy>
  <cp:revision>213</cp:revision>
  <dcterms:created xsi:type="dcterms:W3CDTF">2018-03-11T08:30:00Z</dcterms:created>
  <dcterms:modified xsi:type="dcterms:W3CDTF">2018-05-13T12:17:21Z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2052-10.1.0.7224</vt:lpwstr>
  </property>
</Properties>
</file>