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5" r:id="rId1"/>
  </p:sldMasterIdLst>
  <p:notesMasterIdLst>
    <p:notesMasterId r:id="rId6"/>
  </p:notesMasterIdLst>
  <p:handoutMasterIdLst>
    <p:handoutMasterId r:id="rId7"/>
  </p:handoutMasterIdLst>
  <p:sldIdLst>
    <p:sldId id="1096" r:id="rId2"/>
    <p:sldId id="1093" r:id="rId3"/>
    <p:sldId id="1094" r:id="rId4"/>
    <p:sldId id="1095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2"/>
    <a:srgbClr val="0432FF"/>
    <a:srgbClr val="005B9F"/>
    <a:srgbClr val="FF6600"/>
    <a:srgbClr val="113BC2"/>
    <a:srgbClr val="FB7B00"/>
    <a:srgbClr val="FF9300"/>
    <a:srgbClr val="FC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17"/>
    <p:restoredTop sz="94669"/>
  </p:normalViewPr>
  <p:slideViewPr>
    <p:cSldViewPr snapToGrid="0" snapToObjects="1">
      <p:cViewPr varScale="1">
        <p:scale>
          <a:sx n="109" d="100"/>
          <a:sy n="109" d="100"/>
        </p:scale>
        <p:origin x="1845" y="3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288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D411BB81-8536-7A4B-8943-9F7E7F8C1B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AB0E2D-663A-A148-9F61-E5F5CB2D1C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598F73-5688-B848-AB9D-CB25531538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0745A-8737-8447-9E69-65AD2DA5C1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64741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1A5BD-1927-EE41-ADBF-000CC482CCFB}" type="datetimeFigureOut">
              <a:rPr kumimoji="1" lang="zh-CN" altLang="en-US" smtClean="0"/>
              <a:t>2023/6/6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AEB07-EFDF-9841-ACF6-5F283B04DD7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47297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AEB07-EFDF-9841-ACF6-5F283B04DD78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7905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AEB07-EFDF-9841-ACF6-5F283B04DD78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04919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C908-D145-024D-9C92-B7C8DD97DBA9}" type="datetime1">
              <a:rPr lang="en-US" altLang="zh-CN" smtClean="0"/>
              <a:t>6/6/2023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D7E8-FBB1-41DC-86F4-B17C87F6F2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904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749D-4713-1F43-BF97-E164549D3D01}" type="datetime1">
              <a:rPr lang="en-US" altLang="zh-CN" smtClean="0"/>
              <a:t>6/6/2023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D7E8-FBB1-41DC-86F4-B17C87F6F2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943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1B06-CFE5-D440-ADD2-DA65422A2EDB}" type="datetime1">
              <a:rPr lang="en-US" altLang="zh-CN" smtClean="0"/>
              <a:t>6/6/2023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D7E8-FBB1-41DC-86F4-B17C87F6F2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519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 descr="封面——倪彬彬4：3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24211"/>
            <a:ext cx="9144000" cy="766763"/>
          </a:xfrm>
        </p:spPr>
        <p:txBody>
          <a:bodyPr anchor="ctr">
            <a:noAutofit/>
          </a:bodyPr>
          <a:lstStyle>
            <a:lvl1pPr marL="0" algn="ctr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lang="zh-CN" altLang="en-US" sz="5400" b="1" kern="1200" spc="500" dirty="0">
                <a:solidFill>
                  <a:srgbClr val="FFF2CC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78859"/>
            <a:ext cx="9144000" cy="526162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5707374"/>
            <a:ext cx="9144000" cy="365125"/>
          </a:xfrm>
        </p:spPr>
        <p:txBody>
          <a:bodyPr anchor="ctr"/>
          <a:lstStyle>
            <a:lvl1pPr algn="ctr">
              <a:defRPr lang="zh-CN" altLang="en-US" sz="2400" b="0" kern="1200" smtClean="0">
                <a:solidFill>
                  <a:schemeClr val="bg1"/>
                </a:solidFill>
                <a:latin typeface="黑体"/>
                <a:ea typeface="黑体"/>
                <a:cs typeface="黑体"/>
              </a:defRPr>
            </a:lvl1pPr>
          </a:lstStyle>
          <a:p>
            <a:fld id="{23D9F5D0-5BFB-424C-9336-3D0276E49921}" type="datetime1">
              <a:rPr lang="en-US" smtClean="0"/>
              <a:t>6/6/2023</a:t>
            </a:fld>
            <a:endParaRPr lang="mr-IN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67" y="817959"/>
            <a:ext cx="3774304" cy="63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07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400047" y="322994"/>
            <a:ext cx="8408128" cy="624016"/>
          </a:xfrm>
          <a:prstGeom prst="rect">
            <a:avLst/>
          </a:prstGeom>
        </p:spPr>
        <p:txBody>
          <a:bodyPr lIns="91436" tIns="45718" rIns="91436" bIns="45718" anchor="ctr">
            <a:normAutofit/>
          </a:bodyPr>
          <a:lstStyle>
            <a:lvl1pPr marL="0" indent="0" algn="l">
              <a:buFontTx/>
              <a:buNone/>
              <a:defRPr sz="3600" b="1">
                <a:solidFill>
                  <a:srgbClr val="1B2E5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7" name="object 4"/>
          <p:cNvSpPr/>
          <p:nvPr userDrawn="1"/>
        </p:nvSpPr>
        <p:spPr>
          <a:xfrm>
            <a:off x="384175" y="992188"/>
            <a:ext cx="8424000" cy="0"/>
          </a:xfrm>
          <a:custGeom>
            <a:avLst/>
            <a:gdLst>
              <a:gd name="txL" fmla="*/ 0 w 11403330"/>
              <a:gd name="txT" fmla="*/ 0 h 0"/>
              <a:gd name="txR" fmla="*/ 11403330 w 11403330"/>
              <a:gd name="txB" fmla="*/ 0 h 0"/>
            </a:gdLst>
            <a:ahLst/>
            <a:cxnLst>
              <a:cxn ang="0">
                <a:pos x="0" y="0"/>
              </a:cxn>
              <a:cxn ang="0">
                <a:pos x="11402745" y="0"/>
              </a:cxn>
            </a:cxnLst>
            <a:rect l="txL" t="txT" r="txR" b="txB"/>
            <a:pathLst>
              <a:path w="11403330">
                <a:moveTo>
                  <a:pt x="0" y="0"/>
                </a:moveTo>
                <a:lnTo>
                  <a:pt x="11402745" y="0"/>
                </a:lnTo>
              </a:path>
            </a:pathLst>
          </a:custGeom>
          <a:noFill/>
          <a:ln w="9525" cap="flat" cmpd="sng">
            <a:solidFill>
              <a:srgbClr val="C6C5C5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1"/>
            <a:ext cx="9144000" cy="10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553101"/>
            <a:ext cx="9144000" cy="307765"/>
          </a:xfrm>
          <a:prstGeom prst="rect">
            <a:avLst/>
          </a:prstGeom>
        </p:spPr>
      </p:pic>
      <p:sp>
        <p:nvSpPr>
          <p:cNvPr id="10" name="灯片编号占位符 3"/>
          <p:cNvSpPr txBox="1">
            <a:spLocks/>
          </p:cNvSpPr>
          <p:nvPr userDrawn="1"/>
        </p:nvSpPr>
        <p:spPr>
          <a:xfrm>
            <a:off x="8632825" y="6613321"/>
            <a:ext cx="454025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kern="1200" baseline="0">
                <a:solidFill>
                  <a:srgbClr val="FFFFFF"/>
                </a:solidFill>
                <a:latin typeface="Futura Bk BT" panose="020B0502020204020303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84E857-454E-48BA-AA21-CED02E794377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Bk BT" panose="020B0502020204020303" pitchFamily="34" charset="0"/>
                <a:ea typeface="微软雅黑" panose="020B0503020204020204" pitchFamily="34" charset="-122"/>
                <a:cs typeface="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Bk BT" panose="020B0502020204020303" pitchFamily="34" charset="0"/>
              <a:ea typeface="微软雅黑" panose="020B0503020204020204" pitchFamily="34" charset="-122"/>
              <a:cs typeface="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667693" y="6542215"/>
            <a:ext cx="3957235" cy="488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/>
                <a:ea typeface="黑体"/>
                <a:cs typeface="+mn-cs"/>
              </a:rPr>
              <a:t>中国科学技术大学</a:t>
            </a:r>
            <a:r>
              <a:rPr kumimoji="0" lang="en-US" altLang="zh-CN" sz="14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/>
                <a:ea typeface="黑体"/>
                <a:cs typeface="+mn-cs"/>
              </a:rPr>
              <a:t>-</a:t>
            </a:r>
            <a:r>
              <a:rPr kumimoji="0" lang="zh-CN" altLang="en-US" sz="14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/>
                <a:ea typeface="黑体"/>
                <a:cs typeface="+mn-cs"/>
              </a:rPr>
              <a:t>航天器轨道动力学</a:t>
            </a:r>
          </a:p>
          <a:p>
            <a:pPr marL="0" marR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400" b="0" dirty="0">
              <a:solidFill>
                <a:schemeClr val="bg1"/>
              </a:solidFill>
              <a:latin typeface="SimHei" charset="-122"/>
              <a:ea typeface="SimHei" charset="-122"/>
              <a:cs typeface="Sim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5720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4" descr="封面——倪彬彬4：3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96" y="817959"/>
            <a:ext cx="3774304" cy="63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74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86D7-A2BF-D14C-AA2C-56DF78B30A50}" type="datetime1">
              <a:rPr lang="en-US" altLang="zh-CN" smtClean="0"/>
              <a:t>6/6/2023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D7E8-FBB1-41DC-86F4-B17C87F6F2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435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EE94-8DF9-E94C-BF78-A795DF75E078}" type="datetime1">
              <a:rPr lang="en-US" altLang="zh-CN" smtClean="0"/>
              <a:t>6/6/2023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D7E8-FBB1-41DC-86F4-B17C87F6F2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4379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037F-EEF8-E847-A811-946F5E0C150D}" type="datetime1">
              <a:rPr lang="en-US" altLang="zh-CN" smtClean="0"/>
              <a:t>6/6/2023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D7E8-FBB1-41DC-86F4-B17C87F6F2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55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F135-70F3-B649-8919-0D3DA8C33DA3}" type="datetime1">
              <a:rPr lang="en-US" altLang="zh-CN" smtClean="0"/>
              <a:t>6/6/2023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D7E8-FBB1-41DC-86F4-B17C87F6F2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38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2D93-B622-2346-8B2E-1CC72E2A2EA7}" type="datetime1">
              <a:rPr lang="en-US" altLang="zh-CN" smtClean="0"/>
              <a:t>6/6/2023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D7E8-FBB1-41DC-86F4-B17C87F6F2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63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3B6D3-1CE8-864B-B335-3ADDCA9475D3}" type="datetime1">
              <a:rPr lang="en-US" altLang="zh-CN" smtClean="0"/>
              <a:t>6/6/2023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D7E8-FBB1-41DC-86F4-B17C87F6F2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148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BE8D-C97B-A14C-9502-5E79DA8296E8}" type="datetime1">
              <a:rPr lang="en-US" altLang="zh-CN" smtClean="0"/>
              <a:t>6/6/2023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D7E8-FBB1-41DC-86F4-B17C87F6F2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6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CD9D-F597-EB49-8A55-A93B4E608119}" type="datetime1">
              <a:rPr lang="en-US" altLang="zh-CN" smtClean="0"/>
              <a:t>6/6/2023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D7E8-FBB1-41DC-86F4-B17C87F6F2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35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87784-53CF-1149-B0E5-CE3807EF3ED1}" type="datetime1">
              <a:rPr lang="en-US" altLang="zh-CN" smtClean="0"/>
              <a:t>6/6/2023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3D7E8-FBB1-41DC-86F4-B17C87F6F2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401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425DC69-8F3D-7347-954F-CB6AFF1878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 smtClean="0">
                <a:solidFill>
                  <a:srgbClr val="FF6600"/>
                </a:solidFill>
              </a:rPr>
              <a:t>期末考试</a:t>
            </a:r>
            <a:endParaRPr kumimoji="1" lang="zh-CN" altLang="en-US" dirty="0">
              <a:solidFill>
                <a:srgbClr val="FF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9298" y="985410"/>
            <a:ext cx="85953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</a:t>
            </a:r>
            <a:endParaRPr lang="en-US" altLang="zh-CN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14:30-16:30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地点：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2104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考试形式：闭卷，带计算器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题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型：简答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推导计算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879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425DC69-8F3D-7347-954F-CB6AFF1878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 smtClean="0">
                <a:solidFill>
                  <a:srgbClr val="FF6600"/>
                </a:solidFill>
              </a:rPr>
              <a:t>期末复习</a:t>
            </a:r>
            <a:endParaRPr kumimoji="1" lang="zh-CN" altLang="en-US" dirty="0">
              <a:solidFill>
                <a:srgbClr val="FF66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FC5EF6D-B4B1-E140-9300-FED65613FCBB}"/>
              </a:ext>
            </a:extLst>
          </p:cNvPr>
          <p:cNvSpPr txBox="1"/>
          <p:nvPr/>
        </p:nvSpPr>
        <p:spPr>
          <a:xfrm>
            <a:off x="639162" y="1174218"/>
            <a:ext cx="7721691" cy="4659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eaLnBrk="1" hangingPunct="1">
              <a:lnSpc>
                <a:spcPct val="140000"/>
              </a:lnSpc>
              <a:spcBef>
                <a:spcPct val="0"/>
              </a:spcBef>
              <a:buClrTx/>
              <a:buFont typeface="+mj-lt"/>
              <a:buAutoNum type="arabicPeriod"/>
            </a:pPr>
            <a:r>
              <a:rPr lang="zh-CN" altLang="en-US" sz="2400" dirty="0" smtClean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航天器运动的确定</a:t>
            </a:r>
            <a:endParaRPr lang="en-US" altLang="zh-CN" sz="2400" dirty="0" smtClean="0">
              <a:solidFill>
                <a:srgbClr val="005B9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14400" lvl="1" indent="-457200">
              <a:lnSpc>
                <a:spcPct val="140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zh-CN" altLang="en-US" sz="2000" dirty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不</a:t>
            </a:r>
            <a:r>
              <a:rPr lang="zh-CN" altLang="en-US" sz="2000" dirty="0" smtClean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同时间系统和坐标系的理解</a:t>
            </a:r>
            <a:endParaRPr lang="en-US" altLang="zh-CN" sz="2000" dirty="0" smtClean="0">
              <a:solidFill>
                <a:srgbClr val="005B9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14400" lvl="1" indent="-457200">
              <a:lnSpc>
                <a:spcPct val="140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zh-CN" altLang="en-US" sz="2000" dirty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方向余</a:t>
            </a:r>
            <a:r>
              <a:rPr lang="zh-CN" altLang="en-US" sz="2000" dirty="0" smtClean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弦矩阵和欧拉角</a:t>
            </a:r>
            <a:endParaRPr lang="en-US" altLang="zh-CN" sz="2000" dirty="0" smtClean="0">
              <a:solidFill>
                <a:srgbClr val="005B9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14350" indent="-514350">
              <a:lnSpc>
                <a:spcPct val="140000"/>
              </a:lnSpc>
              <a:spcBef>
                <a:spcPct val="0"/>
              </a:spcBef>
              <a:buFont typeface="+mj-lt"/>
              <a:buAutoNum type="arabicPeriod"/>
            </a:pPr>
            <a:r>
              <a:rPr lang="zh-CN" altLang="en-US" sz="2400" dirty="0" smtClean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航天器运动的确定</a:t>
            </a:r>
            <a:endParaRPr lang="en-US" altLang="zh-CN" sz="2400" dirty="0" smtClean="0">
              <a:solidFill>
                <a:srgbClr val="005B9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14400" lvl="1" indent="-457200">
              <a:lnSpc>
                <a:spcPct val="14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不同圆</a:t>
            </a:r>
            <a:r>
              <a:rPr lang="zh-CN" altLang="en-US" sz="2000" dirty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锥曲线</a:t>
            </a:r>
            <a:r>
              <a:rPr lang="zh-CN" altLang="en-US" sz="2000" dirty="0" smtClean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及对应轨道特性</a:t>
            </a:r>
            <a:endParaRPr lang="en-US" altLang="zh-CN" sz="2000" dirty="0" smtClean="0">
              <a:solidFill>
                <a:srgbClr val="005B9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14400" lvl="1" indent="-457200">
              <a:lnSpc>
                <a:spcPct val="14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两</a:t>
            </a:r>
            <a:r>
              <a:rPr lang="zh-CN" altLang="en-US" sz="2000" dirty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体问题的运动方</a:t>
            </a:r>
            <a:r>
              <a:rPr lang="zh-CN" altLang="en-US" sz="2000" dirty="0" smtClean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程</a:t>
            </a:r>
            <a:endParaRPr lang="en-US" altLang="zh-CN" sz="2000" dirty="0" smtClean="0">
              <a:solidFill>
                <a:srgbClr val="005B9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14400" lvl="1" indent="-457200">
              <a:lnSpc>
                <a:spcPct val="14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轨道根数的内涵</a:t>
            </a:r>
            <a:endParaRPr lang="en-US" altLang="zh-CN" sz="2000" dirty="0" smtClean="0">
              <a:solidFill>
                <a:srgbClr val="005B9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14350" indent="-514350">
              <a:lnSpc>
                <a:spcPct val="140000"/>
              </a:lnSpc>
              <a:spcBef>
                <a:spcPct val="0"/>
              </a:spcBef>
              <a:buFont typeface="+mj-lt"/>
              <a:buAutoNum type="arabicPeriod"/>
            </a:pPr>
            <a:r>
              <a:rPr lang="zh-CN" altLang="en-US" sz="2400" dirty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轨道建立与确</a:t>
            </a:r>
            <a:r>
              <a:rPr lang="zh-CN" altLang="en-US" sz="2400" dirty="0" smtClean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定</a:t>
            </a:r>
            <a:endParaRPr lang="en-US" altLang="zh-CN" sz="2400" dirty="0">
              <a:solidFill>
                <a:srgbClr val="005B9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14400" lvl="1" indent="-457200">
              <a:lnSpc>
                <a:spcPct val="14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星历计算和轨道确定：根据</a:t>
            </a:r>
            <a:r>
              <a:rPr lang="en-US" altLang="zh-CN" sz="2000" dirty="0" err="1" smtClean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r,v</a:t>
            </a:r>
            <a:r>
              <a:rPr lang="zh-CN" altLang="en-US" sz="2000" dirty="0" smtClean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定轨的理解</a:t>
            </a:r>
            <a:endParaRPr lang="en-US" altLang="zh-CN" sz="2000" dirty="0" smtClean="0">
              <a:solidFill>
                <a:srgbClr val="005B9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14400" lvl="1" indent="-457200">
              <a:lnSpc>
                <a:spcPct val="14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兰伯</a:t>
            </a:r>
            <a:r>
              <a:rPr lang="zh-CN" altLang="en-US" sz="2000" dirty="0" smtClean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特问题：定性认识</a:t>
            </a:r>
            <a:endParaRPr lang="en-US" altLang="zh-CN" sz="2400" dirty="0">
              <a:solidFill>
                <a:srgbClr val="005B9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868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425DC69-8F3D-7347-954F-CB6AFF1878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 smtClean="0">
                <a:solidFill>
                  <a:srgbClr val="FF6600"/>
                </a:solidFill>
              </a:rPr>
              <a:t>期末复习</a:t>
            </a:r>
            <a:endParaRPr kumimoji="1" lang="zh-CN" altLang="en-US" dirty="0">
              <a:solidFill>
                <a:srgbClr val="FF66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FC5EF6D-B4B1-E140-9300-FED65613FCBB}"/>
              </a:ext>
            </a:extLst>
          </p:cNvPr>
          <p:cNvSpPr txBox="1"/>
          <p:nvPr/>
        </p:nvSpPr>
        <p:spPr>
          <a:xfrm>
            <a:off x="643537" y="1165468"/>
            <a:ext cx="7721691" cy="5090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altLang="zh-CN" sz="2400" dirty="0" smtClean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4. </a:t>
            </a:r>
            <a:r>
              <a:rPr lang="zh-CN" altLang="en-US" sz="2400" dirty="0" smtClean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航</a:t>
            </a:r>
            <a:r>
              <a:rPr lang="zh-CN" altLang="en-US" sz="2400" dirty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天器轨道特性与分</a:t>
            </a:r>
            <a:r>
              <a:rPr lang="zh-CN" altLang="en-US" sz="2400" dirty="0" smtClean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析</a:t>
            </a:r>
            <a:endParaRPr lang="en-US" altLang="zh-CN" sz="2400" dirty="0" smtClean="0">
              <a:solidFill>
                <a:srgbClr val="005B9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14400" lvl="1" indent="-457200">
              <a:lnSpc>
                <a:spcPct val="140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zh-CN" altLang="en-US" sz="2000" dirty="0" smtClean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半长轴、近</a:t>
            </a:r>
            <a:r>
              <a:rPr lang="en-US" altLang="zh-CN" sz="2000" dirty="0" smtClean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/</a:t>
            </a:r>
            <a:r>
              <a:rPr lang="zh-CN" altLang="en-US" sz="2000" dirty="0" smtClean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远心距、偏心率、速度、周期、时间函数等</a:t>
            </a:r>
            <a:endParaRPr lang="en-US" altLang="zh-CN" sz="2000" dirty="0" smtClean="0">
              <a:solidFill>
                <a:srgbClr val="005B9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14400" lvl="1" indent="-457200">
              <a:lnSpc>
                <a:spcPct val="140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zh-CN" altLang="en-US" sz="2000" dirty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开普</a:t>
            </a:r>
            <a:r>
              <a:rPr lang="zh-CN" altLang="en-US" sz="2000" dirty="0" smtClean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勒三大定律、开普勒时间方程</a:t>
            </a:r>
            <a:endParaRPr lang="en-US" altLang="zh-CN" sz="2000" dirty="0" smtClean="0">
              <a:solidFill>
                <a:srgbClr val="005B9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14400" lvl="1" indent="-457200">
              <a:lnSpc>
                <a:spcPct val="140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zh-CN" altLang="en-US" sz="2000" dirty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典型</a:t>
            </a:r>
            <a:r>
              <a:rPr lang="zh-CN" altLang="en-US" sz="2000" dirty="0" smtClean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航天器轨道、星下点轨迹</a:t>
            </a:r>
            <a:endParaRPr lang="en-US" altLang="zh-CN" sz="2000" dirty="0" smtClean="0">
              <a:solidFill>
                <a:srgbClr val="005B9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altLang="zh-CN" sz="2400" dirty="0" smtClean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5. </a:t>
            </a:r>
            <a:r>
              <a:rPr lang="zh-CN" altLang="en-US" sz="2400" dirty="0" smtClean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航天器的摄动理论</a:t>
            </a:r>
            <a:endParaRPr lang="en-US" altLang="zh-CN" sz="2400" dirty="0" smtClean="0">
              <a:solidFill>
                <a:srgbClr val="005B9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14400" lvl="1" indent="-457200">
              <a:lnSpc>
                <a:spcPct val="140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zh-CN" altLang="en-US" sz="2000" dirty="0" smtClean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航天器受到的摄动力、来源及对轨道影响</a:t>
            </a:r>
            <a:endParaRPr lang="en-US" altLang="zh-CN" sz="2000" dirty="0" smtClean="0">
              <a:solidFill>
                <a:srgbClr val="005B9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14400" lvl="1" indent="-457200">
              <a:lnSpc>
                <a:spcPct val="140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zh-CN" altLang="en-US" sz="2000" dirty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了解轨道方程的解</a:t>
            </a:r>
            <a:r>
              <a:rPr lang="zh-CN" altLang="en-US" sz="2000" dirty="0" smtClean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法</a:t>
            </a:r>
            <a:endParaRPr lang="en-US" altLang="zh-CN" sz="2000" dirty="0" smtClean="0">
              <a:solidFill>
                <a:srgbClr val="005B9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altLang="zh-CN" sz="2400" dirty="0" smtClean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6. </a:t>
            </a:r>
            <a:r>
              <a:rPr lang="zh-CN" altLang="en-US" sz="2400" dirty="0" smtClean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航天器的轨道机动</a:t>
            </a:r>
            <a:endParaRPr lang="en-US" altLang="zh-CN" sz="2400" dirty="0">
              <a:solidFill>
                <a:srgbClr val="005B9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14400" lvl="1" indent="-457200">
              <a:lnSpc>
                <a:spcPct val="14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推力的认识</a:t>
            </a:r>
            <a:endParaRPr lang="en-US" altLang="zh-CN" sz="2000" dirty="0" smtClean="0">
              <a:solidFill>
                <a:srgbClr val="005B9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14400" lvl="1" indent="-457200">
              <a:lnSpc>
                <a:spcPct val="14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不同转移轨道的特性</a:t>
            </a:r>
            <a:endParaRPr lang="en-US" altLang="zh-CN" sz="2000" dirty="0" smtClean="0">
              <a:solidFill>
                <a:srgbClr val="005B9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14400" lvl="1" indent="-457200">
              <a:lnSpc>
                <a:spcPct val="14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霍曼转移轨道的计算</a:t>
            </a:r>
            <a:endParaRPr lang="en-US" altLang="zh-CN" sz="2000" dirty="0" smtClean="0">
              <a:solidFill>
                <a:srgbClr val="005B9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873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425DC69-8F3D-7347-954F-CB6AFF1878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 smtClean="0">
                <a:solidFill>
                  <a:srgbClr val="FF6600"/>
                </a:solidFill>
              </a:rPr>
              <a:t>期末复习</a:t>
            </a:r>
            <a:endParaRPr kumimoji="1" lang="zh-CN" altLang="en-US" dirty="0">
              <a:solidFill>
                <a:srgbClr val="FF66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FC5EF6D-B4B1-E140-9300-FED65613FCBB}"/>
              </a:ext>
            </a:extLst>
          </p:cNvPr>
          <p:cNvSpPr txBox="1"/>
          <p:nvPr/>
        </p:nvSpPr>
        <p:spPr>
          <a:xfrm>
            <a:off x="643537" y="1121717"/>
            <a:ext cx="7721691" cy="5090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altLang="zh-CN" sz="2400" dirty="0" smtClean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7. </a:t>
            </a:r>
            <a:r>
              <a:rPr lang="zh-CN" altLang="en-US" sz="2400" dirty="0" smtClean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航</a:t>
            </a:r>
            <a:r>
              <a:rPr lang="zh-CN" altLang="en-US" sz="2400" dirty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天</a:t>
            </a:r>
            <a:r>
              <a:rPr lang="zh-CN" altLang="en-US" sz="2400" dirty="0" smtClean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器的相对运动</a:t>
            </a:r>
            <a:endParaRPr lang="en-US" altLang="zh-CN" sz="2400" dirty="0" smtClean="0">
              <a:solidFill>
                <a:srgbClr val="005B9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14400" lvl="1" indent="-457200">
              <a:lnSpc>
                <a:spcPct val="140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zh-CN" altLang="en-US" sz="2000" dirty="0" smtClean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航天器星座、编队、交会对接的种类和特性</a:t>
            </a:r>
            <a:endParaRPr lang="en-US" altLang="zh-CN" sz="2000" dirty="0" smtClean="0">
              <a:solidFill>
                <a:srgbClr val="005B9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14400" lvl="1" indent="-457200">
              <a:lnSpc>
                <a:spcPct val="140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en-US" altLang="zh-CN" sz="2000" dirty="0" smtClean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Hill</a:t>
            </a:r>
            <a:r>
              <a:rPr lang="zh-CN" altLang="en-US" sz="2000" dirty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方程</a:t>
            </a:r>
            <a:r>
              <a:rPr lang="zh-CN" altLang="en-US" sz="2000" dirty="0" smtClean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或</a:t>
            </a:r>
            <a:r>
              <a:rPr lang="en-US" altLang="zh-CN" sz="2000" dirty="0" smtClean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C-W</a:t>
            </a:r>
            <a:r>
              <a:rPr lang="zh-CN" altLang="en-US" sz="2000" dirty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方</a:t>
            </a:r>
            <a:r>
              <a:rPr lang="zh-CN" altLang="en-US" sz="2000" dirty="0" smtClean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程的理解</a:t>
            </a:r>
            <a:endParaRPr lang="en-US" altLang="zh-CN" sz="2000" dirty="0" smtClean="0">
              <a:solidFill>
                <a:srgbClr val="005B9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altLang="zh-CN" sz="2400" dirty="0" smtClean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8. </a:t>
            </a:r>
            <a:r>
              <a:rPr lang="zh-CN" altLang="en-US" sz="2400" dirty="0" smtClean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多体问题</a:t>
            </a:r>
            <a:endParaRPr lang="en-US" altLang="zh-CN" sz="2400" dirty="0" smtClean="0">
              <a:solidFill>
                <a:srgbClr val="005B9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14400" lvl="1" indent="-457200">
              <a:lnSpc>
                <a:spcPct val="140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zh-CN" altLang="en-US" sz="2000" dirty="0" smtClean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拉格朗日点、希尔曲面的内涵</a:t>
            </a:r>
            <a:endParaRPr lang="en-US" altLang="zh-CN" sz="2000" dirty="0" smtClean="0">
              <a:solidFill>
                <a:srgbClr val="005B9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14400" lvl="1" indent="-457200">
              <a:lnSpc>
                <a:spcPct val="140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zh-CN" altLang="en-US" sz="2000" dirty="0" smtClean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引力影响球的推导计算</a:t>
            </a:r>
            <a:endParaRPr lang="en-US" altLang="zh-CN" sz="2000" dirty="0" smtClean="0">
              <a:solidFill>
                <a:srgbClr val="005B9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altLang="zh-CN" sz="2400" dirty="0" smtClean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9. </a:t>
            </a:r>
            <a:r>
              <a:rPr lang="zh-CN" altLang="en-US" sz="2400" dirty="0" smtClean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行星探测轨道设计</a:t>
            </a:r>
            <a:endParaRPr lang="en-US" altLang="zh-CN" sz="2400" dirty="0">
              <a:solidFill>
                <a:srgbClr val="005B9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14400" lvl="1" indent="-457200">
              <a:lnSpc>
                <a:spcPct val="14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行星探测轨道的不同阶段及计算，</a:t>
            </a:r>
            <a:r>
              <a:rPr lang="zh-CN" altLang="en-US" sz="2000" dirty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不同种类行星探测轨</a:t>
            </a:r>
            <a:r>
              <a:rPr lang="zh-CN" altLang="en-US" sz="2000" dirty="0" smtClean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道</a:t>
            </a:r>
            <a:endParaRPr lang="en-US" altLang="zh-CN" sz="2000" dirty="0" smtClean="0">
              <a:solidFill>
                <a:srgbClr val="005B9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14400" lvl="1" indent="-457200">
              <a:lnSpc>
                <a:spcPct val="14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逃</a:t>
            </a:r>
            <a:r>
              <a:rPr lang="zh-CN" altLang="en-US" sz="2000" dirty="0" smtClean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逸速度</a:t>
            </a:r>
            <a:r>
              <a:rPr lang="en-US" altLang="zh-CN" sz="2000" dirty="0" smtClean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/</a:t>
            </a:r>
            <a:r>
              <a:rPr lang="zh-CN" altLang="en-US" sz="2000" dirty="0" smtClean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双</a:t>
            </a:r>
            <a:r>
              <a:rPr lang="zh-CN" altLang="en-US" sz="2000" dirty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曲线剩余速</a:t>
            </a:r>
            <a:r>
              <a:rPr lang="zh-CN" altLang="en-US" sz="2000" dirty="0" smtClean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度、行星的会合及发射窗口</a:t>
            </a:r>
            <a:endParaRPr lang="en-US" altLang="zh-CN" sz="2000" dirty="0" smtClean="0">
              <a:solidFill>
                <a:srgbClr val="005B9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14400" lvl="1" indent="-457200">
              <a:lnSpc>
                <a:spcPct val="14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推力和燃料计算：齐奥尔科夫斯基公式</a:t>
            </a:r>
            <a:endParaRPr lang="en-US" altLang="zh-CN" sz="2000" dirty="0" smtClean="0">
              <a:solidFill>
                <a:srgbClr val="005B9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14400" lvl="1" indent="-457200">
              <a:lnSpc>
                <a:spcPct val="14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借</a:t>
            </a:r>
            <a:r>
              <a:rPr lang="zh-CN" altLang="en-US" sz="2000" dirty="0" smtClean="0">
                <a:solidFill>
                  <a:srgbClr val="005B9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力飞行的理解</a:t>
            </a:r>
            <a:endParaRPr lang="en-US" altLang="zh-CN" sz="2400" dirty="0">
              <a:solidFill>
                <a:srgbClr val="005B9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871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23990</TotalTime>
  <Words>440</Words>
  <Application>Microsoft Office PowerPoint</Application>
  <PresentationFormat>On-screen Show (4:3)</PresentationFormat>
  <Paragraphs>43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Futura Bk BT</vt:lpstr>
      <vt:lpstr>等线</vt:lpstr>
      <vt:lpstr>黑体</vt:lpstr>
      <vt:lpstr>黑体</vt:lpstr>
      <vt:lpstr>宋体</vt:lpstr>
      <vt:lpstr>微软雅黑</vt:lpstr>
      <vt:lpstr>微软雅黑</vt:lpstr>
      <vt:lpstr>Arial</vt:lpstr>
      <vt:lpstr>Calibri</vt:lpstr>
      <vt:lpstr>Calibri Light</vt:lpstr>
      <vt:lpstr>Wingdings</vt:lpstr>
      <vt:lpstr>1_Office 主题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Tong Dang</cp:lastModifiedBy>
  <cp:revision>752</cp:revision>
  <dcterms:created xsi:type="dcterms:W3CDTF">2023-01-02T16:13:26Z</dcterms:created>
  <dcterms:modified xsi:type="dcterms:W3CDTF">2023-06-06T07:24:55Z</dcterms:modified>
</cp:coreProperties>
</file>