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A1FA6A-D399-4663-8258-4F4ECF6AD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2ACBAF-258B-4009-A643-458FEE9D2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263E0-B81A-4A49-9E94-2014B07F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DD-188B-4C3D-A8E1-137E5D4FA3E8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333836-AB77-4E60-972D-6443132B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E8D5B5-DD72-41CD-ADE4-BED18B76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CE0E-D830-403F-A53D-347DAF5773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02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1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6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CE82A-0B41-4C52-B423-5EFE9E69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DD-188B-4C3D-A8E1-137E5D4FA3E8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9DC399-D428-412F-AC3D-C4BE05C6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BE901A-2405-4F79-AC3F-7CF6939F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CE0E-D830-403F-A53D-347DAF5773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71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3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1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11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32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25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5E8A25-0DCD-4E06-A743-A2CD8FAF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28F7B-ED48-4075-8882-76A2BAB3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F258A-4EBA-45B6-BD97-67F06C4F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35DD-188B-4C3D-A8E1-137E5D4FA3E8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3E5345-2A27-4E4C-9B07-FAB43A31A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00EF38-7969-43C4-8E07-FBF321F8B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CE0E-D830-403F-A53D-347DAF5773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28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7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420B26-0701-466D-87FC-1401A89EFEBF}"/>
              </a:ext>
            </a:extLst>
          </p:cNvPr>
          <p:cNvSpPr txBox="1"/>
          <p:nvPr/>
        </p:nvSpPr>
        <p:spPr>
          <a:xfrm>
            <a:off x="3712564" y="2459504"/>
            <a:ext cx="4766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第一章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天体物理简介</a:t>
            </a:r>
          </a:p>
        </p:txBody>
      </p:sp>
    </p:spTree>
    <p:extLst>
      <p:ext uri="{BB962C8B-B14F-4D97-AF65-F5344CB8AC3E}">
        <p14:creationId xmlns:p14="http://schemas.microsoft.com/office/powerpoint/2010/main" val="18255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392DFA-D692-4944-895A-1B30F7E7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43" y="843899"/>
            <a:ext cx="9403114" cy="51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8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2AD2A8-8A8A-4C0E-8BDE-9272927E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46" y="998584"/>
            <a:ext cx="8577107" cy="48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51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9F1D2A-DE16-44C3-89B4-F6845D02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33" y="1038005"/>
            <a:ext cx="8871133" cy="47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97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77391E-3CAE-4356-B689-D3587A76AAAB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第六章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17834517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3689AB-DF3E-4B12-BEC5-B4053B06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11" y="1376362"/>
            <a:ext cx="3895725" cy="4105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50879A-1D70-43B4-8245-12C107FD4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91" y="1376362"/>
            <a:ext cx="36576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40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923ACB-0103-4E4C-B4F6-167CDAD6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28737"/>
            <a:ext cx="4343400" cy="4200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EF0F3C-35F7-4989-A574-F415CBB9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93" y="1328737"/>
            <a:ext cx="46577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68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83443E-43E1-4AFF-8F29-CA5B3262F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20" y="781050"/>
            <a:ext cx="3390900" cy="5295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00FD8C-4C4A-4AF0-8636-8AD98559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77302"/>
            <a:ext cx="33623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51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9631B5-A26D-4BEE-AF38-6D40E8C3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31" y="781050"/>
            <a:ext cx="4572000" cy="5295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DE9DA9-A38D-4326-BFA4-07164D108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271" y="781050"/>
            <a:ext cx="4267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38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FF1DC8-105C-4F76-B9F0-9A1679AD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21" y="866775"/>
            <a:ext cx="4429125" cy="512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DFA3E0-A9BD-494F-8D77-87B827D7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830" y="866775"/>
            <a:ext cx="4838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48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7D5C761-9E4C-4A1B-8747-B24A19845F4F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第七章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恒星的特性</a:t>
            </a:r>
          </a:p>
        </p:txBody>
      </p:sp>
    </p:spTree>
    <p:extLst>
      <p:ext uri="{BB962C8B-B14F-4D97-AF65-F5344CB8AC3E}">
        <p14:creationId xmlns:p14="http://schemas.microsoft.com/office/powerpoint/2010/main" val="2247981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926B1C-C8B2-4598-A5F5-AC82D3B9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35" y="1702437"/>
            <a:ext cx="9166729" cy="3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3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288117-2D19-4498-8349-4FBB537B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10" y="871831"/>
            <a:ext cx="7980779" cy="51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656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D85908-13C8-4B6E-A93A-4597D311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56" y="907676"/>
            <a:ext cx="8929688" cy="5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12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211DD-A764-4CBF-B0AB-53F9FC91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81" y="868869"/>
            <a:ext cx="9139238" cy="5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47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86629D-6A10-484E-BB8E-C4299786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58" y="1721409"/>
            <a:ext cx="9294283" cy="34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288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E7E650-D66E-4C6D-A15C-E5BAE93C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487" y="1080141"/>
            <a:ext cx="7533026" cy="46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82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2998CA-1C60-4E75-8A17-527A0B8F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90" y="617872"/>
            <a:ext cx="9342620" cy="56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215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1481C9-478F-4FD0-9665-D4BAC54BDAF4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第七章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339318879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8C74AE-A8CD-45FE-BAC9-2F0860E7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60" y="1371600"/>
            <a:ext cx="3505200" cy="4114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618C3E-AD9A-48E5-87E0-6202DBAD3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25" y="1323975"/>
            <a:ext cx="3810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94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8CC0F2-568D-4021-844E-7F428616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81" y="1304925"/>
            <a:ext cx="4276725" cy="4248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109A5B-FB73-46CF-9642-8DB82425C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466" y="1304925"/>
            <a:ext cx="36861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39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2C79EA-4623-435A-81B4-9CF62DE3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790575"/>
            <a:ext cx="5448300" cy="5276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6B511-3986-4254-B71A-1308CA8E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61" y="866775"/>
            <a:ext cx="45624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029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6EC473-0BF5-4F16-A287-B410FBE5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62" y="800100"/>
            <a:ext cx="3657600" cy="5257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C89919-AD67-490A-B327-5788405C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263" y="800100"/>
            <a:ext cx="43338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44C88D-C878-4C4A-9317-4B4A8B10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58" y="898394"/>
            <a:ext cx="8819684" cy="50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81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3D0A38-7460-4C1F-9E88-AF55F3EB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70" y="881062"/>
            <a:ext cx="3219450" cy="5095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E61CF0-558F-49F7-8757-0B9EA3D5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0574"/>
            <a:ext cx="38385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96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F05C89-6A2A-4058-BE09-94CCC6AD13E8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第八章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恒星的演化</a:t>
            </a:r>
          </a:p>
        </p:txBody>
      </p:sp>
    </p:spTree>
    <p:extLst>
      <p:ext uri="{BB962C8B-B14F-4D97-AF65-F5344CB8AC3E}">
        <p14:creationId xmlns:p14="http://schemas.microsoft.com/office/powerpoint/2010/main" val="30199409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BE3B92-C215-406E-B9AF-21A33890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03" y="1512757"/>
            <a:ext cx="9891193" cy="38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7554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15CC5A-4BA7-4EF2-9C90-3F365335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30" y="965429"/>
            <a:ext cx="7902939" cy="49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2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FF8C73-C617-44A0-BA2C-6D402FC4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01" y="1067323"/>
            <a:ext cx="8539397" cy="47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16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0378C3-2C3F-477B-9D4B-9C0AF9F5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73" y="872753"/>
            <a:ext cx="7971254" cy="51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877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6C67A-1C59-485C-8809-F76F1F58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80" y="1615151"/>
            <a:ext cx="9869240" cy="36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21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71212B-CF57-4C5A-A6AD-C67E2E0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18" y="1002651"/>
            <a:ext cx="9148763" cy="48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961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F22F8-082C-4FF3-AFF0-938590A3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36" y="1469817"/>
            <a:ext cx="9664328" cy="39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12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1F7AD2-9D8F-4DBD-8CA7-5F5FF23C8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18" y="1004811"/>
            <a:ext cx="9072563" cy="48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7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B21684-C9B9-4952-AF1B-3AA57F42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95" y="1035765"/>
            <a:ext cx="9439610" cy="47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37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B1F7B5-1AFE-4343-9790-E7F43B7A3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06" y="915640"/>
            <a:ext cx="8967788" cy="50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920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3F166B-0A3C-4BA4-A64E-D26BEC92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07" y="1526572"/>
            <a:ext cx="9937386" cy="38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033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66F12E-B744-4D0F-9F42-3A6AE09A795F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第八章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40538824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6402B8-A2F7-40C2-8DEA-60C348C5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29" y="1357312"/>
            <a:ext cx="4057650" cy="4143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3CCE19-A2E1-40BF-AA22-31E9C70A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7312"/>
            <a:ext cx="5334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61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2B0FF2-9B73-4A00-8E23-E74AA03D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24" y="1366837"/>
            <a:ext cx="3724275" cy="41243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BB9DD3-D4F0-45DC-AE32-B8B4ECBB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9686"/>
            <a:ext cx="4048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02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D450E6-FF3B-4BAB-855B-35834723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96" y="795337"/>
            <a:ext cx="5400675" cy="52673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8769BE-CD2F-4F1A-B89C-243199A9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871" y="709611"/>
            <a:ext cx="53435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86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596F96-F972-48F4-9924-FD6425A8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47" y="819150"/>
            <a:ext cx="4057650" cy="5219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B7026E-5410-4645-B0D4-757AA7FE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53" y="842962"/>
            <a:ext cx="4267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12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48C5C4-813C-410D-9E34-DD3C2079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11" y="842962"/>
            <a:ext cx="3705225" cy="51720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FF6FEF-0D7E-4799-97E1-2CF9DA581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4874"/>
            <a:ext cx="48006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035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F417F9-5788-4347-861F-D3725BFABE82}"/>
              </a:ext>
            </a:extLst>
          </p:cNvPr>
          <p:cNvSpPr txBox="1"/>
          <p:nvPr/>
        </p:nvSpPr>
        <p:spPr>
          <a:xfrm>
            <a:off x="1827550" y="2459504"/>
            <a:ext cx="8536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第九章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星系与宇宙大尺度结构</a:t>
            </a:r>
          </a:p>
        </p:txBody>
      </p:sp>
    </p:spTree>
    <p:extLst>
      <p:ext uri="{BB962C8B-B14F-4D97-AF65-F5344CB8AC3E}">
        <p14:creationId xmlns:p14="http://schemas.microsoft.com/office/powerpoint/2010/main" val="121571547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FDB7F0-5121-4E1A-BF25-ABA90CF4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91" y="1607929"/>
            <a:ext cx="9330818" cy="36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FFBD44-CDE2-43FB-BD08-FC9EBC19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4" y="1407123"/>
            <a:ext cx="10611051" cy="40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636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6E9FBA-7289-45E8-824C-00E783EA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66" y="1522555"/>
            <a:ext cx="10244268" cy="38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736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BF7ACD-1322-476A-9BA4-26BD9193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65" y="758041"/>
            <a:ext cx="8658069" cy="53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710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07D6DA8-D824-4585-8963-09EFE328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55" y="1595619"/>
            <a:ext cx="9633289" cy="36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064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F5172C-4B4D-45C5-A3E7-B8AD17CC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0" y="872129"/>
            <a:ext cx="9636880" cy="51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26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FD7B52-3E7E-4B6C-83EB-C8749C88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86" y="1622646"/>
            <a:ext cx="10506828" cy="36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418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B9BD1F-6D54-4B2D-8F49-25D404EB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07" y="1543284"/>
            <a:ext cx="10556786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846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1748E-D494-429A-960D-95F50E36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31" y="884418"/>
            <a:ext cx="7817137" cy="48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3809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EE8767-8FD5-4F15-B351-9D21B959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37" y="837380"/>
            <a:ext cx="10350725" cy="51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8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1A2DBEE-766A-4F24-9A8A-90BEE6C71675}"/>
              </a:ext>
            </a:extLst>
          </p:cNvPr>
          <p:cNvSpPr txBox="1"/>
          <p:nvPr/>
        </p:nvSpPr>
        <p:spPr>
          <a:xfrm>
            <a:off x="1827550" y="2459504"/>
            <a:ext cx="8536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第九章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18955410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F61D1E-1229-4A2B-A3BF-C13E4AF3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9" y="666057"/>
            <a:ext cx="5895456" cy="51801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3AB323-F064-481B-B943-475FC279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88" y="814936"/>
            <a:ext cx="4111209" cy="52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383B0E-3C3F-4F6E-A72A-ECFD39E0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37" y="1165878"/>
            <a:ext cx="7647326" cy="45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459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B63A1B-7611-43B1-8ED7-4365D793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7" y="1347787"/>
            <a:ext cx="4962525" cy="41624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2545AA-0580-4758-80F7-D7CA34FB6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70" y="1347787"/>
            <a:ext cx="56292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35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1C0BCB-437D-4C29-A6B4-9F9CAAD5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776287"/>
            <a:ext cx="5343525" cy="53054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A87E5A-C3D5-45A0-8F94-306508E1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229" y="728661"/>
            <a:ext cx="46101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407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B95F43-AD36-4700-A8DA-B5C20A39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43" y="948596"/>
            <a:ext cx="3467100" cy="52006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4D5CB5-43AB-422F-A55E-A57650CE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653" y="977171"/>
            <a:ext cx="4533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11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80FF19-2649-4026-B9C7-996F87D2B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76" y="828675"/>
            <a:ext cx="3362325" cy="52006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E5B684-C97E-4CE4-9CBE-5AAF3994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01" y="828675"/>
            <a:ext cx="3352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498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A3DD763-2395-4C27-B29B-BCF1DBF59CF7}"/>
              </a:ext>
            </a:extLst>
          </p:cNvPr>
          <p:cNvSpPr txBox="1"/>
          <p:nvPr/>
        </p:nvSpPr>
        <p:spPr>
          <a:xfrm>
            <a:off x="1276037" y="2459504"/>
            <a:ext cx="963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第十章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宇宙学</a:t>
            </a:r>
            <a:r>
              <a:rPr lang="en-US" altLang="zh-CN" sz="6000" dirty="0"/>
              <a:t>-</a:t>
            </a:r>
            <a:r>
              <a:rPr lang="zh-CN" altLang="en-US" sz="6000" dirty="0"/>
              <a:t>宇宙的起源与演化</a:t>
            </a:r>
          </a:p>
        </p:txBody>
      </p:sp>
    </p:spTree>
    <p:extLst>
      <p:ext uri="{BB962C8B-B14F-4D97-AF65-F5344CB8AC3E}">
        <p14:creationId xmlns:p14="http://schemas.microsoft.com/office/powerpoint/2010/main" val="415984917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1985D4-32C9-439A-9C51-DC33F312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87" y="1857375"/>
            <a:ext cx="9154026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9721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C04CB1-7A04-4E83-94EE-C8AA7F81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38" y="1088297"/>
            <a:ext cx="8188924" cy="46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644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9711D4-8832-42DF-BCD1-B325C25B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88" y="748880"/>
            <a:ext cx="8531824" cy="5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08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5ECCCE-DABB-401C-B6AF-C1537142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59" y="1515490"/>
            <a:ext cx="10363682" cy="3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328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2F2B43-9F09-458E-A764-10729D10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79" y="995785"/>
            <a:ext cx="8706241" cy="48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0235AA-C4D4-4FAE-B189-2E991541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30" y="962670"/>
            <a:ext cx="8606540" cy="49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2010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D56601-0720-4398-A1BB-9BD9AB48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68" y="1712665"/>
            <a:ext cx="9299664" cy="34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7115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13D008-AAA0-4119-86F5-90365C95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97" y="1215921"/>
            <a:ext cx="9060606" cy="44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993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DABFF0-E6AC-423F-8E92-DC876E3D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27" y="649715"/>
            <a:ext cx="9141345" cy="55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130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3E53B-1A89-42F8-AC92-013E7696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71" y="1606680"/>
            <a:ext cx="10271258" cy="3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178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28ED8D9-FFC8-41BD-821E-701E10889062}"/>
              </a:ext>
            </a:extLst>
          </p:cNvPr>
          <p:cNvSpPr txBox="1"/>
          <p:nvPr/>
        </p:nvSpPr>
        <p:spPr>
          <a:xfrm>
            <a:off x="1276037" y="2459504"/>
            <a:ext cx="963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第十章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136240352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5EBE43-1E12-437B-B502-C28E3E09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9" y="1381125"/>
            <a:ext cx="4162425" cy="4095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EC7310-C464-43C4-A8C7-60C3DEFA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57" y="1343025"/>
            <a:ext cx="5095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8710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5ED41D-0F87-4B3B-AE97-1422BB5B0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4462"/>
            <a:ext cx="4724400" cy="40290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D1B347-0C6B-471B-B119-57B2E02DB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38" y="1319211"/>
            <a:ext cx="42576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510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8C5DF6-92DB-4A4B-A812-69F94FE3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61" y="738187"/>
            <a:ext cx="4267200" cy="5381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B3A6CA-D3F1-43E3-8A65-0653D0DE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06" y="876299"/>
            <a:ext cx="38957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470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7154A3-F7AB-48E6-B4C5-F4124D17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91" y="814387"/>
            <a:ext cx="4572000" cy="52292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70FB75-142E-45B8-9289-8153868C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1049"/>
            <a:ext cx="4457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233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635C39-09F9-4F57-846C-84094FDE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847725"/>
            <a:ext cx="4695825" cy="5162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8C8F3B-7E7E-46ED-8AD0-764D6D08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943" y="847725"/>
            <a:ext cx="44767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F0A9D6-F367-4A81-AB47-F6140A87E47A}"/>
              </a:ext>
            </a:extLst>
          </p:cNvPr>
          <p:cNvSpPr txBox="1"/>
          <p:nvPr/>
        </p:nvSpPr>
        <p:spPr>
          <a:xfrm>
            <a:off x="3712564" y="2459504"/>
            <a:ext cx="4766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第一章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98556299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990BE5C-06C6-4773-B750-0A4733D1269A}"/>
              </a:ext>
            </a:extLst>
          </p:cNvPr>
          <p:cNvSpPr txBox="1"/>
          <p:nvPr/>
        </p:nvSpPr>
        <p:spPr>
          <a:xfrm>
            <a:off x="1276037" y="2459504"/>
            <a:ext cx="963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见面课</a:t>
            </a:r>
            <a:endParaRPr lang="en-US" altLang="zh-CN" sz="6000" dirty="0"/>
          </a:p>
          <a:p>
            <a:pPr algn="ctr"/>
            <a:r>
              <a:rPr lang="zh-CN" altLang="en-US" sz="6000" dirty="0"/>
              <a:t>搜寻宇宙中的超大质量黑洞</a:t>
            </a:r>
          </a:p>
        </p:txBody>
      </p:sp>
    </p:spTree>
    <p:extLst>
      <p:ext uri="{BB962C8B-B14F-4D97-AF65-F5344CB8AC3E}">
        <p14:creationId xmlns:p14="http://schemas.microsoft.com/office/powerpoint/2010/main" val="21581319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FBB646-1DCA-4FD8-83CE-1F7239D6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29" y="404735"/>
            <a:ext cx="5829300" cy="1943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864141-4150-4D84-A6FF-825FCDDA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29" y="2347835"/>
            <a:ext cx="7696200" cy="2305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59BA4D-82CA-48CF-8ACC-08D16B314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31" y="4533900"/>
            <a:ext cx="7734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698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C3E8B3-CB02-4C25-9E49-169BBD51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56" y="1346070"/>
            <a:ext cx="6076950" cy="1857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75BB59-BC41-4E06-998B-F4265AF9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56" y="3654556"/>
            <a:ext cx="7696200" cy="221932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2FC574C5-13ED-48A4-892C-1EA61AC94385}"/>
              </a:ext>
            </a:extLst>
          </p:cNvPr>
          <p:cNvSpPr/>
          <p:nvPr/>
        </p:nvSpPr>
        <p:spPr>
          <a:xfrm>
            <a:off x="1363636" y="2248525"/>
            <a:ext cx="405203" cy="449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4177EE-62E2-42C6-BBC6-5F42F1266C8D}"/>
              </a:ext>
            </a:extLst>
          </p:cNvPr>
          <p:cNvCxnSpPr/>
          <p:nvPr/>
        </p:nvCxnSpPr>
        <p:spPr>
          <a:xfrm flipH="1">
            <a:off x="1333656" y="2863121"/>
            <a:ext cx="345242" cy="3403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A1CD477-6542-4882-9234-93883638DF2A}"/>
              </a:ext>
            </a:extLst>
          </p:cNvPr>
          <p:cNvCxnSpPr>
            <a:cxnSpLocks/>
          </p:cNvCxnSpPr>
          <p:nvPr/>
        </p:nvCxnSpPr>
        <p:spPr>
          <a:xfrm>
            <a:off x="1486056" y="2780675"/>
            <a:ext cx="192842" cy="648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9897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4D7B006-109A-423F-BF0C-6025ACAEDCDD}"/>
              </a:ext>
            </a:extLst>
          </p:cNvPr>
          <p:cNvSpPr txBox="1"/>
          <p:nvPr/>
        </p:nvSpPr>
        <p:spPr>
          <a:xfrm>
            <a:off x="1022766" y="2459504"/>
            <a:ext cx="10146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见面课</a:t>
            </a:r>
            <a:endParaRPr lang="en-US" altLang="zh-CN" sz="6000" dirty="0"/>
          </a:p>
          <a:p>
            <a:pPr algn="ctr"/>
            <a:r>
              <a:rPr lang="zh-CN" altLang="en-US" sz="6000" dirty="0"/>
              <a:t>活动星系核透视及其光变现象</a:t>
            </a:r>
          </a:p>
        </p:txBody>
      </p:sp>
    </p:spTree>
    <p:extLst>
      <p:ext uri="{BB962C8B-B14F-4D97-AF65-F5344CB8AC3E}">
        <p14:creationId xmlns:p14="http://schemas.microsoft.com/office/powerpoint/2010/main" val="286907172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8104A2-6E32-43FE-B203-C7ABFF30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2" y="246479"/>
            <a:ext cx="7581900" cy="2047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37F652-7DFA-48B9-99AB-6AD15B2C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3" y="2215656"/>
            <a:ext cx="7543800" cy="21050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74E1FF-EA3A-44B1-B3D6-17AFA49E4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33" y="4330049"/>
            <a:ext cx="75438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86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06C6E7-5113-4335-A619-D51A7757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00" y="857015"/>
            <a:ext cx="7486650" cy="20859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129719-4D90-4D4B-B773-A08193A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00" y="3429000"/>
            <a:ext cx="69913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9920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D3C77FB-D7BD-400D-A503-BBB9C20262F6}"/>
              </a:ext>
            </a:extLst>
          </p:cNvPr>
          <p:cNvSpPr txBox="1"/>
          <p:nvPr/>
        </p:nvSpPr>
        <p:spPr>
          <a:xfrm>
            <a:off x="1022766" y="2459504"/>
            <a:ext cx="10146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见面课</a:t>
            </a:r>
            <a:endParaRPr lang="en-US" altLang="zh-CN" sz="6000" dirty="0"/>
          </a:p>
          <a:p>
            <a:pPr algn="ctr"/>
            <a:r>
              <a:rPr lang="zh-CN" altLang="en-US" sz="6000" dirty="0"/>
              <a:t>丰富多彩的行星世界</a:t>
            </a:r>
          </a:p>
        </p:txBody>
      </p:sp>
    </p:spTree>
    <p:extLst>
      <p:ext uri="{BB962C8B-B14F-4D97-AF65-F5344CB8AC3E}">
        <p14:creationId xmlns:p14="http://schemas.microsoft.com/office/powerpoint/2010/main" val="108817801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7B584A-0ECA-4A8B-9876-0D94710E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90" y="1560419"/>
            <a:ext cx="7098819" cy="37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333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280A5E-EBBF-4CD8-B9C5-4E002C0B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30" y="1467364"/>
            <a:ext cx="6589739" cy="39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50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1BA346-6A72-4274-AEF1-311A3C44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31" y="1601488"/>
            <a:ext cx="12266861" cy="3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DC9D46-FA52-4D3D-9ECC-C0D1DF90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70" y="1309687"/>
            <a:ext cx="4495800" cy="4238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37A017-2B2A-42B5-B58B-E5B8835C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3486"/>
            <a:ext cx="54387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072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20CB41-212F-4C6B-8D7E-EAD2ED09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89" y="1743192"/>
            <a:ext cx="9450022" cy="33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642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512F85-891A-45F7-BF56-8BFE4ABB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9" y="1603518"/>
            <a:ext cx="7488722" cy="36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508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B9A975-6085-4B9B-8A41-F5219ABE2092}"/>
              </a:ext>
            </a:extLst>
          </p:cNvPr>
          <p:cNvSpPr txBox="1"/>
          <p:nvPr/>
        </p:nvSpPr>
        <p:spPr>
          <a:xfrm>
            <a:off x="1022766" y="2459504"/>
            <a:ext cx="10146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见面课</a:t>
            </a:r>
            <a:endParaRPr lang="en-US" altLang="zh-CN" sz="6000" dirty="0"/>
          </a:p>
          <a:p>
            <a:pPr algn="ctr"/>
            <a:r>
              <a:rPr lang="zh-CN" altLang="en-US" sz="6000" dirty="0"/>
              <a:t>双中子星合并的磁星之光</a:t>
            </a:r>
            <a:endParaRPr lang="en-US" altLang="zh-CN" sz="6000" dirty="0"/>
          </a:p>
        </p:txBody>
      </p:sp>
    </p:spTree>
    <p:extLst>
      <p:ext uri="{BB962C8B-B14F-4D97-AF65-F5344CB8AC3E}">
        <p14:creationId xmlns:p14="http://schemas.microsoft.com/office/powerpoint/2010/main" val="146682130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5B4472-011E-4DE0-A9C4-E26E5BC0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14" y="1411105"/>
            <a:ext cx="10072372" cy="40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1188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77C66F-4D58-412B-8A80-AB5ABBF0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99" y="1331509"/>
            <a:ext cx="6890401" cy="41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2179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748A6B-0DAC-49F7-A7CD-9A505578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68" y="1864792"/>
            <a:ext cx="9142264" cy="31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746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62684F-E200-4FE3-865D-E24EF223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18" y="1549051"/>
            <a:ext cx="8920163" cy="37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9035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15D50-83DD-4AEE-97E4-6663DF17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97" y="1767004"/>
            <a:ext cx="9186005" cy="33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7E9394-9499-498A-9D22-99336470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887"/>
            <a:ext cx="6105525" cy="40862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3561D5-B975-41C9-89FA-6F31F261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12" y="1385887"/>
            <a:ext cx="5524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4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BDBFE9-9138-42E6-9C72-7F9B85F4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86" y="1085420"/>
            <a:ext cx="9192428" cy="46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530D2B-1C91-4C68-8DCB-752547B5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23" y="809625"/>
            <a:ext cx="4143375" cy="5238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70A37D-3708-4B09-B267-3EE820F5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04" y="771525"/>
            <a:ext cx="34385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7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667A2E-9EFD-4E81-A96A-F45BDAAF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27" y="790575"/>
            <a:ext cx="4200525" cy="5276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87ED32-F7F6-46B8-BB09-92CD0F4D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950" y="871537"/>
            <a:ext cx="35528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6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B57937-FA9B-4646-8CA9-6C500CC7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47" y="866775"/>
            <a:ext cx="2800350" cy="512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0DAAC1-F46A-4C7B-AB59-0DC69B1F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205" y="866775"/>
            <a:ext cx="29432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5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F2EE18-FFF2-4E39-A973-ED343CF8DAD1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第二章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天文学</a:t>
            </a:r>
            <a:r>
              <a:rPr lang="en-US" altLang="zh-CN" sz="6000" dirty="0"/>
              <a:t>-</a:t>
            </a:r>
            <a:r>
              <a:rPr lang="zh-CN" altLang="en-US" sz="6000" dirty="0"/>
              <a:t>一门观测科学</a:t>
            </a:r>
          </a:p>
        </p:txBody>
      </p:sp>
    </p:spTree>
    <p:extLst>
      <p:ext uri="{BB962C8B-B14F-4D97-AF65-F5344CB8AC3E}">
        <p14:creationId xmlns:p14="http://schemas.microsoft.com/office/powerpoint/2010/main" val="63891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CD9152-72B2-4538-AF84-CCF04987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32" y="1361684"/>
            <a:ext cx="8066335" cy="41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7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54BDDB-920C-4AF6-B975-8F41267A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18" y="1080307"/>
            <a:ext cx="8733763" cy="46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A1BE4-616D-4482-BF09-286FB18C3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3" y="1338613"/>
            <a:ext cx="10948094" cy="41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98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92E694-4B66-4EAE-90CD-03FBE496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80" y="1533681"/>
            <a:ext cx="9599440" cy="37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1A674A-8474-4C6E-ACE5-B3FEFE486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61" y="1293991"/>
            <a:ext cx="8288078" cy="42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CB59FD-3D8B-4EB5-A83A-5C5007F8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03" y="1180017"/>
            <a:ext cx="8409794" cy="44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D7938B-5F35-4AB6-8B2B-B5D5D15B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10" y="1255426"/>
            <a:ext cx="8551979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2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736FB4-63EB-4A6F-A9FF-8DEF6AC6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19" y="1047052"/>
            <a:ext cx="8902362" cy="47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7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401E78-BABF-4A02-AAEE-3BEF14BD9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89" y="1618937"/>
            <a:ext cx="10257021" cy="36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6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2975F4-0E61-4007-902A-099C10F5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92" y="1885247"/>
            <a:ext cx="9880016" cy="30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7D4047-A72B-4AA5-A2EE-B4B1DB049F8F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第二章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1361112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BAF95E-A464-4568-A872-8218504A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87"/>
            <a:ext cx="6353175" cy="41624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3C80C7-24CD-41B9-8B63-B730AF78C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737" y="1472472"/>
            <a:ext cx="37242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35C498-4EDF-47CA-ACDD-89133A09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66" y="1323975"/>
            <a:ext cx="4629150" cy="4210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1D1A94-F196-4704-AFC8-E5FA9D65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86" y="1323975"/>
            <a:ext cx="48577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9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44AF58-4834-4010-ACC1-55BEEF06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6" y="795337"/>
            <a:ext cx="4305300" cy="52673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ABE89A-EC40-48D7-894C-FF2DDFBE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93" y="804862"/>
            <a:ext cx="320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0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2926D6-7206-44CE-8BF0-07923767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99" y="885825"/>
            <a:ext cx="3133725" cy="5086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6FBC0-2CC8-41B3-B895-1EE0871E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57" y="828675"/>
            <a:ext cx="4076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197888-77F0-41AA-8400-80B89077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63" y="895350"/>
            <a:ext cx="3390900" cy="5067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EDBCEF-1B47-4DD9-8823-52659641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939" y="847725"/>
            <a:ext cx="36099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5DFF8D7-3517-41AA-A199-2F7B97D1B187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第三章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我们的太阳系</a:t>
            </a:r>
            <a:r>
              <a:rPr lang="en-US" altLang="zh-CN" sz="6000" dirty="0"/>
              <a:t>-</a:t>
            </a:r>
            <a:r>
              <a:rPr lang="zh-CN" altLang="en-US" sz="6000" dirty="0"/>
              <a:t>太阳</a:t>
            </a:r>
          </a:p>
        </p:txBody>
      </p:sp>
    </p:spTree>
    <p:extLst>
      <p:ext uri="{BB962C8B-B14F-4D97-AF65-F5344CB8AC3E}">
        <p14:creationId xmlns:p14="http://schemas.microsoft.com/office/powerpoint/2010/main" val="294815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12B2A8-E588-4E89-A8CC-AD239727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5" y="1528372"/>
            <a:ext cx="9829810" cy="38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CC3DB9-040A-48D4-BAF2-AC803E66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08" y="1441748"/>
            <a:ext cx="7474983" cy="39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E80030-A3AF-4A68-B9BC-B816BEB0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34" y="828460"/>
            <a:ext cx="8018332" cy="52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8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306A61-30F7-4375-95BE-38849A9F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85" y="1198121"/>
            <a:ext cx="6842229" cy="44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7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864F0B-CA65-4AE3-925F-CBD7B263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83" y="1751194"/>
            <a:ext cx="8608433" cy="33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0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7DC5C-0B99-42A9-9B30-72E68A0B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11" y="980010"/>
            <a:ext cx="8355377" cy="48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5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1A4B2C-AC10-438D-A5ED-797BE5F5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26" y="1252812"/>
            <a:ext cx="9009948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1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BDF2FE-5D3F-41D4-A529-AD08DF89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74" y="1726402"/>
            <a:ext cx="9274852" cy="34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4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088F5F-F0FE-4572-A634-E511B291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15" y="854322"/>
            <a:ext cx="8238969" cy="51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6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C584A2-480C-42B6-ABC4-FD23471A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75" y="1065804"/>
            <a:ext cx="8274649" cy="47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98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A18973-D010-454F-AD3C-9EBC4E39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21" y="1113974"/>
            <a:ext cx="8464758" cy="46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A88726-0F10-4387-AD8A-711DC4EC2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07" y="781990"/>
            <a:ext cx="7885386" cy="52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6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92DE3-D4A1-4FF3-9D5E-0281DFF1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36" y="1632600"/>
            <a:ext cx="9714928" cy="35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1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0B393E7-FB56-4FB4-86D6-8E297E69F7C0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第三章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316657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44FD82-18F1-4768-97B7-2431ACDA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00" y="1395412"/>
            <a:ext cx="3933825" cy="4067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D59CC80-91E1-411B-9F69-DCE61F6A2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48" y="1300161"/>
            <a:ext cx="4724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93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6516FD-96DD-4D9C-9E34-363173BA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66" y="1285875"/>
            <a:ext cx="3990975" cy="4286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5F80A8-8F6E-4D2C-BB26-787D77ADA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961" y="1243012"/>
            <a:ext cx="3924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5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671614-0A4F-454D-95BA-3E669518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77" y="699229"/>
            <a:ext cx="3038475" cy="5219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4220ED-0A31-4125-8461-0EEF72AA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97" y="680179"/>
            <a:ext cx="43243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5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B9A431-D078-46FD-819F-75D1E641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795337"/>
            <a:ext cx="5705475" cy="52673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F44E72-9CB6-40DC-8CFD-F96477B5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047" y="900112"/>
            <a:ext cx="41243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E48F6C-767A-4EAB-8AB0-D37371AA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58" y="804862"/>
            <a:ext cx="4476750" cy="5248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3F150E-6A3A-4F03-A94F-A35C2A17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94" y="866774"/>
            <a:ext cx="46196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49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53D6F9-76B8-4AB2-9170-AE531135CCFA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第四章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我们的太阳系</a:t>
            </a:r>
            <a:r>
              <a:rPr lang="en-US" altLang="zh-CN" sz="6000" dirty="0"/>
              <a:t>-</a:t>
            </a:r>
            <a:r>
              <a:rPr lang="zh-CN" altLang="en-US" sz="6000" dirty="0"/>
              <a:t>行星</a:t>
            </a:r>
          </a:p>
        </p:txBody>
      </p:sp>
    </p:spTree>
    <p:extLst>
      <p:ext uri="{BB962C8B-B14F-4D97-AF65-F5344CB8AC3E}">
        <p14:creationId xmlns:p14="http://schemas.microsoft.com/office/powerpoint/2010/main" val="237164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B9F786-6FA6-407A-94E4-2F6DEDD5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88" y="916781"/>
            <a:ext cx="8729024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4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F678CE-74E8-4342-8B63-DB1EF34A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62" y="997062"/>
            <a:ext cx="8340075" cy="48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8711DD-AF72-454D-9B8A-88A05E4E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75" y="1040126"/>
            <a:ext cx="8136649" cy="47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3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8AA2D2-6FD1-47A1-84D7-0D76B93E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22" y="1628462"/>
            <a:ext cx="9902956" cy="36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6ECE52-A81F-4385-93AE-0A891401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94" y="876300"/>
            <a:ext cx="80642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00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2761A4-FA06-4B6A-A64C-88F5DD5D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75" y="1679523"/>
            <a:ext cx="9872049" cy="34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50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A95BD2-2AB0-431F-AC5F-7332C3DA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90" y="958524"/>
            <a:ext cx="6795620" cy="49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0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383F28-18E3-4734-BCA3-4D370B34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74" y="1037225"/>
            <a:ext cx="8542051" cy="47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814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0341364-C1F3-45EB-9E84-56233FD84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33" y="971358"/>
            <a:ext cx="9240734" cy="49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2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573F14-9983-423E-98DB-3F8D3BC3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34" y="967703"/>
            <a:ext cx="7100732" cy="49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8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F9025A-D480-42B7-A27F-2ABE7988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04" y="1119285"/>
            <a:ext cx="8215391" cy="46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9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14A4DE-7E70-4AE1-A8B8-150F65D2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39" y="1067957"/>
            <a:ext cx="8000922" cy="4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8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953BB6-A615-4A2B-BB39-F0070F4F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64" y="1697675"/>
            <a:ext cx="9422271" cy="34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1E65F6-A0C8-4A85-98B6-808B2A23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07" y="898662"/>
            <a:ext cx="6950986" cy="50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11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5779D5-6848-4921-96BC-663E4575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92" y="858314"/>
            <a:ext cx="7319416" cy="51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39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629220-9B5D-4759-A4CF-A5A05402FEA9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第四章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19716033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693320-C1A7-429F-8309-B1BE1756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09687"/>
            <a:ext cx="5495925" cy="4238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22A106-23B7-4F02-8D06-AF5EA095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9687"/>
            <a:ext cx="54768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385AE5-33D7-407A-8A4A-5E519BE3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1" y="1438275"/>
            <a:ext cx="3752850" cy="3981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0334C1-134D-4285-83BD-CD50AA17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71" y="1438275"/>
            <a:ext cx="31337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80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0D37A7-12E0-40EF-9A46-E9B616B60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02" y="800100"/>
            <a:ext cx="4572000" cy="5257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BA1FB7-8719-4AD6-BBB4-DCC55BA9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43" y="800100"/>
            <a:ext cx="37052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02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DD4F8B-D881-4C36-A741-7711A5F3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42" y="942975"/>
            <a:ext cx="4381500" cy="4972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7005FF-84EB-4CCE-B738-1424FE153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92" y="742950"/>
            <a:ext cx="31337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73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6C5842-BDE2-47C9-8FA1-FF511C62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91" y="804862"/>
            <a:ext cx="4143375" cy="5248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7AB41F-B2C3-4617-9EB3-C813A980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252" y="742949"/>
            <a:ext cx="34004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E8FA4E-4B12-42D3-9A9E-3E2C618F3FAD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第五章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太阳系外行星</a:t>
            </a:r>
          </a:p>
        </p:txBody>
      </p:sp>
    </p:spTree>
    <p:extLst>
      <p:ext uri="{BB962C8B-B14F-4D97-AF65-F5344CB8AC3E}">
        <p14:creationId xmlns:p14="http://schemas.microsoft.com/office/powerpoint/2010/main" val="2114558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CBC98F-C096-4E22-AAE3-EA377486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285" y="1071418"/>
            <a:ext cx="5655430" cy="47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297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8211AC-85D3-4D9E-9838-C2ECA6E0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00" y="1293842"/>
            <a:ext cx="8091800" cy="42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7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6426C8-1516-4E9A-A02B-EC99789FF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55" y="953453"/>
            <a:ext cx="8551889" cy="49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74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C6DD07-6C5E-4550-A107-897B49C9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45" y="1155257"/>
            <a:ext cx="9040509" cy="45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280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A1A808-3D69-44D5-A6A2-53F631EE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87" y="1585492"/>
            <a:ext cx="9485026" cy="36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465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0C17BF-F846-4FEE-9912-13005112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70" y="1309921"/>
            <a:ext cx="8348659" cy="42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24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6CD2E8-2A10-4902-AB41-D773D14A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47" y="791896"/>
            <a:ext cx="7275305" cy="52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2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272EDA-7A64-4AC6-B0A6-63597573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767135"/>
            <a:ext cx="9210675" cy="33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082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880D4F5-CE6F-4F73-813E-A945125F6572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第五章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章节测试</a:t>
            </a:r>
          </a:p>
        </p:txBody>
      </p:sp>
    </p:spTree>
    <p:extLst>
      <p:ext uri="{BB962C8B-B14F-4D97-AF65-F5344CB8AC3E}">
        <p14:creationId xmlns:p14="http://schemas.microsoft.com/office/powerpoint/2010/main" val="26252957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5045EE-26C1-430E-BE8A-C000DFB5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333500"/>
            <a:ext cx="5581650" cy="4191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9D0B92-9DF4-479A-9E9B-AED1E4D3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71" y="1247775"/>
            <a:ext cx="41529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58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7DCE7-2490-4AE6-A4E9-DEB5FFBC7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97" y="1314450"/>
            <a:ext cx="3943350" cy="4229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7801E7-8F6B-4009-AD67-0E425952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887" y="1333500"/>
            <a:ext cx="40671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6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2DC055-EEF4-4A2D-A1C5-A7ACBFB7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55" y="819150"/>
            <a:ext cx="3533775" cy="5219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7FE9AF-59EA-4824-BB67-302DC9647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7" y="900112"/>
            <a:ext cx="29337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30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90D17-F797-482C-977F-B320E03A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3" y="904875"/>
            <a:ext cx="3724275" cy="5048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BBBFE3-7145-46AF-A9E7-EDFF8541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45" y="833437"/>
            <a:ext cx="46196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1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8E829A-1557-4421-BD78-0085CE13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56" y="1519550"/>
            <a:ext cx="9733888" cy="3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30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AA023F-6FA9-42CB-8D55-65228E34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16" y="714375"/>
            <a:ext cx="3829050" cy="5429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2F5018-A314-462E-8E8D-E17A4C96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14375"/>
            <a:ext cx="40100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26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E0D3C18-C5ED-443D-AE9F-B3987D1881F2}"/>
              </a:ext>
            </a:extLst>
          </p:cNvPr>
          <p:cNvSpPr txBox="1"/>
          <p:nvPr/>
        </p:nvSpPr>
        <p:spPr>
          <a:xfrm>
            <a:off x="2241029" y="2459504"/>
            <a:ext cx="770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第六章</a:t>
            </a:r>
            <a:endParaRPr lang="en-US" altLang="zh-CN" sz="6000" dirty="0"/>
          </a:p>
          <a:p>
            <a:pPr algn="ctr"/>
            <a:r>
              <a:rPr lang="zh-CN" altLang="en-US" sz="6000" dirty="0"/>
              <a:t>观测宇宙</a:t>
            </a:r>
            <a:r>
              <a:rPr lang="en-US" altLang="zh-CN" sz="6000" dirty="0"/>
              <a:t>-</a:t>
            </a:r>
            <a:r>
              <a:rPr lang="zh-CN" altLang="en-US" sz="6000" dirty="0"/>
              <a:t>望远镜</a:t>
            </a:r>
          </a:p>
        </p:txBody>
      </p:sp>
    </p:spTree>
    <p:extLst>
      <p:ext uri="{BB962C8B-B14F-4D97-AF65-F5344CB8AC3E}">
        <p14:creationId xmlns:p14="http://schemas.microsoft.com/office/powerpoint/2010/main" val="5326985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EAFBF0-3DF5-467D-B883-5DEA0905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66" y="1569477"/>
            <a:ext cx="10323268" cy="3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20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63BA6D-CE48-413E-8F6C-645586F2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59" y="1153091"/>
            <a:ext cx="9019082" cy="45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03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264090-F7FD-4087-9E3D-E41176F0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6" y="1660395"/>
            <a:ext cx="10426348" cy="3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8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6AE79B-056A-46F9-99ED-2C19B36A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89" y="1137437"/>
            <a:ext cx="7701821" cy="45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696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95BACE-5B06-4245-9B81-261F9B70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62" y="918834"/>
            <a:ext cx="7962275" cy="50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05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FECF76-EFDC-4EF6-9CF9-1FC49869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95" y="1779281"/>
            <a:ext cx="8976610" cy="32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01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0AF75D-8EEA-4E1C-9080-77A0391AC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1" y="1756582"/>
            <a:ext cx="9937757" cy="33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61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045C5B-972A-47C6-9036-0F7192973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12" y="1110287"/>
            <a:ext cx="8177976" cy="46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133</Words>
  <Application>Microsoft Office PowerPoint</Application>
  <PresentationFormat>宽屏</PresentationFormat>
  <Paragraphs>48</Paragraphs>
  <Slides>187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187</vt:i4>
      </vt:variant>
    </vt:vector>
  </HeadingPairs>
  <TitlesOfParts>
    <vt:vector size="19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hangxu@sjtu.edu.cn</dc:creator>
  <cp:lastModifiedBy>hangxu@sjtu.edu.cn</cp:lastModifiedBy>
  <cp:revision>3</cp:revision>
  <dcterms:created xsi:type="dcterms:W3CDTF">2021-12-26T18:02:49Z</dcterms:created>
  <dcterms:modified xsi:type="dcterms:W3CDTF">2021-12-26T19:55:03Z</dcterms:modified>
</cp:coreProperties>
</file>