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2" r:id="rId3"/>
    <p:sldId id="270" r:id="rId4"/>
    <p:sldId id="330" r:id="rId5"/>
    <p:sldId id="323" r:id="rId6"/>
    <p:sldId id="324" r:id="rId7"/>
    <p:sldId id="329" r:id="rId8"/>
    <p:sldId id="328" r:id="rId9"/>
    <p:sldId id="326" r:id="rId10"/>
    <p:sldId id="322" r:id="rId11"/>
    <p:sldId id="325" r:id="rId12"/>
    <p:sldId id="321" r:id="rId13"/>
    <p:sldId id="331" r:id="rId14"/>
    <p:sldId id="332" r:id="rId15"/>
    <p:sldId id="333" r:id="rId16"/>
    <p:sldId id="335" r:id="rId17"/>
    <p:sldId id="336" r:id="rId18"/>
    <p:sldId id="337" r:id="rId19"/>
    <p:sldId id="338" r:id="rId20"/>
    <p:sldId id="340" r:id="rId21"/>
    <p:sldId id="343" r:id="rId22"/>
    <p:sldId id="341" r:id="rId23"/>
    <p:sldId id="344" r:id="rId24"/>
    <p:sldId id="345" r:id="rId25"/>
    <p:sldId id="348" r:id="rId26"/>
    <p:sldId id="349" r:id="rId27"/>
    <p:sldId id="347" r:id="rId28"/>
    <p:sldId id="271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文锴 蔡" initials="文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4534" autoAdjust="0"/>
  </p:normalViewPr>
  <p:slideViewPr>
    <p:cSldViewPr snapToGrid="0">
      <p:cViewPr>
        <p:scale>
          <a:sx n="100" d="100"/>
          <a:sy n="100" d="100"/>
        </p:scale>
        <p:origin x="636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9B4D2-E82F-4771-9C1D-BCFE660DEED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F695C-6F89-4091-9070-43593BA7A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C749-4FB1-4504-8A01-4799D4DFEFF9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296D-1E8C-4FA1-8ED8-C999B297FE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91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17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1872" y="4800600"/>
            <a:ext cx="941832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组合 7"/>
          <p:cNvGrpSpPr/>
          <p:nvPr userDrawn="1"/>
        </p:nvGrpSpPr>
        <p:grpSpPr>
          <a:xfrm>
            <a:off x="1344485" y="5505422"/>
            <a:ext cx="1764691" cy="297909"/>
            <a:chOff x="8729725" y="4570716"/>
            <a:chExt cx="2830513" cy="477838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9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1872" y="758952"/>
            <a:ext cx="9418320" cy="1156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2042160"/>
            <a:ext cx="9418320" cy="44500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625475" indent="-447675">
              <a:buFont typeface="Wingdings" panose="05000000000000000000" pitchFamily="2" charset="2"/>
              <a:buChar char="n"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6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6" y="1828800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微软雅黑" panose="020B0503020204020204" pitchFamily="34" charset="-122"/>
              <a:buChar char="▪"/>
              <a:defRPr sz="3600"/>
            </a:lvl1pPr>
            <a:lvl2pPr marL="541655" indent="-266700">
              <a:lnSpc>
                <a:spcPct val="120000"/>
              </a:lnSpc>
              <a:buFont typeface="微软雅黑" panose="020B0503020204020204" pitchFamily="34" charset="-122"/>
              <a:buChar char="▫"/>
              <a:defRPr sz="3200"/>
            </a:lvl2pPr>
            <a:lvl3pPr marL="805180" indent="-25717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3pPr>
            <a:lvl4pPr marL="1075055" indent="-252730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4pPr>
            <a:lvl5pPr marL="1346200" indent="-24955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03148"/>
            <a:ext cx="207034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22325" y="503149"/>
            <a:ext cx="9745413" cy="404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6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6" y="1828800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微软雅黑" panose="020B0503020204020204" pitchFamily="34" charset="-122"/>
              <a:buChar char="▪"/>
              <a:defRPr sz="3600"/>
            </a:lvl1pPr>
            <a:lvl2pPr marL="541655" indent="-266700">
              <a:lnSpc>
                <a:spcPct val="120000"/>
              </a:lnSpc>
              <a:buFont typeface="微软雅黑" panose="020B0503020204020204" pitchFamily="34" charset="-122"/>
              <a:buChar char="▫"/>
              <a:defRPr sz="3200"/>
            </a:lvl2pPr>
            <a:lvl3pPr marL="805180" indent="-25717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3pPr>
            <a:lvl4pPr marL="1075055" indent="-252730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4pPr>
            <a:lvl5pPr marL="1346200" indent="-24955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03148"/>
            <a:ext cx="207034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3292"/>
            <a:ext cx="12192000" cy="834708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71" y="6023295"/>
            <a:ext cx="9982200" cy="8347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0232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9733" y="2186412"/>
            <a:ext cx="10930128" cy="1242588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2024</a:t>
            </a:r>
            <a:r>
              <a:rPr lang="zh-CN" altLang="en-US" b="1" dirty="0"/>
              <a:t>春电磁学</a:t>
            </a:r>
            <a:r>
              <a:rPr lang="en-US" altLang="zh-CN" b="1" dirty="0"/>
              <a:t>B</a:t>
            </a:r>
            <a:r>
              <a:rPr lang="zh-CN" altLang="en-US" b="1" dirty="0"/>
              <a:t>第二次习题课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1872" y="4900188"/>
            <a:ext cx="2540583" cy="522838"/>
          </a:xfrm>
        </p:spPr>
        <p:txBody>
          <a:bodyPr/>
          <a:lstStyle/>
          <a:p>
            <a:r>
              <a:rPr lang="zh-CN" altLang="en-US" sz="2400" b="1" dirty="0">
                <a:solidFill>
                  <a:schemeClr val="tx1"/>
                </a:solidFill>
              </a:rPr>
              <a:t>物理学院 蔡文锴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57DBBE-806E-4C04-B7A6-4BE9C2E5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介质界面与等势面重合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B7B8A0-0DEA-4E7E-B2B0-5C934297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一维对称性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ACB7FD-9BC3-4245-B3DD-0822CE51E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5" y="1691322"/>
            <a:ext cx="9171428" cy="19619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CDBFA-C68B-41ED-9134-9644C4FF2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" b="34133"/>
          <a:stretch/>
        </p:blipFill>
        <p:spPr>
          <a:xfrm>
            <a:off x="822325" y="3827178"/>
            <a:ext cx="5727701" cy="27041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BC7D11-F21B-4B30-ADCC-DE7E6EED2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" t="65859" r="18079"/>
          <a:stretch/>
        </p:blipFill>
        <p:spPr>
          <a:xfrm>
            <a:off x="5695031" y="3827178"/>
            <a:ext cx="4849537" cy="144788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378805A-26FD-411D-B873-96EAD2576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35" y="5449012"/>
            <a:ext cx="4201327" cy="9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2503E-5858-4F28-B84B-4BFEC2E8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介质界面与等势面重合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18CB31D-DBBB-4FEE-8DD9-94E01BD79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760246"/>
            <a:ext cx="7400000" cy="1228571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E93248-1DAE-42E8-9AB7-203CEA577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D1B6E9F-4D02-4944-852D-81D87A87F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" y="3120729"/>
            <a:ext cx="3333216" cy="34392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B277F6-8781-42DB-B933-BC698E817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833" y="3225952"/>
            <a:ext cx="4314286" cy="6285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7E6182E-97CF-453D-8275-67C231581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681" y="4104293"/>
            <a:ext cx="5438095" cy="9047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3CDEA1-82A4-4F77-A680-9C031F717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833" y="5116073"/>
            <a:ext cx="4733333" cy="57142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9280BAB-B030-4B47-BC43-FB723257E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070" y="5819414"/>
            <a:ext cx="6942857" cy="60952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0090299-346B-45B0-9D44-03428C2C3A36}"/>
              </a:ext>
            </a:extLst>
          </p:cNvPr>
          <p:cNvSpPr/>
          <p:nvPr/>
        </p:nvSpPr>
        <p:spPr>
          <a:xfrm>
            <a:off x="3945769" y="5861625"/>
            <a:ext cx="7061157" cy="6095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4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第三章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每章思维导图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公式讲解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例题与习题讲解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C9CE526-1994-4E12-A9DE-E572C4108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74" y="2205871"/>
            <a:ext cx="9084298" cy="414897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F177A82-9E36-4FDB-A3A6-AE76947A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静电能总结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D26D7C1-D17E-4EDE-8A4A-FA8092933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9318" y="1884111"/>
            <a:ext cx="8763546" cy="475942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3004DA-F598-4A13-86B8-C6FCD84DA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061" y="503149"/>
            <a:ext cx="9745413" cy="404813"/>
          </a:xfrm>
        </p:spPr>
        <p:txBody>
          <a:bodyPr/>
          <a:lstStyle/>
          <a:p>
            <a:r>
              <a:rPr lang="zh-CN" altLang="en-US" dirty="0"/>
              <a:t>两种观点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A2BBFE-F33D-48F1-94B2-6F0F557AEE12}"/>
              </a:ext>
            </a:extLst>
          </p:cNvPr>
          <p:cNvSpPr/>
          <p:nvPr/>
        </p:nvSpPr>
        <p:spPr>
          <a:xfrm>
            <a:off x="921974" y="5372738"/>
            <a:ext cx="9001752" cy="6659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A849F0A-602A-4AF1-ADCF-C159F72C2A63}"/>
              </a:ext>
            </a:extLst>
          </p:cNvPr>
          <p:cNvSpPr/>
          <p:nvPr/>
        </p:nvSpPr>
        <p:spPr>
          <a:xfrm>
            <a:off x="920224" y="2681813"/>
            <a:ext cx="9001752" cy="6659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35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45D81A4-6327-4739-8C1E-C3E12B39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153"/>
            <a:ext cx="10481346" cy="19553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CEE4675-3ADC-432F-B9C5-461A95574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47814"/>
            <a:ext cx="5638800" cy="42937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9E3A997-D0EB-4BF6-88FD-558644FE6F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847"/>
          <a:stretch/>
        </p:blipFill>
        <p:spPr>
          <a:xfrm>
            <a:off x="6269373" y="4627030"/>
            <a:ext cx="4777237" cy="211454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329DD96-5A75-4B72-8094-9E3021CC8B63}"/>
              </a:ext>
            </a:extLst>
          </p:cNvPr>
          <p:cNvSpPr txBox="1"/>
          <p:nvPr/>
        </p:nvSpPr>
        <p:spPr>
          <a:xfrm>
            <a:off x="6667502" y="2447814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导体静电能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29CAF42-120D-4660-A9C1-0E82B0959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2" y="3221126"/>
            <a:ext cx="3305175" cy="9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8BA1559-D6B9-4653-9A44-8A59F512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69"/>
            <a:ext cx="9096375" cy="35685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95F400-4C7D-40C9-BA66-CAB82A792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5" t="6899" r="4173"/>
          <a:stretch/>
        </p:blipFill>
        <p:spPr>
          <a:xfrm>
            <a:off x="273897" y="3636592"/>
            <a:ext cx="5822103" cy="16559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813C7B-F013-4878-B647-596A9F554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36" y="5392833"/>
            <a:ext cx="3159391" cy="5959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D04354-BC98-4ECA-93B3-4190B52788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71" b="15348"/>
          <a:stretch/>
        </p:blipFill>
        <p:spPr>
          <a:xfrm>
            <a:off x="1698506" y="5988790"/>
            <a:ext cx="3611084" cy="80474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D48A9FB-B4D2-44C0-8EAE-8BA6FA9797C2}"/>
              </a:ext>
            </a:extLst>
          </p:cNvPr>
          <p:cNvSpPr txBox="1"/>
          <p:nvPr/>
        </p:nvSpPr>
        <p:spPr>
          <a:xfrm>
            <a:off x="6836056" y="3694089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电容静电能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F83B9D-9FDF-4AAE-927F-544C9FB3EF3F}"/>
              </a:ext>
            </a:extLst>
          </p:cNvPr>
          <p:cNvSpPr txBox="1"/>
          <p:nvPr/>
        </p:nvSpPr>
        <p:spPr>
          <a:xfrm>
            <a:off x="6836056" y="4463082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电场静电能？</a:t>
            </a:r>
          </a:p>
        </p:txBody>
      </p:sp>
    </p:spTree>
    <p:extLst>
      <p:ext uri="{BB962C8B-B14F-4D97-AF65-F5344CB8AC3E}">
        <p14:creationId xmlns:p14="http://schemas.microsoft.com/office/powerpoint/2010/main" val="383551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16DB48-AA8E-4D23-8ED0-52FFC2F7C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66" y="452722"/>
            <a:ext cx="9666667" cy="456190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BEA7E7E-7A40-46BE-9A42-B172074555D9}"/>
              </a:ext>
            </a:extLst>
          </p:cNvPr>
          <p:cNvSpPr txBox="1"/>
          <p:nvPr/>
        </p:nvSpPr>
        <p:spPr>
          <a:xfrm>
            <a:off x="7348539" y="4306741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电场静电能？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4B85BF-7FAA-4C39-BE6D-4864D60D3F4B}"/>
              </a:ext>
            </a:extLst>
          </p:cNvPr>
          <p:cNvSpPr txBox="1"/>
          <p:nvPr/>
        </p:nvSpPr>
        <p:spPr>
          <a:xfrm>
            <a:off x="7348539" y="3598855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电容静电能</a:t>
            </a:r>
          </a:p>
        </p:txBody>
      </p:sp>
    </p:spTree>
    <p:extLst>
      <p:ext uri="{BB962C8B-B14F-4D97-AF65-F5344CB8AC3E}">
        <p14:creationId xmlns:p14="http://schemas.microsoft.com/office/powerpoint/2010/main" val="282025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E2B173-2554-41AC-8DA2-FD72CBEC5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19" y="82459"/>
            <a:ext cx="6292855" cy="17319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3272AF-7707-4553-B542-26996991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44" y="1901738"/>
            <a:ext cx="5514456" cy="49562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C23830-C3B4-4CAC-BFC2-6C915CC48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01738"/>
            <a:ext cx="5029200" cy="19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4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第四章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每章思维导图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公式讲解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例题与习题讲解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8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6D8CAA4E-5A29-4B4A-8325-2A94C7425F56}"/>
              </a:ext>
            </a:extLst>
          </p:cNvPr>
          <p:cNvGrpSpPr/>
          <p:nvPr/>
        </p:nvGrpSpPr>
        <p:grpSpPr>
          <a:xfrm>
            <a:off x="88650" y="248150"/>
            <a:ext cx="5464425" cy="4371476"/>
            <a:chOff x="0" y="2071531"/>
            <a:chExt cx="6007350" cy="466725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C31BDAA-02F7-4F36-8163-3CE6A6123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71531"/>
              <a:ext cx="6007350" cy="466725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76839-AEC0-42AE-A444-F2A70BA056C3}"/>
                </a:ext>
              </a:extLst>
            </p:cNvPr>
            <p:cNvSpPr/>
            <p:nvPr/>
          </p:nvSpPr>
          <p:spPr>
            <a:xfrm>
              <a:off x="38102" y="3255432"/>
              <a:ext cx="5781673" cy="2783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FEB20FF-D8D5-4C7F-9DEF-3229A55FCA69}"/>
                </a:ext>
              </a:extLst>
            </p:cNvPr>
            <p:cNvSpPr/>
            <p:nvPr/>
          </p:nvSpPr>
          <p:spPr>
            <a:xfrm>
              <a:off x="38102" y="4036583"/>
              <a:ext cx="5781673" cy="2783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436DB5-9B76-4889-9481-2A7199C6DF66}"/>
                </a:ext>
              </a:extLst>
            </p:cNvPr>
            <p:cNvSpPr/>
            <p:nvPr/>
          </p:nvSpPr>
          <p:spPr>
            <a:xfrm>
              <a:off x="38101" y="4619791"/>
              <a:ext cx="5781673" cy="3696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BD3BB50B-24CE-4775-91C6-37097F8AF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733" y="157319"/>
            <a:ext cx="5397186" cy="327168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63C147E3-628C-4554-8E4C-D0C620E2E369}"/>
              </a:ext>
            </a:extLst>
          </p:cNvPr>
          <p:cNvSpPr/>
          <p:nvPr/>
        </p:nvSpPr>
        <p:spPr>
          <a:xfrm>
            <a:off x="6867101" y="2349377"/>
            <a:ext cx="2838450" cy="454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D2EC8A3-1232-48E6-971A-AAF3BC943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61" y="4784440"/>
            <a:ext cx="5743762" cy="2073560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D5A3212-2578-4DFA-BA23-4D1E4C77E3E2}"/>
              </a:ext>
            </a:extLst>
          </p:cNvPr>
          <p:cNvCxnSpPr>
            <a:cxnSpLocks/>
          </p:cNvCxnSpPr>
          <p:nvPr/>
        </p:nvCxnSpPr>
        <p:spPr>
          <a:xfrm>
            <a:off x="123308" y="4736815"/>
            <a:ext cx="567741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91E9132-EAE8-4368-B288-A9A5D1CDF210}"/>
              </a:ext>
            </a:extLst>
          </p:cNvPr>
          <p:cNvCxnSpPr>
            <a:cxnSpLocks/>
          </p:cNvCxnSpPr>
          <p:nvPr/>
        </p:nvCxnSpPr>
        <p:spPr>
          <a:xfrm>
            <a:off x="5972175" y="3517615"/>
            <a:ext cx="5294334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38777BB8-8AEB-4B02-9780-F3BE6FA2F2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52" r="-2442"/>
          <a:stretch/>
        </p:blipFill>
        <p:spPr>
          <a:xfrm>
            <a:off x="6096000" y="3679322"/>
            <a:ext cx="4865352" cy="3178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73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目录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每章思维导图</a:t>
            </a:r>
          </a:p>
          <a:p>
            <a:r>
              <a:rPr lang="zh-CN" altLang="en-US" dirty="0"/>
              <a:t>公式讲解</a:t>
            </a:r>
          </a:p>
          <a:p>
            <a:r>
              <a:rPr lang="zh-CN" altLang="en-US" dirty="0"/>
              <a:t>例题与习题讲解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316EE-8735-44A5-A1F3-2A86F08B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07" y="943876"/>
            <a:ext cx="9746088" cy="742416"/>
          </a:xfrm>
        </p:spPr>
        <p:txBody>
          <a:bodyPr/>
          <a:lstStyle/>
          <a:p>
            <a:r>
              <a:rPr lang="zh-CN" altLang="en-US" dirty="0"/>
              <a:t>欧姆定律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D19F310-8939-42C6-B31E-1BF3FB1E8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1" r="1976"/>
          <a:stretch/>
        </p:blipFill>
        <p:spPr>
          <a:xfrm>
            <a:off x="0" y="2777706"/>
            <a:ext cx="6477000" cy="4080294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1AED0E-A46B-4847-BF60-42B9BA7E03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407" y="503149"/>
            <a:ext cx="9745413" cy="404813"/>
          </a:xfrm>
        </p:spPr>
        <p:txBody>
          <a:bodyPr/>
          <a:lstStyle/>
          <a:p>
            <a:r>
              <a:rPr lang="zh-CN" altLang="en-US" dirty="0"/>
              <a:t>利用电流解电阻，或者电阻微观表示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4C5CC18-0E55-4FE2-8FF2-64B4BC6F8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06" y="907962"/>
            <a:ext cx="1314393" cy="8899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5DDB70-2A1E-48A7-ABF4-9FF82FC75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015" y="409576"/>
            <a:ext cx="5757830" cy="64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73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0869AC7-CE86-4E18-AD72-C7CABB838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82" y="2473823"/>
            <a:ext cx="5458438" cy="424130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3B54BB-9EF3-4A3D-A2C2-0B12543A4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82" y="106269"/>
            <a:ext cx="4791600" cy="3412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12AE53-5037-4037-98E1-33524D61E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782" y="3502800"/>
            <a:ext cx="4791278" cy="3355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5B34DFD-BD3E-4A9C-B393-34A8156A8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2" y="469811"/>
            <a:ext cx="2219269" cy="15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808C32-1E1E-4972-8E26-5972E4DC0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1955"/>
            <a:ext cx="9745413" cy="404813"/>
          </a:xfrm>
        </p:spPr>
        <p:txBody>
          <a:bodyPr/>
          <a:lstStyle/>
          <a:p>
            <a:r>
              <a:rPr lang="zh-CN" altLang="en-US" dirty="0"/>
              <a:t>对称性分析，电流叠加原理，解等效电阻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1B9D132-D560-4719-A838-A861B138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86" y="476768"/>
            <a:ext cx="4973067" cy="324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A68DE6-E765-443A-8774-FD5C47F95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91" y="476768"/>
            <a:ext cx="4890060" cy="324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5B29EBB-C610-46F9-96D4-8C753DED5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836" y="3805848"/>
            <a:ext cx="2530517" cy="288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A844F68-1D32-427B-AFD4-A6C02F50D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86" y="3805848"/>
            <a:ext cx="2214888" cy="288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89BDA44-C596-4E3A-B21E-38DA155FD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691" y="3805848"/>
            <a:ext cx="30852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67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EEB4384-EECC-4EAA-9713-EC4A6E95A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876"/>
          <a:stretch/>
        </p:blipFill>
        <p:spPr>
          <a:xfrm>
            <a:off x="822325" y="2594067"/>
            <a:ext cx="8230333" cy="206049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23A9980-C22E-4857-83E3-8F04BAAF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基尔霍夫方程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1EE922-BF02-480C-8525-A3EAE0091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电流节点与电压回路方程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215CB1-94D4-4BA2-9E8D-0FF5538BE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96"/>
          <a:stretch/>
        </p:blipFill>
        <p:spPr>
          <a:xfrm>
            <a:off x="5276850" y="331995"/>
            <a:ext cx="5520148" cy="22005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8DFC130-DAD5-41FC-8E40-A70BC7107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" y="4527060"/>
            <a:ext cx="8108183" cy="2060496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B0BD8F9B-809C-4B52-904B-8D4C50CF29FA}"/>
              </a:ext>
            </a:extLst>
          </p:cNvPr>
          <p:cNvSpPr txBox="1">
            <a:spLocks/>
          </p:cNvSpPr>
          <p:nvPr/>
        </p:nvSpPr>
        <p:spPr>
          <a:xfrm>
            <a:off x="6613586" y="3954277"/>
            <a:ext cx="3783362" cy="74241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spc="-5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电源叠加原理？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3996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28CD7C-BF2F-4D95-B82C-E4B3280D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20" y="0"/>
            <a:ext cx="8565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10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ACAF7-F386-4160-B83C-969C416C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综合求解问题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323F55-2078-4EEB-B231-9D9FD3FFA2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基本方程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2C62CF9-1856-4B6D-BF65-03CC70F02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739" y="1732266"/>
            <a:ext cx="6526584" cy="49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25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7243D2-4CCD-42FF-98D0-BBB0B848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097"/>
            <a:ext cx="5638800" cy="4263805"/>
          </a:xfrm>
          <a:prstGeom prst="rect">
            <a:avLst/>
          </a:prstGeom>
        </p:spPr>
      </p:pic>
      <p:pic>
        <p:nvPicPr>
          <p:cNvPr id="3" name="内容占位符 5">
            <a:extLst>
              <a:ext uri="{FF2B5EF4-FFF2-40B4-BE49-F238E27FC236}">
                <a16:creationId xmlns:a16="http://schemas.microsoft.com/office/drawing/2014/main" id="{AC9C34EB-FFAF-4736-B104-4C4DF26F7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97096"/>
            <a:ext cx="5643076" cy="42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89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5">
            <a:extLst>
              <a:ext uri="{FF2B5EF4-FFF2-40B4-BE49-F238E27FC236}">
                <a16:creationId xmlns:a16="http://schemas.microsoft.com/office/drawing/2014/main" id="{2706C5D1-A54D-428E-AC72-894048984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253"/>
            <a:ext cx="5575812" cy="2190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EB33CC-D285-4362-AEB7-0DDB2EF48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3003"/>
            <a:ext cx="5607050" cy="429087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E0D27A-5896-4AB5-B42A-BA33BC71D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812" y="242253"/>
            <a:ext cx="5421569" cy="26537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E6D165-3A02-4359-B94F-F27B35E966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16" b="-579"/>
          <a:stretch/>
        </p:blipFill>
        <p:spPr>
          <a:xfrm>
            <a:off x="5673725" y="2985452"/>
            <a:ext cx="5607050" cy="27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16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谢谢</a:t>
            </a:r>
            <a:r>
              <a:rPr lang="en-US" altLang="zh-CN"/>
              <a:t>	</a:t>
            </a:r>
            <a:r>
              <a:rPr lang="zh-CN" altLang="en-US"/>
              <a:t>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请提宝贵意见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第二章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每章思维导图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公式讲解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例题与习题讲解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1AB01F-80ED-48BA-A529-9F13C09F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静电平衡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CF96E1B-D372-48C3-8D0F-166B09BED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732266"/>
            <a:ext cx="8756795" cy="1445500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63831F5-B70B-4AE7-9F3B-CC666443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17" y="3680235"/>
            <a:ext cx="10868025" cy="14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3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BB504A-4350-4FD2-9BD3-0C41631B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电介质求场分布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676F9C8-EA82-4E2C-9CE8-CAB0D979A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10" y="2109457"/>
            <a:ext cx="6318284" cy="4351338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E343E64-3178-435B-A5CA-113BEA1CEEEE}"/>
              </a:ext>
            </a:extLst>
          </p:cNvPr>
          <p:cNvSpPr/>
          <p:nvPr/>
        </p:nvSpPr>
        <p:spPr>
          <a:xfrm>
            <a:off x="261010" y="3883936"/>
            <a:ext cx="6203164" cy="525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65A547-4889-4236-825C-45AA54D4AE9F}"/>
              </a:ext>
            </a:extLst>
          </p:cNvPr>
          <p:cNvSpPr/>
          <p:nvPr/>
        </p:nvSpPr>
        <p:spPr>
          <a:xfrm>
            <a:off x="261010" y="4909814"/>
            <a:ext cx="6203164" cy="525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3C2DBBA-C315-454E-9E4D-96894EB4020A}"/>
              </a:ext>
            </a:extLst>
          </p:cNvPr>
          <p:cNvSpPr/>
          <p:nvPr/>
        </p:nvSpPr>
        <p:spPr>
          <a:xfrm>
            <a:off x="261010" y="6150719"/>
            <a:ext cx="6203164" cy="326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007C007-FBE8-40BB-A73D-E6FFCD79D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174" y="448129"/>
            <a:ext cx="4447619" cy="12380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2A7DC6-61B5-4498-8E16-490274B21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630" y="1980314"/>
            <a:ext cx="3261493" cy="30771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30170B0-8D33-4CBD-8FFC-CB80567C2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986" y="5057497"/>
            <a:ext cx="2460780" cy="712031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62E81266-1794-4BBC-877F-BAE8F7AAD544}"/>
              </a:ext>
            </a:extLst>
          </p:cNvPr>
          <p:cNvSpPr/>
          <p:nvPr/>
        </p:nvSpPr>
        <p:spPr>
          <a:xfrm>
            <a:off x="8008972" y="2897108"/>
            <a:ext cx="1198401" cy="126748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697FA46-BBAD-4AE5-8A88-13726CF8E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079" y="6008603"/>
            <a:ext cx="4526379" cy="51380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1FF3A0A-3369-465D-9E53-570E651098B5}"/>
              </a:ext>
            </a:extLst>
          </p:cNvPr>
          <p:cNvSpPr/>
          <p:nvPr/>
        </p:nvSpPr>
        <p:spPr>
          <a:xfrm>
            <a:off x="6579294" y="199176"/>
            <a:ext cx="4582164" cy="6482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3">
            <a:extLst>
              <a:ext uri="{FF2B5EF4-FFF2-40B4-BE49-F238E27FC236}">
                <a16:creationId xmlns:a16="http://schemas.microsoft.com/office/drawing/2014/main" id="{225B4397-238E-4EA6-A9A6-127389A8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86" y="475456"/>
            <a:ext cx="9745413" cy="404813"/>
          </a:xfrm>
        </p:spPr>
        <p:txBody>
          <a:bodyPr/>
          <a:lstStyle/>
          <a:p>
            <a:r>
              <a:rPr lang="zh-CN" altLang="en-US" dirty="0"/>
              <a:t>介质界面与电场线重合</a:t>
            </a:r>
          </a:p>
        </p:txBody>
      </p:sp>
    </p:spTree>
    <p:extLst>
      <p:ext uri="{BB962C8B-B14F-4D97-AF65-F5344CB8AC3E}">
        <p14:creationId xmlns:p14="http://schemas.microsoft.com/office/powerpoint/2010/main" val="242307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E4169-0ABA-47E5-87DE-6F283208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介质界面与电场线重合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16E304-93A0-4E62-A841-8EDD0A157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86" y="475456"/>
            <a:ext cx="9745413" cy="404813"/>
          </a:xfrm>
        </p:spPr>
        <p:txBody>
          <a:bodyPr/>
          <a:lstStyle/>
          <a:p>
            <a:r>
              <a:rPr lang="zh-CN" altLang="en-US" dirty="0"/>
              <a:t>例二，电荷分布一样，利用</a:t>
            </a:r>
            <a:r>
              <a:rPr lang="en-US" altLang="zh-CN" dirty="0"/>
              <a:t>D</a:t>
            </a:r>
            <a:r>
              <a:rPr lang="zh-CN" altLang="en-US" dirty="0"/>
              <a:t>线高斯定理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AF63FF8-0B47-4584-98EB-8EE9DD2C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86" y="1854401"/>
            <a:ext cx="9066667" cy="704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68734E-990A-4C9F-85A7-2BB061A92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20" y="3010133"/>
            <a:ext cx="4504577" cy="32999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0B38501-6263-49BB-91D6-4B1937007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852" y="3164876"/>
            <a:ext cx="6480000" cy="29578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367B11F-F4C4-4969-A4AC-6D89891B3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852" y="2941679"/>
            <a:ext cx="6480000" cy="34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5A8C823-D36F-4FAC-BCC2-EA85221AB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732266"/>
            <a:ext cx="9400000" cy="1047619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21FD14-BE7A-4B08-A221-E97F7C7D3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791" y="2208456"/>
            <a:ext cx="1876190" cy="5714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F0D05F-DDBE-4194-90FF-18F910F9D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5" y="2745327"/>
            <a:ext cx="2952381" cy="36095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66FAB9C-E7D2-412C-9D0F-6AF33CC48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9" y="2745327"/>
            <a:ext cx="6657143" cy="3904762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542F6AA3-06E8-4F5F-BEEC-81D26FC9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949325"/>
            <a:ext cx="9745663" cy="741363"/>
          </a:xfrm>
        </p:spPr>
        <p:txBody>
          <a:bodyPr/>
          <a:lstStyle/>
          <a:p>
            <a:r>
              <a:rPr lang="zh-CN" altLang="en-US" dirty="0"/>
              <a:t>介质界面与电场线重合</a:t>
            </a:r>
          </a:p>
        </p:txBody>
      </p:sp>
      <p:sp>
        <p:nvSpPr>
          <p:cNvPr id="14" name="文本占位符 3">
            <a:extLst>
              <a:ext uri="{FF2B5EF4-FFF2-40B4-BE49-F238E27FC236}">
                <a16:creationId xmlns:a16="http://schemas.microsoft.com/office/drawing/2014/main" id="{6365CF41-CDE3-4789-A058-6A52D2E34B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25" y="503238"/>
            <a:ext cx="9745663" cy="404812"/>
          </a:xfrm>
        </p:spPr>
        <p:txBody>
          <a:bodyPr/>
          <a:lstStyle/>
          <a:p>
            <a:r>
              <a:rPr lang="zh-CN" altLang="en-US" dirty="0"/>
              <a:t>例三，电荷分布一样，利用</a:t>
            </a:r>
            <a:r>
              <a:rPr lang="en-US" altLang="zh-CN" dirty="0"/>
              <a:t>D</a:t>
            </a:r>
            <a:r>
              <a:rPr lang="zh-CN" altLang="en-US" dirty="0"/>
              <a:t>线高斯定理</a:t>
            </a:r>
          </a:p>
        </p:txBody>
      </p:sp>
    </p:spTree>
    <p:extLst>
      <p:ext uri="{BB962C8B-B14F-4D97-AF65-F5344CB8AC3E}">
        <p14:creationId xmlns:p14="http://schemas.microsoft.com/office/powerpoint/2010/main" val="104276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425F97C-701C-4039-9674-0AA93236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09" y="5513561"/>
            <a:ext cx="6115366" cy="11411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369329-6AB9-4C81-83AB-D63D03BC5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60"/>
          <a:stretch/>
        </p:blipFill>
        <p:spPr>
          <a:xfrm>
            <a:off x="397969" y="1687204"/>
            <a:ext cx="5597073" cy="370045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8BB504A-4350-4FD2-9BD3-0C41631B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电介质求场分布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3C2DBBA-C315-454E-9E4D-96894EB4020A}"/>
              </a:ext>
            </a:extLst>
          </p:cNvPr>
          <p:cNvSpPr/>
          <p:nvPr/>
        </p:nvSpPr>
        <p:spPr>
          <a:xfrm>
            <a:off x="304909" y="5508463"/>
            <a:ext cx="6050624" cy="1172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1FF3A0A-3369-465D-9E53-570E651098B5}"/>
              </a:ext>
            </a:extLst>
          </p:cNvPr>
          <p:cNvSpPr/>
          <p:nvPr/>
        </p:nvSpPr>
        <p:spPr>
          <a:xfrm>
            <a:off x="6491335" y="1687204"/>
            <a:ext cx="4670123" cy="49942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3">
            <a:extLst>
              <a:ext uri="{FF2B5EF4-FFF2-40B4-BE49-F238E27FC236}">
                <a16:creationId xmlns:a16="http://schemas.microsoft.com/office/drawing/2014/main" id="{225B4397-238E-4EA6-A9A6-127389A8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86" y="475456"/>
            <a:ext cx="9745413" cy="404813"/>
          </a:xfrm>
        </p:spPr>
        <p:txBody>
          <a:bodyPr/>
          <a:lstStyle/>
          <a:p>
            <a:r>
              <a:rPr lang="zh-CN" altLang="en-US" dirty="0"/>
              <a:t>介质界面与等势面重合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3056310-DAFF-43FA-99C2-2AD9E1E35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346" y="995504"/>
            <a:ext cx="6000112" cy="5764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C66BC30-11B7-4B99-BCB4-EFC79A9F8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185" y="1774611"/>
            <a:ext cx="3752381" cy="242857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2742583-1E92-44F5-B771-9608AF9CC3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68" r="3158"/>
          <a:stretch/>
        </p:blipFill>
        <p:spPr>
          <a:xfrm>
            <a:off x="6566872" y="4184330"/>
            <a:ext cx="4519047" cy="59778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65F0F34-4B25-4F9C-859F-89C14831E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3911" y="4757259"/>
            <a:ext cx="4352928" cy="81203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16521E4-085D-40E6-864B-CD6938B5B3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2842" y="5626908"/>
            <a:ext cx="4053724" cy="10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7D7BD-4E92-4BF9-97F0-67E12517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介质界面与等势面重合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ADB1E03-A756-4858-9175-E9F8D53B2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709" y="1856999"/>
            <a:ext cx="8621970" cy="1260267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2CC890-C979-41A7-B46E-45A815393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一维对称性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5241F6D-8AF2-4147-A06D-4C150F4E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09" y="3417386"/>
            <a:ext cx="5628291" cy="30336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706BE93-BAEC-4608-B060-B093A4E47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031" y="3270493"/>
            <a:ext cx="4872707" cy="30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254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UxNDYzNTk1MzQwMWI2NDgxYjZmZTIwZDdiODZmNzgifQ=="/>
</p:tagLst>
</file>

<file path=ppt/theme/theme1.xml><?xml version="1.0" encoding="utf-8"?>
<a:theme xmlns:a="http://schemas.openxmlformats.org/drawingml/2006/main" name="View">
  <a:themeElements>
    <a:clrScheme name="自定义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198</Words>
  <Application>Microsoft Office PowerPoint</Application>
  <PresentationFormat>宽屏</PresentationFormat>
  <Paragraphs>59</Paragraphs>
  <Slides>28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微软雅黑</vt:lpstr>
      <vt:lpstr>Arial</vt:lpstr>
      <vt:lpstr>Calibri</vt:lpstr>
      <vt:lpstr>Cambria</vt:lpstr>
      <vt:lpstr>Wingdings</vt:lpstr>
      <vt:lpstr>Wingdings 2</vt:lpstr>
      <vt:lpstr>View</vt:lpstr>
      <vt:lpstr>2024春电磁学B第二次习题课</vt:lpstr>
      <vt:lpstr>目录</vt:lpstr>
      <vt:lpstr>第二章</vt:lpstr>
      <vt:lpstr>静电平衡</vt:lpstr>
      <vt:lpstr>电介质求场分布</vt:lpstr>
      <vt:lpstr>介质界面与电场线重合</vt:lpstr>
      <vt:lpstr>介质界面与电场线重合</vt:lpstr>
      <vt:lpstr>电介质求场分布</vt:lpstr>
      <vt:lpstr>介质界面与等势面重合</vt:lpstr>
      <vt:lpstr>介质界面与等势面重合</vt:lpstr>
      <vt:lpstr>介质界面与等势面重合</vt:lpstr>
      <vt:lpstr>第三章</vt:lpstr>
      <vt:lpstr>静电能总结</vt:lpstr>
      <vt:lpstr>PowerPoint 演示文稿</vt:lpstr>
      <vt:lpstr>PowerPoint 演示文稿</vt:lpstr>
      <vt:lpstr>PowerPoint 演示文稿</vt:lpstr>
      <vt:lpstr>PowerPoint 演示文稿</vt:lpstr>
      <vt:lpstr>第四章</vt:lpstr>
      <vt:lpstr>PowerPoint 演示文稿</vt:lpstr>
      <vt:lpstr>欧姆定律</vt:lpstr>
      <vt:lpstr>PowerPoint 演示文稿</vt:lpstr>
      <vt:lpstr>PowerPoint 演示文稿</vt:lpstr>
      <vt:lpstr>基尔霍夫方程</vt:lpstr>
      <vt:lpstr>PowerPoint 演示文稿</vt:lpstr>
      <vt:lpstr>综合求解问题</vt:lpstr>
      <vt:lpstr>PowerPoint 演示文稿</vt:lpstr>
      <vt:lpstr>PowerPoint 演示文稿</vt:lpstr>
      <vt:lpstr>谢谢 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教务处PPT模板002</dc:title>
  <dc:creator>现代教育技术中心</dc:creator>
  <cp:lastModifiedBy>文锴 蔡</cp:lastModifiedBy>
  <cp:revision>211</cp:revision>
  <dcterms:created xsi:type="dcterms:W3CDTF">2019-09-09T14:12:00Z</dcterms:created>
  <dcterms:modified xsi:type="dcterms:W3CDTF">2024-04-19T14:05:12Z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DA28241B4A5E436C8D24D864EFEB0CF0_13</vt:lpwstr>
  </property>
  <property fmtid="{D5CDD505-2E9C-101B-9397-08002B2CF9AE}" pid="3" name="KSOProductBuildVer">
    <vt:lpwstr>2052-12.1.0.16729</vt:lpwstr>
  </property>
</Properties>
</file>