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5"/>
  </p:notesMasterIdLst>
  <p:sldIdLst>
    <p:sldId id="1360" r:id="rId2"/>
    <p:sldId id="1392" r:id="rId3"/>
    <p:sldId id="1298" r:id="rId4"/>
    <p:sldId id="1362" r:id="rId5"/>
    <p:sldId id="1325" r:id="rId6"/>
    <p:sldId id="1339" r:id="rId7"/>
    <p:sldId id="1340" r:id="rId8"/>
    <p:sldId id="1363" r:id="rId9"/>
    <p:sldId id="1342" r:id="rId10"/>
    <p:sldId id="1343" r:id="rId11"/>
    <p:sldId id="1344" r:id="rId12"/>
    <p:sldId id="1380" r:id="rId13"/>
    <p:sldId id="1386" r:id="rId14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ir 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3F4"/>
    <a:srgbClr val="0000FF"/>
    <a:srgbClr val="99CCFF"/>
    <a:srgbClr val="66CCFF"/>
    <a:srgbClr val="FF0000"/>
    <a:srgbClr val="FF3300"/>
    <a:srgbClr val="FF9900"/>
    <a:srgbClr val="FF9933"/>
    <a:srgbClr val="FF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6" autoAdjust="0"/>
    <p:restoredTop sz="81609" autoAdjust="0"/>
  </p:normalViewPr>
  <p:slideViewPr>
    <p:cSldViewPr>
      <p:cViewPr varScale="1">
        <p:scale>
          <a:sx n="87" d="100"/>
          <a:sy n="87" d="100"/>
        </p:scale>
        <p:origin x="1315" y="77"/>
      </p:cViewPr>
      <p:guideLst>
        <p:guide orient="horz" pos="4319"/>
        <p:guide pos="55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4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AACAE56-BC6F-42E1-AB66-693EFDD212E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36989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A0871B5-CE57-40FE-8EE5-0332F4F34AE4}" type="slidenum">
              <a:rPr lang="en-US" altLang="zh-CN">
                <a:latin typeface="Times New Roman" panose="02020603050405020304" pitchFamily="18" charset="0"/>
              </a:rPr>
              <a:pPr/>
              <a:t>3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48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4340" name="灯片编号占位符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08C68708-E38D-413A-8BB5-8A667C18D5CF}" type="slidenum">
              <a:rPr kumimoji="1" lang="en-US" altLang="zh-CN" sz="1200">
                <a:latin typeface="Times New Roman" panose="02020603050405020304" pitchFamily="18" charset="0"/>
              </a:rPr>
              <a:pPr algn="r" eaLnBrk="1" hangingPunct="1"/>
              <a:t>5</a:t>
            </a:fld>
            <a:endParaRPr kumimoji="1" lang="en-US" altLang="zh-CN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8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6930376F-05DB-4755-9441-28E72CFA81AE}" type="slidenum">
              <a:rPr lang="en-US" altLang="zh-CN">
                <a:latin typeface="Times New Roman" panose="02020603050405020304" pitchFamily="18" charset="0"/>
              </a:rPr>
              <a:pPr/>
              <a:t>6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30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8FC6333-C2EB-444B-9EE9-510DB9EBB3E4}" type="slidenum">
              <a:rPr lang="en-US" altLang="zh-CN">
                <a:latin typeface="Times New Roman" panose="02020603050405020304" pitchFamily="18" charset="0"/>
              </a:rPr>
              <a:pPr/>
              <a:t>7</a:t>
            </a:fld>
            <a:endParaRPr lang="en-US" altLang="zh-CN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55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222999CE-69D2-430F-9F3E-2539704A0400}" type="slidenum">
              <a:rPr lang="en-US" altLang="zh-CN">
                <a:latin typeface="Times New Roman" panose="02020603050405020304" pitchFamily="18" charset="0"/>
              </a:rPr>
              <a:pPr/>
              <a:t>9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dirty="0">
                <a:latin typeface="Arial" panose="020B0604020202020204" pitchFamily="34" charset="0"/>
              </a:rPr>
              <a:t>通常情况下的实验报告，前三项是课前完成，实验后完成五、六。</a:t>
            </a:r>
            <a:endParaRPr lang="en-US" altLang="zh-CN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97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sz="1200" b="0" i="1" kern="1200" dirty="0"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+mn-cs"/>
              </a:rPr>
              <a:t>health</a:t>
            </a:r>
            <a:endParaRPr lang="zh-CN" altLang="en-US" sz="1000" dirty="0">
              <a:solidFill>
                <a:srgbClr val="0000FF"/>
              </a:solidFill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306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E8AE2-AC81-4AC3-BA30-2DE6F9D0D0A8}" type="datetimeFigureOut">
              <a:rPr lang="zh-CN" altLang="en-US"/>
              <a:pPr>
                <a:defRPr/>
              </a:pPr>
              <a:t>2021/2/13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ECA74-C6EA-4EE0-9709-F15ED442447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747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72D29-48E3-4424-9BF7-B6DD30AF330E}" type="datetimeFigureOut">
              <a:rPr lang="zh-CN" altLang="en-US"/>
              <a:pPr>
                <a:defRPr/>
              </a:pPr>
              <a:t>2021/2/13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2BE1F-64E0-4231-8034-1D5879B92B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290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01226-53D0-49C3-9E80-55427B46C683}" type="datetimeFigureOut">
              <a:rPr lang="zh-CN" altLang="en-US"/>
              <a:pPr>
                <a:defRPr/>
              </a:pPr>
              <a:t>2021/2/13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6B144-8C58-4423-B995-4DB9106D48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4416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31AF4-16BC-44AB-A069-0EC0ED9F9129}" type="datetimeFigureOut">
              <a:rPr lang="zh-CN" altLang="en-US"/>
              <a:pPr>
                <a:defRPr/>
              </a:pPr>
              <a:t>2021/2/13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6EEF2-150D-4638-B72C-D5F747ACE7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7313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441BB-4F8B-4F20-8A3E-140673B47FD3}" type="datetimeFigureOut">
              <a:rPr lang="zh-CN" altLang="en-US"/>
              <a:pPr>
                <a:defRPr/>
              </a:pPr>
              <a:t>2021/2/13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D92F3-9AC1-46F5-B5A6-B904BEBA87E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3827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FA8C0-8889-4F23-8955-590F24AD4E9B}" type="datetimeFigureOut">
              <a:rPr lang="zh-CN" altLang="en-US"/>
              <a:pPr>
                <a:defRPr/>
              </a:pPr>
              <a:t>2021/2/13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B16BB-10DA-4AD4-A675-6B285F7D94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134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B9B3F-449C-4C63-9366-35E0E6251ACA}" type="datetimeFigureOut">
              <a:rPr lang="zh-CN" altLang="en-US"/>
              <a:pPr>
                <a:defRPr/>
              </a:pPr>
              <a:t>2021/2/13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EBC2C-B587-444E-9A4D-5B7104F987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8279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8FD94-2570-423C-B8A7-EE78A5C217CF}" type="datetimeFigureOut">
              <a:rPr lang="zh-CN" altLang="en-US"/>
              <a:pPr>
                <a:defRPr/>
              </a:pPr>
              <a:t>2021/2/13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7A896-D4F5-4AF0-9A8B-CA6703C461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824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9C684-0C57-4BD1-B854-BBB551E69750}" type="datetimeFigureOut">
              <a:rPr lang="zh-CN" altLang="en-US"/>
              <a:pPr>
                <a:defRPr/>
              </a:pPr>
              <a:t>2021/2/13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D6311-2622-4468-BA25-ED863C10308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6607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B156B-FC43-4419-978C-3DE63BC142B0}" type="datetimeFigureOut">
              <a:rPr lang="zh-CN" altLang="en-US"/>
              <a:pPr>
                <a:defRPr/>
              </a:pPr>
              <a:t>2021/2/13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76F46-00AE-49E9-B6FC-9034BC8DDC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427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827CE-A37C-4AD1-8F23-6DE1A1111419}" type="datetimeFigureOut">
              <a:rPr lang="zh-CN" altLang="en-US"/>
              <a:pPr>
                <a:defRPr/>
              </a:pPr>
              <a:t>2021/2/13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6977-BD3E-406D-BED1-E5D364DD9C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3056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ED22D-6957-46C7-9923-E63F3AF8EB27}" type="datetimeFigureOut">
              <a:rPr lang="zh-CN" altLang="en-US"/>
              <a:pPr>
                <a:defRPr/>
              </a:pPr>
              <a:t>2021/2/13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760F4-03DA-46CD-BB72-9345C91774C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0252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CA9D6-F285-4D15-8A0D-80D2F326A028}" type="datetimeFigureOut">
              <a:rPr lang="zh-CN" altLang="en-US"/>
              <a:pPr>
                <a:defRPr/>
              </a:pPr>
              <a:t>2021/2/13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EDD41-7FB7-443C-BC11-EAB53CF9256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458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D3B0D-4A42-4CAB-B84A-D2A117683EB8}" type="datetimeFigureOut">
              <a:rPr lang="zh-CN" altLang="en-US"/>
              <a:pPr>
                <a:defRPr/>
              </a:pPr>
              <a:t>2021/2/13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C4136-7CD9-47C0-80B8-55C87AD5BA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5786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C14DA929-6172-4F44-BCE3-5027321E43DF}" type="datetimeFigureOut">
              <a:rPr lang="zh-CN" altLang="en-US"/>
              <a:pPr>
                <a:defRPr/>
              </a:pPr>
              <a:t>2021/2/13</a:t>
            </a:fld>
            <a:endParaRPr lang="en-US" altLang="zh-CN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99427C8-43FA-4B1F-B47B-7B93759C570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5720" y="1795005"/>
            <a:ext cx="9144000" cy="2880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0" lang="zh-CN" altLang="en-US" sz="3600" b="1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5935816" y="5591155"/>
            <a:ext cx="3239344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Wan li</a:t>
            </a:r>
          </a:p>
          <a:p>
            <a:pPr algn="ctr"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Jeremy Dai, Amir</a:t>
            </a:r>
          </a:p>
          <a:p>
            <a:pPr algn="ctr">
              <a:buNone/>
            </a:pPr>
            <a:r>
              <a:rPr lang="en-US" altLang="zh-CN" sz="2000" b="1" dirty="0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2020-11-13</a:t>
            </a:r>
            <a:endParaRPr lang="zh-CN" altLang="en-US" sz="2000" b="1" dirty="0">
              <a:latin typeface="Times New Roman" pitchFamily="18" charset="0"/>
              <a:ea typeface="黑体" pitchFamily="49" charset="-122"/>
              <a:cs typeface="Times New Roman" panose="02020603050405020304" pitchFamily="18" charset="0"/>
            </a:endParaRPr>
          </a:p>
        </p:txBody>
      </p:sp>
      <p:sp>
        <p:nvSpPr>
          <p:cNvPr id="3080" name="Rectangle 13"/>
          <p:cNvSpPr>
            <a:spLocks noChangeArrowheads="1"/>
          </p:cNvSpPr>
          <p:nvPr/>
        </p:nvSpPr>
        <p:spPr bwMode="auto">
          <a:xfrm>
            <a:off x="0" y="274318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>
              <a:spcBef>
                <a:spcPct val="0"/>
              </a:spcBef>
              <a:buFont typeface="Wingdings" panose="05000000000000000000" pitchFamily="2" charset="2"/>
              <a:buChar char="l"/>
            </a:pPr>
            <a:endParaRPr lang="zh-CN" altLang="en-US" sz="1800">
              <a:solidFill>
                <a:srgbClr val="FFFFFF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086" name="Rectangle 22"/>
          <p:cNvSpPr>
            <a:spLocks noChangeArrowheads="1"/>
          </p:cNvSpPr>
          <p:nvPr/>
        </p:nvSpPr>
        <p:spPr bwMode="auto">
          <a:xfrm>
            <a:off x="749930" y="1795005"/>
            <a:ext cx="7632700" cy="3145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None/>
            </a:pP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Chemistry </a:t>
            </a:r>
          </a:p>
          <a:p>
            <a:pPr algn="ctr">
              <a:buNone/>
            </a:pPr>
            <a:r>
              <a:rPr lang="en-US" altLang="zh-CN" sz="3600" b="1" dirty="0">
                <a:latin typeface="Segoe Print" panose="02000600000000000000" pitchFamily="2" charset="0"/>
                <a:ea typeface="Ebrima" panose="02000000000000000000" pitchFamily="2" charset="0"/>
                <a:cs typeface="Vijaya" panose="020B0604020202020204" pitchFamily="34" charset="0"/>
              </a:rPr>
              <a:t>English Experiments</a:t>
            </a:r>
          </a:p>
          <a:p>
            <a:pPr algn="ctr">
              <a:buNone/>
            </a:pPr>
            <a:r>
              <a:rPr lang="zh-CN" altLang="en-US" sz="4800" b="1" dirty="0">
                <a:latin typeface="楷体" panose="02010609060101010101" pitchFamily="49" charset="-122"/>
                <a:ea typeface="楷体" panose="02010609060101010101" pitchFamily="49" charset="-122"/>
              </a:rPr>
              <a:t>普通化学英语实验</a:t>
            </a:r>
            <a:endParaRPr lang="en-US" altLang="zh-CN" sz="4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buNone/>
            </a:pPr>
            <a:endParaRPr lang="zh-CN" altLang="en-US" sz="4800" b="1" dirty="0">
              <a:latin typeface="Vijaya" panose="020B0604020202020204" pitchFamily="34" charset="0"/>
              <a:ea typeface="Ebrima" panose="02000000000000000000" pitchFamily="2" charset="0"/>
              <a:cs typeface="Vijaya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89"/>
            <a:ext cx="9144000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81855" y="4149080"/>
            <a:ext cx="7848000" cy="71438"/>
          </a:xfrm>
          <a:prstGeom prst="rect">
            <a:avLst/>
          </a:prstGeom>
          <a:gradFill rotWithShape="1">
            <a:gsLst>
              <a:gs pos="0">
                <a:srgbClr val="FF0000">
                  <a:alpha val="87999"/>
                </a:srgbClr>
              </a:gs>
              <a:gs pos="100000">
                <a:srgbClr val="990000"/>
              </a:gs>
            </a:gsLst>
            <a:lin ang="2700000" scaled="1"/>
          </a:gra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1820073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文本占位符 2"/>
          <p:cNvSpPr>
            <a:spLocks noGrp="1"/>
          </p:cNvSpPr>
          <p:nvPr>
            <p:ph type="body" sz="half" idx="4294967295"/>
          </p:nvPr>
        </p:nvSpPr>
        <p:spPr>
          <a:xfrm>
            <a:off x="179512" y="1988840"/>
            <a:ext cx="8712200" cy="3311525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6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All data should be recorded in notebook , not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on your hand or filer paper.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6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Record all data with pen, </a:t>
            </a:r>
            <a:r>
              <a:rPr lang="en-US" altLang="zh-CN" sz="2600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not pencil or red pen</a:t>
            </a:r>
            <a:r>
              <a:rPr lang="en-US" altLang="zh-CN" sz="26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6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original data cannot be altered casually. If you need alter, you must ask the teacher’s permission.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6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No pages may be removed from the lab notebook.</a:t>
            </a:r>
            <a:endParaRPr lang="zh-CN" altLang="en-US" sz="2600" u="sng" dirty="0">
              <a:solidFill>
                <a:srgbClr val="FF0000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en-US" altLang="zh-CN" sz="2600" b="1" u="sng" dirty="0">
              <a:solidFill>
                <a:srgbClr val="FF0000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US" altLang="zh-CN" sz="26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zh-CN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zh-CN" altLang="en-US" sz="26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7651" name="Group 13"/>
          <p:cNvGrpSpPr>
            <a:grpSpLocks/>
          </p:cNvGrpSpPr>
          <p:nvPr/>
        </p:nvGrpSpPr>
        <p:grpSpPr bwMode="auto">
          <a:xfrm>
            <a:off x="503238" y="1404938"/>
            <a:ext cx="7740650" cy="79375"/>
            <a:chOff x="317" y="595"/>
            <a:chExt cx="4876" cy="51"/>
          </a:xfrm>
        </p:grpSpPr>
        <p:sp>
          <p:nvSpPr>
            <p:cNvPr id="27653" name="Line 14"/>
            <p:cNvSpPr>
              <a:spLocks noChangeShapeType="1"/>
            </p:cNvSpPr>
            <p:nvPr/>
          </p:nvSpPr>
          <p:spPr bwMode="auto">
            <a:xfrm>
              <a:off x="317" y="595"/>
              <a:ext cx="4876" cy="0"/>
            </a:xfrm>
            <a:prstGeom prst="line">
              <a:avLst/>
            </a:prstGeom>
            <a:noFill/>
            <a:ln w="158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4" name="Rectangle 15"/>
            <p:cNvSpPr>
              <a:spLocks noChangeArrowheads="1"/>
            </p:cNvSpPr>
            <p:nvPr/>
          </p:nvSpPr>
          <p:spPr bwMode="auto">
            <a:xfrm>
              <a:off x="317" y="595"/>
              <a:ext cx="2676" cy="51"/>
            </a:xfrm>
            <a:prstGeom prst="rect">
              <a:avLst/>
            </a:prstGeom>
            <a:solidFill>
              <a:srgbClr val="CC0000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8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358775" y="635000"/>
            <a:ext cx="8229600" cy="6699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en-GB" altLang="zh-CN" sz="3600" dirty="0">
                <a:latin typeface="Times New Roman" panose="02020603050405020304" pitchFamily="18" charset="0"/>
                <a:ea typeface="华文楷体" pitchFamily="2" charset="-122"/>
              </a:rPr>
              <a:t>Rules for Recording Data</a:t>
            </a:r>
            <a:endParaRPr lang="zh-CN" altLang="en-US" sz="3600" dirty="0">
              <a:latin typeface="Times New Roman" panose="02020603050405020304" pitchFamily="18" charset="0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0235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13"/>
          <p:cNvGrpSpPr>
            <a:grpSpLocks/>
          </p:cNvGrpSpPr>
          <p:nvPr/>
        </p:nvGrpSpPr>
        <p:grpSpPr bwMode="auto">
          <a:xfrm>
            <a:off x="576263" y="908050"/>
            <a:ext cx="7740650" cy="79375"/>
            <a:chOff x="317" y="595"/>
            <a:chExt cx="4876" cy="51"/>
          </a:xfrm>
        </p:grpSpPr>
        <p:sp>
          <p:nvSpPr>
            <p:cNvPr id="18471" name="Line 14"/>
            <p:cNvSpPr>
              <a:spLocks noChangeShapeType="1"/>
            </p:cNvSpPr>
            <p:nvPr/>
          </p:nvSpPr>
          <p:spPr bwMode="auto">
            <a:xfrm>
              <a:off x="317" y="595"/>
              <a:ext cx="4876" cy="0"/>
            </a:xfrm>
            <a:prstGeom prst="line">
              <a:avLst/>
            </a:prstGeom>
            <a:noFill/>
            <a:ln w="158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2" name="Rectangle 15"/>
            <p:cNvSpPr>
              <a:spLocks noChangeArrowheads="1"/>
            </p:cNvSpPr>
            <p:nvPr/>
          </p:nvSpPr>
          <p:spPr bwMode="auto">
            <a:xfrm>
              <a:off x="317" y="595"/>
              <a:ext cx="2676" cy="51"/>
            </a:xfrm>
            <a:prstGeom prst="rect">
              <a:avLst/>
            </a:prstGeom>
            <a:solidFill>
              <a:srgbClr val="CC0000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8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6699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en-US" altLang="zh-CN" sz="3200" kern="1200" dirty="0">
                <a:latin typeface="Times New Roman" panose="02020603050405020304" pitchFamily="18" charset="0"/>
                <a:ea typeface="华文楷体" pitchFamily="2" charset="-122"/>
                <a:cs typeface="Times New Roman" panose="02020603050405020304" pitchFamily="18" charset="0"/>
              </a:rPr>
              <a:t>Grading Rubric</a:t>
            </a:r>
            <a:endParaRPr lang="zh-CN" altLang="en-US" sz="3200" kern="1200" dirty="0">
              <a:latin typeface="Times New Roman" panose="02020603050405020304" pitchFamily="18" charset="0"/>
              <a:ea typeface="华文楷体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1240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056439"/>
              </p:ext>
            </p:extLst>
          </p:nvPr>
        </p:nvGraphicFramePr>
        <p:xfrm>
          <a:off x="171656" y="1852315"/>
          <a:ext cx="8822914" cy="3661380"/>
        </p:xfrm>
        <a:graphic>
          <a:graphicData uri="http://schemas.openxmlformats.org/drawingml/2006/table">
            <a:tbl>
              <a:tblPr/>
              <a:tblGrid>
                <a:gridCol w="2312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2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443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C1C1D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Examination content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C1C1D"/>
                        </a:solidFill>
                        <a:effectLst/>
                        <a:latin typeface="Times New Roman" panose="02020603050405020304" pitchFamily="18" charset="0"/>
                        <a:ea typeface="华文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C1C1D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grade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C1C1D"/>
                        </a:solidFill>
                        <a:effectLst/>
                        <a:latin typeface="Times New Roman" panose="02020603050405020304" pitchFamily="18" charset="0"/>
                        <a:ea typeface="华文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C1C1D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notes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C1C1D"/>
                        </a:solidFill>
                        <a:effectLst/>
                        <a:latin typeface="Times New Roman" panose="02020603050405020304" pitchFamily="18" charset="0"/>
                        <a:ea typeface="华文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0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Attendance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华文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华文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two times late, total score ≤ B+; miss two experiments cannot obtain the credit; 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Pre-lab report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华文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华文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华文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Discussion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华文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Active,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7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Performance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华文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华文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Experiment Results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Product: color, yield etc.;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Data:     accuracy, logical </a:t>
                      </a:r>
                      <a:endParaRPr kumimoji="0" lang="zh-CN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华文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Lab report</a:t>
                      </a:r>
                      <a:endParaRPr kumimoji="0" lang="zh-CN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华文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华文楷体" pitchFamily="2" charset="-122"/>
                          <a:cs typeface="Times New Roman" panose="02020603050405020304" pitchFamily="18" charset="0"/>
                        </a:rPr>
                        <a:t>complete, detailed, legible </a:t>
                      </a:r>
                      <a:endParaRPr kumimoji="0" lang="en-US" altLang="zh-CN" sz="1800" b="0" i="0" u="sng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华文楷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470" name="TextBox 10"/>
          <p:cNvSpPr txBox="1">
            <a:spLocks noChangeArrowheads="1"/>
          </p:cNvSpPr>
          <p:nvPr/>
        </p:nvSpPr>
        <p:spPr bwMode="auto">
          <a:xfrm>
            <a:off x="395536" y="1109663"/>
            <a:ext cx="7090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final grade 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-- average of s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even experiments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731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826055"/>
              </p:ext>
            </p:extLst>
          </p:nvPr>
        </p:nvGraphicFramePr>
        <p:xfrm>
          <a:off x="1043608" y="1052736"/>
          <a:ext cx="7217664" cy="5474648"/>
        </p:xfrm>
        <a:graphic>
          <a:graphicData uri="http://schemas.openxmlformats.org/drawingml/2006/table">
            <a:tbl>
              <a:tblPr/>
              <a:tblGrid>
                <a:gridCol w="1406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1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6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2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29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1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kern="100" dirty="0">
                          <a:latin typeface="Calibri"/>
                          <a:ea typeface="宋体"/>
                          <a:cs typeface="Times New Roman"/>
                        </a:rPr>
                        <a:t>名</a:t>
                      </a: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zh-CN" sz="1400" b="1" kern="100" dirty="0">
                          <a:latin typeface="Calibri"/>
                          <a:ea typeface="宋体"/>
                          <a:cs typeface="Times New Roman"/>
                        </a:rPr>
                        <a:t>称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 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kern="100">
                          <a:latin typeface="Calibri"/>
                          <a:ea typeface="宋体"/>
                          <a:cs typeface="Times New Roman"/>
                        </a:rPr>
                        <a:t>规</a:t>
                      </a:r>
                      <a:r>
                        <a:rPr lang="en-US" sz="1400" b="1" kern="100"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zh-CN" sz="1400" b="1" kern="100">
                          <a:latin typeface="Calibri"/>
                          <a:ea typeface="宋体"/>
                          <a:cs typeface="Times New Roman"/>
                        </a:rPr>
                        <a:t>格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kern="100">
                          <a:latin typeface="Calibri"/>
                          <a:ea typeface="宋体"/>
                          <a:cs typeface="Times New Roman"/>
                        </a:rPr>
                        <a:t>数</a:t>
                      </a:r>
                      <a:r>
                        <a:rPr lang="en-US" sz="1400" b="1" kern="100"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zh-CN" sz="1400" b="1" kern="100">
                          <a:latin typeface="Calibri"/>
                          <a:ea typeface="宋体"/>
                          <a:cs typeface="Times New Roman"/>
                        </a:rPr>
                        <a:t>量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kern="100" dirty="0">
                          <a:latin typeface="Calibri"/>
                          <a:ea typeface="宋体"/>
                          <a:cs typeface="Times New Roman"/>
                        </a:rPr>
                        <a:t>价位</a:t>
                      </a:r>
                      <a:endParaRPr lang="en-US" altLang="zh-CN" sz="1400" b="1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kern="100" dirty="0">
                          <a:latin typeface="Calibri"/>
                          <a:ea typeface="宋体"/>
                          <a:cs typeface="Times New Roman"/>
                        </a:rPr>
                        <a:t>（半价）元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kern="100" dirty="0">
                          <a:latin typeface="Calibri"/>
                          <a:ea typeface="宋体"/>
                          <a:cs typeface="Times New Roman"/>
                        </a:rPr>
                        <a:t>试</a:t>
                      </a: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zh-CN" sz="1400" b="1" kern="100" dirty="0">
                          <a:latin typeface="Calibri"/>
                          <a:ea typeface="宋体"/>
                          <a:cs typeface="Times New Roman"/>
                        </a:rPr>
                        <a:t>管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Test tube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 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4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3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u="sng" kern="100" dirty="0">
                          <a:latin typeface="Calibri"/>
                          <a:ea typeface="宋体"/>
                          <a:cs typeface="Times New Roman"/>
                        </a:rPr>
                        <a:t>长颈漏斗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Funnel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 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 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3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u="sng" kern="100" dirty="0">
                          <a:latin typeface="Calibri"/>
                          <a:ea typeface="宋体"/>
                          <a:cs typeface="Times New Roman"/>
                        </a:rPr>
                        <a:t>洗瓶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Wash bottle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 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3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u="sng" kern="100" dirty="0">
                          <a:latin typeface="Calibri"/>
                          <a:ea typeface="宋体"/>
                          <a:cs typeface="Times New Roman"/>
                        </a:rPr>
                        <a:t>表面皿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Watch glass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 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1(</a:t>
                      </a: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大</a:t>
                      </a: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) 1(</a:t>
                      </a:r>
                      <a:r>
                        <a:rPr lang="zh-CN" sz="1400" kern="100">
                          <a:latin typeface="Calibri"/>
                          <a:ea typeface="宋体"/>
                          <a:cs typeface="Times New Roman"/>
                        </a:rPr>
                        <a:t>小</a:t>
                      </a: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)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2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3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u="sng" kern="100">
                          <a:latin typeface="Calibri"/>
                          <a:ea typeface="宋体"/>
                          <a:cs typeface="Times New Roman"/>
                        </a:rPr>
                        <a:t>玻</a:t>
                      </a:r>
                      <a:r>
                        <a:rPr lang="en-US" sz="1400" b="1" u="sng" kern="100"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zh-CN" sz="1400" b="1" u="sng" kern="100">
                          <a:latin typeface="Calibri"/>
                          <a:ea typeface="宋体"/>
                          <a:cs typeface="Times New Roman"/>
                        </a:rPr>
                        <a:t>棒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Glass rod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 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0.5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u="sng" kern="100" dirty="0">
                          <a:latin typeface="Calibri"/>
                          <a:ea typeface="宋体"/>
                          <a:cs typeface="Times New Roman"/>
                        </a:rPr>
                        <a:t>滴</a:t>
                      </a:r>
                      <a:r>
                        <a:rPr lang="en-US" sz="1400" b="1" u="sng" kern="100" dirty="0"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zh-CN" sz="1400" b="1" u="sng" kern="100" dirty="0">
                          <a:latin typeface="Calibri"/>
                          <a:ea typeface="宋体"/>
                          <a:cs typeface="Times New Roman"/>
                        </a:rPr>
                        <a:t>管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Dropper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 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2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0.5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3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kern="100" dirty="0">
                          <a:latin typeface="Calibri"/>
                          <a:ea typeface="宋体"/>
                          <a:cs typeface="Times New Roman"/>
                        </a:rPr>
                        <a:t>锥形瓶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Erlenmeyer flask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50 mL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1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3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45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u="sng" kern="100">
                          <a:latin typeface="Calibri"/>
                          <a:ea typeface="宋体"/>
                          <a:cs typeface="Times New Roman"/>
                        </a:rPr>
                        <a:t>250 mL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3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3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33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u="sng" kern="100" dirty="0">
                          <a:latin typeface="Calibri"/>
                          <a:ea typeface="宋体"/>
                          <a:cs typeface="Times New Roman"/>
                        </a:rPr>
                        <a:t>量</a:t>
                      </a:r>
                      <a:r>
                        <a:rPr lang="en-US" sz="1400" b="1" u="sng" kern="100" dirty="0"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zh-CN" sz="1400" b="1" u="sng" kern="100" dirty="0">
                          <a:latin typeface="Calibri"/>
                          <a:ea typeface="宋体"/>
                          <a:cs typeface="Times New Roman"/>
                        </a:rPr>
                        <a:t>筒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Graduated Cylinder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10 mL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1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2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45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25~50 mL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1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2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8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u="sng" kern="100" dirty="0">
                          <a:latin typeface="Calibri"/>
                          <a:ea typeface="宋体"/>
                          <a:cs typeface="Times New Roman"/>
                        </a:rPr>
                        <a:t>容量瓶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Volumetric flask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250 mL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5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84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kern="100">
                          <a:latin typeface="Calibri"/>
                          <a:ea typeface="宋体"/>
                          <a:cs typeface="Times New Roman"/>
                        </a:rPr>
                        <a:t>移液管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latin typeface="Calibri"/>
                          <a:ea typeface="宋体"/>
                          <a:cs typeface="Times New Roman"/>
                        </a:rPr>
                        <a:t>Volumetric pipet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20 mL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altLang="zh-CN" sz="1400" kern="100" dirty="0">
                          <a:latin typeface="Calibri"/>
                          <a:ea typeface="宋体"/>
                          <a:cs typeface="Times New Roman"/>
                        </a:rPr>
                        <a:t>5</a:t>
                      </a: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 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73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u="sng" kern="100">
                          <a:latin typeface="Calibri"/>
                          <a:ea typeface="宋体"/>
                          <a:cs typeface="Times New Roman"/>
                        </a:rPr>
                        <a:t>吸耳球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Pipet bulb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 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2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073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kern="100">
                          <a:latin typeface="Calibri"/>
                          <a:ea typeface="宋体"/>
                          <a:cs typeface="Times New Roman"/>
                        </a:rPr>
                        <a:t>磁子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Stir bar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>
                          <a:latin typeface="Calibri"/>
                          <a:ea typeface="宋体"/>
                          <a:cs typeface="Times New Roman"/>
                        </a:rPr>
                        <a:t>1 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5 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73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zh-CN" sz="1400" b="1" kern="100">
                          <a:latin typeface="Calibri"/>
                          <a:ea typeface="宋体"/>
                          <a:cs typeface="Times New Roman"/>
                        </a:rPr>
                        <a:t>温度计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00">
                          <a:latin typeface="Calibri"/>
                          <a:ea typeface="宋体"/>
                          <a:cs typeface="Times New Roman"/>
                        </a:rPr>
                        <a:t>Thermometer</a:t>
                      </a:r>
                      <a:endParaRPr lang="zh-CN" sz="1400" kern="10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sz="1400" kern="100">
                        <a:latin typeface="Calibri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kern="100" dirty="0">
                          <a:latin typeface="Calibri"/>
                          <a:cs typeface="Times New Roman"/>
                        </a:rPr>
                        <a:t>1</a:t>
                      </a:r>
                      <a:endParaRPr lang="zh-CN" sz="1400" kern="100" dirty="0">
                        <a:latin typeface="Calibri"/>
                        <a:cs typeface="Times New Roman"/>
                      </a:endParaRPr>
                    </a:p>
                  </a:txBody>
                  <a:tcPr marL="37750" marR="37750" marT="674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3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37750" marR="37750" marT="674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76263" y="908050"/>
            <a:ext cx="7740650" cy="79375"/>
            <a:chOff x="317" y="595"/>
            <a:chExt cx="4876" cy="51"/>
          </a:xfrm>
        </p:grpSpPr>
        <p:sp>
          <p:nvSpPr>
            <p:cNvPr id="4" name="Line 14"/>
            <p:cNvSpPr>
              <a:spLocks noChangeShapeType="1"/>
            </p:cNvSpPr>
            <p:nvPr/>
          </p:nvSpPr>
          <p:spPr bwMode="auto">
            <a:xfrm>
              <a:off x="317" y="595"/>
              <a:ext cx="4876" cy="0"/>
            </a:xfrm>
            <a:prstGeom prst="line">
              <a:avLst/>
            </a:prstGeom>
            <a:noFill/>
            <a:ln w="158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Rectangle 15"/>
            <p:cNvSpPr>
              <a:spLocks noChangeArrowheads="1"/>
            </p:cNvSpPr>
            <p:nvPr/>
          </p:nvSpPr>
          <p:spPr bwMode="auto">
            <a:xfrm>
              <a:off x="317" y="595"/>
              <a:ext cx="2676" cy="51"/>
            </a:xfrm>
            <a:prstGeom prst="rect">
              <a:avLst/>
            </a:prstGeom>
            <a:solidFill>
              <a:srgbClr val="CC0000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6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6699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en-US" altLang="zh-CN" sz="3200" kern="1200" dirty="0">
                <a:latin typeface="Times New Roman" panose="02020603050405020304" pitchFamily="18" charset="0"/>
                <a:ea typeface="华文楷体" pitchFamily="2" charset="-122"/>
                <a:cs typeface="Times New Roman" panose="02020603050405020304" pitchFamily="18" charset="0"/>
              </a:rPr>
              <a:t>Glassware Items</a:t>
            </a:r>
            <a:endParaRPr lang="zh-CN" altLang="en-US" sz="3200" kern="1200" dirty="0">
              <a:latin typeface="Times New Roman" panose="02020603050405020304" pitchFamily="18" charset="0"/>
              <a:ea typeface="华文楷体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057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女生做实验－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746" y="836613"/>
            <a:ext cx="6003925" cy="559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183434" y="115888"/>
            <a:ext cx="27813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000" b="1">
                <a:solidFill>
                  <a:srgbClr val="FF0000"/>
                </a:solidFill>
                <a:ea typeface="华文楷体" panose="02010600040101010101" pitchFamily="2" charset="-122"/>
              </a:rPr>
              <a:t>实 验 顺 利 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827584" y="969963"/>
            <a:ext cx="620712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瓶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瓶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罐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罐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我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七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变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653834" y="981075"/>
            <a:ext cx="61595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碱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碱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好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3400" b="1">
                <a:solidFill>
                  <a:srgbClr val="FF0000"/>
                </a:solidFill>
                <a:ea typeface="华文楷体" panose="02010600040101010101" pitchFamily="2" charset="-122"/>
              </a:rPr>
              <a:t>生</a:t>
            </a:r>
          </a:p>
        </p:txBody>
      </p:sp>
    </p:spTree>
    <p:extLst>
      <p:ext uri="{BB962C8B-B14F-4D97-AF65-F5344CB8AC3E}">
        <p14:creationId xmlns:p14="http://schemas.microsoft.com/office/powerpoint/2010/main" val="27384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2347451" y="4362934"/>
            <a:ext cx="4566032" cy="949168"/>
          </a:xfrm>
          <a:custGeom>
            <a:avLst/>
            <a:gdLst>
              <a:gd name="T0" fmla="*/ 2907 w 3244"/>
              <a:gd name="T1" fmla="*/ 674 h 674"/>
              <a:gd name="T2" fmla="*/ 3244 w 3244"/>
              <a:gd name="T3" fmla="*/ 337 h 674"/>
              <a:gd name="T4" fmla="*/ 2907 w 3244"/>
              <a:gd name="T5" fmla="*/ 0 h 674"/>
              <a:gd name="T6" fmla="*/ 337 w 3244"/>
              <a:gd name="T7" fmla="*/ 0 h 674"/>
              <a:gd name="T8" fmla="*/ 0 w 3244"/>
              <a:gd name="T9" fmla="*/ 337 h 674"/>
              <a:gd name="T10" fmla="*/ 337 w 3244"/>
              <a:gd name="T11" fmla="*/ 674 h 674"/>
              <a:gd name="T12" fmla="*/ 2907 w 3244"/>
              <a:gd name="T13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44" h="674">
                <a:moveTo>
                  <a:pt x="2907" y="674"/>
                </a:moveTo>
                <a:cubicBezTo>
                  <a:pt x="3093" y="674"/>
                  <a:pt x="3244" y="523"/>
                  <a:pt x="3244" y="337"/>
                </a:cubicBezTo>
                <a:cubicBezTo>
                  <a:pt x="3244" y="151"/>
                  <a:pt x="3093" y="0"/>
                  <a:pt x="2907" y="0"/>
                </a:cubicBezTo>
                <a:cubicBezTo>
                  <a:pt x="337" y="0"/>
                  <a:pt x="337" y="0"/>
                  <a:pt x="337" y="0"/>
                </a:cubicBezTo>
                <a:cubicBezTo>
                  <a:pt x="151" y="0"/>
                  <a:pt x="0" y="151"/>
                  <a:pt x="0" y="337"/>
                </a:cubicBezTo>
                <a:cubicBezTo>
                  <a:pt x="0" y="523"/>
                  <a:pt x="151" y="674"/>
                  <a:pt x="337" y="674"/>
                </a:cubicBezTo>
                <a:lnTo>
                  <a:pt x="2907" y="674"/>
                </a:lnTo>
                <a:close/>
              </a:path>
            </a:pathLst>
          </a:custGeom>
          <a:solidFill>
            <a:srgbClr val="76A4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2347451" y="3071358"/>
            <a:ext cx="4566032" cy="949168"/>
          </a:xfrm>
          <a:custGeom>
            <a:avLst/>
            <a:gdLst>
              <a:gd name="T0" fmla="*/ 2907 w 3244"/>
              <a:gd name="T1" fmla="*/ 675 h 675"/>
              <a:gd name="T2" fmla="*/ 3244 w 3244"/>
              <a:gd name="T3" fmla="*/ 337 h 675"/>
              <a:gd name="T4" fmla="*/ 2907 w 3244"/>
              <a:gd name="T5" fmla="*/ 0 h 675"/>
              <a:gd name="T6" fmla="*/ 337 w 3244"/>
              <a:gd name="T7" fmla="*/ 0 h 675"/>
              <a:gd name="T8" fmla="*/ 0 w 3244"/>
              <a:gd name="T9" fmla="*/ 337 h 675"/>
              <a:gd name="T10" fmla="*/ 337 w 3244"/>
              <a:gd name="T11" fmla="*/ 675 h 675"/>
              <a:gd name="T12" fmla="*/ 2907 w 3244"/>
              <a:gd name="T13" fmla="*/ 675 h 6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44" h="675">
                <a:moveTo>
                  <a:pt x="2907" y="675"/>
                </a:moveTo>
                <a:cubicBezTo>
                  <a:pt x="3093" y="675"/>
                  <a:pt x="3244" y="523"/>
                  <a:pt x="3244" y="337"/>
                </a:cubicBezTo>
                <a:cubicBezTo>
                  <a:pt x="3244" y="151"/>
                  <a:pt x="3093" y="0"/>
                  <a:pt x="2907" y="0"/>
                </a:cubicBezTo>
                <a:cubicBezTo>
                  <a:pt x="337" y="0"/>
                  <a:pt x="337" y="0"/>
                  <a:pt x="337" y="0"/>
                </a:cubicBezTo>
                <a:cubicBezTo>
                  <a:pt x="151" y="0"/>
                  <a:pt x="0" y="151"/>
                  <a:pt x="0" y="337"/>
                </a:cubicBezTo>
                <a:cubicBezTo>
                  <a:pt x="0" y="523"/>
                  <a:pt x="151" y="675"/>
                  <a:pt x="337" y="675"/>
                </a:cubicBezTo>
                <a:lnTo>
                  <a:pt x="2907" y="675"/>
                </a:lnTo>
                <a:close/>
              </a:path>
            </a:pathLst>
          </a:custGeom>
          <a:solidFill>
            <a:srgbClr val="20A0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2347451" y="1830582"/>
            <a:ext cx="4566032" cy="949168"/>
          </a:xfrm>
          <a:custGeom>
            <a:avLst/>
            <a:gdLst>
              <a:gd name="T0" fmla="*/ 2907 w 3244"/>
              <a:gd name="T1" fmla="*/ 674 h 674"/>
              <a:gd name="T2" fmla="*/ 3244 w 3244"/>
              <a:gd name="T3" fmla="*/ 337 h 674"/>
              <a:gd name="T4" fmla="*/ 2907 w 3244"/>
              <a:gd name="T5" fmla="*/ 0 h 674"/>
              <a:gd name="T6" fmla="*/ 337 w 3244"/>
              <a:gd name="T7" fmla="*/ 0 h 674"/>
              <a:gd name="T8" fmla="*/ 0 w 3244"/>
              <a:gd name="T9" fmla="*/ 337 h 674"/>
              <a:gd name="T10" fmla="*/ 337 w 3244"/>
              <a:gd name="T11" fmla="*/ 674 h 674"/>
              <a:gd name="T12" fmla="*/ 2907 w 3244"/>
              <a:gd name="T13" fmla="*/ 674 h 6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244" h="674">
                <a:moveTo>
                  <a:pt x="2907" y="674"/>
                </a:moveTo>
                <a:cubicBezTo>
                  <a:pt x="3093" y="674"/>
                  <a:pt x="3244" y="523"/>
                  <a:pt x="3244" y="337"/>
                </a:cubicBezTo>
                <a:cubicBezTo>
                  <a:pt x="3244" y="151"/>
                  <a:pt x="3093" y="0"/>
                  <a:pt x="2907" y="0"/>
                </a:cubicBezTo>
                <a:cubicBezTo>
                  <a:pt x="337" y="0"/>
                  <a:pt x="337" y="0"/>
                  <a:pt x="337" y="0"/>
                </a:cubicBezTo>
                <a:cubicBezTo>
                  <a:pt x="151" y="0"/>
                  <a:pt x="0" y="151"/>
                  <a:pt x="0" y="337"/>
                </a:cubicBezTo>
                <a:cubicBezTo>
                  <a:pt x="0" y="523"/>
                  <a:pt x="151" y="674"/>
                  <a:pt x="337" y="674"/>
                </a:cubicBezTo>
                <a:lnTo>
                  <a:pt x="2907" y="674"/>
                </a:lnTo>
                <a:close/>
              </a:path>
            </a:pathLst>
          </a:custGeom>
          <a:solidFill>
            <a:srgbClr val="8F7EB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274" y="1629179"/>
            <a:ext cx="5119200" cy="149129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274" y="2871542"/>
            <a:ext cx="5119200" cy="149129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274" y="4164705"/>
            <a:ext cx="5119200" cy="1491293"/>
          </a:xfrm>
          <a:prstGeom prst="rect">
            <a:avLst/>
          </a:prstGeom>
        </p:spPr>
      </p:pic>
      <p:grpSp>
        <p:nvGrpSpPr>
          <p:cNvPr id="15" name="组合 40"/>
          <p:cNvGrpSpPr/>
          <p:nvPr/>
        </p:nvGrpSpPr>
        <p:grpSpPr>
          <a:xfrm>
            <a:off x="2523570" y="2056343"/>
            <a:ext cx="608012" cy="365125"/>
            <a:chOff x="4370388" y="1439863"/>
            <a:chExt cx="608012" cy="365125"/>
          </a:xfrm>
        </p:grpSpPr>
        <p:sp>
          <p:nvSpPr>
            <p:cNvPr id="16" name="Freeform 25"/>
            <p:cNvSpPr>
              <a:spLocks noEditPoints="1"/>
            </p:cNvSpPr>
            <p:nvPr/>
          </p:nvSpPr>
          <p:spPr bwMode="auto">
            <a:xfrm>
              <a:off x="4605338" y="1439863"/>
              <a:ext cx="373062" cy="365125"/>
            </a:xfrm>
            <a:custGeom>
              <a:avLst/>
              <a:gdLst>
                <a:gd name="T0" fmla="*/ 117 w 117"/>
                <a:gd name="T1" fmla="*/ 58 h 116"/>
                <a:gd name="T2" fmla="*/ 101 w 117"/>
                <a:gd name="T3" fmla="*/ 51 h 116"/>
                <a:gd name="T4" fmla="*/ 106 w 117"/>
                <a:gd name="T5" fmla="*/ 39 h 116"/>
                <a:gd name="T6" fmla="*/ 99 w 117"/>
                <a:gd name="T7" fmla="*/ 26 h 116"/>
                <a:gd name="T8" fmla="*/ 86 w 117"/>
                <a:gd name="T9" fmla="*/ 24 h 116"/>
                <a:gd name="T10" fmla="*/ 87 w 117"/>
                <a:gd name="T11" fmla="*/ 7 h 116"/>
                <a:gd name="T12" fmla="*/ 74 w 117"/>
                <a:gd name="T13" fmla="*/ 17 h 116"/>
                <a:gd name="T14" fmla="*/ 65 w 117"/>
                <a:gd name="T15" fmla="*/ 7 h 116"/>
                <a:gd name="T16" fmla="*/ 51 w 117"/>
                <a:gd name="T17" fmla="*/ 7 h 116"/>
                <a:gd name="T18" fmla="*/ 43 w 117"/>
                <a:gd name="T19" fmla="*/ 17 h 116"/>
                <a:gd name="T20" fmla="*/ 29 w 117"/>
                <a:gd name="T21" fmla="*/ 7 h 116"/>
                <a:gd name="T22" fmla="*/ 30 w 117"/>
                <a:gd name="T23" fmla="*/ 24 h 116"/>
                <a:gd name="T24" fmla="*/ 18 w 117"/>
                <a:gd name="T25" fmla="*/ 26 h 116"/>
                <a:gd name="T26" fmla="*/ 10 w 117"/>
                <a:gd name="T27" fmla="*/ 39 h 116"/>
                <a:gd name="T28" fmla="*/ 15 w 117"/>
                <a:gd name="T29" fmla="*/ 51 h 116"/>
                <a:gd name="T30" fmla="*/ 0 w 117"/>
                <a:gd name="T31" fmla="*/ 58 h 116"/>
                <a:gd name="T32" fmla="*/ 15 w 117"/>
                <a:gd name="T33" fmla="*/ 65 h 116"/>
                <a:gd name="T34" fmla="*/ 10 w 117"/>
                <a:gd name="T35" fmla="*/ 77 h 116"/>
                <a:gd name="T36" fmla="*/ 18 w 117"/>
                <a:gd name="T37" fmla="*/ 90 h 116"/>
                <a:gd name="T38" fmla="*/ 30 w 117"/>
                <a:gd name="T39" fmla="*/ 92 h 116"/>
                <a:gd name="T40" fmla="*/ 29 w 117"/>
                <a:gd name="T41" fmla="*/ 108 h 116"/>
                <a:gd name="T42" fmla="*/ 43 w 117"/>
                <a:gd name="T43" fmla="*/ 99 h 116"/>
                <a:gd name="T44" fmla="*/ 51 w 117"/>
                <a:gd name="T45" fmla="*/ 109 h 116"/>
                <a:gd name="T46" fmla="*/ 65 w 117"/>
                <a:gd name="T47" fmla="*/ 109 h 116"/>
                <a:gd name="T48" fmla="*/ 74 w 117"/>
                <a:gd name="T49" fmla="*/ 99 h 116"/>
                <a:gd name="T50" fmla="*/ 87 w 117"/>
                <a:gd name="T51" fmla="*/ 108 h 116"/>
                <a:gd name="T52" fmla="*/ 86 w 117"/>
                <a:gd name="T53" fmla="*/ 92 h 116"/>
                <a:gd name="T54" fmla="*/ 99 w 117"/>
                <a:gd name="T55" fmla="*/ 90 h 116"/>
                <a:gd name="T56" fmla="*/ 106 w 117"/>
                <a:gd name="T57" fmla="*/ 77 h 116"/>
                <a:gd name="T58" fmla="*/ 101 w 117"/>
                <a:gd name="T59" fmla="*/ 65 h 116"/>
                <a:gd name="T60" fmla="*/ 58 w 117"/>
                <a:gd name="T61" fmla="*/ 94 h 116"/>
                <a:gd name="T62" fmla="*/ 58 w 117"/>
                <a:gd name="T63" fmla="*/ 21 h 116"/>
                <a:gd name="T64" fmla="*/ 58 w 117"/>
                <a:gd name="T65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7" h="116">
                  <a:moveTo>
                    <a:pt x="109" y="65"/>
                  </a:moveTo>
                  <a:cubicBezTo>
                    <a:pt x="113" y="65"/>
                    <a:pt x="117" y="62"/>
                    <a:pt x="117" y="58"/>
                  </a:cubicBezTo>
                  <a:cubicBezTo>
                    <a:pt x="117" y="54"/>
                    <a:pt x="113" y="51"/>
                    <a:pt x="109" y="51"/>
                  </a:cubicBezTo>
                  <a:cubicBezTo>
                    <a:pt x="101" y="51"/>
                    <a:pt x="101" y="51"/>
                    <a:pt x="101" y="51"/>
                  </a:cubicBezTo>
                  <a:cubicBezTo>
                    <a:pt x="101" y="48"/>
                    <a:pt x="100" y="45"/>
                    <a:pt x="99" y="43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10" y="37"/>
                    <a:pt x="111" y="32"/>
                    <a:pt x="109" y="29"/>
                  </a:cubicBezTo>
                  <a:cubicBezTo>
                    <a:pt x="107" y="25"/>
                    <a:pt x="102" y="24"/>
                    <a:pt x="99" y="26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28"/>
                    <a:pt x="88" y="26"/>
                    <a:pt x="86" y="24"/>
                  </a:cubicBezTo>
                  <a:cubicBezTo>
                    <a:pt x="90" y="17"/>
                    <a:pt x="90" y="17"/>
                    <a:pt x="90" y="17"/>
                  </a:cubicBezTo>
                  <a:cubicBezTo>
                    <a:pt x="92" y="14"/>
                    <a:pt x="91" y="9"/>
                    <a:pt x="87" y="7"/>
                  </a:cubicBezTo>
                  <a:cubicBezTo>
                    <a:pt x="84" y="5"/>
                    <a:pt x="80" y="7"/>
                    <a:pt x="78" y="10"/>
                  </a:cubicBezTo>
                  <a:cubicBezTo>
                    <a:pt x="74" y="17"/>
                    <a:pt x="74" y="17"/>
                    <a:pt x="74" y="17"/>
                  </a:cubicBezTo>
                  <a:cubicBezTo>
                    <a:pt x="71" y="16"/>
                    <a:pt x="68" y="15"/>
                    <a:pt x="65" y="15"/>
                  </a:cubicBezTo>
                  <a:cubicBezTo>
                    <a:pt x="65" y="7"/>
                    <a:pt x="65" y="7"/>
                    <a:pt x="65" y="7"/>
                  </a:cubicBezTo>
                  <a:cubicBezTo>
                    <a:pt x="65" y="3"/>
                    <a:pt x="62" y="0"/>
                    <a:pt x="58" y="0"/>
                  </a:cubicBezTo>
                  <a:cubicBezTo>
                    <a:pt x="54" y="0"/>
                    <a:pt x="51" y="3"/>
                    <a:pt x="51" y="7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48" y="15"/>
                    <a:pt x="46" y="16"/>
                    <a:pt x="43" y="17"/>
                  </a:cubicBezTo>
                  <a:cubicBezTo>
                    <a:pt x="39" y="10"/>
                    <a:pt x="39" y="10"/>
                    <a:pt x="39" y="10"/>
                  </a:cubicBezTo>
                  <a:cubicBezTo>
                    <a:pt x="37" y="7"/>
                    <a:pt x="33" y="5"/>
                    <a:pt x="29" y="7"/>
                  </a:cubicBezTo>
                  <a:cubicBezTo>
                    <a:pt x="26" y="9"/>
                    <a:pt x="24" y="14"/>
                    <a:pt x="26" y="17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8" y="26"/>
                    <a:pt x="26" y="28"/>
                    <a:pt x="25" y="30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4" y="24"/>
                    <a:pt x="10" y="25"/>
                    <a:pt x="8" y="29"/>
                  </a:cubicBezTo>
                  <a:cubicBezTo>
                    <a:pt x="6" y="32"/>
                    <a:pt x="7" y="37"/>
                    <a:pt x="10" y="39"/>
                  </a:cubicBezTo>
                  <a:cubicBezTo>
                    <a:pt x="17" y="43"/>
                    <a:pt x="17" y="43"/>
                    <a:pt x="17" y="43"/>
                  </a:cubicBezTo>
                  <a:cubicBezTo>
                    <a:pt x="16" y="45"/>
                    <a:pt x="16" y="48"/>
                    <a:pt x="15" y="51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3" y="51"/>
                    <a:pt x="0" y="54"/>
                    <a:pt x="0" y="58"/>
                  </a:cubicBezTo>
                  <a:cubicBezTo>
                    <a:pt x="0" y="62"/>
                    <a:pt x="3" y="65"/>
                    <a:pt x="7" y="65"/>
                  </a:cubicBezTo>
                  <a:cubicBezTo>
                    <a:pt x="15" y="65"/>
                    <a:pt x="15" y="65"/>
                    <a:pt x="15" y="65"/>
                  </a:cubicBezTo>
                  <a:cubicBezTo>
                    <a:pt x="16" y="68"/>
                    <a:pt x="16" y="71"/>
                    <a:pt x="17" y="73"/>
                  </a:cubicBezTo>
                  <a:cubicBezTo>
                    <a:pt x="10" y="77"/>
                    <a:pt x="10" y="77"/>
                    <a:pt x="10" y="77"/>
                  </a:cubicBezTo>
                  <a:cubicBezTo>
                    <a:pt x="7" y="79"/>
                    <a:pt x="6" y="84"/>
                    <a:pt x="8" y="87"/>
                  </a:cubicBezTo>
                  <a:cubicBezTo>
                    <a:pt x="10" y="91"/>
                    <a:pt x="14" y="92"/>
                    <a:pt x="18" y="90"/>
                  </a:cubicBezTo>
                  <a:cubicBezTo>
                    <a:pt x="25" y="86"/>
                    <a:pt x="25" y="86"/>
                    <a:pt x="25" y="86"/>
                  </a:cubicBezTo>
                  <a:cubicBezTo>
                    <a:pt x="26" y="88"/>
                    <a:pt x="28" y="90"/>
                    <a:pt x="30" y="92"/>
                  </a:cubicBezTo>
                  <a:cubicBezTo>
                    <a:pt x="26" y="99"/>
                    <a:pt x="26" y="99"/>
                    <a:pt x="26" y="99"/>
                  </a:cubicBezTo>
                  <a:cubicBezTo>
                    <a:pt x="24" y="102"/>
                    <a:pt x="26" y="106"/>
                    <a:pt x="29" y="108"/>
                  </a:cubicBezTo>
                  <a:cubicBezTo>
                    <a:pt x="33" y="110"/>
                    <a:pt x="37" y="109"/>
                    <a:pt x="39" y="106"/>
                  </a:cubicBezTo>
                  <a:cubicBezTo>
                    <a:pt x="43" y="99"/>
                    <a:pt x="43" y="99"/>
                    <a:pt x="43" y="99"/>
                  </a:cubicBezTo>
                  <a:cubicBezTo>
                    <a:pt x="46" y="100"/>
                    <a:pt x="48" y="101"/>
                    <a:pt x="51" y="101"/>
                  </a:cubicBezTo>
                  <a:cubicBezTo>
                    <a:pt x="51" y="109"/>
                    <a:pt x="51" y="109"/>
                    <a:pt x="51" y="109"/>
                  </a:cubicBezTo>
                  <a:cubicBezTo>
                    <a:pt x="51" y="113"/>
                    <a:pt x="54" y="116"/>
                    <a:pt x="58" y="116"/>
                  </a:cubicBezTo>
                  <a:cubicBezTo>
                    <a:pt x="62" y="116"/>
                    <a:pt x="65" y="113"/>
                    <a:pt x="65" y="109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8" y="101"/>
                    <a:pt x="71" y="100"/>
                    <a:pt x="74" y="99"/>
                  </a:cubicBezTo>
                  <a:cubicBezTo>
                    <a:pt x="78" y="106"/>
                    <a:pt x="78" y="106"/>
                    <a:pt x="78" y="106"/>
                  </a:cubicBezTo>
                  <a:cubicBezTo>
                    <a:pt x="80" y="109"/>
                    <a:pt x="84" y="110"/>
                    <a:pt x="87" y="108"/>
                  </a:cubicBezTo>
                  <a:cubicBezTo>
                    <a:pt x="91" y="106"/>
                    <a:pt x="92" y="102"/>
                    <a:pt x="90" y="99"/>
                  </a:cubicBezTo>
                  <a:cubicBezTo>
                    <a:pt x="86" y="92"/>
                    <a:pt x="86" y="92"/>
                    <a:pt x="86" y="92"/>
                  </a:cubicBezTo>
                  <a:cubicBezTo>
                    <a:pt x="88" y="90"/>
                    <a:pt x="90" y="88"/>
                    <a:pt x="92" y="86"/>
                  </a:cubicBezTo>
                  <a:cubicBezTo>
                    <a:pt x="99" y="90"/>
                    <a:pt x="99" y="90"/>
                    <a:pt x="99" y="90"/>
                  </a:cubicBezTo>
                  <a:cubicBezTo>
                    <a:pt x="102" y="92"/>
                    <a:pt x="107" y="91"/>
                    <a:pt x="109" y="87"/>
                  </a:cubicBezTo>
                  <a:cubicBezTo>
                    <a:pt x="111" y="84"/>
                    <a:pt x="110" y="79"/>
                    <a:pt x="106" y="77"/>
                  </a:cubicBezTo>
                  <a:cubicBezTo>
                    <a:pt x="99" y="73"/>
                    <a:pt x="99" y="73"/>
                    <a:pt x="99" y="73"/>
                  </a:cubicBezTo>
                  <a:cubicBezTo>
                    <a:pt x="100" y="71"/>
                    <a:pt x="101" y="68"/>
                    <a:pt x="101" y="65"/>
                  </a:cubicBezTo>
                  <a:lnTo>
                    <a:pt x="109" y="65"/>
                  </a:lnTo>
                  <a:close/>
                  <a:moveTo>
                    <a:pt x="58" y="94"/>
                  </a:moveTo>
                  <a:cubicBezTo>
                    <a:pt x="38" y="94"/>
                    <a:pt x="22" y="78"/>
                    <a:pt x="22" y="58"/>
                  </a:cubicBezTo>
                  <a:cubicBezTo>
                    <a:pt x="22" y="38"/>
                    <a:pt x="38" y="21"/>
                    <a:pt x="58" y="21"/>
                  </a:cubicBezTo>
                  <a:cubicBezTo>
                    <a:pt x="78" y="21"/>
                    <a:pt x="95" y="38"/>
                    <a:pt x="95" y="58"/>
                  </a:cubicBezTo>
                  <a:cubicBezTo>
                    <a:pt x="95" y="78"/>
                    <a:pt x="78" y="94"/>
                    <a:pt x="58" y="9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26"/>
            <p:cNvSpPr>
              <a:spLocks noEditPoints="1"/>
            </p:cNvSpPr>
            <p:nvPr/>
          </p:nvSpPr>
          <p:spPr bwMode="auto">
            <a:xfrm>
              <a:off x="4370388" y="1552576"/>
              <a:ext cx="244475" cy="242888"/>
            </a:xfrm>
            <a:custGeom>
              <a:avLst/>
              <a:gdLst>
                <a:gd name="T0" fmla="*/ 70 w 77"/>
                <a:gd name="T1" fmla="*/ 31 h 77"/>
                <a:gd name="T2" fmla="*/ 64 w 77"/>
                <a:gd name="T3" fmla="*/ 31 h 77"/>
                <a:gd name="T4" fmla="*/ 61 w 77"/>
                <a:gd name="T5" fmla="*/ 26 h 77"/>
                <a:gd name="T6" fmla="*/ 66 w 77"/>
                <a:gd name="T7" fmla="*/ 21 h 77"/>
                <a:gd name="T8" fmla="*/ 66 w 77"/>
                <a:gd name="T9" fmla="*/ 11 h 77"/>
                <a:gd name="T10" fmla="*/ 56 w 77"/>
                <a:gd name="T11" fmla="*/ 11 h 77"/>
                <a:gd name="T12" fmla="*/ 51 w 77"/>
                <a:gd name="T13" fmla="*/ 16 h 77"/>
                <a:gd name="T14" fmla="*/ 46 w 77"/>
                <a:gd name="T15" fmla="*/ 14 h 77"/>
                <a:gd name="T16" fmla="*/ 46 w 77"/>
                <a:gd name="T17" fmla="*/ 7 h 77"/>
                <a:gd name="T18" fmla="*/ 39 w 77"/>
                <a:gd name="T19" fmla="*/ 0 h 77"/>
                <a:gd name="T20" fmla="*/ 32 w 77"/>
                <a:gd name="T21" fmla="*/ 7 h 77"/>
                <a:gd name="T22" fmla="*/ 32 w 77"/>
                <a:gd name="T23" fmla="*/ 14 h 77"/>
                <a:gd name="T24" fmla="*/ 26 w 77"/>
                <a:gd name="T25" fmla="*/ 16 h 77"/>
                <a:gd name="T26" fmla="*/ 22 w 77"/>
                <a:gd name="T27" fmla="*/ 11 h 77"/>
                <a:gd name="T28" fmla="*/ 11 w 77"/>
                <a:gd name="T29" fmla="*/ 11 h 77"/>
                <a:gd name="T30" fmla="*/ 11 w 77"/>
                <a:gd name="T31" fmla="*/ 21 h 77"/>
                <a:gd name="T32" fmla="*/ 16 w 77"/>
                <a:gd name="T33" fmla="*/ 26 h 77"/>
                <a:gd name="T34" fmla="*/ 14 w 77"/>
                <a:gd name="T35" fmla="*/ 31 h 77"/>
                <a:gd name="T36" fmla="*/ 7 w 77"/>
                <a:gd name="T37" fmla="*/ 31 h 77"/>
                <a:gd name="T38" fmla="*/ 0 w 77"/>
                <a:gd name="T39" fmla="*/ 38 h 77"/>
                <a:gd name="T40" fmla="*/ 7 w 77"/>
                <a:gd name="T41" fmla="*/ 46 h 77"/>
                <a:gd name="T42" fmla="*/ 14 w 77"/>
                <a:gd name="T43" fmla="*/ 46 h 77"/>
                <a:gd name="T44" fmla="*/ 16 w 77"/>
                <a:gd name="T45" fmla="*/ 51 h 77"/>
                <a:gd name="T46" fmla="*/ 11 w 77"/>
                <a:gd name="T47" fmla="*/ 56 h 77"/>
                <a:gd name="T48" fmla="*/ 11 w 77"/>
                <a:gd name="T49" fmla="*/ 66 h 77"/>
                <a:gd name="T50" fmla="*/ 22 w 77"/>
                <a:gd name="T51" fmla="*/ 66 h 77"/>
                <a:gd name="T52" fmla="*/ 26 w 77"/>
                <a:gd name="T53" fmla="*/ 61 h 77"/>
                <a:gd name="T54" fmla="*/ 32 w 77"/>
                <a:gd name="T55" fmla="*/ 63 h 77"/>
                <a:gd name="T56" fmla="*/ 32 w 77"/>
                <a:gd name="T57" fmla="*/ 70 h 77"/>
                <a:gd name="T58" fmla="*/ 39 w 77"/>
                <a:gd name="T59" fmla="*/ 77 h 77"/>
                <a:gd name="T60" fmla="*/ 46 w 77"/>
                <a:gd name="T61" fmla="*/ 70 h 77"/>
                <a:gd name="T62" fmla="*/ 46 w 77"/>
                <a:gd name="T63" fmla="*/ 63 h 77"/>
                <a:gd name="T64" fmla="*/ 51 w 77"/>
                <a:gd name="T65" fmla="*/ 61 h 77"/>
                <a:gd name="T66" fmla="*/ 56 w 77"/>
                <a:gd name="T67" fmla="*/ 66 h 77"/>
                <a:gd name="T68" fmla="*/ 66 w 77"/>
                <a:gd name="T69" fmla="*/ 66 h 77"/>
                <a:gd name="T70" fmla="*/ 66 w 77"/>
                <a:gd name="T71" fmla="*/ 56 h 77"/>
                <a:gd name="T72" fmla="*/ 61 w 77"/>
                <a:gd name="T73" fmla="*/ 51 h 77"/>
                <a:gd name="T74" fmla="*/ 64 w 77"/>
                <a:gd name="T75" fmla="*/ 46 h 77"/>
                <a:gd name="T76" fmla="*/ 70 w 77"/>
                <a:gd name="T77" fmla="*/ 46 h 77"/>
                <a:gd name="T78" fmla="*/ 77 w 77"/>
                <a:gd name="T79" fmla="*/ 38 h 77"/>
                <a:gd name="T80" fmla="*/ 70 w 77"/>
                <a:gd name="T81" fmla="*/ 31 h 77"/>
                <a:gd name="T82" fmla="*/ 39 w 77"/>
                <a:gd name="T83" fmla="*/ 57 h 77"/>
                <a:gd name="T84" fmla="*/ 20 w 77"/>
                <a:gd name="T85" fmla="*/ 38 h 77"/>
                <a:gd name="T86" fmla="*/ 39 w 77"/>
                <a:gd name="T87" fmla="*/ 20 h 77"/>
                <a:gd name="T88" fmla="*/ 57 w 77"/>
                <a:gd name="T89" fmla="*/ 38 h 77"/>
                <a:gd name="T90" fmla="*/ 39 w 77"/>
                <a:gd name="T91" fmla="*/ 5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7" h="77">
                  <a:moveTo>
                    <a:pt x="70" y="31"/>
                  </a:moveTo>
                  <a:cubicBezTo>
                    <a:pt x="64" y="31"/>
                    <a:pt x="64" y="31"/>
                    <a:pt x="64" y="31"/>
                  </a:cubicBezTo>
                  <a:cubicBezTo>
                    <a:pt x="63" y="29"/>
                    <a:pt x="62" y="28"/>
                    <a:pt x="61" y="26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69" y="18"/>
                    <a:pt x="69" y="14"/>
                    <a:pt x="66" y="11"/>
                  </a:cubicBezTo>
                  <a:cubicBezTo>
                    <a:pt x="63" y="8"/>
                    <a:pt x="59" y="8"/>
                    <a:pt x="56" y="11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0" y="15"/>
                    <a:pt x="48" y="14"/>
                    <a:pt x="46" y="14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46" y="3"/>
                    <a:pt x="43" y="0"/>
                    <a:pt x="39" y="0"/>
                  </a:cubicBezTo>
                  <a:cubicBezTo>
                    <a:pt x="35" y="0"/>
                    <a:pt x="32" y="3"/>
                    <a:pt x="32" y="7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4"/>
                    <a:pt x="28" y="15"/>
                    <a:pt x="26" y="16"/>
                  </a:cubicBezTo>
                  <a:cubicBezTo>
                    <a:pt x="22" y="11"/>
                    <a:pt x="22" y="11"/>
                    <a:pt x="22" y="11"/>
                  </a:cubicBezTo>
                  <a:cubicBezTo>
                    <a:pt x="19" y="8"/>
                    <a:pt x="14" y="8"/>
                    <a:pt x="11" y="11"/>
                  </a:cubicBezTo>
                  <a:cubicBezTo>
                    <a:pt x="9" y="14"/>
                    <a:pt x="9" y="18"/>
                    <a:pt x="11" y="21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8"/>
                    <a:pt x="15" y="29"/>
                    <a:pt x="14" y="31"/>
                  </a:cubicBezTo>
                  <a:cubicBezTo>
                    <a:pt x="7" y="31"/>
                    <a:pt x="7" y="31"/>
                    <a:pt x="7" y="31"/>
                  </a:cubicBezTo>
                  <a:cubicBezTo>
                    <a:pt x="3" y="31"/>
                    <a:pt x="0" y="34"/>
                    <a:pt x="0" y="38"/>
                  </a:cubicBezTo>
                  <a:cubicBezTo>
                    <a:pt x="0" y="42"/>
                    <a:pt x="3" y="46"/>
                    <a:pt x="7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5" y="47"/>
                    <a:pt x="15" y="49"/>
                    <a:pt x="16" y="51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9" y="58"/>
                    <a:pt x="9" y="63"/>
                    <a:pt x="11" y="66"/>
                  </a:cubicBezTo>
                  <a:cubicBezTo>
                    <a:pt x="14" y="69"/>
                    <a:pt x="19" y="69"/>
                    <a:pt x="22" y="66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8" y="62"/>
                    <a:pt x="30" y="63"/>
                    <a:pt x="32" y="63"/>
                  </a:cubicBezTo>
                  <a:cubicBezTo>
                    <a:pt x="32" y="70"/>
                    <a:pt x="32" y="70"/>
                    <a:pt x="32" y="70"/>
                  </a:cubicBezTo>
                  <a:cubicBezTo>
                    <a:pt x="32" y="74"/>
                    <a:pt x="35" y="77"/>
                    <a:pt x="39" y="77"/>
                  </a:cubicBezTo>
                  <a:cubicBezTo>
                    <a:pt x="43" y="77"/>
                    <a:pt x="46" y="74"/>
                    <a:pt x="46" y="70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8" y="63"/>
                    <a:pt x="50" y="62"/>
                    <a:pt x="51" y="61"/>
                  </a:cubicBezTo>
                  <a:cubicBezTo>
                    <a:pt x="56" y="66"/>
                    <a:pt x="56" y="66"/>
                    <a:pt x="56" y="66"/>
                  </a:cubicBezTo>
                  <a:cubicBezTo>
                    <a:pt x="59" y="69"/>
                    <a:pt x="63" y="69"/>
                    <a:pt x="66" y="66"/>
                  </a:cubicBezTo>
                  <a:cubicBezTo>
                    <a:pt x="69" y="63"/>
                    <a:pt x="69" y="58"/>
                    <a:pt x="66" y="56"/>
                  </a:cubicBezTo>
                  <a:cubicBezTo>
                    <a:pt x="61" y="51"/>
                    <a:pt x="61" y="51"/>
                    <a:pt x="61" y="51"/>
                  </a:cubicBezTo>
                  <a:cubicBezTo>
                    <a:pt x="62" y="49"/>
                    <a:pt x="63" y="47"/>
                    <a:pt x="64" y="46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4" y="46"/>
                    <a:pt x="77" y="42"/>
                    <a:pt x="77" y="38"/>
                  </a:cubicBezTo>
                  <a:cubicBezTo>
                    <a:pt x="77" y="34"/>
                    <a:pt x="74" y="31"/>
                    <a:pt x="70" y="31"/>
                  </a:cubicBezTo>
                  <a:moveTo>
                    <a:pt x="39" y="57"/>
                  </a:moveTo>
                  <a:cubicBezTo>
                    <a:pt x="29" y="57"/>
                    <a:pt x="20" y="49"/>
                    <a:pt x="20" y="38"/>
                  </a:cubicBezTo>
                  <a:cubicBezTo>
                    <a:pt x="20" y="28"/>
                    <a:pt x="29" y="20"/>
                    <a:pt x="39" y="20"/>
                  </a:cubicBezTo>
                  <a:cubicBezTo>
                    <a:pt x="49" y="20"/>
                    <a:pt x="57" y="28"/>
                    <a:pt x="57" y="38"/>
                  </a:cubicBezTo>
                  <a:cubicBezTo>
                    <a:pt x="57" y="49"/>
                    <a:pt x="49" y="57"/>
                    <a:pt x="39" y="5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8" name="组合 42"/>
          <p:cNvGrpSpPr/>
          <p:nvPr/>
        </p:nvGrpSpPr>
        <p:grpSpPr>
          <a:xfrm>
            <a:off x="2609295" y="4651346"/>
            <a:ext cx="433387" cy="374650"/>
            <a:chOff x="4456113" y="6981826"/>
            <a:chExt cx="433387" cy="374650"/>
          </a:xfrm>
        </p:grpSpPr>
        <p:sp>
          <p:nvSpPr>
            <p:cNvPr id="19" name="Freeform 27"/>
            <p:cNvSpPr>
              <a:spLocks noEditPoints="1"/>
            </p:cNvSpPr>
            <p:nvPr/>
          </p:nvSpPr>
          <p:spPr bwMode="auto">
            <a:xfrm>
              <a:off x="4456113" y="6981826"/>
              <a:ext cx="306387" cy="374650"/>
            </a:xfrm>
            <a:custGeom>
              <a:avLst/>
              <a:gdLst>
                <a:gd name="T0" fmla="*/ 67 w 96"/>
                <a:gd name="T1" fmla="*/ 48 h 119"/>
                <a:gd name="T2" fmla="*/ 76 w 96"/>
                <a:gd name="T3" fmla="*/ 28 h 119"/>
                <a:gd name="T4" fmla="*/ 48 w 96"/>
                <a:gd name="T5" fmla="*/ 0 h 119"/>
                <a:gd name="T6" fmla="*/ 20 w 96"/>
                <a:gd name="T7" fmla="*/ 28 h 119"/>
                <a:gd name="T8" fmla="*/ 29 w 96"/>
                <a:gd name="T9" fmla="*/ 48 h 119"/>
                <a:gd name="T10" fmla="*/ 0 w 96"/>
                <a:gd name="T11" fmla="*/ 92 h 119"/>
                <a:gd name="T12" fmla="*/ 0 w 96"/>
                <a:gd name="T13" fmla="*/ 119 h 119"/>
                <a:gd name="T14" fmla="*/ 96 w 96"/>
                <a:gd name="T15" fmla="*/ 119 h 119"/>
                <a:gd name="T16" fmla="*/ 96 w 96"/>
                <a:gd name="T17" fmla="*/ 92 h 119"/>
                <a:gd name="T18" fmla="*/ 67 w 96"/>
                <a:gd name="T19" fmla="*/ 48 h 119"/>
                <a:gd name="T20" fmla="*/ 27 w 96"/>
                <a:gd name="T21" fmla="*/ 28 h 119"/>
                <a:gd name="T22" fmla="*/ 48 w 96"/>
                <a:gd name="T23" fmla="*/ 8 h 119"/>
                <a:gd name="T24" fmla="*/ 69 w 96"/>
                <a:gd name="T25" fmla="*/ 28 h 119"/>
                <a:gd name="T26" fmla="*/ 59 w 96"/>
                <a:gd name="T27" fmla="*/ 46 h 119"/>
                <a:gd name="T28" fmla="*/ 48 w 96"/>
                <a:gd name="T29" fmla="*/ 49 h 119"/>
                <a:gd name="T30" fmla="*/ 37 w 96"/>
                <a:gd name="T31" fmla="*/ 46 h 119"/>
                <a:gd name="T32" fmla="*/ 27 w 96"/>
                <a:gd name="T33" fmla="*/ 28 h 119"/>
                <a:gd name="T34" fmla="*/ 83 w 96"/>
                <a:gd name="T35" fmla="*/ 107 h 119"/>
                <a:gd name="T36" fmla="*/ 13 w 96"/>
                <a:gd name="T37" fmla="*/ 107 h 119"/>
                <a:gd name="T38" fmla="*/ 13 w 96"/>
                <a:gd name="T39" fmla="*/ 92 h 119"/>
                <a:gd name="T40" fmla="*/ 48 w 96"/>
                <a:gd name="T41" fmla="*/ 57 h 119"/>
                <a:gd name="T42" fmla="*/ 83 w 96"/>
                <a:gd name="T43" fmla="*/ 92 h 119"/>
                <a:gd name="T44" fmla="*/ 83 w 96"/>
                <a:gd name="T45" fmla="*/ 107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6" h="119">
                  <a:moveTo>
                    <a:pt x="67" y="48"/>
                  </a:moveTo>
                  <a:cubicBezTo>
                    <a:pt x="73" y="43"/>
                    <a:pt x="76" y="36"/>
                    <a:pt x="76" y="28"/>
                  </a:cubicBezTo>
                  <a:cubicBezTo>
                    <a:pt x="76" y="13"/>
                    <a:pt x="63" y="0"/>
                    <a:pt x="48" y="0"/>
                  </a:cubicBezTo>
                  <a:cubicBezTo>
                    <a:pt x="33" y="0"/>
                    <a:pt x="20" y="13"/>
                    <a:pt x="20" y="28"/>
                  </a:cubicBezTo>
                  <a:cubicBezTo>
                    <a:pt x="20" y="36"/>
                    <a:pt x="24" y="43"/>
                    <a:pt x="29" y="48"/>
                  </a:cubicBezTo>
                  <a:cubicBezTo>
                    <a:pt x="12" y="56"/>
                    <a:pt x="0" y="73"/>
                    <a:pt x="0" y="92"/>
                  </a:cubicBezTo>
                  <a:cubicBezTo>
                    <a:pt x="0" y="119"/>
                    <a:pt x="0" y="119"/>
                    <a:pt x="0" y="119"/>
                  </a:cubicBezTo>
                  <a:cubicBezTo>
                    <a:pt x="96" y="119"/>
                    <a:pt x="96" y="119"/>
                    <a:pt x="96" y="119"/>
                  </a:cubicBezTo>
                  <a:cubicBezTo>
                    <a:pt x="96" y="92"/>
                    <a:pt x="96" y="92"/>
                    <a:pt x="96" y="92"/>
                  </a:cubicBezTo>
                  <a:cubicBezTo>
                    <a:pt x="96" y="73"/>
                    <a:pt x="84" y="56"/>
                    <a:pt x="67" y="48"/>
                  </a:cubicBezTo>
                  <a:moveTo>
                    <a:pt x="27" y="28"/>
                  </a:moveTo>
                  <a:cubicBezTo>
                    <a:pt x="27" y="17"/>
                    <a:pt x="37" y="8"/>
                    <a:pt x="48" y="8"/>
                  </a:cubicBezTo>
                  <a:cubicBezTo>
                    <a:pt x="59" y="8"/>
                    <a:pt x="69" y="17"/>
                    <a:pt x="69" y="28"/>
                  </a:cubicBezTo>
                  <a:cubicBezTo>
                    <a:pt x="69" y="36"/>
                    <a:pt x="65" y="42"/>
                    <a:pt x="59" y="46"/>
                  </a:cubicBezTo>
                  <a:cubicBezTo>
                    <a:pt x="56" y="48"/>
                    <a:pt x="52" y="49"/>
                    <a:pt x="48" y="49"/>
                  </a:cubicBezTo>
                  <a:cubicBezTo>
                    <a:pt x="44" y="49"/>
                    <a:pt x="40" y="48"/>
                    <a:pt x="37" y="46"/>
                  </a:cubicBezTo>
                  <a:cubicBezTo>
                    <a:pt x="31" y="42"/>
                    <a:pt x="27" y="36"/>
                    <a:pt x="27" y="28"/>
                  </a:cubicBezTo>
                  <a:moveTo>
                    <a:pt x="83" y="107"/>
                  </a:moveTo>
                  <a:cubicBezTo>
                    <a:pt x="13" y="107"/>
                    <a:pt x="13" y="107"/>
                    <a:pt x="13" y="107"/>
                  </a:cubicBezTo>
                  <a:cubicBezTo>
                    <a:pt x="13" y="92"/>
                    <a:pt x="13" y="92"/>
                    <a:pt x="13" y="92"/>
                  </a:cubicBezTo>
                  <a:cubicBezTo>
                    <a:pt x="13" y="73"/>
                    <a:pt x="29" y="57"/>
                    <a:pt x="48" y="57"/>
                  </a:cubicBezTo>
                  <a:cubicBezTo>
                    <a:pt x="68" y="57"/>
                    <a:pt x="83" y="73"/>
                    <a:pt x="83" y="92"/>
                  </a:cubicBezTo>
                  <a:lnTo>
                    <a:pt x="83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28"/>
            <p:cNvSpPr>
              <a:spLocks/>
            </p:cNvSpPr>
            <p:nvPr/>
          </p:nvSpPr>
          <p:spPr bwMode="auto">
            <a:xfrm>
              <a:off x="4749800" y="6988176"/>
              <a:ext cx="139700" cy="195263"/>
            </a:xfrm>
            <a:custGeom>
              <a:avLst/>
              <a:gdLst>
                <a:gd name="T0" fmla="*/ 22 w 44"/>
                <a:gd name="T1" fmla="*/ 62 h 62"/>
                <a:gd name="T2" fmla="*/ 19 w 44"/>
                <a:gd name="T3" fmla="*/ 58 h 62"/>
                <a:gd name="T4" fmla="*/ 19 w 44"/>
                <a:gd name="T5" fmla="*/ 37 h 62"/>
                <a:gd name="T6" fmla="*/ 22 w 44"/>
                <a:gd name="T7" fmla="*/ 37 h 62"/>
                <a:gd name="T8" fmla="*/ 37 w 44"/>
                <a:gd name="T9" fmla="*/ 22 h 62"/>
                <a:gd name="T10" fmla="*/ 22 w 44"/>
                <a:gd name="T11" fmla="*/ 7 h 62"/>
                <a:gd name="T12" fmla="*/ 8 w 44"/>
                <a:gd name="T13" fmla="*/ 22 h 62"/>
                <a:gd name="T14" fmla="*/ 4 w 44"/>
                <a:gd name="T15" fmla="*/ 26 h 62"/>
                <a:gd name="T16" fmla="*/ 0 w 44"/>
                <a:gd name="T17" fmla="*/ 22 h 62"/>
                <a:gd name="T18" fmla="*/ 22 w 44"/>
                <a:gd name="T19" fmla="*/ 0 h 62"/>
                <a:gd name="T20" fmla="*/ 44 w 44"/>
                <a:gd name="T21" fmla="*/ 22 h 62"/>
                <a:gd name="T22" fmla="*/ 26 w 44"/>
                <a:gd name="T23" fmla="*/ 44 h 62"/>
                <a:gd name="T24" fmla="*/ 26 w 44"/>
                <a:gd name="T25" fmla="*/ 58 h 62"/>
                <a:gd name="T26" fmla="*/ 22 w 44"/>
                <a:gd name="T2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62">
                  <a:moveTo>
                    <a:pt x="22" y="62"/>
                  </a:moveTo>
                  <a:cubicBezTo>
                    <a:pt x="20" y="62"/>
                    <a:pt x="19" y="60"/>
                    <a:pt x="19" y="5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22" y="37"/>
                    <a:pt x="22" y="37"/>
                    <a:pt x="22" y="37"/>
                  </a:cubicBezTo>
                  <a:cubicBezTo>
                    <a:pt x="31" y="37"/>
                    <a:pt x="37" y="30"/>
                    <a:pt x="37" y="22"/>
                  </a:cubicBezTo>
                  <a:cubicBezTo>
                    <a:pt x="37" y="14"/>
                    <a:pt x="31" y="7"/>
                    <a:pt x="22" y="7"/>
                  </a:cubicBezTo>
                  <a:cubicBezTo>
                    <a:pt x="14" y="7"/>
                    <a:pt x="8" y="14"/>
                    <a:pt x="8" y="22"/>
                  </a:cubicBezTo>
                  <a:cubicBezTo>
                    <a:pt x="8" y="24"/>
                    <a:pt x="6" y="26"/>
                    <a:pt x="4" y="26"/>
                  </a:cubicBezTo>
                  <a:cubicBezTo>
                    <a:pt x="2" y="26"/>
                    <a:pt x="0" y="24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34" y="0"/>
                    <a:pt x="44" y="10"/>
                    <a:pt x="44" y="22"/>
                  </a:cubicBezTo>
                  <a:cubicBezTo>
                    <a:pt x="44" y="33"/>
                    <a:pt x="36" y="42"/>
                    <a:pt x="26" y="44"/>
                  </a:cubicBezTo>
                  <a:cubicBezTo>
                    <a:pt x="26" y="58"/>
                    <a:pt x="26" y="58"/>
                    <a:pt x="26" y="58"/>
                  </a:cubicBezTo>
                  <a:cubicBezTo>
                    <a:pt x="26" y="60"/>
                    <a:pt x="24" y="62"/>
                    <a:pt x="22" y="6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Oval 29"/>
            <p:cNvSpPr>
              <a:spLocks noChangeArrowheads="1"/>
            </p:cNvSpPr>
            <p:nvPr/>
          </p:nvSpPr>
          <p:spPr bwMode="auto">
            <a:xfrm>
              <a:off x="4803775" y="7196138"/>
              <a:ext cx="34925" cy="3333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2" name="Freeform 30"/>
          <p:cNvSpPr>
            <a:spLocks noEditPoints="1"/>
          </p:cNvSpPr>
          <p:nvPr/>
        </p:nvSpPr>
        <p:spPr bwMode="auto">
          <a:xfrm>
            <a:off x="2566432" y="3354916"/>
            <a:ext cx="525462" cy="379413"/>
          </a:xfrm>
          <a:custGeom>
            <a:avLst/>
            <a:gdLst>
              <a:gd name="T0" fmla="*/ 47 w 165"/>
              <a:gd name="T1" fmla="*/ 57 h 121"/>
              <a:gd name="T2" fmla="*/ 60 w 165"/>
              <a:gd name="T3" fmla="*/ 82 h 121"/>
              <a:gd name="T4" fmla="*/ 98 w 165"/>
              <a:gd name="T5" fmla="*/ 78 h 121"/>
              <a:gd name="T6" fmla="*/ 104 w 165"/>
              <a:gd name="T7" fmla="*/ 68 h 121"/>
              <a:gd name="T8" fmla="*/ 77 w 165"/>
              <a:gd name="T9" fmla="*/ 28 h 121"/>
              <a:gd name="T10" fmla="*/ 141 w 165"/>
              <a:gd name="T11" fmla="*/ 121 h 121"/>
              <a:gd name="T12" fmla="*/ 117 w 165"/>
              <a:gd name="T13" fmla="*/ 91 h 121"/>
              <a:gd name="T14" fmla="*/ 77 w 165"/>
              <a:gd name="T15" fmla="*/ 94 h 121"/>
              <a:gd name="T16" fmla="*/ 30 w 165"/>
              <a:gd name="T17" fmla="*/ 115 h 121"/>
              <a:gd name="T18" fmla="*/ 30 w 165"/>
              <a:gd name="T19" fmla="*/ 55 h 121"/>
              <a:gd name="T20" fmla="*/ 43 w 165"/>
              <a:gd name="T21" fmla="*/ 45 h 121"/>
              <a:gd name="T22" fmla="*/ 34 w 165"/>
              <a:gd name="T23" fmla="*/ 39 h 121"/>
              <a:gd name="T24" fmla="*/ 5 w 165"/>
              <a:gd name="T25" fmla="*/ 24 h 121"/>
              <a:gd name="T26" fmla="*/ 42 w 165"/>
              <a:gd name="T27" fmla="*/ 24 h 121"/>
              <a:gd name="T28" fmla="*/ 50 w 165"/>
              <a:gd name="T29" fmla="*/ 32 h 121"/>
              <a:gd name="T30" fmla="*/ 104 w 165"/>
              <a:gd name="T31" fmla="*/ 33 h 121"/>
              <a:gd name="T32" fmla="*/ 110 w 165"/>
              <a:gd name="T33" fmla="*/ 24 h 121"/>
              <a:gd name="T34" fmla="*/ 159 w 165"/>
              <a:gd name="T35" fmla="*/ 24 h 121"/>
              <a:gd name="T36" fmla="*/ 118 w 165"/>
              <a:gd name="T37" fmla="*/ 42 h 121"/>
              <a:gd name="T38" fmla="*/ 113 w 165"/>
              <a:gd name="T39" fmla="*/ 57 h 121"/>
              <a:gd name="T40" fmla="*/ 125 w 165"/>
              <a:gd name="T41" fmla="*/ 79 h 121"/>
              <a:gd name="T42" fmla="*/ 165 w 165"/>
              <a:gd name="T43" fmla="*/ 97 h 121"/>
              <a:gd name="T44" fmla="*/ 41 w 165"/>
              <a:gd name="T45" fmla="*/ 64 h 121"/>
              <a:gd name="T46" fmla="*/ 7 w 165"/>
              <a:gd name="T47" fmla="*/ 85 h 121"/>
              <a:gd name="T48" fmla="*/ 53 w 165"/>
              <a:gd name="T49" fmla="*/ 85 h 121"/>
              <a:gd name="T50" fmla="*/ 116 w 165"/>
              <a:gd name="T51" fmla="*/ 27 h 121"/>
              <a:gd name="T52" fmla="*/ 123 w 165"/>
              <a:gd name="T53" fmla="*/ 39 h 121"/>
              <a:gd name="T54" fmla="*/ 153 w 165"/>
              <a:gd name="T55" fmla="*/ 24 h 121"/>
              <a:gd name="T56" fmla="*/ 116 w 165"/>
              <a:gd name="T57" fmla="*/ 24 h 121"/>
              <a:gd name="T58" fmla="*/ 23 w 165"/>
              <a:gd name="T59" fmla="*/ 12 h 121"/>
              <a:gd name="T60" fmla="*/ 23 w 165"/>
              <a:gd name="T61" fmla="*/ 37 h 121"/>
              <a:gd name="T62" fmla="*/ 28 w 165"/>
              <a:gd name="T63" fmla="*/ 27 h 121"/>
              <a:gd name="T64" fmla="*/ 158 w 165"/>
              <a:gd name="T65" fmla="*/ 97 h 121"/>
              <a:gd name="T66" fmla="*/ 123 w 165"/>
              <a:gd name="T67" fmla="*/ 97 h 121"/>
              <a:gd name="T68" fmla="*/ 158 w 165"/>
              <a:gd name="T69" fmla="*/ 97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65" h="121">
                <a:moveTo>
                  <a:pt x="77" y="28"/>
                </a:moveTo>
                <a:cubicBezTo>
                  <a:pt x="61" y="28"/>
                  <a:pt x="47" y="41"/>
                  <a:pt x="47" y="57"/>
                </a:cubicBezTo>
                <a:cubicBezTo>
                  <a:pt x="47" y="58"/>
                  <a:pt x="47" y="59"/>
                  <a:pt x="48" y="60"/>
                </a:cubicBezTo>
                <a:cubicBezTo>
                  <a:pt x="55" y="65"/>
                  <a:pt x="59" y="73"/>
                  <a:pt x="60" y="82"/>
                </a:cubicBezTo>
                <a:cubicBezTo>
                  <a:pt x="65" y="85"/>
                  <a:pt x="71" y="87"/>
                  <a:pt x="77" y="87"/>
                </a:cubicBezTo>
                <a:cubicBezTo>
                  <a:pt x="85" y="87"/>
                  <a:pt x="92" y="83"/>
                  <a:pt x="98" y="78"/>
                </a:cubicBezTo>
                <a:cubicBezTo>
                  <a:pt x="97" y="76"/>
                  <a:pt x="97" y="73"/>
                  <a:pt x="98" y="71"/>
                </a:cubicBezTo>
                <a:cubicBezTo>
                  <a:pt x="100" y="69"/>
                  <a:pt x="102" y="68"/>
                  <a:pt x="104" y="68"/>
                </a:cubicBezTo>
                <a:cubicBezTo>
                  <a:pt x="105" y="65"/>
                  <a:pt x="106" y="61"/>
                  <a:pt x="106" y="57"/>
                </a:cubicBezTo>
                <a:cubicBezTo>
                  <a:pt x="106" y="41"/>
                  <a:pt x="93" y="28"/>
                  <a:pt x="77" y="28"/>
                </a:cubicBezTo>
                <a:moveTo>
                  <a:pt x="165" y="97"/>
                </a:moveTo>
                <a:cubicBezTo>
                  <a:pt x="165" y="111"/>
                  <a:pt x="154" y="121"/>
                  <a:pt x="141" y="121"/>
                </a:cubicBezTo>
                <a:cubicBezTo>
                  <a:pt x="127" y="121"/>
                  <a:pt x="116" y="111"/>
                  <a:pt x="116" y="97"/>
                </a:cubicBezTo>
                <a:cubicBezTo>
                  <a:pt x="116" y="95"/>
                  <a:pt x="117" y="93"/>
                  <a:pt x="117" y="91"/>
                </a:cubicBezTo>
                <a:cubicBezTo>
                  <a:pt x="115" y="90"/>
                  <a:pt x="106" y="84"/>
                  <a:pt x="103" y="83"/>
                </a:cubicBezTo>
                <a:cubicBezTo>
                  <a:pt x="96" y="90"/>
                  <a:pt x="87" y="94"/>
                  <a:pt x="77" y="94"/>
                </a:cubicBezTo>
                <a:cubicBezTo>
                  <a:pt x="71" y="94"/>
                  <a:pt x="65" y="92"/>
                  <a:pt x="60" y="90"/>
                </a:cubicBezTo>
                <a:cubicBezTo>
                  <a:pt x="58" y="104"/>
                  <a:pt x="45" y="115"/>
                  <a:pt x="30" y="115"/>
                </a:cubicBezTo>
                <a:cubicBezTo>
                  <a:pt x="13" y="115"/>
                  <a:pt x="0" y="102"/>
                  <a:pt x="0" y="85"/>
                </a:cubicBezTo>
                <a:cubicBezTo>
                  <a:pt x="0" y="68"/>
                  <a:pt x="13" y="55"/>
                  <a:pt x="30" y="55"/>
                </a:cubicBezTo>
                <a:cubicBezTo>
                  <a:pt x="34" y="55"/>
                  <a:pt x="37" y="55"/>
                  <a:pt x="40" y="56"/>
                </a:cubicBezTo>
                <a:cubicBezTo>
                  <a:pt x="40" y="52"/>
                  <a:pt x="41" y="48"/>
                  <a:pt x="43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34" y="39"/>
                  <a:pt x="34" y="39"/>
                  <a:pt x="34" y="39"/>
                </a:cubicBezTo>
                <a:cubicBezTo>
                  <a:pt x="31" y="41"/>
                  <a:pt x="27" y="43"/>
                  <a:pt x="23" y="43"/>
                </a:cubicBezTo>
                <a:cubicBezTo>
                  <a:pt x="13" y="43"/>
                  <a:pt x="5" y="34"/>
                  <a:pt x="5" y="24"/>
                </a:cubicBezTo>
                <a:cubicBezTo>
                  <a:pt x="5" y="14"/>
                  <a:pt x="13" y="6"/>
                  <a:pt x="23" y="6"/>
                </a:cubicBezTo>
                <a:cubicBezTo>
                  <a:pt x="34" y="6"/>
                  <a:pt x="42" y="14"/>
                  <a:pt x="42" y="24"/>
                </a:cubicBezTo>
                <a:cubicBezTo>
                  <a:pt x="42" y="25"/>
                  <a:pt x="42" y="26"/>
                  <a:pt x="42" y="27"/>
                </a:cubicBezTo>
                <a:cubicBezTo>
                  <a:pt x="50" y="32"/>
                  <a:pt x="50" y="32"/>
                  <a:pt x="50" y="32"/>
                </a:cubicBezTo>
                <a:cubicBezTo>
                  <a:pt x="57" y="25"/>
                  <a:pt x="66" y="21"/>
                  <a:pt x="77" y="21"/>
                </a:cubicBezTo>
                <a:cubicBezTo>
                  <a:pt x="88" y="21"/>
                  <a:pt x="98" y="26"/>
                  <a:pt x="104" y="33"/>
                </a:cubicBezTo>
                <a:cubicBezTo>
                  <a:pt x="111" y="30"/>
                  <a:pt x="111" y="30"/>
                  <a:pt x="111" y="30"/>
                </a:cubicBezTo>
                <a:cubicBezTo>
                  <a:pt x="110" y="28"/>
                  <a:pt x="110" y="26"/>
                  <a:pt x="110" y="24"/>
                </a:cubicBezTo>
                <a:cubicBezTo>
                  <a:pt x="110" y="11"/>
                  <a:pt x="121" y="0"/>
                  <a:pt x="135" y="0"/>
                </a:cubicBezTo>
                <a:cubicBezTo>
                  <a:pt x="148" y="0"/>
                  <a:pt x="159" y="11"/>
                  <a:pt x="159" y="24"/>
                </a:cubicBezTo>
                <a:cubicBezTo>
                  <a:pt x="159" y="38"/>
                  <a:pt x="148" y="49"/>
                  <a:pt x="135" y="49"/>
                </a:cubicBezTo>
                <a:cubicBezTo>
                  <a:pt x="128" y="49"/>
                  <a:pt x="122" y="46"/>
                  <a:pt x="118" y="42"/>
                </a:cubicBezTo>
                <a:cubicBezTo>
                  <a:pt x="111" y="46"/>
                  <a:pt x="111" y="46"/>
                  <a:pt x="111" y="46"/>
                </a:cubicBezTo>
                <a:cubicBezTo>
                  <a:pt x="113" y="49"/>
                  <a:pt x="113" y="53"/>
                  <a:pt x="113" y="57"/>
                </a:cubicBezTo>
                <a:cubicBezTo>
                  <a:pt x="113" y="62"/>
                  <a:pt x="112" y="66"/>
                  <a:pt x="111" y="70"/>
                </a:cubicBezTo>
                <a:cubicBezTo>
                  <a:pt x="125" y="79"/>
                  <a:pt x="125" y="79"/>
                  <a:pt x="125" y="79"/>
                </a:cubicBezTo>
                <a:cubicBezTo>
                  <a:pt x="129" y="75"/>
                  <a:pt x="135" y="73"/>
                  <a:pt x="141" y="73"/>
                </a:cubicBezTo>
                <a:cubicBezTo>
                  <a:pt x="154" y="73"/>
                  <a:pt x="165" y="84"/>
                  <a:pt x="165" y="97"/>
                </a:cubicBezTo>
                <a:moveTo>
                  <a:pt x="53" y="85"/>
                </a:moveTo>
                <a:cubicBezTo>
                  <a:pt x="53" y="76"/>
                  <a:pt x="48" y="68"/>
                  <a:pt x="41" y="64"/>
                </a:cubicBezTo>
                <a:cubicBezTo>
                  <a:pt x="38" y="63"/>
                  <a:pt x="34" y="62"/>
                  <a:pt x="30" y="62"/>
                </a:cubicBezTo>
                <a:cubicBezTo>
                  <a:pt x="17" y="62"/>
                  <a:pt x="7" y="72"/>
                  <a:pt x="7" y="85"/>
                </a:cubicBezTo>
                <a:cubicBezTo>
                  <a:pt x="7" y="98"/>
                  <a:pt x="17" y="108"/>
                  <a:pt x="30" y="108"/>
                </a:cubicBezTo>
                <a:cubicBezTo>
                  <a:pt x="43" y="108"/>
                  <a:pt x="53" y="98"/>
                  <a:pt x="53" y="85"/>
                </a:cubicBezTo>
                <a:close/>
                <a:moveTo>
                  <a:pt x="116" y="24"/>
                </a:moveTo>
                <a:cubicBezTo>
                  <a:pt x="116" y="25"/>
                  <a:pt x="116" y="26"/>
                  <a:pt x="116" y="27"/>
                </a:cubicBezTo>
                <a:cubicBezTo>
                  <a:pt x="119" y="26"/>
                  <a:pt x="123" y="27"/>
                  <a:pt x="125" y="30"/>
                </a:cubicBezTo>
                <a:cubicBezTo>
                  <a:pt x="126" y="33"/>
                  <a:pt x="126" y="37"/>
                  <a:pt x="123" y="39"/>
                </a:cubicBezTo>
                <a:cubicBezTo>
                  <a:pt x="126" y="41"/>
                  <a:pt x="130" y="43"/>
                  <a:pt x="135" y="43"/>
                </a:cubicBezTo>
                <a:cubicBezTo>
                  <a:pt x="145" y="43"/>
                  <a:pt x="153" y="35"/>
                  <a:pt x="153" y="24"/>
                </a:cubicBezTo>
                <a:cubicBezTo>
                  <a:pt x="153" y="14"/>
                  <a:pt x="145" y="6"/>
                  <a:pt x="135" y="6"/>
                </a:cubicBezTo>
                <a:cubicBezTo>
                  <a:pt x="124" y="6"/>
                  <a:pt x="116" y="14"/>
                  <a:pt x="116" y="24"/>
                </a:cubicBezTo>
                <a:moveTo>
                  <a:pt x="36" y="24"/>
                </a:moveTo>
                <a:cubicBezTo>
                  <a:pt x="36" y="17"/>
                  <a:pt x="30" y="12"/>
                  <a:pt x="23" y="12"/>
                </a:cubicBezTo>
                <a:cubicBezTo>
                  <a:pt x="17" y="12"/>
                  <a:pt x="11" y="17"/>
                  <a:pt x="11" y="24"/>
                </a:cubicBezTo>
                <a:cubicBezTo>
                  <a:pt x="11" y="31"/>
                  <a:pt x="17" y="37"/>
                  <a:pt x="23" y="37"/>
                </a:cubicBezTo>
                <a:cubicBezTo>
                  <a:pt x="25" y="37"/>
                  <a:pt x="27" y="36"/>
                  <a:pt x="29" y="36"/>
                </a:cubicBezTo>
                <a:cubicBezTo>
                  <a:pt x="27" y="33"/>
                  <a:pt x="27" y="30"/>
                  <a:pt x="28" y="27"/>
                </a:cubicBezTo>
                <a:cubicBezTo>
                  <a:pt x="30" y="25"/>
                  <a:pt x="33" y="24"/>
                  <a:pt x="36" y="24"/>
                </a:cubicBezTo>
                <a:moveTo>
                  <a:pt x="158" y="97"/>
                </a:moveTo>
                <a:cubicBezTo>
                  <a:pt x="158" y="87"/>
                  <a:pt x="150" y="79"/>
                  <a:pt x="141" y="79"/>
                </a:cubicBezTo>
                <a:cubicBezTo>
                  <a:pt x="131" y="79"/>
                  <a:pt x="123" y="87"/>
                  <a:pt x="123" y="97"/>
                </a:cubicBezTo>
                <a:cubicBezTo>
                  <a:pt x="123" y="107"/>
                  <a:pt x="131" y="115"/>
                  <a:pt x="141" y="115"/>
                </a:cubicBezTo>
                <a:cubicBezTo>
                  <a:pt x="150" y="115"/>
                  <a:pt x="158" y="107"/>
                  <a:pt x="158" y="97"/>
                </a:cubicBezTo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3216406" y="208669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8F7EB9"/>
                </a:solidFill>
                <a:latin typeface="Agency FB" panose="020B0503020202020204" pitchFamily="34" charset="0"/>
              </a:rPr>
              <a:t>01</a:t>
            </a:r>
            <a:endParaRPr lang="zh-CN" altLang="en-US" sz="2400" dirty="0">
              <a:solidFill>
                <a:srgbClr val="8F7EB9"/>
              </a:solidFill>
              <a:latin typeface="Agency FB" panose="020B0503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216406" y="461961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76A42D"/>
                </a:solidFill>
                <a:latin typeface="Agency FB" panose="020B0503020202020204" pitchFamily="34" charset="0"/>
              </a:rPr>
              <a:t>03</a:t>
            </a:r>
            <a:endParaRPr lang="zh-CN" altLang="en-US" sz="2400" dirty="0">
              <a:solidFill>
                <a:srgbClr val="76A42D"/>
              </a:solidFill>
              <a:latin typeface="Agency FB" panose="020B0503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216406" y="3327754"/>
            <a:ext cx="437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20A0D5"/>
                </a:solidFill>
                <a:latin typeface="Agency FB" panose="020B0503020202020204" pitchFamily="34" charset="0"/>
              </a:rPr>
              <a:t>02</a:t>
            </a:r>
            <a:endParaRPr lang="zh-CN" altLang="en-US" sz="2400" dirty="0">
              <a:solidFill>
                <a:srgbClr val="20A0D5"/>
              </a:solidFill>
              <a:latin typeface="Agency FB" panose="020B0503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635896" y="2132856"/>
            <a:ext cx="32775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Introduction to the Course</a:t>
            </a:r>
            <a:br>
              <a:rPr lang="en-US" altLang="zh-CN" sz="2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</a:br>
            <a:r>
              <a:rPr lang="en-US" altLang="zh-CN" sz="2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——wan li</a:t>
            </a:r>
            <a:endParaRPr lang="zh-CN" altLang="en-US" sz="20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635896" y="3369801"/>
            <a:ext cx="3165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Safety  in Chemistry Lab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——Amir</a:t>
            </a:r>
            <a:endParaRPr lang="zh-CN" altLang="en-US" sz="20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696857" y="4657546"/>
            <a:ext cx="3104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Basic Lab Techniques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——</a:t>
            </a:r>
            <a:r>
              <a:rPr lang="en-US" altLang="zh-CN" sz="2000" dirty="0" err="1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Jereymy,wan</a:t>
            </a:r>
            <a:r>
              <a:rPr lang="en-US" altLang="zh-CN" sz="2000" dirty="0">
                <a:solidFill>
                  <a:schemeClr val="bg1"/>
                </a:solidFill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rPr>
              <a:t> li</a:t>
            </a:r>
            <a:endParaRPr lang="zh-CN" altLang="en-US" sz="2000" dirty="0">
              <a:solidFill>
                <a:schemeClr val="bg1"/>
              </a:solidFill>
              <a:latin typeface="Arial Unicode MS" panose="020B0604020202020204" pitchFamily="34" charset="-122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147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4824536" cy="868362"/>
          </a:xfrm>
        </p:spPr>
        <p:txBody>
          <a:bodyPr/>
          <a:lstStyle/>
          <a:p>
            <a:r>
              <a:rPr lang="en-GB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Information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975917"/>
              </p:ext>
            </p:extLst>
          </p:nvPr>
        </p:nvGraphicFramePr>
        <p:xfrm>
          <a:off x="467544" y="3356994"/>
          <a:ext cx="8341688" cy="1997013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4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55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1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教师</a:t>
                      </a:r>
                      <a:endParaRPr kumimoji="0" 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400" kern="1200" dirty="0"/>
                        <a:t>李婉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63601593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/>
                        <a:t>13505516877</a:t>
                      </a:r>
                      <a:endParaRPr kumimoji="0" lang="en-US" altLang="zh-CN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dirty="0"/>
                        <a:t>liwan@ustc.edu.cn</a:t>
                      </a:r>
                      <a:endParaRPr kumimoji="0" lang="en-US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21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助教</a:t>
                      </a:r>
                      <a:endParaRPr kumimoji="0" lang="zh-CN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kern="1200" dirty="0"/>
                        <a:t>戴敬诚</a:t>
                      </a:r>
                      <a:endParaRPr lang="zh-CN" altLang="en-US" sz="2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2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CN" sz="2400" dirty="0"/>
                        <a:t>Amir</a:t>
                      </a:r>
                      <a:endParaRPr lang="en-US" altLang="zh-CN" sz="2400" b="1" dirty="0"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20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401820"/>
              </p:ext>
            </p:extLst>
          </p:nvPr>
        </p:nvGraphicFramePr>
        <p:xfrm>
          <a:off x="467544" y="2564904"/>
          <a:ext cx="4104456" cy="57606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759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5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课程时间</a:t>
                      </a:r>
                      <a:endParaRPr kumimoji="0" 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zh-CN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Friday, 2:15 pm</a:t>
                      </a:r>
                      <a:endParaRPr kumimoji="0" 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265390"/>
              </p:ext>
            </p:extLst>
          </p:nvPr>
        </p:nvGraphicFramePr>
        <p:xfrm>
          <a:off x="477888" y="1700808"/>
          <a:ext cx="1645840" cy="57606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853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学生</a:t>
                      </a:r>
                      <a:endParaRPr kumimoji="0" 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15</a:t>
                      </a:r>
                      <a:endParaRPr kumimoji="0" lang="zh-CN" altLang="zh-CN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0" marR="6858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682625" y="1123950"/>
            <a:ext cx="7740650" cy="80963"/>
            <a:chOff x="317" y="595"/>
            <a:chExt cx="4876" cy="51"/>
          </a:xfrm>
        </p:grpSpPr>
        <p:sp>
          <p:nvSpPr>
            <p:cNvPr id="8" name="Line 4"/>
            <p:cNvSpPr>
              <a:spLocks noChangeShapeType="1"/>
            </p:cNvSpPr>
            <p:nvPr/>
          </p:nvSpPr>
          <p:spPr bwMode="auto">
            <a:xfrm>
              <a:off x="317" y="595"/>
              <a:ext cx="4876" cy="0"/>
            </a:xfrm>
            <a:prstGeom prst="line">
              <a:avLst/>
            </a:prstGeom>
            <a:noFill/>
            <a:ln w="158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317" y="595"/>
              <a:ext cx="2676" cy="51"/>
            </a:xfrm>
            <a:prstGeom prst="rect">
              <a:avLst/>
            </a:prstGeom>
            <a:solidFill>
              <a:srgbClr val="CC0000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7961610" y="1628800"/>
            <a:ext cx="461665" cy="12241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班级</a:t>
            </a:r>
            <a:r>
              <a:rPr lang="en-US" altLang="zh-CN" dirty="0">
                <a:solidFill>
                  <a:srgbClr val="FF0000"/>
                </a:solidFill>
              </a:rPr>
              <a:t>QQ</a:t>
            </a:r>
            <a:r>
              <a:rPr lang="zh-CN" altLang="en-US" dirty="0">
                <a:solidFill>
                  <a:srgbClr val="FF0000"/>
                </a:solidFill>
              </a:rPr>
              <a:t>群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785820"/>
              </p:ext>
            </p:extLst>
          </p:nvPr>
        </p:nvGraphicFramePr>
        <p:xfrm>
          <a:off x="755575" y="769784"/>
          <a:ext cx="7535938" cy="5836029"/>
        </p:xfrm>
        <a:graphic>
          <a:graphicData uri="http://schemas.openxmlformats.org/drawingml/2006/table">
            <a:tbl>
              <a:tblPr firstRow="1" bandRow="1"/>
              <a:tblGrid>
                <a:gridCol w="360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02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1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8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zh-CN" altLang="en-US" dirty="0"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CN" altLang="en-US" dirty="0">
                          <a:latin typeface="华文新魏" pitchFamily="2" charset="-122"/>
                          <a:ea typeface="华文新魏" pitchFamily="2" charset="-122"/>
                        </a:rPr>
                        <a:t>时间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zh-CN" altLang="en-US" dirty="0">
                          <a:latin typeface="华文新魏" pitchFamily="2" charset="-122"/>
                          <a:ea typeface="华文新魏" pitchFamily="2" charset="-122"/>
                        </a:rPr>
                        <a:t>项目名称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zh-CN" altLang="en-US" dirty="0">
                          <a:latin typeface="华文新魏" pitchFamily="2" charset="-122"/>
                          <a:ea typeface="华文新魏" pitchFamily="2" charset="-122"/>
                        </a:rPr>
                        <a:t>涉及学科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11</a:t>
                      </a:r>
                      <a:r>
                        <a:rPr lang="zh-CN" altLang="en-US" sz="1800" dirty="0">
                          <a:latin typeface="华文新魏" pitchFamily="2" charset="-122"/>
                          <a:ea typeface="华文新魏" pitchFamily="2" charset="-122"/>
                        </a:rPr>
                        <a:t>月</a:t>
                      </a:r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13</a:t>
                      </a:r>
                      <a:r>
                        <a:rPr lang="zh-CN" altLang="en-US" sz="1800" dirty="0">
                          <a:latin typeface="华文新魏" pitchFamily="2" charset="-122"/>
                          <a:ea typeface="华文新魏" pitchFamily="2" charset="-122"/>
                        </a:rPr>
                        <a:t>日</a:t>
                      </a:r>
                      <a:endParaRPr lang="en-US" altLang="zh-CN" sz="1800" dirty="0"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Calibri"/>
                          <a:ea typeface="宋体"/>
                          <a:cs typeface="Times New Roman"/>
                        </a:rPr>
                        <a:t>实验绪论及化学安全常识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宋体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Introduction and Laboratory Safety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36002" marB="3600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3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11</a:t>
                      </a:r>
                      <a:r>
                        <a:rPr lang="zh-CN" altLang="en-US" sz="1800" dirty="0">
                          <a:latin typeface="华文新魏" pitchFamily="2" charset="-122"/>
                          <a:ea typeface="华文新魏" pitchFamily="2" charset="-122"/>
                        </a:rPr>
                        <a:t>月</a:t>
                      </a:r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20</a:t>
                      </a:r>
                      <a:r>
                        <a:rPr lang="zh-CN" altLang="en-US" sz="1800" dirty="0">
                          <a:latin typeface="华文新魏" pitchFamily="2" charset="-122"/>
                          <a:ea typeface="华文新魏" pitchFamily="2" charset="-122"/>
                        </a:rPr>
                        <a:t>日</a:t>
                      </a:r>
                      <a:endParaRPr lang="en-US" altLang="zh-CN" sz="1800" dirty="0"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Calibri"/>
                          <a:ea typeface="宋体"/>
                          <a:cs typeface="Times New Roman"/>
                        </a:rPr>
                        <a:t>定量操作练习及糖水溶液中糖分含量测定</a:t>
                      </a:r>
                    </a:p>
                    <a:p>
                      <a:pPr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The Determination of Sucrose Content</a:t>
                      </a:r>
                    </a:p>
                    <a:p>
                      <a:pPr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 by Solution Density 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36002" marB="3600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zh-CN" altLang="en-US" dirty="0">
                          <a:solidFill>
                            <a:schemeClr val="tx1"/>
                          </a:solidFill>
                          <a:latin typeface="华文新魏" pitchFamily="2" charset="-122"/>
                          <a:ea typeface="华文新魏" pitchFamily="2" charset="-122"/>
                        </a:rPr>
                        <a:t>无机化</a:t>
                      </a:r>
                      <a:r>
                        <a:rPr lang="zh-CN" altLang="en-US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华文新魏" pitchFamily="2" charset="-122"/>
                        </a:rPr>
                        <a:t>学</a:t>
                      </a:r>
                      <a:r>
                        <a:rPr lang="zh-CN" altLang="en-US" dirty="0">
                          <a:solidFill>
                            <a:schemeClr val="tx1"/>
                          </a:solidFill>
                          <a:latin typeface="华文新魏" pitchFamily="2" charset="-122"/>
                          <a:ea typeface="华文新魏" pitchFamily="2" charset="-122"/>
                        </a:rPr>
                        <a:t>实验</a:t>
                      </a:r>
                      <a:endParaRPr lang="en-US" altLang="zh-CN" dirty="0">
                        <a:solidFill>
                          <a:schemeClr val="tx1"/>
                        </a:solidFill>
                        <a:latin typeface="华文新魏" pitchFamily="2" charset="-122"/>
                        <a:ea typeface="华文新魏" pitchFamily="2" charset="-122"/>
                      </a:endParaRPr>
                    </a:p>
                    <a:p>
                      <a:pPr algn="ctr"/>
                      <a:r>
                        <a:rPr lang="zh-CN" altLang="en-US" dirty="0">
                          <a:solidFill>
                            <a:schemeClr val="tx1"/>
                          </a:solidFill>
                          <a:latin typeface="华文新魏" pitchFamily="2" charset="-122"/>
                          <a:ea typeface="华文新魏" pitchFamily="2" charset="-122"/>
                        </a:rPr>
                        <a:t>分析化学实验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11</a:t>
                      </a:r>
                      <a:r>
                        <a:rPr lang="zh-CN" altLang="en-US" sz="1800" dirty="0">
                          <a:latin typeface="华文新魏" pitchFamily="2" charset="-122"/>
                          <a:ea typeface="华文新魏" pitchFamily="2" charset="-122"/>
                        </a:rPr>
                        <a:t>月</a:t>
                      </a:r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27</a:t>
                      </a:r>
                      <a:r>
                        <a:rPr lang="zh-CN" altLang="en-US" sz="1800" dirty="0">
                          <a:latin typeface="华文新魏" pitchFamily="2" charset="-122"/>
                          <a:ea typeface="华文新魏" pitchFamily="2" charset="-122"/>
                        </a:rPr>
                        <a:t>日</a:t>
                      </a:r>
                      <a:endParaRPr lang="en-US" altLang="zh-CN" sz="1800" dirty="0"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zh-CN" kern="100" dirty="0">
                          <a:latin typeface="Calibri"/>
                          <a:ea typeface="+mn-ea"/>
                          <a:cs typeface="Times New Roman"/>
                        </a:rPr>
                        <a:t>无机化合物的性质与鉴定虚拟实验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kern="100" dirty="0">
                          <a:latin typeface="Times New Roman"/>
                          <a:ea typeface="+mn-ea"/>
                          <a:cs typeface="Times New Roman"/>
                        </a:rPr>
                        <a:t>Properties and Identification of Inorganic Compounds</a:t>
                      </a:r>
                      <a:endParaRPr lang="zh-CN" altLang="en-US" dirty="0"/>
                    </a:p>
                  </a:txBody>
                  <a:tcPr marL="68580" marR="68580" marT="36002" marB="3600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chemeClr val="tx1"/>
                          </a:solidFill>
                          <a:latin typeface="华文新魏" pitchFamily="2" charset="-122"/>
                          <a:ea typeface="华文新魏" pitchFamily="2" charset="-122"/>
                        </a:rPr>
                        <a:t>无机化学实验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12</a:t>
                      </a:r>
                      <a:r>
                        <a:rPr lang="zh-CN" altLang="en-US" sz="1800" dirty="0">
                          <a:latin typeface="华文新魏" pitchFamily="2" charset="-122"/>
                          <a:ea typeface="华文新魏" pitchFamily="2" charset="-122"/>
                        </a:rPr>
                        <a:t>月</a:t>
                      </a:r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4</a:t>
                      </a:r>
                      <a:r>
                        <a:rPr lang="zh-CN" altLang="en-US" sz="1800" dirty="0">
                          <a:latin typeface="华文新魏" pitchFamily="2" charset="-122"/>
                          <a:ea typeface="华文新魏" pitchFamily="2" charset="-122"/>
                        </a:rPr>
                        <a:t>日</a:t>
                      </a:r>
                      <a:endParaRPr lang="en-US" altLang="zh-CN" sz="1800" dirty="0"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Calibri"/>
                          <a:ea typeface="宋体"/>
                          <a:cs typeface="Times New Roman"/>
                        </a:rPr>
                        <a:t>碘化锌的制备与电解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Reaction of Zinc and Iodine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36002" marB="3600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zh-CN" altLang="en-US" dirty="0">
                          <a:solidFill>
                            <a:schemeClr val="tx1"/>
                          </a:solidFill>
                          <a:latin typeface="华文新魏" pitchFamily="2" charset="-122"/>
                          <a:ea typeface="华文新魏" pitchFamily="2" charset="-122"/>
                        </a:rPr>
                        <a:t>无机化学实验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5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12</a:t>
                      </a:r>
                      <a:r>
                        <a:rPr lang="zh-CN" altLang="en-US" sz="1800" dirty="0">
                          <a:latin typeface="华文新魏" pitchFamily="2" charset="-122"/>
                          <a:ea typeface="华文新魏" pitchFamily="2" charset="-122"/>
                        </a:rPr>
                        <a:t>月</a:t>
                      </a:r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11</a:t>
                      </a:r>
                      <a:r>
                        <a:rPr lang="zh-CN" altLang="en-US" sz="1800" dirty="0">
                          <a:latin typeface="华文新魏" pitchFamily="2" charset="-122"/>
                          <a:ea typeface="华文新魏" pitchFamily="2" charset="-122"/>
                        </a:rPr>
                        <a:t>日</a:t>
                      </a:r>
                      <a:endParaRPr lang="en-US" altLang="zh-CN" sz="1800" dirty="0"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硫酸亚铁铵晶体制备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Synthesis of Ferrous Ammonium Sulfate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36002" marB="3600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zh-CN" altLang="en-US" dirty="0">
                          <a:solidFill>
                            <a:schemeClr val="tx1"/>
                          </a:solidFill>
                          <a:latin typeface="华文新魏" pitchFamily="2" charset="-122"/>
                          <a:ea typeface="华文新魏" pitchFamily="2" charset="-122"/>
                        </a:rPr>
                        <a:t>无机化学实验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596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12</a:t>
                      </a:r>
                      <a:r>
                        <a:rPr lang="zh-CN" altLang="en-US" sz="1800" dirty="0">
                          <a:latin typeface="华文新魏" pitchFamily="2" charset="-122"/>
                          <a:ea typeface="华文新魏" pitchFamily="2" charset="-122"/>
                        </a:rPr>
                        <a:t>月</a:t>
                      </a:r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18</a:t>
                      </a:r>
                      <a:r>
                        <a:rPr lang="zh-CN" altLang="en-US" sz="1800" dirty="0">
                          <a:latin typeface="华文新魏" pitchFamily="2" charset="-122"/>
                          <a:ea typeface="华文新魏" pitchFamily="2" charset="-122"/>
                        </a:rPr>
                        <a:t>日</a:t>
                      </a:r>
                      <a:endParaRPr lang="en-US" altLang="zh-CN" sz="1800" dirty="0"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氧化还原反应滴定法测定</a:t>
                      </a:r>
                      <a:r>
                        <a:rPr lang="zh-CN" alt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莫尔盐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中</a:t>
                      </a:r>
                      <a:r>
                        <a:rPr 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Fe</a:t>
                      </a:r>
                      <a:r>
                        <a:rPr lang="en-US" sz="1600" kern="100" baseline="30000" dirty="0">
                          <a:latin typeface="Times New Roman"/>
                          <a:ea typeface="宋体"/>
                          <a:cs typeface="Times New Roman"/>
                        </a:rPr>
                        <a:t>2+</a:t>
                      </a:r>
                      <a:r>
                        <a:rPr 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含量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latin typeface="Times New Roman"/>
                          <a:ea typeface="宋体"/>
                          <a:cs typeface="Times New Roman"/>
                        </a:rPr>
                        <a:t>Redox</a:t>
                      </a:r>
                      <a:r>
                        <a:rPr 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 Titration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36002" marB="3600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zh-CN" altLang="en-US" dirty="0">
                          <a:solidFill>
                            <a:schemeClr val="tx1"/>
                          </a:solidFill>
                          <a:latin typeface="华文新魏" pitchFamily="2" charset="-122"/>
                          <a:ea typeface="华文新魏" pitchFamily="2" charset="-122"/>
                        </a:rPr>
                        <a:t>分析化学实验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6156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12</a:t>
                      </a:r>
                      <a:r>
                        <a:rPr lang="zh-CN" altLang="en-US" sz="1800" dirty="0">
                          <a:latin typeface="华文新魏" pitchFamily="2" charset="-122"/>
                          <a:ea typeface="华文新魏" pitchFamily="2" charset="-122"/>
                        </a:rPr>
                        <a:t>月</a:t>
                      </a:r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25</a:t>
                      </a:r>
                      <a:r>
                        <a:rPr lang="zh-CN" altLang="en-US" sz="1800" dirty="0">
                          <a:latin typeface="华文新魏" pitchFamily="2" charset="-122"/>
                          <a:ea typeface="华文新魏" pitchFamily="2" charset="-122"/>
                        </a:rPr>
                        <a:t>日</a:t>
                      </a:r>
                      <a:endParaRPr lang="en-US" altLang="zh-CN" sz="1800" dirty="0"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Calibri"/>
                          <a:ea typeface="宋体"/>
                          <a:cs typeface="Times New Roman"/>
                        </a:rPr>
                        <a:t>配体取代反应的化学热力学研究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Chemical Equilibrium and Thermodynamics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 of a Ligand Substitution Reaction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36002" marB="3600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chemeClr val="tx1"/>
                          </a:solidFill>
                          <a:latin typeface="华文新魏" pitchFamily="2" charset="-122"/>
                          <a:ea typeface="华文新魏" pitchFamily="2" charset="-122"/>
                        </a:rPr>
                        <a:t>物理化学实验仪器分析实验</a:t>
                      </a:r>
                      <a:endParaRPr lang="en-US" altLang="zh-CN" dirty="0">
                        <a:solidFill>
                          <a:schemeClr val="tx1"/>
                        </a:solidFill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68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1</a:t>
                      </a:r>
                      <a:r>
                        <a:rPr lang="zh-CN" altLang="en-US" sz="1800" dirty="0">
                          <a:latin typeface="华文新魏" pitchFamily="2" charset="-122"/>
                          <a:ea typeface="华文新魏" pitchFamily="2" charset="-122"/>
                        </a:rPr>
                        <a:t>月</a:t>
                      </a:r>
                      <a:r>
                        <a:rPr lang="en-US" altLang="zh-CN" sz="1800" dirty="0">
                          <a:latin typeface="华文新魏" pitchFamily="2" charset="-122"/>
                          <a:ea typeface="华文新魏" pitchFamily="2" charset="-122"/>
                        </a:rPr>
                        <a:t>8</a:t>
                      </a:r>
                      <a:r>
                        <a:rPr lang="zh-CN" altLang="en-US" sz="1800" dirty="0">
                          <a:latin typeface="华文新魏" pitchFamily="2" charset="-122"/>
                          <a:ea typeface="华文新魏" pitchFamily="2" charset="-122"/>
                        </a:rPr>
                        <a:t>日</a:t>
                      </a:r>
                      <a:endParaRPr lang="en-US" altLang="zh-CN" sz="1800" dirty="0"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latin typeface="Times New Roman"/>
                          <a:ea typeface="宋体"/>
                          <a:cs typeface="Times New Roman"/>
                        </a:rPr>
                        <a:t>阿司匹林的制备</a:t>
                      </a:r>
                      <a:br>
                        <a:rPr lang="en-US" altLang="zh-CN" sz="1600" kern="100" dirty="0">
                          <a:latin typeface="Times New Roman"/>
                          <a:ea typeface="宋体"/>
                          <a:cs typeface="Times New Roman"/>
                        </a:rPr>
                      </a:br>
                      <a:r>
                        <a:rPr lang="en-US" altLang="zh-CN" sz="1600" kern="100" dirty="0">
                          <a:latin typeface="Times New Roman"/>
                          <a:ea typeface="宋体"/>
                          <a:cs typeface="Times New Roman"/>
                        </a:rPr>
                        <a:t>Preparation of Aspirin</a:t>
                      </a:r>
                      <a:endParaRPr lang="zh-CN" sz="16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36002" marB="3600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>
                          <a:solidFill>
                            <a:schemeClr val="tx1"/>
                          </a:solidFill>
                          <a:latin typeface="华文新魏" pitchFamily="2" charset="-122"/>
                          <a:ea typeface="华文新魏" pitchFamily="2" charset="-122"/>
                        </a:rPr>
                        <a:t>有机化学实验</a:t>
                      </a: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标题 1"/>
          <p:cNvSpPr>
            <a:spLocks noGrp="1"/>
          </p:cNvSpPr>
          <p:nvPr>
            <p:ph type="title"/>
          </p:nvPr>
        </p:nvSpPr>
        <p:spPr>
          <a:xfrm>
            <a:off x="2123728" y="179207"/>
            <a:ext cx="5040560" cy="571500"/>
          </a:xfrm>
        </p:spPr>
        <p:txBody>
          <a:bodyPr/>
          <a:lstStyle/>
          <a:p>
            <a:pPr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Fall Experiment Arrangement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75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5" name="Group 16"/>
          <p:cNvGrpSpPr>
            <a:grpSpLocks/>
          </p:cNvGrpSpPr>
          <p:nvPr/>
        </p:nvGrpSpPr>
        <p:grpSpPr bwMode="auto">
          <a:xfrm>
            <a:off x="503238" y="1044575"/>
            <a:ext cx="7740650" cy="80963"/>
            <a:chOff x="317" y="595"/>
            <a:chExt cx="4876" cy="51"/>
          </a:xfrm>
        </p:grpSpPr>
        <p:sp>
          <p:nvSpPr>
            <p:cNvPr id="13318" name="Line 4"/>
            <p:cNvSpPr>
              <a:spLocks noChangeShapeType="1"/>
            </p:cNvSpPr>
            <p:nvPr/>
          </p:nvSpPr>
          <p:spPr bwMode="auto">
            <a:xfrm>
              <a:off x="317" y="595"/>
              <a:ext cx="4876" cy="0"/>
            </a:xfrm>
            <a:prstGeom prst="line">
              <a:avLst/>
            </a:prstGeom>
            <a:noFill/>
            <a:ln w="158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9" name="Rectangle 5"/>
            <p:cNvSpPr>
              <a:spLocks noChangeArrowheads="1"/>
            </p:cNvSpPr>
            <p:nvPr/>
          </p:nvSpPr>
          <p:spPr bwMode="auto">
            <a:xfrm>
              <a:off x="317" y="595"/>
              <a:ext cx="2676" cy="51"/>
            </a:xfrm>
            <a:prstGeom prst="rect">
              <a:avLst/>
            </a:prstGeom>
            <a:solidFill>
              <a:srgbClr val="CC0000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16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74638"/>
            <a:ext cx="8229600" cy="777875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en-US" altLang="zh-CN" sz="4000" dirty="0">
                <a:latin typeface="Times New Roman" panose="02020603050405020304" pitchFamily="18" charset="0"/>
                <a:ea typeface="华文楷体" pitchFamily="2" charset="-122"/>
                <a:cs typeface="Times New Roman" panose="02020603050405020304" pitchFamily="18" charset="0"/>
              </a:rPr>
              <a:t>Laboratory Rules </a:t>
            </a:r>
            <a:endParaRPr lang="zh-CN" altLang="en-US" sz="4000" dirty="0">
              <a:latin typeface="Times New Roman" panose="02020603050405020304" pitchFamily="18" charset="0"/>
              <a:ea typeface="华文楷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362522" y="1529371"/>
            <a:ext cx="835342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The class begins  at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2:15</a:t>
            </a:r>
            <a:r>
              <a:rPr lang="en-US" altLang="zh-CN" sz="20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pm. Coming late will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affect your grades</a:t>
            </a:r>
            <a:r>
              <a:rPr lang="en-US" altLang="zh-CN" sz="20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zh-CN" sz="20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altLang="zh-CN" sz="20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273050" indent="-2730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Missing the class is not allowed. For special circumstance, you must present a note for absence with your head teacher’s signature.</a:t>
            </a:r>
          </a:p>
          <a:p>
            <a:pPr marL="273050" indent="-2730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CN" sz="20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273050" indent="-2730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After entering the lab, pick up the key, prepare the experiment according to your Pre-lab work.</a:t>
            </a:r>
          </a:p>
          <a:p>
            <a:pPr marL="273050" indent="-2730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CN" sz="20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273050" indent="-2730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zh-CN" sz="20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After finishing the experiment, get your notebook  checked and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signed by TA</a:t>
            </a:r>
            <a:r>
              <a:rPr lang="en-US" altLang="zh-CN" sz="20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,  then clean  glassware, lock the drawer, and return the key.</a:t>
            </a:r>
          </a:p>
          <a:p>
            <a:pPr marL="273050" indent="-2730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CN" sz="20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marL="273050" indent="-2730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n-US" altLang="zh-CN" sz="20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404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1" descr="leave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103688" y="4545111"/>
            <a:ext cx="59372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11" descr="leave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157663" y="2830513"/>
            <a:ext cx="5937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AutoShape 12"/>
          <p:cNvSpPr>
            <a:spLocks noChangeArrowheads="1"/>
          </p:cNvSpPr>
          <p:nvPr/>
        </p:nvSpPr>
        <p:spPr bwMode="gray">
          <a:xfrm>
            <a:off x="766763" y="1987550"/>
            <a:ext cx="7324725" cy="900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00"/>
              </a:gs>
              <a:gs pos="100000">
                <a:srgbClr val="000000">
                  <a:alpha val="0"/>
                </a:srgbClr>
              </a:gs>
            </a:gsLst>
            <a:lin ang="0" scaled="1"/>
          </a:gradFill>
          <a:ln w="25400" algn="ctr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lvl="1" indent="0" eaLnBrk="1" hangingPunct="1">
              <a:lnSpc>
                <a:spcPct val="150000"/>
              </a:lnSpc>
              <a:spcBef>
                <a:spcPct val="10000"/>
              </a:spcBef>
              <a:spcAft>
                <a:spcPct val="10000"/>
              </a:spcAft>
              <a:buNone/>
              <a:defRPr/>
            </a:pPr>
            <a:endParaRPr lang="en-US" altLang="ko-KR" sz="3600" b="1" dirty="0">
              <a:solidFill>
                <a:srgbClr val="000000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485" name="AutoShape 13"/>
          <p:cNvSpPr>
            <a:spLocks noChangeArrowheads="1"/>
          </p:cNvSpPr>
          <p:nvPr/>
        </p:nvSpPr>
        <p:spPr bwMode="gray">
          <a:xfrm>
            <a:off x="765175" y="3717032"/>
            <a:ext cx="7324725" cy="900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00"/>
              </a:gs>
              <a:gs pos="100000">
                <a:srgbClr val="000000">
                  <a:alpha val="0"/>
                </a:srgbClr>
              </a:gs>
            </a:gsLst>
            <a:lin ang="0" scaled="1"/>
          </a:gradFill>
          <a:ln w="25400" algn="ctr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ts val="1800"/>
              </a:spcBef>
              <a:buFontTx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In class:             </a:t>
            </a:r>
            <a:r>
              <a:rPr lang="en-US" altLang="zh-CN" sz="24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Conducting  E</a:t>
            </a:r>
            <a:r>
              <a:rPr lang="en-GB" altLang="zh-CN" sz="2400" b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xperiment</a:t>
            </a:r>
            <a:endParaRPr lang="en-US" altLang="ko-KR" sz="24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486" name="AutoShape 14"/>
          <p:cNvSpPr>
            <a:spLocks noChangeArrowheads="1"/>
          </p:cNvSpPr>
          <p:nvPr/>
        </p:nvSpPr>
        <p:spPr bwMode="gray">
          <a:xfrm>
            <a:off x="3058021" y="1454149"/>
            <a:ext cx="2378075" cy="5619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 b="1" dirty="0">
                <a:solidFill>
                  <a:srgbClr val="FFFFFF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Step 1</a:t>
            </a:r>
            <a:endParaRPr lang="en-US" altLang="ko-KR" sz="2000" b="1" dirty="0">
              <a:solidFill>
                <a:srgbClr val="FFFFFF"/>
              </a:solidFill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20487" name="AutoShape 15"/>
          <p:cNvSpPr>
            <a:spLocks noChangeArrowheads="1"/>
          </p:cNvSpPr>
          <p:nvPr/>
        </p:nvSpPr>
        <p:spPr bwMode="gray">
          <a:xfrm>
            <a:off x="3098270" y="3244694"/>
            <a:ext cx="2378075" cy="5191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FFFFFF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Step 2</a:t>
            </a:r>
            <a:endParaRPr lang="en-US" altLang="ko-KR" b="1">
              <a:solidFill>
                <a:srgbClr val="FFFFFF"/>
              </a:solidFill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20488" name="Picture 16" descr="lea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-2700000">
            <a:off x="3060858" y="1365383"/>
            <a:ext cx="1873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7" descr="lea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-2700000">
            <a:off x="3060858" y="3165583"/>
            <a:ext cx="1873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AutoShape 13"/>
          <p:cNvSpPr>
            <a:spLocks noChangeArrowheads="1"/>
          </p:cNvSpPr>
          <p:nvPr/>
        </p:nvSpPr>
        <p:spPr bwMode="gray">
          <a:xfrm>
            <a:off x="765175" y="5337199"/>
            <a:ext cx="7324725" cy="900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00"/>
              </a:gs>
              <a:gs pos="100000">
                <a:srgbClr val="000000">
                  <a:alpha val="0"/>
                </a:srgbClr>
              </a:gs>
            </a:gsLst>
            <a:lin ang="0" scaled="1"/>
          </a:gradFill>
          <a:ln w="25400" algn="ctr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n-US" altLang="zh-CN" sz="33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0491" name="AutoShape 15"/>
          <p:cNvSpPr>
            <a:spLocks noChangeArrowheads="1"/>
          </p:cNvSpPr>
          <p:nvPr/>
        </p:nvSpPr>
        <p:spPr bwMode="gray">
          <a:xfrm>
            <a:off x="3130029" y="4930775"/>
            <a:ext cx="2378075" cy="5191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b="1">
                <a:solidFill>
                  <a:srgbClr val="FFFFFF"/>
                </a:solidFill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Step 3</a:t>
            </a:r>
            <a:endParaRPr lang="en-US" altLang="ko-KR" b="1">
              <a:solidFill>
                <a:srgbClr val="FFFFFF"/>
              </a:solidFill>
              <a:latin typeface="Times New Roman" panose="02020603050405020304" pitchFamily="18" charset="0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20492" name="Picture 17" descr="lea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-2700000">
            <a:off x="3171304" y="4810125"/>
            <a:ext cx="1873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93" name="Group 13"/>
          <p:cNvGrpSpPr>
            <a:grpSpLocks/>
          </p:cNvGrpSpPr>
          <p:nvPr/>
        </p:nvGrpSpPr>
        <p:grpSpPr bwMode="auto">
          <a:xfrm>
            <a:off x="503238" y="1052736"/>
            <a:ext cx="7740650" cy="79375"/>
            <a:chOff x="317" y="595"/>
            <a:chExt cx="4876" cy="51"/>
          </a:xfrm>
        </p:grpSpPr>
        <p:sp>
          <p:nvSpPr>
            <p:cNvPr id="20495" name="Line 14"/>
            <p:cNvSpPr>
              <a:spLocks noChangeShapeType="1"/>
            </p:cNvSpPr>
            <p:nvPr/>
          </p:nvSpPr>
          <p:spPr bwMode="auto">
            <a:xfrm>
              <a:off x="317" y="595"/>
              <a:ext cx="4876" cy="0"/>
            </a:xfrm>
            <a:prstGeom prst="line">
              <a:avLst/>
            </a:prstGeom>
            <a:noFill/>
            <a:ln w="158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6" name="Rectangle 15"/>
            <p:cNvSpPr>
              <a:spLocks noChangeArrowheads="1"/>
            </p:cNvSpPr>
            <p:nvPr/>
          </p:nvSpPr>
          <p:spPr bwMode="auto">
            <a:xfrm>
              <a:off x="317" y="595"/>
              <a:ext cx="2676" cy="51"/>
            </a:xfrm>
            <a:prstGeom prst="rect">
              <a:avLst/>
            </a:prstGeom>
            <a:solidFill>
              <a:srgbClr val="CC0000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17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19100"/>
            <a:ext cx="8229600" cy="6699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en-GB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华文楷体" pitchFamily="2" charset="-122"/>
              </a:rPr>
              <a:t>Learning Method</a:t>
            </a:r>
            <a:endParaRPr lang="zh-CN" altLang="en-US" sz="3200" kern="1200" dirty="0">
              <a:latin typeface="Times New Roman" panose="02020603050405020304" pitchFamily="18" charset="0"/>
              <a:ea typeface="华文楷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83568" y="2202594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1" hangingPunct="1"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Before class: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Pre-Lab  Preparation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55576" y="5570656"/>
            <a:ext cx="58571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 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After class:      </a:t>
            </a:r>
            <a:r>
              <a:rPr lang="en-US" altLang="zh-CN" sz="24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Completing Lab report</a:t>
            </a:r>
            <a:endParaRPr lang="en-US" altLang="ko-KR" sz="24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2187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2"/>
          <p:cNvSpPr>
            <a:spLocks noChangeArrowheads="1"/>
          </p:cNvSpPr>
          <p:nvPr/>
        </p:nvSpPr>
        <p:spPr bwMode="gray">
          <a:xfrm>
            <a:off x="323850" y="1591891"/>
            <a:ext cx="8712646" cy="168592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00"/>
              </a:gs>
              <a:gs pos="100000">
                <a:srgbClr val="000000">
                  <a:alpha val="0"/>
                </a:srgbClr>
              </a:gs>
            </a:gsLst>
            <a:lin ang="0" scaled="1"/>
          </a:gradFill>
          <a:ln w="25400" algn="ctr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1. Purpose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2. Experimental Principle (Chemical equation + short description 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3. Experimental Procedure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4. “preparing for the Experiment” in the manual</a:t>
            </a:r>
            <a:endParaRPr lang="en-US" altLang="ko-KR" sz="2000" b="1" dirty="0">
              <a:solidFill>
                <a:srgbClr val="000000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2531" name="AutoShape 13"/>
          <p:cNvSpPr>
            <a:spLocks noChangeArrowheads="1"/>
          </p:cNvSpPr>
          <p:nvPr/>
        </p:nvSpPr>
        <p:spPr bwMode="gray">
          <a:xfrm>
            <a:off x="358775" y="4017591"/>
            <a:ext cx="8569325" cy="106893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00"/>
              </a:gs>
              <a:gs pos="100000">
                <a:srgbClr val="000000">
                  <a:alpha val="0"/>
                </a:srgbClr>
              </a:gs>
            </a:gsLst>
            <a:lin ang="0" scaled="1"/>
          </a:gradFill>
          <a:ln w="25400" algn="ctr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5. Experimental Record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  (two columns: left- Procedure, right-Observation or Data)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6. Results (Product appearance, Data collection</a:t>
            </a:r>
            <a:r>
              <a:rPr lang="en-US" altLang="zh-CN" sz="22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)</a:t>
            </a:r>
            <a:endParaRPr lang="en-US" altLang="ko-KR" sz="33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2532" name="AutoShape 14"/>
          <p:cNvSpPr>
            <a:spLocks noChangeArrowheads="1"/>
          </p:cNvSpPr>
          <p:nvPr/>
        </p:nvSpPr>
        <p:spPr bwMode="gray">
          <a:xfrm>
            <a:off x="287338" y="982291"/>
            <a:ext cx="3455987" cy="6492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Step1.  </a:t>
            </a:r>
            <a:r>
              <a:rPr lang="en-GB" altLang="zh-CN" sz="2400" b="1" dirty="0">
                <a:solidFill>
                  <a:srgbClr val="FFFF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Pre-lab Report</a:t>
            </a:r>
            <a:endParaRPr lang="en-US" altLang="ko-KR" sz="2400" b="1" dirty="0">
              <a:solidFill>
                <a:srgbClr val="FFFFFF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2533" name="AutoShape 13"/>
          <p:cNvSpPr>
            <a:spLocks noChangeArrowheads="1"/>
          </p:cNvSpPr>
          <p:nvPr/>
        </p:nvSpPr>
        <p:spPr bwMode="gray">
          <a:xfrm>
            <a:off x="430213" y="5779991"/>
            <a:ext cx="8497887" cy="908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00"/>
              </a:gs>
              <a:gs pos="100000">
                <a:srgbClr val="000000">
                  <a:alpha val="0"/>
                </a:srgbClr>
              </a:gs>
            </a:gsLst>
            <a:lin ang="0" scaled="1"/>
          </a:gradFill>
          <a:ln w="25400" algn="ctr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7. Data Analysis &amp; Summary ( error analysis, Advice)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8. Lab Report Template</a:t>
            </a:r>
            <a:endParaRPr lang="en-US" altLang="ko-KR" sz="2000" b="1" dirty="0">
              <a:solidFill>
                <a:srgbClr val="000000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2534" name="Group 13"/>
          <p:cNvGrpSpPr>
            <a:grpSpLocks/>
          </p:cNvGrpSpPr>
          <p:nvPr/>
        </p:nvGrpSpPr>
        <p:grpSpPr bwMode="auto">
          <a:xfrm>
            <a:off x="503238" y="693366"/>
            <a:ext cx="7740650" cy="79375"/>
            <a:chOff x="317" y="595"/>
            <a:chExt cx="4876" cy="51"/>
          </a:xfrm>
        </p:grpSpPr>
        <p:sp>
          <p:nvSpPr>
            <p:cNvPr id="22538" name="Line 14"/>
            <p:cNvSpPr>
              <a:spLocks noChangeShapeType="1"/>
            </p:cNvSpPr>
            <p:nvPr/>
          </p:nvSpPr>
          <p:spPr bwMode="auto">
            <a:xfrm>
              <a:off x="317" y="595"/>
              <a:ext cx="4876" cy="0"/>
            </a:xfrm>
            <a:prstGeom prst="line">
              <a:avLst/>
            </a:prstGeom>
            <a:noFill/>
            <a:ln w="158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39" name="Rectangle 15"/>
            <p:cNvSpPr>
              <a:spLocks noChangeArrowheads="1"/>
            </p:cNvSpPr>
            <p:nvPr/>
          </p:nvSpPr>
          <p:spPr bwMode="auto">
            <a:xfrm>
              <a:off x="317" y="595"/>
              <a:ext cx="2676" cy="51"/>
            </a:xfrm>
            <a:prstGeom prst="rect">
              <a:avLst/>
            </a:prstGeom>
            <a:solidFill>
              <a:srgbClr val="CC0000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17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1547913" y="44624"/>
            <a:ext cx="6695975" cy="6699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en-GB" altLang="zh-CN" sz="3600" dirty="0">
                <a:latin typeface="Times New Roman" pitchFamily="18" charset="0"/>
                <a:ea typeface="华文楷体" pitchFamily="2" charset="-122"/>
              </a:rPr>
              <a:t>Lab Report</a:t>
            </a:r>
            <a:endParaRPr lang="zh-CN" altLang="en-US" sz="3600" dirty="0">
              <a:latin typeface="Times New Roman" pitchFamily="18" charset="0"/>
              <a:ea typeface="华文楷体" pitchFamily="2" charset="-122"/>
            </a:endParaRPr>
          </a:p>
        </p:txBody>
      </p:sp>
      <p:sp>
        <p:nvSpPr>
          <p:cNvPr id="22536" name="AutoShape 14"/>
          <p:cNvSpPr>
            <a:spLocks noChangeArrowheads="1"/>
          </p:cNvSpPr>
          <p:nvPr/>
        </p:nvSpPr>
        <p:spPr bwMode="gray">
          <a:xfrm>
            <a:off x="287338" y="3358332"/>
            <a:ext cx="4716710" cy="6491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Step2.  Conducting Experiment</a:t>
            </a:r>
            <a:endParaRPr lang="en-US" altLang="ko-KR" sz="2400" b="1" dirty="0">
              <a:solidFill>
                <a:srgbClr val="FFFFFF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2537" name="AutoShape 14"/>
          <p:cNvSpPr>
            <a:spLocks noChangeArrowheads="1"/>
          </p:cNvSpPr>
          <p:nvPr/>
        </p:nvSpPr>
        <p:spPr bwMode="gray">
          <a:xfrm>
            <a:off x="287338" y="5157416"/>
            <a:ext cx="4464050" cy="6491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3B00"/>
              </a:gs>
              <a:gs pos="50000">
                <a:srgbClr val="008000"/>
              </a:gs>
              <a:gs pos="100000">
                <a:srgbClr val="003B00"/>
              </a:gs>
            </a:gsLst>
            <a:lin ang="5400000" scaled="1"/>
          </a:gradFill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FFFF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Step3.  </a:t>
            </a:r>
            <a:r>
              <a:rPr lang="en-GB" altLang="zh-CN" sz="2400" b="1" dirty="0">
                <a:solidFill>
                  <a:srgbClr val="FFFF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Lab Report</a:t>
            </a:r>
            <a:endParaRPr lang="en-US" altLang="ko-KR" sz="2400" b="1" dirty="0">
              <a:solidFill>
                <a:srgbClr val="FFFFFF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299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503238" y="1052736"/>
            <a:ext cx="7740650" cy="79375"/>
            <a:chOff x="317" y="595"/>
            <a:chExt cx="4876" cy="51"/>
          </a:xfrm>
        </p:grpSpPr>
        <p:sp>
          <p:nvSpPr>
            <p:cNvPr id="7" name="Line 14"/>
            <p:cNvSpPr>
              <a:spLocks noChangeShapeType="1"/>
            </p:cNvSpPr>
            <p:nvPr/>
          </p:nvSpPr>
          <p:spPr bwMode="auto">
            <a:xfrm>
              <a:off x="317" y="595"/>
              <a:ext cx="4876" cy="0"/>
            </a:xfrm>
            <a:prstGeom prst="line">
              <a:avLst/>
            </a:prstGeom>
            <a:noFill/>
            <a:ln w="158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Rectangle 15"/>
            <p:cNvSpPr>
              <a:spLocks noChangeArrowheads="1"/>
            </p:cNvSpPr>
            <p:nvPr/>
          </p:nvSpPr>
          <p:spPr bwMode="auto">
            <a:xfrm>
              <a:off x="317" y="595"/>
              <a:ext cx="2676" cy="51"/>
            </a:xfrm>
            <a:prstGeom prst="rect">
              <a:avLst/>
            </a:prstGeom>
            <a:solidFill>
              <a:srgbClr val="CC0000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</p:grpSp>
      <p:sp>
        <p:nvSpPr>
          <p:cNvPr id="9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19100"/>
            <a:ext cx="8229600" cy="669925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en-US" altLang="zh-CN" sz="3200" kern="1200" dirty="0">
                <a:latin typeface="Times New Roman" panose="02020603050405020304" pitchFamily="18" charset="0"/>
                <a:ea typeface="华文楷体" pitchFamily="2" charset="-122"/>
                <a:cs typeface="Times New Roman" panose="02020603050405020304" pitchFamily="18" charset="0"/>
              </a:rPr>
              <a:t>Procedure 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outline </a:t>
            </a:r>
            <a:r>
              <a:rPr lang="en-US" altLang="zh-CN" sz="3200" kern="1200" dirty="0">
                <a:latin typeface="Times New Roman" panose="02020603050405020304" pitchFamily="18" charset="0"/>
                <a:ea typeface="华文楷体" pitchFamily="2" charset="-122"/>
                <a:cs typeface="Times New Roman" panose="02020603050405020304" pitchFamily="18" charset="0"/>
              </a:rPr>
              <a:t>Example </a:t>
            </a:r>
            <a:endParaRPr lang="zh-CN" altLang="en-US" sz="3200" kern="1200" dirty="0">
              <a:latin typeface="Times New Roman" panose="02020603050405020304" pitchFamily="18" charset="0"/>
              <a:ea typeface="华文楷体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49" y="1340768"/>
            <a:ext cx="8976255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452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6"/>
          <p:cNvGrpSpPr>
            <a:grpSpLocks/>
          </p:cNvGrpSpPr>
          <p:nvPr/>
        </p:nvGrpSpPr>
        <p:grpSpPr bwMode="auto">
          <a:xfrm>
            <a:off x="914400" y="1066800"/>
            <a:ext cx="7740650" cy="80963"/>
            <a:chOff x="317" y="595"/>
            <a:chExt cx="4876" cy="51"/>
          </a:xfrm>
        </p:grpSpPr>
        <p:sp>
          <p:nvSpPr>
            <p:cNvPr id="25623" name="Line 4"/>
            <p:cNvSpPr>
              <a:spLocks noChangeShapeType="1"/>
            </p:cNvSpPr>
            <p:nvPr/>
          </p:nvSpPr>
          <p:spPr bwMode="auto">
            <a:xfrm>
              <a:off x="317" y="595"/>
              <a:ext cx="4876" cy="0"/>
            </a:xfrm>
            <a:prstGeom prst="line">
              <a:avLst/>
            </a:prstGeom>
            <a:noFill/>
            <a:ln w="158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4" name="Rectangle 5"/>
            <p:cNvSpPr>
              <a:spLocks noChangeArrowheads="1"/>
            </p:cNvSpPr>
            <p:nvPr/>
          </p:nvSpPr>
          <p:spPr bwMode="auto">
            <a:xfrm>
              <a:off x="317" y="595"/>
              <a:ext cx="2676" cy="51"/>
            </a:xfrm>
            <a:prstGeom prst="rect">
              <a:avLst/>
            </a:prstGeom>
            <a:solidFill>
              <a:srgbClr val="CC0000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800"/>
            </a:p>
          </p:txBody>
        </p:sp>
      </p:grp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419100" y="317500"/>
            <a:ext cx="8229600" cy="7778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5000"/>
              </a:lnSpc>
              <a:defRPr/>
            </a:pPr>
            <a:r>
              <a:rPr lang="en-US" altLang="zh-CN" sz="3200" dirty="0">
                <a:latin typeface="Times New Roman" panose="02020603050405020304" pitchFamily="18" charset="0"/>
                <a:ea typeface="华文楷体" pitchFamily="2" charset="-122"/>
                <a:cs typeface="Times New Roman" panose="02020603050405020304" pitchFamily="18" charset="0"/>
              </a:rPr>
              <a:t>Formal Lab Report</a:t>
            </a:r>
            <a:endParaRPr lang="zh-CN" altLang="en-US" sz="3200" dirty="0">
              <a:latin typeface="Times New Roman" panose="02020603050405020304" pitchFamily="18" charset="0"/>
              <a:ea typeface="华文楷体" pitchFamily="2" charset="-122"/>
              <a:cs typeface="Times New Roman" panose="02020603050405020304" pitchFamily="18" charset="0"/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355725" y="1371600"/>
            <a:ext cx="7026275" cy="520142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rtl="1" eaLnBrk="1" hangingPunct="1">
              <a:defRPr/>
            </a:pPr>
            <a:r>
              <a:rPr lang="zh-CN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en-US" altLang="zh-CN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Experiment title</a:t>
            </a:r>
            <a:r>
              <a:rPr lang="zh-CN" altLang="en-US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zh-CN" sz="2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endParaRPr lang="zh-CN" altLang="en-US" sz="24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 eaLnBrk="1" hangingPunct="1">
              <a:defRPr/>
            </a:pPr>
            <a:endParaRPr lang="zh-CN" altLang="en-US" sz="2400" dirty="0">
              <a:ln w="0"/>
            </a:endParaRPr>
          </a:p>
          <a:p>
            <a:pPr rtl="1" eaLnBrk="1" hangingPunct="1">
              <a:defRPr/>
            </a:pPr>
            <a:r>
              <a:rPr lang="en-US" altLang="zh-CN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GB" altLang="zh-CN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</a:p>
          <a:p>
            <a:pPr rtl="1" eaLnBrk="1" hangingPunct="1">
              <a:defRPr/>
            </a:pPr>
            <a:r>
              <a:rPr lang="en-US" altLang="zh-CN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GB" altLang="zh-CN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Principle</a:t>
            </a:r>
          </a:p>
          <a:p>
            <a:pPr rtl="1" eaLnBrk="1" hangingPunct="1">
              <a:defRPr/>
            </a:pPr>
            <a:r>
              <a:rPr lang="en-GB" altLang="zh-CN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3. Experimental Procedure (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outline</a:t>
            </a:r>
            <a:r>
              <a:rPr lang="en-GB" altLang="zh-CN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28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 eaLnBrk="1" hangingPunct="1">
              <a:defRPr/>
            </a:pPr>
            <a:r>
              <a:rPr lang="en-US" altLang="zh-CN" sz="2800" dirty="0">
                <a:ln w="0"/>
              </a:rPr>
              <a:t>4. </a:t>
            </a:r>
            <a:r>
              <a:rPr lang="en-US" altLang="zh-CN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Record</a:t>
            </a:r>
          </a:p>
          <a:p>
            <a:pPr rtl="1" eaLnBrk="1" hangingPunct="1">
              <a:defRPr/>
            </a:pPr>
            <a:endParaRPr lang="zh-CN" altLang="en-US" sz="2800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 eaLnBrk="1" hangingPunct="1">
              <a:defRPr/>
            </a:pPr>
            <a:r>
              <a:rPr lang="zh-CN" altLang="en-US" sz="2800" dirty="0">
                <a:ln w="0"/>
              </a:rPr>
              <a:t>       </a:t>
            </a:r>
            <a:endParaRPr lang="en-US" altLang="zh-CN" sz="2800" dirty="0">
              <a:ln w="0"/>
            </a:endParaRPr>
          </a:p>
          <a:p>
            <a:pPr rtl="1" eaLnBrk="1" hangingPunct="1">
              <a:defRPr/>
            </a:pPr>
            <a:endParaRPr lang="en-US" altLang="zh-CN" sz="2800" dirty="0">
              <a:ln w="0"/>
            </a:endParaRPr>
          </a:p>
          <a:p>
            <a:pPr rtl="1" eaLnBrk="1" hangingPunct="1">
              <a:defRPr/>
            </a:pPr>
            <a:endParaRPr lang="en-US" altLang="zh-CN" sz="2800" dirty="0">
              <a:ln w="0"/>
            </a:endParaRPr>
          </a:p>
          <a:p>
            <a:pPr rtl="1" eaLnBrk="1" hangingPunct="1">
              <a:defRPr/>
            </a:pPr>
            <a:r>
              <a:rPr lang="en-US" altLang="zh-CN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GB" altLang="zh-CN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Data Analysis and experimental results</a:t>
            </a:r>
          </a:p>
          <a:p>
            <a:pPr rtl="1" eaLnBrk="1" hangingPunct="1">
              <a:defRPr/>
            </a:pPr>
            <a:r>
              <a:rPr lang="en-US" altLang="zh-CN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6. S</a:t>
            </a:r>
            <a:r>
              <a:rPr lang="en-GB" altLang="zh-CN" sz="2800" dirty="0" err="1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ummary</a:t>
            </a:r>
            <a:r>
              <a:rPr lang="en-GB" altLang="zh-CN" sz="28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&amp; Advice</a:t>
            </a:r>
            <a:endParaRPr lang="en-US" altLang="zh-CN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826069"/>
              </p:ext>
            </p:extLst>
          </p:nvPr>
        </p:nvGraphicFramePr>
        <p:xfrm>
          <a:off x="1547664" y="4077072"/>
          <a:ext cx="6096000" cy="1112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Procedure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GB" altLang="zh-C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Observations and Data</a:t>
                      </a:r>
                      <a:endParaRPr lang="zh-CN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0040"/>
      </p:ext>
    </p:extLst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121TGp_scenery_diagram_v2</Template>
  <TotalTime>23881</TotalTime>
  <Words>773</Words>
  <Application>Microsoft Office PowerPoint</Application>
  <PresentationFormat>全屏显示(4:3)</PresentationFormat>
  <Paragraphs>253</Paragraphs>
  <Slides>13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8" baseType="lpstr">
      <vt:lpstr>Arial Unicode MS</vt:lpstr>
      <vt:lpstr>HY견고딕</vt:lpstr>
      <vt:lpstr>黑体</vt:lpstr>
      <vt:lpstr>华文楷体</vt:lpstr>
      <vt:lpstr>华文新魏</vt:lpstr>
      <vt:lpstr>楷体</vt:lpstr>
      <vt:lpstr>宋体</vt:lpstr>
      <vt:lpstr>Agency FB</vt:lpstr>
      <vt:lpstr>Arial</vt:lpstr>
      <vt:lpstr>Calibri</vt:lpstr>
      <vt:lpstr>Segoe Print</vt:lpstr>
      <vt:lpstr>Times New Roman</vt:lpstr>
      <vt:lpstr>Vijaya</vt:lpstr>
      <vt:lpstr>Wingdings</vt:lpstr>
      <vt:lpstr>默认设计模板</vt:lpstr>
      <vt:lpstr>PowerPoint 演示文稿</vt:lpstr>
      <vt:lpstr>PowerPoint 演示文稿</vt:lpstr>
      <vt:lpstr>Basic Information</vt:lpstr>
      <vt:lpstr>2020 Fall Experiment Arrangement</vt:lpstr>
      <vt:lpstr>Laboratory Rules </vt:lpstr>
      <vt:lpstr>Learning Method</vt:lpstr>
      <vt:lpstr>Lab Report</vt:lpstr>
      <vt:lpstr>Procedure outline Example </vt:lpstr>
      <vt:lpstr>PowerPoint 演示文稿</vt:lpstr>
      <vt:lpstr>Rules for Recording Data</vt:lpstr>
      <vt:lpstr>Grading Rubric</vt:lpstr>
      <vt:lpstr>Glassware Items</vt:lpstr>
      <vt:lpstr>PowerPoint 演示文稿</vt:lpstr>
    </vt:vector>
  </TitlesOfParts>
  <Company>dicp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没有幻灯片标题</dc:title>
  <dc:creator>503</dc:creator>
  <cp:lastModifiedBy>S5</cp:lastModifiedBy>
  <cp:revision>1238</cp:revision>
  <dcterms:created xsi:type="dcterms:W3CDTF">2001-11-09T14:07:59Z</dcterms:created>
  <dcterms:modified xsi:type="dcterms:W3CDTF">2021-02-13T14:26:03Z</dcterms:modified>
</cp:coreProperties>
</file>