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2" r:id="rId5"/>
    <p:sldId id="264" r:id="rId6"/>
    <p:sldId id="258" r:id="rId7"/>
    <p:sldId id="268" r:id="rId8"/>
    <p:sldId id="265" r:id="rId9"/>
    <p:sldId id="269" r:id="rId10"/>
    <p:sldId id="267" r:id="rId11"/>
    <p:sldId id="266" r:id="rId12"/>
    <p:sldId id="261" r:id="rId13"/>
    <p:sldId id="283" r:id="rId14"/>
    <p:sldId id="270" r:id="rId15"/>
    <p:sldId id="263" r:id="rId16"/>
    <p:sldId id="271" r:id="rId17"/>
    <p:sldId id="285" r:id="rId18"/>
    <p:sldId id="282" r:id="rId19"/>
    <p:sldId id="284" r:id="rId20"/>
    <p:sldId id="272" r:id="rId21"/>
    <p:sldId id="280" r:id="rId22"/>
    <p:sldId id="281" r:id="rId23"/>
    <p:sldId id="286" r:id="rId24"/>
    <p:sldId id="273" r:id="rId25"/>
    <p:sldId id="277" r:id="rId26"/>
    <p:sldId id="274" r:id="rId27"/>
    <p:sldId id="287" r:id="rId28"/>
    <p:sldId id="288" r:id="rId29"/>
    <p:sldId id="275" r:id="rId30"/>
    <p:sldId id="279" r:id="rId31"/>
    <p:sldId id="276" r:id="rId32"/>
    <p:sldId id="289" r:id="rId33"/>
    <p:sldId id="290"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title>
      <c:tx>
        <c:rich>
          <a:bodyPr/>
          <a:lstStyle/>
          <a:p>
            <a:pPr>
              <a:defRPr/>
            </a:pPr>
            <a:r>
              <a:rPr lang="en-US" altLang="zh-CN" dirty="0" smtClean="0"/>
              <a:t>Number of Null Values</a:t>
            </a:r>
            <a:endParaRPr lang="en-US" altLang="zh-CN" dirty="0"/>
          </a:p>
        </c:rich>
      </c:tx>
      <c:layout/>
    </c:title>
    <c:plotArea>
      <c:layout/>
      <c:barChart>
        <c:barDir val="col"/>
        <c:grouping val="clustered"/>
        <c:ser>
          <c:idx val="0"/>
          <c:order val="0"/>
          <c:tx>
            <c:strRef>
              <c:f>Sheet1!$B$1</c:f>
              <c:strCache>
                <c:ptCount val="1"/>
                <c:pt idx="0">
                  <c:v>NULL</c:v>
                </c:pt>
              </c:strCache>
            </c:strRef>
          </c:tx>
          <c:cat>
            <c:numRef>
              <c:f>Sheet1!$A$2:$A$231</c:f>
              <c:numCache>
                <c:formatCode>General</c:formatCod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numCache>
            </c:numRef>
          </c:cat>
          <c:val>
            <c:numRef>
              <c:f>Sheet1!$B$2:$B$231</c:f>
              <c:numCache>
                <c:formatCode>General</c:formatCode>
                <c:ptCount val="230"/>
                <c:pt idx="19">
                  <c:v>1</c:v>
                </c:pt>
                <c:pt idx="20">
                  <c:v>29</c:v>
                </c:pt>
                <c:pt idx="21">
                  <c:v>29</c:v>
                </c:pt>
                <c:pt idx="22">
                  <c:v>29</c:v>
                </c:pt>
                <c:pt idx="23">
                  <c:v>66</c:v>
                </c:pt>
                <c:pt idx="24">
                  <c:v>127</c:v>
                </c:pt>
                <c:pt idx="25">
                  <c:v>127</c:v>
                </c:pt>
                <c:pt idx="26">
                  <c:v>172</c:v>
                </c:pt>
                <c:pt idx="27">
                  <c:v>380</c:v>
                </c:pt>
                <c:pt idx="28">
                  <c:v>1040</c:v>
                </c:pt>
                <c:pt idx="29">
                  <c:v>1040</c:v>
                </c:pt>
                <c:pt idx="30">
                  <c:v>1125</c:v>
                </c:pt>
                <c:pt idx="31">
                  <c:v>1144</c:v>
                </c:pt>
                <c:pt idx="32">
                  <c:v>1150</c:v>
                </c:pt>
                <c:pt idx="33">
                  <c:v>1274</c:v>
                </c:pt>
                <c:pt idx="34">
                  <c:v>1330</c:v>
                </c:pt>
                <c:pt idx="35">
                  <c:v>1364</c:v>
                </c:pt>
                <c:pt idx="36">
                  <c:v>1458</c:v>
                </c:pt>
                <c:pt idx="37">
                  <c:v>1458</c:v>
                </c:pt>
                <c:pt idx="38">
                  <c:v>1487</c:v>
                </c:pt>
                <c:pt idx="39">
                  <c:v>1840</c:v>
                </c:pt>
                <c:pt idx="40">
                  <c:v>1840</c:v>
                </c:pt>
                <c:pt idx="41">
                  <c:v>2018</c:v>
                </c:pt>
                <c:pt idx="42">
                  <c:v>2291</c:v>
                </c:pt>
                <c:pt idx="43">
                  <c:v>2291</c:v>
                </c:pt>
                <c:pt idx="44">
                  <c:v>2427</c:v>
                </c:pt>
                <c:pt idx="45">
                  <c:v>2427</c:v>
                </c:pt>
                <c:pt idx="46">
                  <c:v>2769</c:v>
                </c:pt>
                <c:pt idx="47">
                  <c:v>2866</c:v>
                </c:pt>
                <c:pt idx="48">
                  <c:v>2866</c:v>
                </c:pt>
                <c:pt idx="49">
                  <c:v>3103</c:v>
                </c:pt>
                <c:pt idx="50">
                  <c:v>3550</c:v>
                </c:pt>
                <c:pt idx="51">
                  <c:v>3613</c:v>
                </c:pt>
                <c:pt idx="52">
                  <c:v>3613</c:v>
                </c:pt>
                <c:pt idx="53">
                  <c:v>3702</c:v>
                </c:pt>
                <c:pt idx="54">
                  <c:v>3702</c:v>
                </c:pt>
                <c:pt idx="55">
                  <c:v>3880</c:v>
                </c:pt>
                <c:pt idx="56">
                  <c:v>4064</c:v>
                </c:pt>
                <c:pt idx="57">
                  <c:v>4469</c:v>
                </c:pt>
                <c:pt idx="58">
                  <c:v>4578</c:v>
                </c:pt>
                <c:pt idx="59">
                  <c:v>4656</c:v>
                </c:pt>
                <c:pt idx="60">
                  <c:v>4656</c:v>
                </c:pt>
                <c:pt idx="61">
                  <c:v>5014</c:v>
                </c:pt>
                <c:pt idx="62">
                  <c:v>5014</c:v>
                </c:pt>
                <c:pt idx="63">
                  <c:v>5164</c:v>
                </c:pt>
                <c:pt idx="64">
                  <c:v>5198</c:v>
                </c:pt>
                <c:pt idx="65">
                  <c:v>5671</c:v>
                </c:pt>
                <c:pt idx="66">
                  <c:v>5779</c:v>
                </c:pt>
                <c:pt idx="67">
                  <c:v>7370</c:v>
                </c:pt>
                <c:pt idx="68">
                  <c:v>7370</c:v>
                </c:pt>
                <c:pt idx="69">
                  <c:v>8313</c:v>
                </c:pt>
                <c:pt idx="70">
                  <c:v>9190</c:v>
                </c:pt>
                <c:pt idx="71">
                  <c:v>9194</c:v>
                </c:pt>
                <c:pt idx="72">
                  <c:v>9289</c:v>
                </c:pt>
                <c:pt idx="73">
                  <c:v>9408</c:v>
                </c:pt>
                <c:pt idx="74">
                  <c:v>9672</c:v>
                </c:pt>
                <c:pt idx="75">
                  <c:v>9677</c:v>
                </c:pt>
                <c:pt idx="76">
                  <c:v>9694</c:v>
                </c:pt>
                <c:pt idx="77">
                  <c:v>9746</c:v>
                </c:pt>
                <c:pt idx="78">
                  <c:v>9747</c:v>
                </c:pt>
                <c:pt idx="79">
                  <c:v>9748</c:v>
                </c:pt>
                <c:pt idx="80">
                  <c:v>9752</c:v>
                </c:pt>
                <c:pt idx="81">
                  <c:v>9755</c:v>
                </c:pt>
                <c:pt idx="82">
                  <c:v>9761</c:v>
                </c:pt>
                <c:pt idx="83">
                  <c:v>9779</c:v>
                </c:pt>
                <c:pt idx="84">
                  <c:v>9779</c:v>
                </c:pt>
                <c:pt idx="85">
                  <c:v>9799</c:v>
                </c:pt>
                <c:pt idx="86">
                  <c:v>9799</c:v>
                </c:pt>
                <c:pt idx="87">
                  <c:v>9818</c:v>
                </c:pt>
                <c:pt idx="88">
                  <c:v>9818</c:v>
                </c:pt>
                <c:pt idx="89">
                  <c:v>9818</c:v>
                </c:pt>
                <c:pt idx="90">
                  <c:v>9821</c:v>
                </c:pt>
                <c:pt idx="91">
                  <c:v>9821</c:v>
                </c:pt>
                <c:pt idx="92">
                  <c:v>9830</c:v>
                </c:pt>
                <c:pt idx="93">
                  <c:v>9830</c:v>
                </c:pt>
                <c:pt idx="94">
                  <c:v>9830</c:v>
                </c:pt>
                <c:pt idx="95">
                  <c:v>9839</c:v>
                </c:pt>
                <c:pt idx="96">
                  <c:v>9840</c:v>
                </c:pt>
                <c:pt idx="97">
                  <c:v>9840</c:v>
                </c:pt>
                <c:pt idx="98">
                  <c:v>9847</c:v>
                </c:pt>
                <c:pt idx="99">
                  <c:v>9847</c:v>
                </c:pt>
                <c:pt idx="100">
                  <c:v>9848</c:v>
                </c:pt>
                <c:pt idx="101">
                  <c:v>9856</c:v>
                </c:pt>
                <c:pt idx="102">
                  <c:v>9856</c:v>
                </c:pt>
                <c:pt idx="103">
                  <c:v>9856</c:v>
                </c:pt>
                <c:pt idx="104">
                  <c:v>9856</c:v>
                </c:pt>
                <c:pt idx="105">
                  <c:v>9858</c:v>
                </c:pt>
                <c:pt idx="106">
                  <c:v>9867</c:v>
                </c:pt>
                <c:pt idx="107">
                  <c:v>9867</c:v>
                </c:pt>
                <c:pt idx="108">
                  <c:v>9874</c:v>
                </c:pt>
                <c:pt idx="109">
                  <c:v>9874</c:v>
                </c:pt>
                <c:pt idx="110">
                  <c:v>9874</c:v>
                </c:pt>
                <c:pt idx="111">
                  <c:v>9874</c:v>
                </c:pt>
                <c:pt idx="112">
                  <c:v>9874</c:v>
                </c:pt>
                <c:pt idx="113">
                  <c:v>9875</c:v>
                </c:pt>
                <c:pt idx="114">
                  <c:v>9876</c:v>
                </c:pt>
                <c:pt idx="115">
                  <c:v>9876</c:v>
                </c:pt>
                <c:pt idx="116">
                  <c:v>9877</c:v>
                </c:pt>
                <c:pt idx="117">
                  <c:v>9877</c:v>
                </c:pt>
                <c:pt idx="118">
                  <c:v>9877</c:v>
                </c:pt>
                <c:pt idx="119">
                  <c:v>9877</c:v>
                </c:pt>
                <c:pt idx="120">
                  <c:v>9877</c:v>
                </c:pt>
                <c:pt idx="121">
                  <c:v>9879</c:v>
                </c:pt>
                <c:pt idx="122">
                  <c:v>9880</c:v>
                </c:pt>
                <c:pt idx="123">
                  <c:v>9880</c:v>
                </c:pt>
                <c:pt idx="124">
                  <c:v>9882</c:v>
                </c:pt>
                <c:pt idx="125">
                  <c:v>9886</c:v>
                </c:pt>
                <c:pt idx="126">
                  <c:v>9889</c:v>
                </c:pt>
                <c:pt idx="127">
                  <c:v>9892</c:v>
                </c:pt>
                <c:pt idx="128">
                  <c:v>9895</c:v>
                </c:pt>
                <c:pt idx="129">
                  <c:v>9895</c:v>
                </c:pt>
                <c:pt idx="130">
                  <c:v>9896</c:v>
                </c:pt>
                <c:pt idx="131">
                  <c:v>9896</c:v>
                </c:pt>
                <c:pt idx="132">
                  <c:v>9896</c:v>
                </c:pt>
                <c:pt idx="133">
                  <c:v>9898</c:v>
                </c:pt>
                <c:pt idx="134">
                  <c:v>9898</c:v>
                </c:pt>
                <c:pt idx="135">
                  <c:v>9899</c:v>
                </c:pt>
                <c:pt idx="136">
                  <c:v>9899</c:v>
                </c:pt>
                <c:pt idx="137">
                  <c:v>9902</c:v>
                </c:pt>
                <c:pt idx="138">
                  <c:v>9904</c:v>
                </c:pt>
                <c:pt idx="139">
                  <c:v>9904</c:v>
                </c:pt>
                <c:pt idx="140">
                  <c:v>9909</c:v>
                </c:pt>
                <c:pt idx="141">
                  <c:v>9909</c:v>
                </c:pt>
                <c:pt idx="142">
                  <c:v>9910</c:v>
                </c:pt>
                <c:pt idx="143">
                  <c:v>9910</c:v>
                </c:pt>
                <c:pt idx="144">
                  <c:v>9910</c:v>
                </c:pt>
                <c:pt idx="145">
                  <c:v>9912</c:v>
                </c:pt>
                <c:pt idx="146">
                  <c:v>9912</c:v>
                </c:pt>
                <c:pt idx="147">
                  <c:v>9913</c:v>
                </c:pt>
                <c:pt idx="148">
                  <c:v>9913</c:v>
                </c:pt>
                <c:pt idx="149">
                  <c:v>9914</c:v>
                </c:pt>
                <c:pt idx="150">
                  <c:v>9914</c:v>
                </c:pt>
                <c:pt idx="151">
                  <c:v>9921</c:v>
                </c:pt>
                <c:pt idx="152">
                  <c:v>9921</c:v>
                </c:pt>
                <c:pt idx="153">
                  <c:v>9922</c:v>
                </c:pt>
                <c:pt idx="154">
                  <c:v>9922</c:v>
                </c:pt>
                <c:pt idx="155">
                  <c:v>9924</c:v>
                </c:pt>
                <c:pt idx="156">
                  <c:v>9927</c:v>
                </c:pt>
                <c:pt idx="157">
                  <c:v>9927</c:v>
                </c:pt>
                <c:pt idx="158">
                  <c:v>9928</c:v>
                </c:pt>
                <c:pt idx="159">
                  <c:v>9932</c:v>
                </c:pt>
                <c:pt idx="160">
                  <c:v>9932</c:v>
                </c:pt>
                <c:pt idx="161">
                  <c:v>9932</c:v>
                </c:pt>
                <c:pt idx="162">
                  <c:v>9933</c:v>
                </c:pt>
                <c:pt idx="163">
                  <c:v>9933</c:v>
                </c:pt>
                <c:pt idx="164">
                  <c:v>9935</c:v>
                </c:pt>
                <c:pt idx="165">
                  <c:v>9935</c:v>
                </c:pt>
                <c:pt idx="166">
                  <c:v>9938</c:v>
                </c:pt>
                <c:pt idx="167">
                  <c:v>9938</c:v>
                </c:pt>
                <c:pt idx="168">
                  <c:v>9938</c:v>
                </c:pt>
                <c:pt idx="169">
                  <c:v>9939</c:v>
                </c:pt>
                <c:pt idx="170">
                  <c:v>9947</c:v>
                </c:pt>
                <c:pt idx="171">
                  <c:v>9954</c:v>
                </c:pt>
                <c:pt idx="172">
                  <c:v>9954</c:v>
                </c:pt>
                <c:pt idx="173">
                  <c:v>9954</c:v>
                </c:pt>
                <c:pt idx="174">
                  <c:v>9954</c:v>
                </c:pt>
                <c:pt idx="175">
                  <c:v>9954</c:v>
                </c:pt>
                <c:pt idx="176">
                  <c:v>9955</c:v>
                </c:pt>
                <c:pt idx="177">
                  <c:v>9956</c:v>
                </c:pt>
                <c:pt idx="178">
                  <c:v>9956</c:v>
                </c:pt>
                <c:pt idx="179">
                  <c:v>9956</c:v>
                </c:pt>
                <c:pt idx="180">
                  <c:v>9958</c:v>
                </c:pt>
                <c:pt idx="181">
                  <c:v>9960</c:v>
                </c:pt>
                <c:pt idx="182">
                  <c:v>9963</c:v>
                </c:pt>
                <c:pt idx="183">
                  <c:v>9963</c:v>
                </c:pt>
                <c:pt idx="184">
                  <c:v>9966</c:v>
                </c:pt>
                <c:pt idx="185">
                  <c:v>9968</c:v>
                </c:pt>
                <c:pt idx="186">
                  <c:v>9968</c:v>
                </c:pt>
                <c:pt idx="187">
                  <c:v>9969</c:v>
                </c:pt>
                <c:pt idx="188">
                  <c:v>9972</c:v>
                </c:pt>
                <c:pt idx="189">
                  <c:v>9974</c:v>
                </c:pt>
                <c:pt idx="190">
                  <c:v>9974</c:v>
                </c:pt>
                <c:pt idx="191">
                  <c:v>9975</c:v>
                </c:pt>
                <c:pt idx="192">
                  <c:v>9976</c:v>
                </c:pt>
                <c:pt idx="193">
                  <c:v>9979</c:v>
                </c:pt>
                <c:pt idx="194">
                  <c:v>9979</c:v>
                </c:pt>
                <c:pt idx="195">
                  <c:v>9980</c:v>
                </c:pt>
                <c:pt idx="196">
                  <c:v>9982</c:v>
                </c:pt>
                <c:pt idx="197">
                  <c:v>9984</c:v>
                </c:pt>
                <c:pt idx="198">
                  <c:v>9989</c:v>
                </c:pt>
                <c:pt idx="199">
                  <c:v>9989</c:v>
                </c:pt>
                <c:pt idx="200">
                  <c:v>9994</c:v>
                </c:pt>
                <c:pt idx="201">
                  <c:v>9996</c:v>
                </c:pt>
                <c:pt idx="202">
                  <c:v>9997</c:v>
                </c:pt>
                <c:pt idx="203">
                  <c:v>9998</c:v>
                </c:pt>
                <c:pt idx="204">
                  <c:v>9998</c:v>
                </c:pt>
                <c:pt idx="205">
                  <c:v>9998</c:v>
                </c:pt>
                <c:pt idx="206">
                  <c:v>9998</c:v>
                </c:pt>
                <c:pt idx="207">
                  <c:v>9999</c:v>
                </c:pt>
                <c:pt idx="208">
                  <c:v>9999</c:v>
                </c:pt>
                <c:pt idx="209">
                  <c:v>9999</c:v>
                </c:pt>
                <c:pt idx="210">
                  <c:v>10001</c:v>
                </c:pt>
                <c:pt idx="211">
                  <c:v>10001</c:v>
                </c:pt>
                <c:pt idx="212">
                  <c:v>10001</c:v>
                </c:pt>
                <c:pt idx="213">
                  <c:v>10001</c:v>
                </c:pt>
                <c:pt idx="214">
                  <c:v>10001</c:v>
                </c:pt>
                <c:pt idx="215">
                  <c:v>10001</c:v>
                </c:pt>
                <c:pt idx="216">
                  <c:v>10001</c:v>
                </c:pt>
                <c:pt idx="217">
                  <c:v>10001</c:v>
                </c:pt>
                <c:pt idx="218">
                  <c:v>10001</c:v>
                </c:pt>
                <c:pt idx="219">
                  <c:v>10001</c:v>
                </c:pt>
                <c:pt idx="220">
                  <c:v>10001</c:v>
                </c:pt>
                <c:pt idx="221">
                  <c:v>10001</c:v>
                </c:pt>
                <c:pt idx="222">
                  <c:v>10001</c:v>
                </c:pt>
                <c:pt idx="223">
                  <c:v>10001</c:v>
                </c:pt>
                <c:pt idx="224">
                  <c:v>10001</c:v>
                </c:pt>
                <c:pt idx="225">
                  <c:v>10001</c:v>
                </c:pt>
                <c:pt idx="226">
                  <c:v>10001</c:v>
                </c:pt>
                <c:pt idx="227">
                  <c:v>10001</c:v>
                </c:pt>
                <c:pt idx="228">
                  <c:v>10001</c:v>
                </c:pt>
                <c:pt idx="229">
                  <c:v>10001</c:v>
                </c:pt>
              </c:numCache>
            </c:numRef>
          </c:val>
        </c:ser>
        <c:axId val="77225344"/>
        <c:axId val="77346688"/>
      </c:barChart>
      <c:catAx>
        <c:axId val="77225344"/>
        <c:scaling>
          <c:orientation val="minMax"/>
        </c:scaling>
        <c:axPos val="b"/>
        <c:numFmt formatCode="General" sourceLinked="1"/>
        <c:tickLblPos val="nextTo"/>
        <c:crossAx val="77346688"/>
        <c:crosses val="autoZero"/>
        <c:auto val="1"/>
        <c:lblAlgn val="ctr"/>
        <c:lblOffset val="100"/>
      </c:catAx>
      <c:valAx>
        <c:axId val="77346688"/>
        <c:scaling>
          <c:orientation val="minMax"/>
        </c:scaling>
        <c:axPos val="l"/>
        <c:majorGridlines/>
        <c:numFmt formatCode="General" sourceLinked="1"/>
        <c:tickLblPos val="nextTo"/>
        <c:crossAx val="77225344"/>
        <c:crosses val="autoZero"/>
        <c:crossBetween val="between"/>
      </c:valAx>
    </c:plotArea>
    <c:legend>
      <c:legendPos val="r"/>
      <c:layout/>
    </c:legend>
    <c:plotVisOnly val="1"/>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Sheet1!$B$1</c:f>
              <c:strCache>
                <c:ptCount val="1"/>
                <c:pt idx="0">
                  <c:v>Depth 1</c:v>
                </c:pt>
              </c:strCache>
            </c:strRef>
          </c:tx>
          <c:val>
            <c:numRef>
              <c:f>Sheet1!$B$2:$B$16</c:f>
              <c:numCache>
                <c:formatCode>General</c:formatCode>
                <c:ptCount val="15"/>
                <c:pt idx="0">
                  <c:v>0.62500000000000022</c:v>
                </c:pt>
                <c:pt idx="1">
                  <c:v>0.70900000000000019</c:v>
                </c:pt>
                <c:pt idx="2">
                  <c:v>0.81100000000000005</c:v>
                </c:pt>
                <c:pt idx="3">
                  <c:v>0.8470000000000002</c:v>
                </c:pt>
                <c:pt idx="4">
                  <c:v>0.8530000000000002</c:v>
                </c:pt>
                <c:pt idx="5">
                  <c:v>0.86200000000000021</c:v>
                </c:pt>
                <c:pt idx="6">
                  <c:v>0.86500000000000021</c:v>
                </c:pt>
                <c:pt idx="7">
                  <c:v>0.87000000000000022</c:v>
                </c:pt>
                <c:pt idx="8">
                  <c:v>0.86300000000000021</c:v>
                </c:pt>
                <c:pt idx="9">
                  <c:v>0.86700000000000021</c:v>
                </c:pt>
                <c:pt idx="10">
                  <c:v>0.85900000000000021</c:v>
                </c:pt>
                <c:pt idx="11">
                  <c:v>0.84200000000000019</c:v>
                </c:pt>
                <c:pt idx="12">
                  <c:v>0.83200000000000018</c:v>
                </c:pt>
                <c:pt idx="13">
                  <c:v>0.83700000000000019</c:v>
                </c:pt>
                <c:pt idx="14">
                  <c:v>0.82000000000000017</c:v>
                </c:pt>
              </c:numCache>
            </c:numRef>
          </c:val>
        </c:ser>
        <c:ser>
          <c:idx val="1"/>
          <c:order val="1"/>
          <c:tx>
            <c:strRef>
              <c:f>Sheet1!$C$1</c:f>
              <c:strCache>
                <c:ptCount val="1"/>
                <c:pt idx="0">
                  <c:v>Depth 2</c:v>
                </c:pt>
              </c:strCache>
            </c:strRef>
          </c:tx>
          <c:val>
            <c:numRef>
              <c:f>Sheet1!$C$2:$C$16</c:f>
              <c:numCache>
                <c:formatCode>General</c:formatCode>
                <c:ptCount val="15"/>
                <c:pt idx="0">
                  <c:v>0.7230000000000002</c:v>
                </c:pt>
                <c:pt idx="1">
                  <c:v>0.83400000000000019</c:v>
                </c:pt>
                <c:pt idx="2">
                  <c:v>0.87300000000000022</c:v>
                </c:pt>
                <c:pt idx="3">
                  <c:v>0.84200000000000019</c:v>
                </c:pt>
                <c:pt idx="4">
                  <c:v>0.83900000000000019</c:v>
                </c:pt>
                <c:pt idx="5">
                  <c:v>0.82700000000000018</c:v>
                </c:pt>
                <c:pt idx="6">
                  <c:v>0.81699999999999995</c:v>
                </c:pt>
                <c:pt idx="7">
                  <c:v>0.79400000000000004</c:v>
                </c:pt>
                <c:pt idx="8">
                  <c:v>0.79200000000000004</c:v>
                </c:pt>
                <c:pt idx="9">
                  <c:v>0.78900000000000003</c:v>
                </c:pt>
                <c:pt idx="10">
                  <c:v>0.78500000000000003</c:v>
                </c:pt>
                <c:pt idx="11">
                  <c:v>0.78100000000000003</c:v>
                </c:pt>
                <c:pt idx="12">
                  <c:v>0.77200000000000024</c:v>
                </c:pt>
                <c:pt idx="13">
                  <c:v>0.77500000000000024</c:v>
                </c:pt>
                <c:pt idx="14">
                  <c:v>0.77000000000000024</c:v>
                </c:pt>
              </c:numCache>
            </c:numRef>
          </c:val>
        </c:ser>
        <c:ser>
          <c:idx val="2"/>
          <c:order val="2"/>
          <c:tx>
            <c:strRef>
              <c:f>Sheet1!$D$1</c:f>
              <c:strCache>
                <c:ptCount val="1"/>
                <c:pt idx="0">
                  <c:v>Depth 5</c:v>
                </c:pt>
              </c:strCache>
            </c:strRef>
          </c:tx>
          <c:val>
            <c:numRef>
              <c:f>Sheet1!$D$2:$D$16</c:f>
              <c:numCache>
                <c:formatCode>General</c:formatCode>
                <c:ptCount val="15"/>
                <c:pt idx="0">
                  <c:v>0.8490000000000002</c:v>
                </c:pt>
                <c:pt idx="1">
                  <c:v>0.82500000000000018</c:v>
                </c:pt>
                <c:pt idx="2">
                  <c:v>0.82900000000000018</c:v>
                </c:pt>
                <c:pt idx="3">
                  <c:v>0.81699999999999995</c:v>
                </c:pt>
                <c:pt idx="4">
                  <c:v>0.78500000000000003</c:v>
                </c:pt>
                <c:pt idx="5">
                  <c:v>0.78100000000000003</c:v>
                </c:pt>
                <c:pt idx="6">
                  <c:v>0.76500000000000024</c:v>
                </c:pt>
                <c:pt idx="7">
                  <c:v>0.75200000000000022</c:v>
                </c:pt>
                <c:pt idx="8">
                  <c:v>0.73800000000000021</c:v>
                </c:pt>
                <c:pt idx="9">
                  <c:v>0.7210000000000002</c:v>
                </c:pt>
                <c:pt idx="10">
                  <c:v>0.71500000000000019</c:v>
                </c:pt>
                <c:pt idx="11">
                  <c:v>0.70200000000000018</c:v>
                </c:pt>
                <c:pt idx="12">
                  <c:v>0.69000000000000017</c:v>
                </c:pt>
                <c:pt idx="13">
                  <c:v>0.69399999999999995</c:v>
                </c:pt>
                <c:pt idx="14">
                  <c:v>0.68100000000000005</c:v>
                </c:pt>
              </c:numCache>
            </c:numRef>
          </c:val>
        </c:ser>
        <c:ser>
          <c:idx val="3"/>
          <c:order val="3"/>
          <c:tx>
            <c:strRef>
              <c:f>Sheet1!$E$1</c:f>
              <c:strCache>
                <c:ptCount val="1"/>
                <c:pt idx="0">
                  <c:v>Depth 10</c:v>
                </c:pt>
              </c:strCache>
            </c:strRef>
          </c:tx>
          <c:val>
            <c:numRef>
              <c:f>Sheet1!$E$2:$E$16</c:f>
              <c:numCache>
                <c:formatCode>General</c:formatCode>
                <c:ptCount val="15"/>
                <c:pt idx="0">
                  <c:v>0.82600000000000018</c:v>
                </c:pt>
                <c:pt idx="1">
                  <c:v>0.79200000000000004</c:v>
                </c:pt>
                <c:pt idx="2">
                  <c:v>0.77400000000000024</c:v>
                </c:pt>
                <c:pt idx="3">
                  <c:v>0.76900000000000024</c:v>
                </c:pt>
                <c:pt idx="4">
                  <c:v>0.76400000000000023</c:v>
                </c:pt>
                <c:pt idx="5">
                  <c:v>0.77100000000000024</c:v>
                </c:pt>
                <c:pt idx="6">
                  <c:v>0.78</c:v>
                </c:pt>
                <c:pt idx="7">
                  <c:v>0.78300000000000003</c:v>
                </c:pt>
                <c:pt idx="8">
                  <c:v>0.78300000000000003</c:v>
                </c:pt>
                <c:pt idx="9">
                  <c:v>0.79200000000000004</c:v>
                </c:pt>
                <c:pt idx="10">
                  <c:v>0.79600000000000004</c:v>
                </c:pt>
                <c:pt idx="11">
                  <c:v>0.8</c:v>
                </c:pt>
                <c:pt idx="12">
                  <c:v>0.80200000000000005</c:v>
                </c:pt>
                <c:pt idx="13">
                  <c:v>0.80400000000000005</c:v>
                </c:pt>
                <c:pt idx="14">
                  <c:v>0.80600000000000005</c:v>
                </c:pt>
              </c:numCache>
            </c:numRef>
          </c:val>
        </c:ser>
        <c:marker val="1"/>
        <c:axId val="87008000"/>
        <c:axId val="87010304"/>
      </c:lineChart>
      <c:catAx>
        <c:axId val="87008000"/>
        <c:scaling>
          <c:orientation val="minMax"/>
        </c:scaling>
        <c:axPos val="b"/>
        <c:title>
          <c:tx>
            <c:rich>
              <a:bodyPr/>
              <a:lstStyle/>
              <a:p>
                <a:pPr>
                  <a:defRPr/>
                </a:pPr>
                <a:r>
                  <a:rPr lang="en-US" altLang="zh-CN" dirty="0" smtClean="0"/>
                  <a:t>Boosting</a:t>
                </a:r>
                <a:r>
                  <a:rPr lang="en-US" altLang="zh-CN" baseline="0" dirty="0" smtClean="0"/>
                  <a:t> </a:t>
                </a:r>
                <a:r>
                  <a:rPr lang="en-US" altLang="zh-CN" dirty="0" smtClean="0"/>
                  <a:t>Rounds</a:t>
                </a:r>
                <a:endParaRPr lang="zh-CN" altLang="en-US" dirty="0"/>
              </a:p>
            </c:rich>
          </c:tx>
          <c:layout/>
        </c:title>
        <c:numFmt formatCode="General" sourceLinked="1"/>
        <c:majorTickMark val="none"/>
        <c:tickLblPos val="nextTo"/>
        <c:crossAx val="87010304"/>
        <c:crosses val="autoZero"/>
        <c:auto val="1"/>
        <c:lblAlgn val="ctr"/>
        <c:lblOffset val="100"/>
      </c:catAx>
      <c:valAx>
        <c:axId val="87010304"/>
        <c:scaling>
          <c:orientation val="minMax"/>
        </c:scaling>
        <c:axPos val="l"/>
        <c:majorGridlines/>
        <c:title>
          <c:tx>
            <c:rich>
              <a:bodyPr/>
              <a:lstStyle/>
              <a:p>
                <a:pPr>
                  <a:defRPr/>
                </a:pPr>
                <a:r>
                  <a:rPr lang="en-US" altLang="zh-CN" dirty="0" smtClean="0"/>
                  <a:t>AUC</a:t>
                </a:r>
                <a:endParaRPr lang="zh-CN" altLang="en-US" dirty="0"/>
              </a:p>
            </c:rich>
          </c:tx>
          <c:layout/>
        </c:title>
        <c:numFmt formatCode="General" sourceLinked="1"/>
        <c:tickLblPos val="nextTo"/>
        <c:crossAx val="87008000"/>
        <c:crosses val="autoZero"/>
        <c:crossBetween val="between"/>
      </c:valAx>
    </c:plotArea>
    <c:legend>
      <c:legendPos val="r"/>
      <c:layout/>
    </c:legend>
    <c:plotVisOnly val="1"/>
  </c:chart>
  <c:txPr>
    <a:bodyPr/>
    <a:lstStyle/>
    <a:p>
      <a:pPr>
        <a:defRPr sz="1800"/>
      </a:pPr>
      <a:endParaRPr lang="zh-CN"/>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44FDF-202D-4333-AE98-20175FA07A72}" type="doc">
      <dgm:prSet loTypeId="urn:microsoft.com/office/officeart/2005/8/layout/process4" loCatId="process" qsTypeId="urn:microsoft.com/office/officeart/2005/8/quickstyle/simple1" qsCatId="simple" csTypeId="urn:microsoft.com/office/officeart/2005/8/colors/accent1_2" csCatId="accent1" phldr="1"/>
      <dgm:spPr/>
    </dgm:pt>
    <dgm:pt modelId="{4E68899F-5FB6-48A2-8F78-36BEDD0A6CF1}">
      <dgm:prSet phldrT="[文本]"/>
      <dgm:spPr/>
      <dgm:t>
        <a:bodyPr/>
        <a:lstStyle/>
        <a:p>
          <a:r>
            <a:rPr lang="en-US" altLang="zh-CN" dirty="0" smtClean="0"/>
            <a:t>Classification</a:t>
          </a:r>
          <a:endParaRPr lang="zh-CN" altLang="en-US" dirty="0"/>
        </a:p>
      </dgm:t>
    </dgm:pt>
    <dgm:pt modelId="{203CD306-9253-4EB4-9B95-89AC4E2C7E0C}" type="parTrans" cxnId="{2A691045-2AB2-43DF-9682-D42E44756262}">
      <dgm:prSet/>
      <dgm:spPr/>
      <dgm:t>
        <a:bodyPr/>
        <a:lstStyle/>
        <a:p>
          <a:endParaRPr lang="zh-CN" altLang="en-US"/>
        </a:p>
      </dgm:t>
    </dgm:pt>
    <dgm:pt modelId="{9DEB3485-8C27-4823-BCA5-5534FE794862}" type="sibTrans" cxnId="{2A691045-2AB2-43DF-9682-D42E44756262}">
      <dgm:prSet/>
      <dgm:spPr/>
      <dgm:t>
        <a:bodyPr/>
        <a:lstStyle/>
        <a:p>
          <a:endParaRPr lang="zh-CN" altLang="en-US"/>
        </a:p>
      </dgm:t>
    </dgm:pt>
    <dgm:pt modelId="{39E2DFFA-CA47-4C29-B27C-694CA7F99BD4}">
      <dgm:prSet phldrT="[文本]"/>
      <dgm:spPr/>
      <dgm:t>
        <a:bodyPr/>
        <a:lstStyle/>
        <a:p>
          <a:r>
            <a:rPr lang="en-US" altLang="zh-CN" dirty="0" smtClean="0"/>
            <a:t>Feature Selection</a:t>
          </a:r>
          <a:endParaRPr lang="zh-CN" altLang="en-US" dirty="0"/>
        </a:p>
      </dgm:t>
    </dgm:pt>
    <dgm:pt modelId="{ACF93C8E-E293-4AC5-9E52-E50F240738F3}" type="parTrans" cxnId="{C98F84FD-E449-464E-A7BD-020702B590E5}">
      <dgm:prSet/>
      <dgm:spPr/>
      <dgm:t>
        <a:bodyPr/>
        <a:lstStyle/>
        <a:p>
          <a:endParaRPr lang="zh-CN" altLang="en-US"/>
        </a:p>
      </dgm:t>
    </dgm:pt>
    <dgm:pt modelId="{EC0B27A0-2DEC-46ED-8D34-28037D32AFE8}" type="sibTrans" cxnId="{C98F84FD-E449-464E-A7BD-020702B590E5}">
      <dgm:prSet/>
      <dgm:spPr/>
      <dgm:t>
        <a:bodyPr/>
        <a:lstStyle/>
        <a:p>
          <a:endParaRPr lang="zh-CN" altLang="en-US"/>
        </a:p>
      </dgm:t>
    </dgm:pt>
    <dgm:pt modelId="{B1886A6C-EA7B-4B62-97BD-4A7B318E172A}">
      <dgm:prSet phldrT="[文本]"/>
      <dgm:spPr/>
      <dgm:t>
        <a:bodyPr/>
        <a:lstStyle/>
        <a:p>
          <a:r>
            <a:rPr lang="en-US" altLang="zh-CN" dirty="0" smtClean="0"/>
            <a:t>Categorical Grouping</a:t>
          </a:r>
          <a:endParaRPr lang="zh-CN" altLang="en-US" dirty="0"/>
        </a:p>
      </dgm:t>
    </dgm:pt>
    <dgm:pt modelId="{40F0086D-4B73-45D0-B3AD-8970DC508AD3}" type="parTrans" cxnId="{8C1045E2-24EC-4A63-B773-DC124D6C2C9E}">
      <dgm:prSet/>
      <dgm:spPr/>
      <dgm:t>
        <a:bodyPr/>
        <a:lstStyle/>
        <a:p>
          <a:endParaRPr lang="zh-CN" altLang="en-US"/>
        </a:p>
      </dgm:t>
    </dgm:pt>
    <dgm:pt modelId="{AE8D5D9B-4F3D-42D2-92B7-61CBF7EBE3EA}" type="sibTrans" cxnId="{8C1045E2-24EC-4A63-B773-DC124D6C2C9E}">
      <dgm:prSet/>
      <dgm:spPr/>
      <dgm:t>
        <a:bodyPr/>
        <a:lstStyle/>
        <a:p>
          <a:endParaRPr lang="zh-CN" altLang="en-US"/>
        </a:p>
      </dgm:t>
    </dgm:pt>
    <dgm:pt modelId="{B5046F85-D180-4E57-AF8F-0757AF97C6F7}">
      <dgm:prSet phldrT="[文本]"/>
      <dgm:spPr/>
      <dgm:t>
        <a:bodyPr/>
        <a:lstStyle/>
        <a:p>
          <a:r>
            <a:rPr lang="en-US" altLang="zh-CN" dirty="0" smtClean="0"/>
            <a:t>Decision Tree</a:t>
          </a:r>
          <a:endParaRPr lang="zh-CN" altLang="en-US" dirty="0"/>
        </a:p>
      </dgm:t>
    </dgm:pt>
    <dgm:pt modelId="{EAAC8D58-FB92-4CAD-B40F-2278CA07E9B4}" type="parTrans" cxnId="{7DB75BD8-3BB1-45C0-BADF-F2694B2AF6C5}">
      <dgm:prSet/>
      <dgm:spPr/>
      <dgm:t>
        <a:bodyPr/>
        <a:lstStyle/>
        <a:p>
          <a:endParaRPr lang="zh-CN" altLang="en-US"/>
        </a:p>
      </dgm:t>
    </dgm:pt>
    <dgm:pt modelId="{82F7CDF5-C313-4893-9380-0E65D1567F8C}" type="sibTrans" cxnId="{7DB75BD8-3BB1-45C0-BADF-F2694B2AF6C5}">
      <dgm:prSet/>
      <dgm:spPr/>
      <dgm:t>
        <a:bodyPr/>
        <a:lstStyle/>
        <a:p>
          <a:endParaRPr lang="zh-CN" altLang="en-US"/>
        </a:p>
      </dgm:t>
    </dgm:pt>
    <dgm:pt modelId="{BECB2383-F33B-4E9B-9865-122A3484BDDF}">
      <dgm:prSet phldrT="[文本]"/>
      <dgm:spPr/>
      <dgm:t>
        <a:bodyPr/>
        <a:lstStyle/>
        <a:p>
          <a:r>
            <a:rPr lang="en-US" altLang="zh-CN" dirty="0" smtClean="0"/>
            <a:t>Ensemble Methods</a:t>
          </a:r>
          <a:endParaRPr lang="zh-CN" altLang="en-US" dirty="0"/>
        </a:p>
      </dgm:t>
    </dgm:pt>
    <dgm:pt modelId="{8A990306-3B64-4AC5-9F78-626616652F2F}" type="parTrans" cxnId="{E83B88F8-B011-4E9E-9C45-A0CD3732F005}">
      <dgm:prSet/>
      <dgm:spPr/>
      <dgm:t>
        <a:bodyPr/>
        <a:lstStyle/>
        <a:p>
          <a:endParaRPr lang="zh-CN" altLang="en-US"/>
        </a:p>
      </dgm:t>
    </dgm:pt>
    <dgm:pt modelId="{BD0572FC-AEBF-4E2D-B9E5-F2601F836D0A}" type="sibTrans" cxnId="{E83B88F8-B011-4E9E-9C45-A0CD3732F005}">
      <dgm:prSet/>
      <dgm:spPr/>
      <dgm:t>
        <a:bodyPr/>
        <a:lstStyle/>
        <a:p>
          <a:endParaRPr lang="zh-CN" altLang="en-US"/>
        </a:p>
      </dgm:t>
    </dgm:pt>
    <dgm:pt modelId="{269C903E-6886-4662-A16A-A61D9754ED32}">
      <dgm:prSet phldrT="[文本]"/>
      <dgm:spPr/>
      <dgm:t>
        <a:bodyPr/>
        <a:lstStyle/>
        <a:p>
          <a:r>
            <a:rPr lang="en-US" altLang="zh-CN" dirty="0" smtClean="0"/>
            <a:t>Pre-Processing</a:t>
          </a:r>
          <a:endParaRPr lang="zh-CN" altLang="en-US" dirty="0"/>
        </a:p>
      </dgm:t>
    </dgm:pt>
    <dgm:pt modelId="{61F25BBB-3770-405E-A528-BCE7182AF74D}" type="parTrans" cxnId="{D65C7E12-2DF4-47A7-A606-C86A3C027518}">
      <dgm:prSet/>
      <dgm:spPr/>
      <dgm:t>
        <a:bodyPr/>
        <a:lstStyle/>
        <a:p>
          <a:endParaRPr lang="zh-CN" altLang="en-US"/>
        </a:p>
      </dgm:t>
    </dgm:pt>
    <dgm:pt modelId="{6643D3C6-4BF3-4978-A851-0CB73E02036C}" type="sibTrans" cxnId="{D65C7E12-2DF4-47A7-A606-C86A3C027518}">
      <dgm:prSet/>
      <dgm:spPr/>
      <dgm:t>
        <a:bodyPr/>
        <a:lstStyle/>
        <a:p>
          <a:endParaRPr lang="zh-CN" altLang="en-US"/>
        </a:p>
      </dgm:t>
    </dgm:pt>
    <dgm:pt modelId="{6808CDE4-37D5-433B-B828-604FECAD4B58}">
      <dgm:prSet phldrT="[文本]"/>
      <dgm:spPr/>
      <dgm:t>
        <a:bodyPr/>
        <a:lstStyle/>
        <a:p>
          <a:r>
            <a:rPr lang="en-US" altLang="zh-CN" dirty="0" smtClean="0"/>
            <a:t>Missing Values</a:t>
          </a:r>
          <a:endParaRPr lang="zh-CN" altLang="en-US" dirty="0"/>
        </a:p>
      </dgm:t>
    </dgm:pt>
    <dgm:pt modelId="{34A4C563-F6FF-4111-8926-4D248A566D8B}" type="parTrans" cxnId="{EC29C2A6-DB30-421F-A2FA-03914907E3F8}">
      <dgm:prSet/>
      <dgm:spPr/>
      <dgm:t>
        <a:bodyPr/>
        <a:lstStyle/>
        <a:p>
          <a:endParaRPr lang="zh-CN" altLang="en-US"/>
        </a:p>
      </dgm:t>
    </dgm:pt>
    <dgm:pt modelId="{E6E86736-63B1-4E30-B6EA-279A2DD24841}" type="sibTrans" cxnId="{EC29C2A6-DB30-421F-A2FA-03914907E3F8}">
      <dgm:prSet/>
      <dgm:spPr/>
      <dgm:t>
        <a:bodyPr/>
        <a:lstStyle/>
        <a:p>
          <a:endParaRPr lang="zh-CN" altLang="en-US"/>
        </a:p>
      </dgm:t>
    </dgm:pt>
    <dgm:pt modelId="{192C6679-794F-4028-B143-3831BE13963D}">
      <dgm:prSet phldrT="[文本]"/>
      <dgm:spPr/>
      <dgm:t>
        <a:bodyPr/>
        <a:lstStyle/>
        <a:p>
          <a:r>
            <a:rPr lang="en-US" altLang="zh-CN" dirty="0" smtClean="0"/>
            <a:t>Numerical </a:t>
          </a:r>
          <a:r>
            <a:rPr lang="en-US" altLang="zh-CN" dirty="0" err="1" smtClean="0"/>
            <a:t>Discretization</a:t>
          </a:r>
          <a:endParaRPr lang="zh-CN" altLang="en-US" dirty="0"/>
        </a:p>
      </dgm:t>
    </dgm:pt>
    <dgm:pt modelId="{FACE0AA7-80C2-44CE-A8E3-C9239A37594D}" type="parTrans" cxnId="{8E677030-B851-489C-9339-928DBC7CA419}">
      <dgm:prSet/>
      <dgm:spPr/>
      <dgm:t>
        <a:bodyPr/>
        <a:lstStyle/>
        <a:p>
          <a:endParaRPr lang="zh-CN" altLang="en-US"/>
        </a:p>
      </dgm:t>
    </dgm:pt>
    <dgm:pt modelId="{F64A1CD4-E5D5-406F-9F4F-D10AFC1357CB}" type="sibTrans" cxnId="{8E677030-B851-489C-9339-928DBC7CA419}">
      <dgm:prSet/>
      <dgm:spPr/>
      <dgm:t>
        <a:bodyPr/>
        <a:lstStyle/>
        <a:p>
          <a:endParaRPr lang="zh-CN" altLang="en-US"/>
        </a:p>
      </dgm:t>
    </dgm:pt>
    <dgm:pt modelId="{BF22E0A3-F07D-425F-A6A4-AEED7239BBA2}">
      <dgm:prSet phldrT="[文本]"/>
      <dgm:spPr/>
      <dgm:t>
        <a:bodyPr/>
        <a:lstStyle/>
        <a:p>
          <a:r>
            <a:rPr lang="en-US" altLang="zh-CN" dirty="0" smtClean="0"/>
            <a:t>First Sight</a:t>
          </a:r>
          <a:endParaRPr lang="zh-CN" altLang="en-US" dirty="0"/>
        </a:p>
      </dgm:t>
    </dgm:pt>
    <dgm:pt modelId="{D888AE73-1E0B-42D6-9118-D164A73D85AC}" type="parTrans" cxnId="{E451FA62-BB95-4833-B54D-140C66DCEF26}">
      <dgm:prSet/>
      <dgm:spPr/>
      <dgm:t>
        <a:bodyPr/>
        <a:lstStyle/>
        <a:p>
          <a:endParaRPr lang="zh-CN" altLang="en-US"/>
        </a:p>
      </dgm:t>
    </dgm:pt>
    <dgm:pt modelId="{22884684-0EE1-4458-92A2-96D64A9CD055}" type="sibTrans" cxnId="{E451FA62-BB95-4833-B54D-140C66DCEF26}">
      <dgm:prSet/>
      <dgm:spPr/>
      <dgm:t>
        <a:bodyPr/>
        <a:lstStyle/>
        <a:p>
          <a:endParaRPr lang="zh-CN" altLang="en-US"/>
        </a:p>
      </dgm:t>
    </dgm:pt>
    <dgm:pt modelId="{EECD9F7C-EADF-459E-9D5D-4A5A77EEE9CC}">
      <dgm:prSet phldrT="[文本]"/>
      <dgm:spPr/>
      <dgm:t>
        <a:bodyPr/>
        <a:lstStyle/>
        <a:p>
          <a:r>
            <a:rPr lang="en-US" altLang="zh-CN" dirty="0" smtClean="0"/>
            <a:t>Validation Metrics</a:t>
          </a:r>
          <a:endParaRPr lang="zh-CN" altLang="en-US" dirty="0"/>
        </a:p>
      </dgm:t>
    </dgm:pt>
    <dgm:pt modelId="{244A6CCC-CEDA-4533-AAB4-67FC7B922A86}" type="parTrans" cxnId="{C0C64154-35A3-428A-80EC-3A4736B8AAC6}">
      <dgm:prSet/>
      <dgm:spPr/>
    </dgm:pt>
    <dgm:pt modelId="{CF6D10F4-65B2-41B8-9B03-649748CE2CFA}" type="sibTrans" cxnId="{C0C64154-35A3-428A-80EC-3A4736B8AAC6}">
      <dgm:prSet/>
      <dgm:spPr/>
    </dgm:pt>
    <dgm:pt modelId="{75814621-610E-4E62-AA91-B1944ABF6927}">
      <dgm:prSet phldrT="[文本]"/>
      <dgm:spPr/>
      <dgm:t>
        <a:bodyPr/>
        <a:lstStyle/>
        <a:p>
          <a:r>
            <a:rPr lang="en-US" altLang="zh-CN" dirty="0" smtClean="0"/>
            <a:t>Summary</a:t>
          </a:r>
          <a:endParaRPr lang="zh-CN" altLang="en-US" dirty="0"/>
        </a:p>
      </dgm:t>
    </dgm:pt>
    <dgm:pt modelId="{05C833AB-4EEA-452F-B47A-8E6907D3A085}" type="parTrans" cxnId="{04453344-AEA9-43AD-AC00-997C9A26B55C}">
      <dgm:prSet/>
      <dgm:spPr/>
    </dgm:pt>
    <dgm:pt modelId="{A6E28FFD-8CE2-4ED5-8717-4209B0CCAA43}" type="sibTrans" cxnId="{04453344-AEA9-43AD-AC00-997C9A26B55C}">
      <dgm:prSet/>
      <dgm:spPr/>
    </dgm:pt>
    <dgm:pt modelId="{A38F2832-CDCB-40BF-B9D0-9202081A4556}">
      <dgm:prSet phldrT="[文本]"/>
      <dgm:spPr/>
      <dgm:t>
        <a:bodyPr/>
        <a:lstStyle/>
        <a:p>
          <a:r>
            <a:rPr lang="en-US" altLang="zh-CN" dirty="0" smtClean="0"/>
            <a:t>Conclusion</a:t>
          </a:r>
          <a:endParaRPr lang="zh-CN" altLang="en-US" dirty="0"/>
        </a:p>
      </dgm:t>
    </dgm:pt>
    <dgm:pt modelId="{D1DFFDFA-793A-49ED-B72C-18F7E7049489}" type="parTrans" cxnId="{5B5F599D-BB68-4EAD-85C5-34497CDC7FFC}">
      <dgm:prSet/>
      <dgm:spPr/>
    </dgm:pt>
    <dgm:pt modelId="{BE79A697-6CD8-470F-B643-A9318B616E1D}" type="sibTrans" cxnId="{5B5F599D-BB68-4EAD-85C5-34497CDC7FFC}">
      <dgm:prSet/>
      <dgm:spPr/>
    </dgm:pt>
    <dgm:pt modelId="{4C0AF243-9367-4981-B23A-50566EE56152}">
      <dgm:prSet phldrT="[文本]"/>
      <dgm:spPr/>
      <dgm:t>
        <a:bodyPr/>
        <a:lstStyle/>
        <a:p>
          <a:r>
            <a:rPr lang="en-US" altLang="zh-CN" dirty="0" smtClean="0"/>
            <a:t>Open Problems</a:t>
          </a:r>
          <a:endParaRPr lang="zh-CN" altLang="en-US" dirty="0"/>
        </a:p>
      </dgm:t>
    </dgm:pt>
    <dgm:pt modelId="{1788ACA5-306D-4130-951F-1772F88C1F49}" type="parTrans" cxnId="{B2ACBEB9-8A58-44B2-B252-BCF9035C9A82}">
      <dgm:prSet/>
      <dgm:spPr/>
    </dgm:pt>
    <dgm:pt modelId="{F93AA6A5-18C5-4F52-BDEF-CF1F5BA1519D}" type="sibTrans" cxnId="{B2ACBEB9-8A58-44B2-B252-BCF9035C9A82}">
      <dgm:prSet/>
      <dgm:spPr/>
    </dgm:pt>
    <dgm:pt modelId="{F8349EB2-AEB3-4CB4-919E-CFFF139DBEC9}">
      <dgm:prSet phldrT="[文本]"/>
      <dgm:spPr/>
      <dgm:t>
        <a:bodyPr/>
        <a:lstStyle/>
        <a:p>
          <a:r>
            <a:rPr lang="en-US" altLang="zh-CN" dirty="0" smtClean="0"/>
            <a:t>Results</a:t>
          </a:r>
          <a:endParaRPr lang="zh-CN" altLang="en-US" dirty="0"/>
        </a:p>
      </dgm:t>
    </dgm:pt>
    <dgm:pt modelId="{D93449ED-F81E-4A8D-93BD-3B5DFB1B0AB0}" type="parTrans" cxnId="{DA89E92B-AA6B-4581-B4F7-0F99ABF452C8}">
      <dgm:prSet/>
      <dgm:spPr/>
    </dgm:pt>
    <dgm:pt modelId="{0A378C85-2E80-4360-8F4C-FCFF214D541D}" type="sibTrans" cxnId="{DA89E92B-AA6B-4581-B4F7-0F99ABF452C8}">
      <dgm:prSet/>
      <dgm:spPr/>
    </dgm:pt>
    <dgm:pt modelId="{0BF906A2-B812-4D18-A0E3-3603F5CB6266}">
      <dgm:prSet phldrT="[文本]"/>
      <dgm:spPr/>
      <dgm:t>
        <a:bodyPr/>
        <a:lstStyle/>
        <a:p>
          <a:r>
            <a:rPr lang="en-US" altLang="zh-CN" dirty="0" smtClean="0"/>
            <a:t>Parameters Refining</a:t>
          </a:r>
          <a:endParaRPr lang="zh-CN" altLang="en-US" dirty="0"/>
        </a:p>
      </dgm:t>
    </dgm:pt>
    <dgm:pt modelId="{5D68F349-EA26-40C0-BA93-6BCE865E8C7D}" type="parTrans" cxnId="{95917D06-2576-4C26-8B46-04B874875ED3}">
      <dgm:prSet/>
      <dgm:spPr/>
    </dgm:pt>
    <dgm:pt modelId="{C976435E-109F-4A5F-8213-DEE174E85008}" type="sibTrans" cxnId="{95917D06-2576-4C26-8B46-04B874875ED3}">
      <dgm:prSet/>
      <dgm:spPr/>
    </dgm:pt>
    <dgm:pt modelId="{CA95D8C9-34F4-4110-A737-14492973C417}">
      <dgm:prSet phldrT="[文本]"/>
      <dgm:spPr/>
      <dgm:t>
        <a:bodyPr/>
        <a:lstStyle/>
        <a:p>
          <a:r>
            <a:rPr lang="en-US" altLang="zh-CN" dirty="0" smtClean="0"/>
            <a:t>Roadmap</a:t>
          </a:r>
          <a:endParaRPr lang="zh-CN" altLang="en-US" dirty="0"/>
        </a:p>
      </dgm:t>
    </dgm:pt>
    <dgm:pt modelId="{EEF8212F-5B36-4489-953F-1DD2B4E31684}" type="parTrans" cxnId="{58424892-A7D5-4F8A-ABD7-FE542D025FA9}">
      <dgm:prSet/>
      <dgm:spPr/>
    </dgm:pt>
    <dgm:pt modelId="{5F9E3A93-2C8B-473F-9B6B-523CB64ED96D}" type="sibTrans" cxnId="{58424892-A7D5-4F8A-ABD7-FE542D025FA9}">
      <dgm:prSet/>
      <dgm:spPr/>
    </dgm:pt>
    <dgm:pt modelId="{BFAD122D-946F-43D6-B1B4-255048E96200}" type="pres">
      <dgm:prSet presAssocID="{56044FDF-202D-4333-AE98-20175FA07A72}" presName="Name0" presStyleCnt="0">
        <dgm:presLayoutVars>
          <dgm:dir/>
          <dgm:animLvl val="lvl"/>
          <dgm:resizeHandles val="exact"/>
        </dgm:presLayoutVars>
      </dgm:prSet>
      <dgm:spPr/>
    </dgm:pt>
    <dgm:pt modelId="{8494C564-5535-474A-885D-0796A99B8263}" type="pres">
      <dgm:prSet presAssocID="{75814621-610E-4E62-AA91-B1944ABF6927}" presName="boxAndChildren" presStyleCnt="0"/>
      <dgm:spPr/>
    </dgm:pt>
    <dgm:pt modelId="{630643B5-3C93-4845-9414-007FCD1848D3}" type="pres">
      <dgm:prSet presAssocID="{75814621-610E-4E62-AA91-B1944ABF6927}" presName="parentTextBox" presStyleLbl="node1" presStyleIdx="0" presStyleCnt="3"/>
      <dgm:spPr/>
      <dgm:t>
        <a:bodyPr/>
        <a:lstStyle/>
        <a:p>
          <a:endParaRPr lang="zh-CN" altLang="en-US"/>
        </a:p>
      </dgm:t>
    </dgm:pt>
    <dgm:pt modelId="{C70EBF7F-DA89-4BDE-BB30-613EAE524152}" type="pres">
      <dgm:prSet presAssocID="{75814621-610E-4E62-AA91-B1944ABF6927}" presName="entireBox" presStyleLbl="node1" presStyleIdx="0" presStyleCnt="3"/>
      <dgm:spPr/>
      <dgm:t>
        <a:bodyPr/>
        <a:lstStyle/>
        <a:p>
          <a:endParaRPr lang="zh-CN" altLang="en-US"/>
        </a:p>
      </dgm:t>
    </dgm:pt>
    <dgm:pt modelId="{B41CE759-1D59-45BF-8DAE-58D3A32E8A7B}" type="pres">
      <dgm:prSet presAssocID="{75814621-610E-4E62-AA91-B1944ABF6927}" presName="descendantBox" presStyleCnt="0"/>
      <dgm:spPr/>
    </dgm:pt>
    <dgm:pt modelId="{996BC7CE-170D-4872-AE6A-6B1CC2D1EDE9}" type="pres">
      <dgm:prSet presAssocID="{F8349EB2-AEB3-4CB4-919E-CFFF139DBEC9}" presName="childTextBox" presStyleLbl="fgAccFollowNode1" presStyleIdx="0" presStyleCnt="13">
        <dgm:presLayoutVars>
          <dgm:bulletEnabled val="1"/>
        </dgm:presLayoutVars>
      </dgm:prSet>
      <dgm:spPr/>
      <dgm:t>
        <a:bodyPr/>
        <a:lstStyle/>
        <a:p>
          <a:endParaRPr lang="zh-CN" altLang="en-US"/>
        </a:p>
      </dgm:t>
    </dgm:pt>
    <dgm:pt modelId="{8A06A13F-ED28-4F3C-B717-33AB473C77A0}" type="pres">
      <dgm:prSet presAssocID="{A38F2832-CDCB-40BF-B9D0-9202081A4556}" presName="childTextBox" presStyleLbl="fgAccFollowNode1" presStyleIdx="1" presStyleCnt="13">
        <dgm:presLayoutVars>
          <dgm:bulletEnabled val="1"/>
        </dgm:presLayoutVars>
      </dgm:prSet>
      <dgm:spPr/>
      <dgm:t>
        <a:bodyPr/>
        <a:lstStyle/>
        <a:p>
          <a:endParaRPr lang="zh-CN" altLang="en-US"/>
        </a:p>
      </dgm:t>
    </dgm:pt>
    <dgm:pt modelId="{A2ABEE47-D174-4517-8FF8-B95EC43243DB}" type="pres">
      <dgm:prSet presAssocID="{4C0AF243-9367-4981-B23A-50566EE56152}" presName="childTextBox" presStyleLbl="fgAccFollowNode1" presStyleIdx="2" presStyleCnt="13">
        <dgm:presLayoutVars>
          <dgm:bulletEnabled val="1"/>
        </dgm:presLayoutVars>
      </dgm:prSet>
      <dgm:spPr/>
      <dgm:t>
        <a:bodyPr/>
        <a:lstStyle/>
        <a:p>
          <a:endParaRPr lang="zh-CN" altLang="en-US"/>
        </a:p>
      </dgm:t>
    </dgm:pt>
    <dgm:pt modelId="{CDFEB216-66D7-482D-A206-F02E6B74BB5D}" type="pres">
      <dgm:prSet presAssocID="{CA95D8C9-34F4-4110-A737-14492973C417}" presName="childTextBox" presStyleLbl="fgAccFollowNode1" presStyleIdx="3" presStyleCnt="13">
        <dgm:presLayoutVars>
          <dgm:bulletEnabled val="1"/>
        </dgm:presLayoutVars>
      </dgm:prSet>
      <dgm:spPr/>
      <dgm:t>
        <a:bodyPr/>
        <a:lstStyle/>
        <a:p>
          <a:endParaRPr lang="zh-CN" altLang="en-US"/>
        </a:p>
      </dgm:t>
    </dgm:pt>
    <dgm:pt modelId="{40079A57-2948-4589-9C0C-FE3D750AF03C}" type="pres">
      <dgm:prSet presAssocID="{9DEB3485-8C27-4823-BCA5-5534FE794862}" presName="sp" presStyleCnt="0"/>
      <dgm:spPr/>
    </dgm:pt>
    <dgm:pt modelId="{D51E1C1C-BBE2-4754-BFCE-3B15ED46F891}" type="pres">
      <dgm:prSet presAssocID="{4E68899F-5FB6-48A2-8F78-36BEDD0A6CF1}" presName="arrowAndChildren" presStyleCnt="0"/>
      <dgm:spPr/>
    </dgm:pt>
    <dgm:pt modelId="{3DC58453-8991-4BCA-9BCB-4D501205A6CA}" type="pres">
      <dgm:prSet presAssocID="{4E68899F-5FB6-48A2-8F78-36BEDD0A6CF1}" presName="parentTextArrow" presStyleLbl="node1" presStyleIdx="0" presStyleCnt="3"/>
      <dgm:spPr/>
      <dgm:t>
        <a:bodyPr/>
        <a:lstStyle/>
        <a:p>
          <a:endParaRPr lang="zh-CN" altLang="en-US"/>
        </a:p>
      </dgm:t>
    </dgm:pt>
    <dgm:pt modelId="{18CAAA93-671C-4E03-A6B9-F652A363812C}" type="pres">
      <dgm:prSet presAssocID="{4E68899F-5FB6-48A2-8F78-36BEDD0A6CF1}" presName="arrow" presStyleLbl="node1" presStyleIdx="1" presStyleCnt="3"/>
      <dgm:spPr/>
      <dgm:t>
        <a:bodyPr/>
        <a:lstStyle/>
        <a:p>
          <a:endParaRPr lang="zh-CN" altLang="en-US"/>
        </a:p>
      </dgm:t>
    </dgm:pt>
    <dgm:pt modelId="{821E3354-EF35-4906-B76A-158297B0598C}" type="pres">
      <dgm:prSet presAssocID="{4E68899F-5FB6-48A2-8F78-36BEDD0A6CF1}" presName="descendantArrow" presStyleCnt="0"/>
      <dgm:spPr/>
    </dgm:pt>
    <dgm:pt modelId="{E3C07932-E016-4F7F-9F7D-204A17D81F30}" type="pres">
      <dgm:prSet presAssocID="{EECD9F7C-EADF-459E-9D5D-4A5A77EEE9CC}" presName="childTextArrow" presStyleLbl="fgAccFollowNode1" presStyleIdx="4" presStyleCnt="13">
        <dgm:presLayoutVars>
          <dgm:bulletEnabled val="1"/>
        </dgm:presLayoutVars>
      </dgm:prSet>
      <dgm:spPr/>
      <dgm:t>
        <a:bodyPr/>
        <a:lstStyle/>
        <a:p>
          <a:endParaRPr lang="zh-CN" altLang="en-US"/>
        </a:p>
      </dgm:t>
    </dgm:pt>
    <dgm:pt modelId="{542049D3-4C25-4A70-85C0-46436AFCC66B}" type="pres">
      <dgm:prSet presAssocID="{B5046F85-D180-4E57-AF8F-0757AF97C6F7}" presName="childTextArrow" presStyleLbl="fgAccFollowNode1" presStyleIdx="5" presStyleCnt="13">
        <dgm:presLayoutVars>
          <dgm:bulletEnabled val="1"/>
        </dgm:presLayoutVars>
      </dgm:prSet>
      <dgm:spPr/>
      <dgm:t>
        <a:bodyPr/>
        <a:lstStyle/>
        <a:p>
          <a:endParaRPr lang="zh-CN" altLang="en-US"/>
        </a:p>
      </dgm:t>
    </dgm:pt>
    <dgm:pt modelId="{EF565005-2CEA-4EAE-9889-738A1A9EC448}" type="pres">
      <dgm:prSet presAssocID="{BECB2383-F33B-4E9B-9865-122A3484BDDF}" presName="childTextArrow" presStyleLbl="fgAccFollowNode1" presStyleIdx="6" presStyleCnt="13">
        <dgm:presLayoutVars>
          <dgm:bulletEnabled val="1"/>
        </dgm:presLayoutVars>
      </dgm:prSet>
      <dgm:spPr/>
      <dgm:t>
        <a:bodyPr/>
        <a:lstStyle/>
        <a:p>
          <a:endParaRPr lang="zh-CN" altLang="en-US"/>
        </a:p>
      </dgm:t>
    </dgm:pt>
    <dgm:pt modelId="{8F05EA3E-40FD-4675-A786-0D874F7C10D2}" type="pres">
      <dgm:prSet presAssocID="{0BF906A2-B812-4D18-A0E3-3603F5CB6266}" presName="childTextArrow" presStyleLbl="fgAccFollowNode1" presStyleIdx="7" presStyleCnt="13">
        <dgm:presLayoutVars>
          <dgm:bulletEnabled val="1"/>
        </dgm:presLayoutVars>
      </dgm:prSet>
      <dgm:spPr/>
      <dgm:t>
        <a:bodyPr/>
        <a:lstStyle/>
        <a:p>
          <a:endParaRPr lang="zh-CN" altLang="en-US"/>
        </a:p>
      </dgm:t>
    </dgm:pt>
    <dgm:pt modelId="{FA5578CA-FE54-4F51-81B5-8FF27A44E06E}" type="pres">
      <dgm:prSet presAssocID="{6643D3C6-4BF3-4978-A851-0CB73E02036C}" presName="sp" presStyleCnt="0"/>
      <dgm:spPr/>
    </dgm:pt>
    <dgm:pt modelId="{31F84F67-A2F5-41EB-B7DA-9D64AC06E9F6}" type="pres">
      <dgm:prSet presAssocID="{269C903E-6886-4662-A16A-A61D9754ED32}" presName="arrowAndChildren" presStyleCnt="0"/>
      <dgm:spPr/>
    </dgm:pt>
    <dgm:pt modelId="{465C687A-9009-4BD2-B75F-1135BBCD6DFF}" type="pres">
      <dgm:prSet presAssocID="{269C903E-6886-4662-A16A-A61D9754ED32}" presName="parentTextArrow" presStyleLbl="node1" presStyleIdx="1" presStyleCnt="3"/>
      <dgm:spPr/>
      <dgm:t>
        <a:bodyPr/>
        <a:lstStyle/>
        <a:p>
          <a:endParaRPr lang="zh-CN" altLang="en-US"/>
        </a:p>
      </dgm:t>
    </dgm:pt>
    <dgm:pt modelId="{F90DFE78-2487-483E-89FD-871650DB5983}" type="pres">
      <dgm:prSet presAssocID="{269C903E-6886-4662-A16A-A61D9754ED32}" presName="arrow" presStyleLbl="node1" presStyleIdx="2" presStyleCnt="3"/>
      <dgm:spPr/>
      <dgm:t>
        <a:bodyPr/>
        <a:lstStyle/>
        <a:p>
          <a:endParaRPr lang="zh-CN" altLang="en-US"/>
        </a:p>
      </dgm:t>
    </dgm:pt>
    <dgm:pt modelId="{CEC1AFCA-988C-4956-996C-DCAA89852DC0}" type="pres">
      <dgm:prSet presAssocID="{269C903E-6886-4662-A16A-A61D9754ED32}" presName="descendantArrow" presStyleCnt="0"/>
      <dgm:spPr/>
    </dgm:pt>
    <dgm:pt modelId="{597DC044-6AA1-4C1E-A877-265D75D0B8A9}" type="pres">
      <dgm:prSet presAssocID="{BF22E0A3-F07D-425F-A6A4-AEED7239BBA2}" presName="childTextArrow" presStyleLbl="fgAccFollowNode1" presStyleIdx="8" presStyleCnt="13">
        <dgm:presLayoutVars>
          <dgm:bulletEnabled val="1"/>
        </dgm:presLayoutVars>
      </dgm:prSet>
      <dgm:spPr/>
      <dgm:t>
        <a:bodyPr/>
        <a:lstStyle/>
        <a:p>
          <a:endParaRPr lang="zh-CN" altLang="en-US"/>
        </a:p>
      </dgm:t>
    </dgm:pt>
    <dgm:pt modelId="{B19050DA-9DFB-4B5C-9A00-9820B2B4D776}" type="pres">
      <dgm:prSet presAssocID="{39E2DFFA-CA47-4C29-B27C-694CA7F99BD4}" presName="childTextArrow" presStyleLbl="fgAccFollowNode1" presStyleIdx="9" presStyleCnt="13">
        <dgm:presLayoutVars>
          <dgm:bulletEnabled val="1"/>
        </dgm:presLayoutVars>
      </dgm:prSet>
      <dgm:spPr/>
      <dgm:t>
        <a:bodyPr/>
        <a:lstStyle/>
        <a:p>
          <a:endParaRPr lang="zh-CN" altLang="en-US"/>
        </a:p>
      </dgm:t>
    </dgm:pt>
    <dgm:pt modelId="{86974E34-B5E1-4BCA-8A16-5627EF2937D2}" type="pres">
      <dgm:prSet presAssocID="{6808CDE4-37D5-433B-B828-604FECAD4B58}" presName="childTextArrow" presStyleLbl="fgAccFollowNode1" presStyleIdx="10" presStyleCnt="13">
        <dgm:presLayoutVars>
          <dgm:bulletEnabled val="1"/>
        </dgm:presLayoutVars>
      </dgm:prSet>
      <dgm:spPr/>
      <dgm:t>
        <a:bodyPr/>
        <a:lstStyle/>
        <a:p>
          <a:endParaRPr lang="zh-CN" altLang="en-US"/>
        </a:p>
      </dgm:t>
    </dgm:pt>
    <dgm:pt modelId="{47BE6288-0A30-4DA1-B0A7-93D9DFEE42EF}" type="pres">
      <dgm:prSet presAssocID="{192C6679-794F-4028-B143-3831BE13963D}" presName="childTextArrow" presStyleLbl="fgAccFollowNode1" presStyleIdx="11" presStyleCnt="13">
        <dgm:presLayoutVars>
          <dgm:bulletEnabled val="1"/>
        </dgm:presLayoutVars>
      </dgm:prSet>
      <dgm:spPr/>
      <dgm:t>
        <a:bodyPr/>
        <a:lstStyle/>
        <a:p>
          <a:endParaRPr lang="zh-CN" altLang="en-US"/>
        </a:p>
      </dgm:t>
    </dgm:pt>
    <dgm:pt modelId="{432BD6AA-0818-4778-82CC-77CDD31ED0E3}" type="pres">
      <dgm:prSet presAssocID="{B1886A6C-EA7B-4B62-97BD-4A7B318E172A}" presName="childTextArrow" presStyleLbl="fgAccFollowNode1" presStyleIdx="12" presStyleCnt="13">
        <dgm:presLayoutVars>
          <dgm:bulletEnabled val="1"/>
        </dgm:presLayoutVars>
      </dgm:prSet>
      <dgm:spPr/>
      <dgm:t>
        <a:bodyPr/>
        <a:lstStyle/>
        <a:p>
          <a:endParaRPr lang="zh-CN" altLang="en-US"/>
        </a:p>
      </dgm:t>
    </dgm:pt>
  </dgm:ptLst>
  <dgm:cxnLst>
    <dgm:cxn modelId="{B05BE8B1-AD4D-474F-A540-C9FC837B4C90}" type="presOf" srcId="{75814621-610E-4E62-AA91-B1944ABF6927}" destId="{630643B5-3C93-4845-9414-007FCD1848D3}" srcOrd="0" destOrd="0" presId="urn:microsoft.com/office/officeart/2005/8/layout/process4"/>
    <dgm:cxn modelId="{D7B4A2FA-4B5A-402E-A596-AE237A5A0658}" type="presOf" srcId="{39E2DFFA-CA47-4C29-B27C-694CA7F99BD4}" destId="{B19050DA-9DFB-4B5C-9A00-9820B2B4D776}" srcOrd="0" destOrd="0" presId="urn:microsoft.com/office/officeart/2005/8/layout/process4"/>
    <dgm:cxn modelId="{6BBB6C82-18CC-4270-A09D-7319B584D995}" type="presOf" srcId="{269C903E-6886-4662-A16A-A61D9754ED32}" destId="{465C687A-9009-4BD2-B75F-1135BBCD6DFF}" srcOrd="0" destOrd="0" presId="urn:microsoft.com/office/officeart/2005/8/layout/process4"/>
    <dgm:cxn modelId="{18D8457C-614D-4191-BFB8-1A76E6C73EBE}" type="presOf" srcId="{CA95D8C9-34F4-4110-A737-14492973C417}" destId="{CDFEB216-66D7-482D-A206-F02E6B74BB5D}" srcOrd="0" destOrd="0" presId="urn:microsoft.com/office/officeart/2005/8/layout/process4"/>
    <dgm:cxn modelId="{7251240D-31C0-4F0E-B98E-8EC230B4D810}" type="presOf" srcId="{0BF906A2-B812-4D18-A0E3-3603F5CB6266}" destId="{8F05EA3E-40FD-4675-A786-0D874F7C10D2}" srcOrd="0" destOrd="0" presId="urn:microsoft.com/office/officeart/2005/8/layout/process4"/>
    <dgm:cxn modelId="{B2ACBEB9-8A58-44B2-B252-BCF9035C9A82}" srcId="{75814621-610E-4E62-AA91-B1944ABF6927}" destId="{4C0AF243-9367-4981-B23A-50566EE56152}" srcOrd="2" destOrd="0" parTransId="{1788ACA5-306D-4130-951F-1772F88C1F49}" sibTransId="{F93AA6A5-18C5-4F52-BDEF-CF1F5BA1519D}"/>
    <dgm:cxn modelId="{8E677030-B851-489C-9339-928DBC7CA419}" srcId="{269C903E-6886-4662-A16A-A61D9754ED32}" destId="{192C6679-794F-4028-B143-3831BE13963D}" srcOrd="3" destOrd="0" parTransId="{FACE0AA7-80C2-44CE-A8E3-C9239A37594D}" sibTransId="{F64A1CD4-E5D5-406F-9F4F-D10AFC1357CB}"/>
    <dgm:cxn modelId="{8D45DF12-28CF-4692-9DA8-80A875EC9F8D}" type="presOf" srcId="{A38F2832-CDCB-40BF-B9D0-9202081A4556}" destId="{8A06A13F-ED28-4F3C-B717-33AB473C77A0}" srcOrd="0" destOrd="0" presId="urn:microsoft.com/office/officeart/2005/8/layout/process4"/>
    <dgm:cxn modelId="{7DB75BD8-3BB1-45C0-BADF-F2694B2AF6C5}" srcId="{4E68899F-5FB6-48A2-8F78-36BEDD0A6CF1}" destId="{B5046F85-D180-4E57-AF8F-0757AF97C6F7}" srcOrd="1" destOrd="0" parTransId="{EAAC8D58-FB92-4CAD-B40F-2278CA07E9B4}" sibTransId="{82F7CDF5-C313-4893-9380-0E65D1567F8C}"/>
    <dgm:cxn modelId="{2A691045-2AB2-43DF-9682-D42E44756262}" srcId="{56044FDF-202D-4333-AE98-20175FA07A72}" destId="{4E68899F-5FB6-48A2-8F78-36BEDD0A6CF1}" srcOrd="1" destOrd="0" parTransId="{203CD306-9253-4EB4-9B95-89AC4E2C7E0C}" sibTransId="{9DEB3485-8C27-4823-BCA5-5534FE794862}"/>
    <dgm:cxn modelId="{F77E911B-0FE1-4182-B2BA-94A5D541CE01}" type="presOf" srcId="{BECB2383-F33B-4E9B-9865-122A3484BDDF}" destId="{EF565005-2CEA-4EAE-9889-738A1A9EC448}" srcOrd="0" destOrd="0" presId="urn:microsoft.com/office/officeart/2005/8/layout/process4"/>
    <dgm:cxn modelId="{8E068555-C6E4-45B2-8CE4-CF42AA8A437E}" type="presOf" srcId="{EECD9F7C-EADF-459E-9D5D-4A5A77EEE9CC}" destId="{E3C07932-E016-4F7F-9F7D-204A17D81F30}" srcOrd="0" destOrd="0" presId="urn:microsoft.com/office/officeart/2005/8/layout/process4"/>
    <dgm:cxn modelId="{C148F741-DB49-45C4-A72D-6BDC3DCC2759}" type="presOf" srcId="{4C0AF243-9367-4981-B23A-50566EE56152}" destId="{A2ABEE47-D174-4517-8FF8-B95EC43243DB}" srcOrd="0" destOrd="0" presId="urn:microsoft.com/office/officeart/2005/8/layout/process4"/>
    <dgm:cxn modelId="{9DCEF9C6-6873-4D20-8D4C-BC73925BFB73}" type="presOf" srcId="{192C6679-794F-4028-B143-3831BE13963D}" destId="{47BE6288-0A30-4DA1-B0A7-93D9DFEE42EF}" srcOrd="0" destOrd="0" presId="urn:microsoft.com/office/officeart/2005/8/layout/process4"/>
    <dgm:cxn modelId="{FCA4D112-7A8A-4896-8294-A23572736B73}" type="presOf" srcId="{F8349EB2-AEB3-4CB4-919E-CFFF139DBEC9}" destId="{996BC7CE-170D-4872-AE6A-6B1CC2D1EDE9}" srcOrd="0" destOrd="0" presId="urn:microsoft.com/office/officeart/2005/8/layout/process4"/>
    <dgm:cxn modelId="{CD6C4214-8F0C-4612-B504-7E629DF95F9B}" type="presOf" srcId="{4E68899F-5FB6-48A2-8F78-36BEDD0A6CF1}" destId="{3DC58453-8991-4BCA-9BCB-4D501205A6CA}" srcOrd="0" destOrd="0" presId="urn:microsoft.com/office/officeart/2005/8/layout/process4"/>
    <dgm:cxn modelId="{58424892-A7D5-4F8A-ABD7-FE542D025FA9}" srcId="{75814621-610E-4E62-AA91-B1944ABF6927}" destId="{CA95D8C9-34F4-4110-A737-14492973C417}" srcOrd="3" destOrd="0" parTransId="{EEF8212F-5B36-4489-953F-1DD2B4E31684}" sibTransId="{5F9E3A93-2C8B-473F-9B6B-523CB64ED96D}"/>
    <dgm:cxn modelId="{EC29C2A6-DB30-421F-A2FA-03914907E3F8}" srcId="{269C903E-6886-4662-A16A-A61D9754ED32}" destId="{6808CDE4-37D5-433B-B828-604FECAD4B58}" srcOrd="2" destOrd="0" parTransId="{34A4C563-F6FF-4111-8926-4D248A566D8B}" sibTransId="{E6E86736-63B1-4E30-B6EA-279A2DD24841}"/>
    <dgm:cxn modelId="{04453344-AEA9-43AD-AC00-997C9A26B55C}" srcId="{56044FDF-202D-4333-AE98-20175FA07A72}" destId="{75814621-610E-4E62-AA91-B1944ABF6927}" srcOrd="2" destOrd="0" parTransId="{05C833AB-4EEA-452F-B47A-8E6907D3A085}" sibTransId="{A6E28FFD-8CE2-4ED5-8717-4209B0CCAA43}"/>
    <dgm:cxn modelId="{5CBBA001-64BE-4325-B110-FF803A898996}" type="presOf" srcId="{269C903E-6886-4662-A16A-A61D9754ED32}" destId="{F90DFE78-2487-483E-89FD-871650DB5983}" srcOrd="1" destOrd="0" presId="urn:microsoft.com/office/officeart/2005/8/layout/process4"/>
    <dgm:cxn modelId="{07DA6D97-EC05-4452-9514-BA598A1F6976}" type="presOf" srcId="{BF22E0A3-F07D-425F-A6A4-AEED7239BBA2}" destId="{597DC044-6AA1-4C1E-A877-265D75D0B8A9}" srcOrd="0" destOrd="0" presId="urn:microsoft.com/office/officeart/2005/8/layout/process4"/>
    <dgm:cxn modelId="{9182217A-9B0D-461F-B5A0-7B6498439D23}" type="presOf" srcId="{56044FDF-202D-4333-AE98-20175FA07A72}" destId="{BFAD122D-946F-43D6-B1B4-255048E96200}" srcOrd="0" destOrd="0" presId="urn:microsoft.com/office/officeart/2005/8/layout/process4"/>
    <dgm:cxn modelId="{D65C7E12-2DF4-47A7-A606-C86A3C027518}" srcId="{56044FDF-202D-4333-AE98-20175FA07A72}" destId="{269C903E-6886-4662-A16A-A61D9754ED32}" srcOrd="0" destOrd="0" parTransId="{61F25BBB-3770-405E-A528-BCE7182AF74D}" sibTransId="{6643D3C6-4BF3-4978-A851-0CB73E02036C}"/>
    <dgm:cxn modelId="{C0C64154-35A3-428A-80EC-3A4736B8AAC6}" srcId="{4E68899F-5FB6-48A2-8F78-36BEDD0A6CF1}" destId="{EECD9F7C-EADF-459E-9D5D-4A5A77EEE9CC}" srcOrd="0" destOrd="0" parTransId="{244A6CCC-CEDA-4533-AAB4-67FC7B922A86}" sibTransId="{CF6D10F4-65B2-41B8-9B03-649748CE2CFA}"/>
    <dgm:cxn modelId="{8C1045E2-24EC-4A63-B773-DC124D6C2C9E}" srcId="{269C903E-6886-4662-A16A-A61D9754ED32}" destId="{B1886A6C-EA7B-4B62-97BD-4A7B318E172A}" srcOrd="4" destOrd="0" parTransId="{40F0086D-4B73-45D0-B3AD-8970DC508AD3}" sibTransId="{AE8D5D9B-4F3D-42D2-92B7-61CBF7EBE3EA}"/>
    <dgm:cxn modelId="{C9A15B08-BEC5-48E9-9B55-BC14F6BA840B}" type="presOf" srcId="{4E68899F-5FB6-48A2-8F78-36BEDD0A6CF1}" destId="{18CAAA93-671C-4E03-A6B9-F652A363812C}" srcOrd="1" destOrd="0" presId="urn:microsoft.com/office/officeart/2005/8/layout/process4"/>
    <dgm:cxn modelId="{C98F84FD-E449-464E-A7BD-020702B590E5}" srcId="{269C903E-6886-4662-A16A-A61D9754ED32}" destId="{39E2DFFA-CA47-4C29-B27C-694CA7F99BD4}" srcOrd="1" destOrd="0" parTransId="{ACF93C8E-E293-4AC5-9E52-E50F240738F3}" sibTransId="{EC0B27A0-2DEC-46ED-8D34-28037D32AFE8}"/>
    <dgm:cxn modelId="{1C16BAEA-4649-4CAA-B04E-319C97392EFC}" type="presOf" srcId="{75814621-610E-4E62-AA91-B1944ABF6927}" destId="{C70EBF7F-DA89-4BDE-BB30-613EAE524152}" srcOrd="1" destOrd="0" presId="urn:microsoft.com/office/officeart/2005/8/layout/process4"/>
    <dgm:cxn modelId="{F20689B8-CB1A-4ABA-A853-541FD375C93B}" type="presOf" srcId="{B1886A6C-EA7B-4B62-97BD-4A7B318E172A}" destId="{432BD6AA-0818-4778-82CC-77CDD31ED0E3}" srcOrd="0" destOrd="0" presId="urn:microsoft.com/office/officeart/2005/8/layout/process4"/>
    <dgm:cxn modelId="{E451FA62-BB95-4833-B54D-140C66DCEF26}" srcId="{269C903E-6886-4662-A16A-A61D9754ED32}" destId="{BF22E0A3-F07D-425F-A6A4-AEED7239BBA2}" srcOrd="0" destOrd="0" parTransId="{D888AE73-1E0B-42D6-9118-D164A73D85AC}" sibTransId="{22884684-0EE1-4458-92A2-96D64A9CD055}"/>
    <dgm:cxn modelId="{9097F04D-895B-41A2-8EB7-DF5F1B80A418}" type="presOf" srcId="{B5046F85-D180-4E57-AF8F-0757AF97C6F7}" destId="{542049D3-4C25-4A70-85C0-46436AFCC66B}" srcOrd="0" destOrd="0" presId="urn:microsoft.com/office/officeart/2005/8/layout/process4"/>
    <dgm:cxn modelId="{DA89E92B-AA6B-4581-B4F7-0F99ABF452C8}" srcId="{75814621-610E-4E62-AA91-B1944ABF6927}" destId="{F8349EB2-AEB3-4CB4-919E-CFFF139DBEC9}" srcOrd="0" destOrd="0" parTransId="{D93449ED-F81E-4A8D-93BD-3B5DFB1B0AB0}" sibTransId="{0A378C85-2E80-4360-8F4C-FCFF214D541D}"/>
    <dgm:cxn modelId="{579D07CD-EFA7-4F17-A09C-0FA9872D4E08}" type="presOf" srcId="{6808CDE4-37D5-433B-B828-604FECAD4B58}" destId="{86974E34-B5E1-4BCA-8A16-5627EF2937D2}" srcOrd="0" destOrd="0" presId="urn:microsoft.com/office/officeart/2005/8/layout/process4"/>
    <dgm:cxn modelId="{5B5F599D-BB68-4EAD-85C5-34497CDC7FFC}" srcId="{75814621-610E-4E62-AA91-B1944ABF6927}" destId="{A38F2832-CDCB-40BF-B9D0-9202081A4556}" srcOrd="1" destOrd="0" parTransId="{D1DFFDFA-793A-49ED-B72C-18F7E7049489}" sibTransId="{BE79A697-6CD8-470F-B643-A9318B616E1D}"/>
    <dgm:cxn modelId="{95917D06-2576-4C26-8B46-04B874875ED3}" srcId="{4E68899F-5FB6-48A2-8F78-36BEDD0A6CF1}" destId="{0BF906A2-B812-4D18-A0E3-3603F5CB6266}" srcOrd="3" destOrd="0" parTransId="{5D68F349-EA26-40C0-BA93-6BCE865E8C7D}" sibTransId="{C976435E-109F-4A5F-8213-DEE174E85008}"/>
    <dgm:cxn modelId="{E83B88F8-B011-4E9E-9C45-A0CD3732F005}" srcId="{4E68899F-5FB6-48A2-8F78-36BEDD0A6CF1}" destId="{BECB2383-F33B-4E9B-9865-122A3484BDDF}" srcOrd="2" destOrd="0" parTransId="{8A990306-3B64-4AC5-9F78-626616652F2F}" sibTransId="{BD0572FC-AEBF-4E2D-B9E5-F2601F836D0A}"/>
    <dgm:cxn modelId="{AB737EC7-A17E-40A9-933B-4A213BAB0A25}" type="presParOf" srcId="{BFAD122D-946F-43D6-B1B4-255048E96200}" destId="{8494C564-5535-474A-885D-0796A99B8263}" srcOrd="0" destOrd="0" presId="urn:microsoft.com/office/officeart/2005/8/layout/process4"/>
    <dgm:cxn modelId="{5801B33C-230C-41C8-A65B-6B9EAA5A3095}" type="presParOf" srcId="{8494C564-5535-474A-885D-0796A99B8263}" destId="{630643B5-3C93-4845-9414-007FCD1848D3}" srcOrd="0" destOrd="0" presId="urn:microsoft.com/office/officeart/2005/8/layout/process4"/>
    <dgm:cxn modelId="{BB3BDA31-A5E3-49B2-A85F-D2289604B272}" type="presParOf" srcId="{8494C564-5535-474A-885D-0796A99B8263}" destId="{C70EBF7F-DA89-4BDE-BB30-613EAE524152}" srcOrd="1" destOrd="0" presId="urn:microsoft.com/office/officeart/2005/8/layout/process4"/>
    <dgm:cxn modelId="{3500E427-E27D-49CB-8342-D18685E0D5DF}" type="presParOf" srcId="{8494C564-5535-474A-885D-0796A99B8263}" destId="{B41CE759-1D59-45BF-8DAE-58D3A32E8A7B}" srcOrd="2" destOrd="0" presId="urn:microsoft.com/office/officeart/2005/8/layout/process4"/>
    <dgm:cxn modelId="{594E1B51-325F-4BCB-8E50-0724FDB01701}" type="presParOf" srcId="{B41CE759-1D59-45BF-8DAE-58D3A32E8A7B}" destId="{996BC7CE-170D-4872-AE6A-6B1CC2D1EDE9}" srcOrd="0" destOrd="0" presId="urn:microsoft.com/office/officeart/2005/8/layout/process4"/>
    <dgm:cxn modelId="{323568F6-F46F-4CA2-8322-14CE31175628}" type="presParOf" srcId="{B41CE759-1D59-45BF-8DAE-58D3A32E8A7B}" destId="{8A06A13F-ED28-4F3C-B717-33AB473C77A0}" srcOrd="1" destOrd="0" presId="urn:microsoft.com/office/officeart/2005/8/layout/process4"/>
    <dgm:cxn modelId="{33300217-3512-4B8D-8471-7202A47BBB9C}" type="presParOf" srcId="{B41CE759-1D59-45BF-8DAE-58D3A32E8A7B}" destId="{A2ABEE47-D174-4517-8FF8-B95EC43243DB}" srcOrd="2" destOrd="0" presId="urn:microsoft.com/office/officeart/2005/8/layout/process4"/>
    <dgm:cxn modelId="{9F4F9190-AD2D-4F59-86A4-3DDF187D67F9}" type="presParOf" srcId="{B41CE759-1D59-45BF-8DAE-58D3A32E8A7B}" destId="{CDFEB216-66D7-482D-A206-F02E6B74BB5D}" srcOrd="3" destOrd="0" presId="urn:microsoft.com/office/officeart/2005/8/layout/process4"/>
    <dgm:cxn modelId="{07974C60-95B8-4900-AA3B-6A47E3E34D97}" type="presParOf" srcId="{BFAD122D-946F-43D6-B1B4-255048E96200}" destId="{40079A57-2948-4589-9C0C-FE3D750AF03C}" srcOrd="1" destOrd="0" presId="urn:microsoft.com/office/officeart/2005/8/layout/process4"/>
    <dgm:cxn modelId="{ECAE1CF1-9B49-468F-A0DD-0B9DC60FA29E}" type="presParOf" srcId="{BFAD122D-946F-43D6-B1B4-255048E96200}" destId="{D51E1C1C-BBE2-4754-BFCE-3B15ED46F891}" srcOrd="2" destOrd="0" presId="urn:microsoft.com/office/officeart/2005/8/layout/process4"/>
    <dgm:cxn modelId="{147F41AF-0504-4CB2-971E-D32C6F09DF41}" type="presParOf" srcId="{D51E1C1C-BBE2-4754-BFCE-3B15ED46F891}" destId="{3DC58453-8991-4BCA-9BCB-4D501205A6CA}" srcOrd="0" destOrd="0" presId="urn:microsoft.com/office/officeart/2005/8/layout/process4"/>
    <dgm:cxn modelId="{5849A746-3CD7-4E49-B756-7D8E1F752BF0}" type="presParOf" srcId="{D51E1C1C-BBE2-4754-BFCE-3B15ED46F891}" destId="{18CAAA93-671C-4E03-A6B9-F652A363812C}" srcOrd="1" destOrd="0" presId="urn:microsoft.com/office/officeart/2005/8/layout/process4"/>
    <dgm:cxn modelId="{12F3D4AD-F926-4C6B-BC0D-54AFFB3FBE87}" type="presParOf" srcId="{D51E1C1C-BBE2-4754-BFCE-3B15ED46F891}" destId="{821E3354-EF35-4906-B76A-158297B0598C}" srcOrd="2" destOrd="0" presId="urn:microsoft.com/office/officeart/2005/8/layout/process4"/>
    <dgm:cxn modelId="{793B75FE-B6CD-4111-A700-6DFF9DE4D835}" type="presParOf" srcId="{821E3354-EF35-4906-B76A-158297B0598C}" destId="{E3C07932-E016-4F7F-9F7D-204A17D81F30}" srcOrd="0" destOrd="0" presId="urn:microsoft.com/office/officeart/2005/8/layout/process4"/>
    <dgm:cxn modelId="{93A69F9A-08C5-46F3-A50C-BD19839AD239}" type="presParOf" srcId="{821E3354-EF35-4906-B76A-158297B0598C}" destId="{542049D3-4C25-4A70-85C0-46436AFCC66B}" srcOrd="1" destOrd="0" presId="urn:microsoft.com/office/officeart/2005/8/layout/process4"/>
    <dgm:cxn modelId="{AD02AE94-7ED8-4A9A-A35B-C682DC99418A}" type="presParOf" srcId="{821E3354-EF35-4906-B76A-158297B0598C}" destId="{EF565005-2CEA-4EAE-9889-738A1A9EC448}" srcOrd="2" destOrd="0" presId="urn:microsoft.com/office/officeart/2005/8/layout/process4"/>
    <dgm:cxn modelId="{14C6B146-C61F-41FD-B2FD-C9116ED9148F}" type="presParOf" srcId="{821E3354-EF35-4906-B76A-158297B0598C}" destId="{8F05EA3E-40FD-4675-A786-0D874F7C10D2}" srcOrd="3" destOrd="0" presId="urn:microsoft.com/office/officeart/2005/8/layout/process4"/>
    <dgm:cxn modelId="{EEFCA328-3EDD-4182-9EE1-AACFA243F784}" type="presParOf" srcId="{BFAD122D-946F-43D6-B1B4-255048E96200}" destId="{FA5578CA-FE54-4F51-81B5-8FF27A44E06E}" srcOrd="3" destOrd="0" presId="urn:microsoft.com/office/officeart/2005/8/layout/process4"/>
    <dgm:cxn modelId="{89CA54E7-E158-4FD4-B8F7-1DB42301FDBB}" type="presParOf" srcId="{BFAD122D-946F-43D6-B1B4-255048E96200}" destId="{31F84F67-A2F5-41EB-B7DA-9D64AC06E9F6}" srcOrd="4" destOrd="0" presId="urn:microsoft.com/office/officeart/2005/8/layout/process4"/>
    <dgm:cxn modelId="{204C52E7-7571-4006-A736-666C7A39D827}" type="presParOf" srcId="{31F84F67-A2F5-41EB-B7DA-9D64AC06E9F6}" destId="{465C687A-9009-4BD2-B75F-1135BBCD6DFF}" srcOrd="0" destOrd="0" presId="urn:microsoft.com/office/officeart/2005/8/layout/process4"/>
    <dgm:cxn modelId="{2E92B1EF-ACFB-4A73-84F7-0319841BEF24}" type="presParOf" srcId="{31F84F67-A2F5-41EB-B7DA-9D64AC06E9F6}" destId="{F90DFE78-2487-483E-89FD-871650DB5983}" srcOrd="1" destOrd="0" presId="urn:microsoft.com/office/officeart/2005/8/layout/process4"/>
    <dgm:cxn modelId="{A4F797EB-A18E-463C-9CE0-764FD93DE0F1}" type="presParOf" srcId="{31F84F67-A2F5-41EB-B7DA-9D64AC06E9F6}" destId="{CEC1AFCA-988C-4956-996C-DCAA89852DC0}" srcOrd="2" destOrd="0" presId="urn:microsoft.com/office/officeart/2005/8/layout/process4"/>
    <dgm:cxn modelId="{FFEC87F2-34B9-4AC4-BEB5-6FC8DC418B13}" type="presParOf" srcId="{CEC1AFCA-988C-4956-996C-DCAA89852DC0}" destId="{597DC044-6AA1-4C1E-A877-265D75D0B8A9}" srcOrd="0" destOrd="0" presId="urn:microsoft.com/office/officeart/2005/8/layout/process4"/>
    <dgm:cxn modelId="{13BDFE4F-31F8-4A52-8E67-08E03B12AA2E}" type="presParOf" srcId="{CEC1AFCA-988C-4956-996C-DCAA89852DC0}" destId="{B19050DA-9DFB-4B5C-9A00-9820B2B4D776}" srcOrd="1" destOrd="0" presId="urn:microsoft.com/office/officeart/2005/8/layout/process4"/>
    <dgm:cxn modelId="{D8FA9525-A4C7-4012-BF7B-D02CBFFBE3AD}" type="presParOf" srcId="{CEC1AFCA-988C-4956-996C-DCAA89852DC0}" destId="{86974E34-B5E1-4BCA-8A16-5627EF2937D2}" srcOrd="2" destOrd="0" presId="urn:microsoft.com/office/officeart/2005/8/layout/process4"/>
    <dgm:cxn modelId="{C367C8DA-5860-421D-8591-C5F902EB7BA3}" type="presParOf" srcId="{CEC1AFCA-988C-4956-996C-DCAA89852DC0}" destId="{47BE6288-0A30-4DA1-B0A7-93D9DFEE42EF}" srcOrd="3" destOrd="0" presId="urn:microsoft.com/office/officeart/2005/8/layout/process4"/>
    <dgm:cxn modelId="{9C29059B-2C6D-4994-BE76-402315C78590}" type="presParOf" srcId="{CEC1AFCA-988C-4956-996C-DCAA89852DC0}" destId="{432BD6AA-0818-4778-82CC-77CDD31ED0E3}" srcOrd="4"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标题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400800" y="6355080"/>
            <a:ext cx="2286000" cy="365760"/>
          </a:xfrm>
        </p:spPr>
        <p:txBody>
          <a:bodyPr/>
          <a:lstStyle>
            <a:lvl1pPr>
              <a:defRPr sz="1400"/>
            </a:lvl1pPr>
          </a:lstStyle>
          <a:p>
            <a:endParaRPr lang="zh-CN" altLang="en-US"/>
          </a:p>
        </p:txBody>
      </p:sp>
      <p:sp>
        <p:nvSpPr>
          <p:cNvPr id="17" name="页脚占位符 16"/>
          <p:cNvSpPr>
            <a:spLocks noGrp="1"/>
          </p:cNvSpPr>
          <p:nvPr>
            <p:ph type="ftr" sz="quarter" idx="11"/>
          </p:nvPr>
        </p:nvSpPr>
        <p:spPr>
          <a:xfrm>
            <a:off x="2898648" y="6355080"/>
            <a:ext cx="3474720" cy="365760"/>
          </a:xfrm>
        </p:spPr>
        <p:txBody>
          <a:bodyPr/>
          <a:lstStyle/>
          <a:p>
            <a:endParaRPr lang="zh-CN" altLang="en-US"/>
          </a:p>
        </p:txBody>
      </p:sp>
      <p:sp>
        <p:nvSpPr>
          <p:cNvPr id="29" name="灯片编号占位符 28"/>
          <p:cNvSpPr>
            <a:spLocks noGrp="1"/>
          </p:cNvSpPr>
          <p:nvPr>
            <p:ph type="sldNum" sz="quarter" idx="12"/>
          </p:nvPr>
        </p:nvSpPr>
        <p:spPr>
          <a:xfrm>
            <a:off x="1216152" y="6355080"/>
            <a:ext cx="1219200" cy="365760"/>
          </a:xfrm>
        </p:spPr>
        <p:txBody>
          <a:bodyPr/>
          <a:lstStyle/>
          <a:p>
            <a:fld id="{96562424-C098-4CF2-95A7-25C6C934FECE}" type="slidenum">
              <a:rPr lang="en-US" altLang="zh-CN" smtClean="0"/>
              <a:pPr/>
              <a:t>‹#›</a:t>
            </a:fld>
            <a:endParaRPr lang="en-US" altLang="zh-CN"/>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88AA84-375A-4257-A9B2-19DB24407AA3}"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5E8742-E884-44ED-BD6A-FE600357B5CD}" type="slidenum">
              <a:rPr lang="en-US" altLang="zh-CN" smtClean="0"/>
              <a:pPr/>
              <a:t>‹#›</a:t>
            </a:fld>
            <a:endParaRPr lang="en-US" altLang="zh-CN"/>
          </a:p>
        </p:txBody>
      </p:sp>
      <p:sp>
        <p:nvSpPr>
          <p:cNvPr id="7" name="直接连接符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接连接符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DFAC46-E64A-491A-A700-F38145248138}" type="slidenum">
              <a:rPr lang="en-US" altLang="zh-CN" smtClean="0"/>
              <a:pPr/>
              <a:t>‹#›</a:t>
            </a:fld>
            <a:endParaRPr lang="en-US" altLang="zh-CN"/>
          </a:p>
        </p:txBody>
      </p:sp>
      <p:sp>
        <p:nvSpPr>
          <p:cNvPr id="8" name="内容占位符 7"/>
          <p:cNvSpPr>
            <a:spLocks noGrp="1"/>
          </p:cNvSpPr>
          <p:nvPr>
            <p:ph sz="quarter" idx="1"/>
          </p:nvPr>
        </p:nvSpPr>
        <p:spPr>
          <a:xfrm>
            <a:off x="457200" y="1219200"/>
            <a:ext cx="8229600"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6400800" y="6355080"/>
            <a:ext cx="2286000" cy="365760"/>
          </a:xfrm>
        </p:spPr>
        <p:txBody>
          <a:bodyPr/>
          <a:lstStyle/>
          <a:p>
            <a:endParaRPr lang="zh-CN" altLang="en-US"/>
          </a:p>
        </p:txBody>
      </p:sp>
      <p:sp>
        <p:nvSpPr>
          <p:cNvPr id="5" name="页脚占位符 4"/>
          <p:cNvSpPr>
            <a:spLocks noGrp="1"/>
          </p:cNvSpPr>
          <p:nvPr>
            <p:ph type="ftr" sz="quarter" idx="11"/>
          </p:nvPr>
        </p:nvSpPr>
        <p:spPr>
          <a:xfrm>
            <a:off x="2898648" y="6355080"/>
            <a:ext cx="3474720" cy="365760"/>
          </a:xfrm>
        </p:spPr>
        <p:txBody>
          <a:bodyPr/>
          <a:lstStyle/>
          <a:p>
            <a:endParaRPr lang="zh-CN" altLang="en-US"/>
          </a:p>
        </p:txBody>
      </p:sp>
      <p:sp>
        <p:nvSpPr>
          <p:cNvPr id="6" name="灯片编号占位符 5"/>
          <p:cNvSpPr>
            <a:spLocks noGrp="1"/>
          </p:cNvSpPr>
          <p:nvPr>
            <p:ph type="sldNum" sz="quarter" idx="12"/>
          </p:nvPr>
        </p:nvSpPr>
        <p:spPr>
          <a:xfrm>
            <a:off x="1069848" y="6355080"/>
            <a:ext cx="1520952" cy="365760"/>
          </a:xfrm>
        </p:spPr>
        <p:txBody>
          <a:bodyPr/>
          <a:lstStyle/>
          <a:p>
            <a:fld id="{B46CFBFF-B536-49BB-A51F-8574E46CAE54}" type="slidenum">
              <a:rPr lang="en-US" altLang="zh-CN" smtClean="0"/>
              <a:pPr/>
              <a:t>‹#›</a:t>
            </a:fld>
            <a:endParaRPr lang="en-US" altLang="zh-CN"/>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50AE3C-6578-4E4E-B801-5CF8F2CEB3C3}" type="slidenum">
              <a:rPr lang="en-US" altLang="zh-CN" smtClean="0"/>
              <a:pPr/>
              <a:t>‹#›</a:t>
            </a:fld>
            <a:endParaRPr lang="en-US" altLang="zh-CN"/>
          </a:p>
        </p:txBody>
      </p:sp>
      <p:sp>
        <p:nvSpPr>
          <p:cNvPr id="9" name="内容占位符 8"/>
          <p:cNvSpPr>
            <a:spLocks noGrp="1"/>
          </p:cNvSpPr>
          <p:nvPr>
            <p:ph sz="quarter" idx="1"/>
          </p:nvPr>
        </p:nvSpPr>
        <p:spPr>
          <a:xfrm>
            <a:off x="457200" y="1219200"/>
            <a:ext cx="4041648"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632198" y="1216152"/>
            <a:ext cx="4041648"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FB82867-FF39-4227-8D92-F5C4B4EA3101}" type="slidenum">
              <a:rPr lang="en-US" altLang="zh-CN" smtClean="0"/>
              <a:pPr/>
              <a:t>‹#›</a:t>
            </a:fld>
            <a:endParaRPr lang="en-US" altLang="zh-CN"/>
          </a:p>
        </p:txBody>
      </p:sp>
      <p:sp>
        <p:nvSpPr>
          <p:cNvPr id="11" name="内容占位符 10"/>
          <p:cNvSpPr>
            <a:spLocks noGrp="1"/>
          </p:cNvSpPr>
          <p:nvPr>
            <p:ph sz="quarter" idx="2"/>
          </p:nvPr>
        </p:nvSpPr>
        <p:spPr>
          <a:xfrm>
            <a:off x="457200" y="2133600"/>
            <a:ext cx="4038600" cy="4038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648200" y="2133600"/>
            <a:ext cx="4038600" cy="4038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9671B66-543E-41AE-98CA-7145910774E8}" type="slidenum">
              <a:rPr lang="en-US" altLang="zh-CN" smtClean="0"/>
              <a:pPr/>
              <a:t>‹#›</a:t>
            </a:fld>
            <a:endParaRPr lang="en-US" altLang="zh-CN"/>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012FF8B-D812-496F-B7AF-F39C82EC8FFE}" type="slidenum">
              <a:rPr lang="en-US" altLang="zh-CN" smtClean="0"/>
              <a:pPr/>
              <a:t>‹#›</a:t>
            </a:fld>
            <a:endParaRPr lang="en-US" altLang="zh-CN"/>
          </a:p>
        </p:txBody>
      </p:sp>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D69B8-67C6-406D-B6EC-9CEDB7B81F91}" type="slidenum">
              <a:rPr lang="en-US" altLang="zh-CN" smtClean="0"/>
              <a:pPr/>
              <a:t>‹#›</a:t>
            </a:fld>
            <a:endParaRPr lang="en-US" altLang="zh-CN"/>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接连接符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内容占位符 11"/>
          <p:cNvSpPr>
            <a:spLocks noGrp="1"/>
          </p:cNvSpPr>
          <p:nvPr>
            <p:ph sz="quarter" idx="1"/>
          </p:nvPr>
        </p:nvSpPr>
        <p:spPr>
          <a:xfrm>
            <a:off x="304800" y="304800"/>
            <a:ext cx="5715000" cy="5715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860C9B-1411-4BFE-A113-7CB7C8CF9A8D}" type="slidenum">
              <a:rPr lang="en-US" altLang="zh-CN" smtClean="0"/>
              <a:pPr/>
              <a:t>‹#›</a:t>
            </a:fld>
            <a:endParaRPr lang="en-US" altLang="zh-CN"/>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457200" y="152400"/>
            <a:ext cx="8229600" cy="990600"/>
          </a:xfrm>
          <a:prstGeom prst="rect">
            <a:avLst/>
          </a:prstGeom>
        </p:spPr>
        <p:txBody>
          <a:bodyPr vert="horz"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zh-CN" altLang="en-US"/>
          </a:p>
        </p:txBody>
      </p:sp>
      <p:sp>
        <p:nvSpPr>
          <p:cNvPr id="3" name="页脚占位符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035AB1D-FAC3-4F3E-ADA6-2CDE33D01E8B}" type="slidenum">
              <a:rPr lang="en-US" altLang="zh-CN" smtClean="0"/>
              <a:pPr/>
              <a:t>‹#›</a:t>
            </a:fld>
            <a:endParaRPr lang="en-US" altLang="zh-CN"/>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Data Mining Course Project</a:t>
            </a:r>
            <a:endParaRPr lang="zh-CN" altLang="en-US" dirty="0"/>
          </a:p>
        </p:txBody>
      </p:sp>
      <p:sp>
        <p:nvSpPr>
          <p:cNvPr id="3" name="副标题 2"/>
          <p:cNvSpPr>
            <a:spLocks noGrp="1"/>
          </p:cNvSpPr>
          <p:nvPr>
            <p:ph type="subTitle" idx="1"/>
          </p:nvPr>
        </p:nvSpPr>
        <p:spPr/>
        <p:txBody>
          <a:bodyPr/>
          <a:lstStyle/>
          <a:p>
            <a:r>
              <a:rPr lang="zh-CN" altLang="en-US" dirty="0" smtClean="0"/>
              <a:t>李博杰  </a:t>
            </a:r>
            <a:r>
              <a:rPr lang="en-US" altLang="zh-CN" dirty="0" smtClean="0"/>
              <a:t>PB10000603    2010</a:t>
            </a:r>
            <a:r>
              <a:rPr lang="zh-CN" altLang="en-US" dirty="0" smtClean="0"/>
              <a:t>级</a:t>
            </a:r>
            <a:r>
              <a:rPr lang="en-US" altLang="zh-CN" dirty="0" smtClean="0"/>
              <a:t>001</a:t>
            </a:r>
            <a:r>
              <a:rPr lang="zh-CN" altLang="en-US" dirty="0" smtClean="0"/>
              <a:t>班</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Feature Extraction</a:t>
            </a:r>
            <a:endParaRPr lang="zh-CN" altLang="en-US" dirty="0"/>
          </a:p>
        </p:txBody>
      </p:sp>
      <p:sp>
        <p:nvSpPr>
          <p:cNvPr id="3" name="内容占位符 2"/>
          <p:cNvSpPr>
            <a:spLocks noGrp="1"/>
          </p:cNvSpPr>
          <p:nvPr>
            <p:ph sz="quarter" idx="1"/>
          </p:nvPr>
        </p:nvSpPr>
        <p:spPr/>
        <p:txBody>
          <a:bodyPr/>
          <a:lstStyle/>
          <a:p>
            <a:r>
              <a:rPr lang="en-US" altLang="zh-CN" dirty="0" smtClean="0"/>
              <a:t>Flags for missing values</a:t>
            </a:r>
          </a:p>
          <a:p>
            <a:r>
              <a:rPr lang="en-US" altLang="zh-CN" dirty="0" smtClean="0"/>
              <a:t>Length for string-type values</a:t>
            </a:r>
          </a:p>
          <a:p>
            <a:pPr lvl="1"/>
            <a:r>
              <a:rPr lang="en-US" altLang="zh-CN" dirty="0" smtClean="0"/>
              <a:t>Since the values are encrypted, Euclidean distance between strings seem useless, so take length instead.</a:t>
            </a:r>
          </a:p>
          <a:p>
            <a:r>
              <a:rPr lang="en-US" altLang="zh-CN" dirty="0" smtClean="0"/>
              <a:t>Binary indicator of null or not null</a:t>
            </a:r>
          </a:p>
          <a:p>
            <a:r>
              <a:rPr lang="en-US" altLang="zh-CN" dirty="0" smtClean="0"/>
              <a:t>(manual work) Add a specific binary flag to “predictive” indicators found manually.</a:t>
            </a:r>
          </a:p>
          <a:p>
            <a:r>
              <a:rPr lang="en-US" altLang="zh-CN" dirty="0" smtClean="0"/>
              <a:t>The result shows that this step is not effective, since the tree-based classifiers themselves have found such hidden characteristics of features.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Discretization</a:t>
            </a:r>
            <a:endParaRPr lang="zh-CN" altLang="en-US" dirty="0"/>
          </a:p>
        </p:txBody>
      </p:sp>
      <p:sp>
        <p:nvSpPr>
          <p:cNvPr id="3" name="内容占位符 2"/>
          <p:cNvSpPr>
            <a:spLocks noGrp="1"/>
          </p:cNvSpPr>
          <p:nvPr>
            <p:ph sz="quarter" idx="1"/>
          </p:nvPr>
        </p:nvSpPr>
        <p:spPr/>
        <p:txBody>
          <a:bodyPr/>
          <a:lstStyle/>
          <a:p>
            <a:r>
              <a:rPr lang="en-US" altLang="zh-CN" dirty="0" smtClean="0"/>
              <a:t>The dataset contains rare outliers, but a large amount of missing values, so it is unwise to choose Equal-width or Equal-depth </a:t>
            </a:r>
            <a:r>
              <a:rPr lang="en-US" altLang="zh-CN" dirty="0" err="1" smtClean="0"/>
              <a:t>discretization</a:t>
            </a:r>
            <a:r>
              <a:rPr lang="en-US" altLang="zh-CN" dirty="0" smtClean="0"/>
              <a:t> techniques.</a:t>
            </a:r>
          </a:p>
          <a:p>
            <a:r>
              <a:rPr lang="en-US" altLang="zh-CN" dirty="0" smtClean="0"/>
              <a:t>Minimum-entropy approach is finally chosen.</a:t>
            </a:r>
          </a:p>
          <a:p>
            <a:pPr lvl="1"/>
            <a:r>
              <a:rPr lang="en-US" altLang="zh-CN" dirty="0" smtClean="0"/>
              <a:t>Bisect the initial values so that the resulting two intervals give minimum entropy.</a:t>
            </a:r>
          </a:p>
          <a:p>
            <a:pPr lvl="1"/>
            <a:r>
              <a:rPr lang="en-US" altLang="zh-CN" dirty="0" smtClean="0"/>
              <a:t>The splitting process is then repeated with the interval with highest entropy.</a:t>
            </a:r>
          </a:p>
          <a:p>
            <a:pPr lvl="1"/>
            <a:r>
              <a:rPr lang="en-US" altLang="zh-CN" dirty="0" smtClean="0"/>
              <a:t>Until the maximum entropy is below some threshold, or the number of intervals reaches 10.</a:t>
            </a:r>
          </a:p>
          <a:p>
            <a:r>
              <a:rPr lang="en-US" altLang="zh-CN" dirty="0" smtClean="0"/>
              <a:t>The main drawback is the cost of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Categorical Grouping</a:t>
            </a:r>
            <a:endParaRPr lang="zh-CN" altLang="en-US" dirty="0"/>
          </a:p>
        </p:txBody>
      </p:sp>
      <p:sp>
        <p:nvSpPr>
          <p:cNvPr id="3" name="内容占位符 2"/>
          <p:cNvSpPr>
            <a:spLocks noGrp="1"/>
          </p:cNvSpPr>
          <p:nvPr>
            <p:ph sz="quarter" idx="1"/>
          </p:nvPr>
        </p:nvSpPr>
        <p:spPr/>
        <p:txBody>
          <a:bodyPr>
            <a:normAutofit/>
          </a:bodyPr>
          <a:lstStyle/>
          <a:p>
            <a:r>
              <a:rPr lang="en-US" altLang="zh-CN" dirty="0" smtClean="0"/>
              <a:t>Features with more than 10 categories are not suitable for most classifiers supporting only numerical input. Furthermore, many categories only include one or two objects, which are not enough informational for classifier.</a:t>
            </a:r>
          </a:p>
          <a:p>
            <a:r>
              <a:rPr lang="en-US" altLang="zh-CN" dirty="0" smtClean="0"/>
              <a:t>The main idea of categorical grouping is to treat categories as objects, and the size of a category as the value of the object.</a:t>
            </a:r>
          </a:p>
          <a:p>
            <a:r>
              <a:rPr lang="en-US" altLang="zh-CN" dirty="0" smtClean="0"/>
              <a:t>Then the categorical data is transformed into numerical data, and perform equal-width </a:t>
            </a:r>
            <a:r>
              <a:rPr lang="en-US" altLang="zh-CN" dirty="0" err="1" smtClean="0"/>
              <a:t>discretization</a:t>
            </a:r>
            <a:r>
              <a:rPr lang="en-US" altLang="zh-CN" dirty="0" smtClean="0"/>
              <a:t> on them.</a:t>
            </a:r>
          </a:p>
          <a:p>
            <a:r>
              <a:rPr lang="en-US" altLang="zh-CN" dirty="0" smtClean="0"/>
              <a:t>The categories fall in a same interval are aggregated.</a:t>
            </a:r>
          </a:p>
          <a:p>
            <a:r>
              <a:rPr lang="en-US" altLang="zh-CN" dirty="0" smtClean="0"/>
              <a:t>Finally the categories have to be </a:t>
            </a:r>
            <a:r>
              <a:rPr lang="en-US" altLang="zh-CN" dirty="0" err="1" smtClean="0"/>
              <a:t>binarized</a:t>
            </a:r>
            <a:r>
              <a:rPr lang="en-US" altLang="zh-CN" dirty="0" smtClean="0"/>
              <a: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Categorical Grouping (continued)</a:t>
            </a:r>
            <a:endParaRPr lang="zh-CN" altLang="en-US" dirty="0"/>
          </a:p>
        </p:txBody>
      </p:sp>
      <p:sp>
        <p:nvSpPr>
          <p:cNvPr id="3" name="内容占位符 2"/>
          <p:cNvSpPr>
            <a:spLocks noGrp="1"/>
          </p:cNvSpPr>
          <p:nvPr>
            <p:ph sz="quarter" idx="1"/>
          </p:nvPr>
        </p:nvSpPr>
        <p:spPr/>
        <p:txBody>
          <a:bodyPr/>
          <a:lstStyle/>
          <a:p>
            <a:r>
              <a:rPr lang="en-US" altLang="zh-CN" dirty="0" smtClean="0"/>
              <a:t>AUC scores for aggregated categories and original ones</a:t>
            </a:r>
          </a:p>
          <a:p>
            <a:endParaRPr lang="en-US" altLang="zh-CN" dirty="0" smtClean="0"/>
          </a:p>
          <a:p>
            <a:endParaRPr lang="en-US" altLang="zh-CN" dirty="0" smtClean="0"/>
          </a:p>
          <a:p>
            <a:endParaRPr lang="en-US" altLang="zh-CN" dirty="0" smtClean="0"/>
          </a:p>
          <a:p>
            <a:endParaRPr lang="en-US" altLang="zh-CN" dirty="0" smtClean="0"/>
          </a:p>
          <a:p>
            <a:r>
              <a:rPr lang="en-US" altLang="zh-CN" dirty="0" smtClean="0"/>
              <a:t>The improvement of grouping is not as significant as predicted.</a:t>
            </a:r>
          </a:p>
          <a:p>
            <a:pPr lvl="1"/>
            <a:r>
              <a:rPr lang="en-US" altLang="zh-CN" dirty="0" smtClean="0"/>
              <a:t>Any measure taken in Data Mining can not be only theoretical, but should be measured in practice. Good models often do not work.</a:t>
            </a:r>
            <a:endParaRPr lang="zh-CN" altLang="en-US" dirty="0"/>
          </a:p>
        </p:txBody>
      </p:sp>
      <p:graphicFrame>
        <p:nvGraphicFramePr>
          <p:cNvPr id="4" name="表格 3"/>
          <p:cNvGraphicFramePr>
            <a:graphicFrameLocks noGrp="1"/>
          </p:cNvGraphicFramePr>
          <p:nvPr/>
        </p:nvGraphicFramePr>
        <p:xfrm>
          <a:off x="1066800" y="1828800"/>
          <a:ext cx="6858000" cy="1483360"/>
        </p:xfrm>
        <a:graphic>
          <a:graphicData uri="http://schemas.openxmlformats.org/drawingml/2006/table">
            <a:tbl>
              <a:tblPr firstRow="1" bandRow="1">
                <a:tableStyleId>{5C22544A-7EE6-4342-B048-85BDC9FD1C3A}</a:tableStyleId>
              </a:tblPr>
              <a:tblGrid>
                <a:gridCol w="1714500"/>
                <a:gridCol w="1714500"/>
                <a:gridCol w="1714500"/>
                <a:gridCol w="1714500"/>
              </a:tblGrid>
              <a:tr h="370840">
                <a:tc>
                  <a:txBody>
                    <a:bodyPr/>
                    <a:lstStyle/>
                    <a:p>
                      <a:r>
                        <a:rPr lang="en-US" altLang="zh-CN" dirty="0" smtClean="0"/>
                        <a:t>Model</a:t>
                      </a:r>
                      <a:endParaRPr lang="zh-CN" altLang="en-US" dirty="0"/>
                    </a:p>
                  </a:txBody>
                  <a:tcPr/>
                </a:tc>
                <a:tc>
                  <a:txBody>
                    <a:bodyPr/>
                    <a:lstStyle/>
                    <a:p>
                      <a:r>
                        <a:rPr lang="en-US" altLang="zh-CN" dirty="0" smtClean="0"/>
                        <a:t>Aggregated</a:t>
                      </a:r>
                      <a:endParaRPr lang="zh-CN" altLang="en-US" dirty="0"/>
                    </a:p>
                  </a:txBody>
                  <a:tcPr/>
                </a:tc>
                <a:tc>
                  <a:txBody>
                    <a:bodyPr/>
                    <a:lstStyle/>
                    <a:p>
                      <a:r>
                        <a:rPr lang="en-US" altLang="zh-CN" dirty="0" smtClean="0"/>
                        <a:t>Original</a:t>
                      </a:r>
                      <a:endParaRPr lang="zh-CN" altLang="en-US" dirty="0"/>
                    </a:p>
                  </a:txBody>
                  <a:tcPr/>
                </a:tc>
                <a:tc>
                  <a:txBody>
                    <a:bodyPr/>
                    <a:lstStyle/>
                    <a:p>
                      <a:r>
                        <a:rPr lang="en-US" altLang="zh-CN" dirty="0" smtClean="0"/>
                        <a:t>Improvement</a:t>
                      </a:r>
                      <a:endParaRPr lang="zh-CN" altLang="en-US" dirty="0"/>
                    </a:p>
                  </a:txBody>
                  <a:tcPr/>
                </a:tc>
              </a:tr>
              <a:tr h="370840">
                <a:tc>
                  <a:txBody>
                    <a:bodyPr/>
                    <a:lstStyle/>
                    <a:p>
                      <a:r>
                        <a:rPr lang="en-US" altLang="zh-CN" dirty="0" smtClean="0"/>
                        <a:t>Churn</a:t>
                      </a:r>
                      <a:endParaRPr lang="zh-CN" altLang="en-US" dirty="0"/>
                    </a:p>
                  </a:txBody>
                  <a:tcPr/>
                </a:tc>
                <a:tc>
                  <a:txBody>
                    <a:bodyPr/>
                    <a:lstStyle/>
                    <a:p>
                      <a:r>
                        <a:rPr lang="en-US" altLang="zh-CN" dirty="0" smtClean="0"/>
                        <a:t>0.7495</a:t>
                      </a:r>
                      <a:endParaRPr lang="zh-CN" altLang="en-US" dirty="0"/>
                    </a:p>
                  </a:txBody>
                  <a:tcPr/>
                </a:tc>
                <a:tc>
                  <a:txBody>
                    <a:bodyPr/>
                    <a:lstStyle/>
                    <a:p>
                      <a:r>
                        <a:rPr lang="en-US" altLang="zh-CN" dirty="0" smtClean="0"/>
                        <a:t>0.7479</a:t>
                      </a:r>
                      <a:endParaRPr lang="zh-CN" altLang="en-US" dirty="0"/>
                    </a:p>
                  </a:txBody>
                  <a:tcPr/>
                </a:tc>
                <a:tc>
                  <a:txBody>
                    <a:bodyPr/>
                    <a:lstStyle/>
                    <a:p>
                      <a:r>
                        <a:rPr lang="en-US" altLang="zh-CN" dirty="0" smtClean="0"/>
                        <a:t>0.0016</a:t>
                      </a:r>
                      <a:endParaRPr lang="zh-CN" altLang="en-US" dirty="0"/>
                    </a:p>
                  </a:txBody>
                  <a:tcPr/>
                </a:tc>
              </a:tr>
              <a:tr h="370840">
                <a:tc>
                  <a:txBody>
                    <a:bodyPr/>
                    <a:lstStyle/>
                    <a:p>
                      <a:r>
                        <a:rPr lang="en-US" altLang="zh-CN" dirty="0" smtClean="0"/>
                        <a:t>Appetency</a:t>
                      </a:r>
                      <a:endParaRPr lang="zh-CN" altLang="en-US" dirty="0"/>
                    </a:p>
                  </a:txBody>
                  <a:tcPr/>
                </a:tc>
                <a:tc>
                  <a:txBody>
                    <a:bodyPr/>
                    <a:lstStyle/>
                    <a:p>
                      <a:r>
                        <a:rPr lang="en-US" altLang="zh-CN" dirty="0" smtClean="0"/>
                        <a:t>0.8807</a:t>
                      </a:r>
                      <a:endParaRPr lang="zh-CN" altLang="en-US" dirty="0"/>
                    </a:p>
                  </a:txBody>
                  <a:tcPr/>
                </a:tc>
                <a:tc>
                  <a:txBody>
                    <a:bodyPr/>
                    <a:lstStyle/>
                    <a:p>
                      <a:r>
                        <a:rPr lang="en-US" altLang="zh-CN" dirty="0" smtClean="0"/>
                        <a:t>0.8795</a:t>
                      </a:r>
                      <a:endParaRPr lang="zh-CN" altLang="en-US" dirty="0"/>
                    </a:p>
                  </a:txBody>
                  <a:tcPr/>
                </a:tc>
                <a:tc>
                  <a:txBody>
                    <a:bodyPr/>
                    <a:lstStyle/>
                    <a:p>
                      <a:r>
                        <a:rPr lang="en-US" altLang="zh-CN" dirty="0" smtClean="0"/>
                        <a:t>0.0008</a:t>
                      </a:r>
                      <a:endParaRPr lang="zh-CN" altLang="en-US" dirty="0"/>
                    </a:p>
                  </a:txBody>
                  <a:tcPr/>
                </a:tc>
              </a:tr>
              <a:tr h="370840">
                <a:tc>
                  <a:txBody>
                    <a:bodyPr/>
                    <a:lstStyle/>
                    <a:p>
                      <a:r>
                        <a:rPr lang="en-US" altLang="zh-CN" dirty="0" smtClean="0"/>
                        <a:t>Up-selling</a:t>
                      </a:r>
                      <a:endParaRPr lang="zh-CN" altLang="en-US" dirty="0"/>
                    </a:p>
                  </a:txBody>
                  <a:tcPr/>
                </a:tc>
                <a:tc>
                  <a:txBody>
                    <a:bodyPr/>
                    <a:lstStyle/>
                    <a:p>
                      <a:r>
                        <a:rPr lang="en-US" altLang="zh-CN" dirty="0" smtClean="0"/>
                        <a:t>0.9025</a:t>
                      </a:r>
                      <a:endParaRPr lang="zh-CN" altLang="en-US" dirty="0"/>
                    </a:p>
                  </a:txBody>
                  <a:tcPr/>
                </a:tc>
                <a:tc>
                  <a:txBody>
                    <a:bodyPr/>
                    <a:lstStyle/>
                    <a:p>
                      <a:r>
                        <a:rPr lang="en-US" altLang="zh-CN" dirty="0" smtClean="0"/>
                        <a:t>0.9027</a:t>
                      </a:r>
                      <a:endParaRPr lang="zh-CN" altLang="en-US" dirty="0"/>
                    </a:p>
                  </a:txBody>
                  <a:tcPr/>
                </a:tc>
                <a:tc>
                  <a:txBody>
                    <a:bodyPr/>
                    <a:lstStyle/>
                    <a:p>
                      <a:r>
                        <a:rPr lang="en-US" altLang="zh-CN" dirty="0" smtClean="0"/>
                        <a:t>-0.0002</a:t>
                      </a:r>
                      <a:endParaRPr lang="zh-CN" alt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Classification</a:t>
            </a:r>
            <a:endParaRPr lang="zh-CN" altLang="en-US" dirty="0"/>
          </a:p>
        </p:txBody>
      </p:sp>
      <p:sp>
        <p:nvSpPr>
          <p:cNvPr id="3" name="内容占位符 2"/>
          <p:cNvSpPr>
            <a:spLocks noGrp="1"/>
          </p:cNvSpPr>
          <p:nvPr>
            <p:ph sz="quarter" idx="1"/>
          </p:nvPr>
        </p:nvSpPr>
        <p:spPr/>
        <p:txBody>
          <a:bodyPr/>
          <a:lstStyle/>
          <a:p>
            <a:r>
              <a:rPr lang="en-US" altLang="zh-CN" dirty="0" smtClean="0"/>
              <a:t>Challenge</a:t>
            </a:r>
          </a:p>
          <a:p>
            <a:r>
              <a:rPr lang="en-US" altLang="zh-CN" dirty="0" smtClean="0"/>
              <a:t>Curse of dimensionality (data sparseness)</a:t>
            </a:r>
          </a:p>
          <a:p>
            <a:pPr lvl="1"/>
            <a:r>
              <a:rPr lang="en-US" altLang="zh-CN" dirty="0" smtClean="0"/>
              <a:t>Distance-based classifiers are not likely to work well.</a:t>
            </a:r>
          </a:p>
          <a:p>
            <a:r>
              <a:rPr lang="en-US" altLang="zh-CN" dirty="0" smtClean="0"/>
              <a:t>Presence of noise</a:t>
            </a:r>
          </a:p>
          <a:p>
            <a:pPr lvl="1"/>
            <a:r>
              <a:rPr lang="en-US" altLang="zh-CN" dirty="0" err="1" smtClean="0"/>
              <a:t>Overfitting</a:t>
            </a:r>
            <a:r>
              <a:rPr lang="en-US" altLang="zh-CN" dirty="0" smtClean="0"/>
              <a:t> problem</a:t>
            </a:r>
          </a:p>
          <a:p>
            <a:r>
              <a:rPr lang="en-US" altLang="zh-CN" dirty="0" smtClean="0"/>
              <a:t>No simple method fits all</a:t>
            </a:r>
          </a:p>
          <a:p>
            <a:pPr lvl="1"/>
            <a:r>
              <a:rPr lang="en-US" altLang="zh-CN" dirty="0" smtClean="0"/>
              <a:t>Use ensemble methods to improve result.</a:t>
            </a:r>
          </a:p>
          <a:p>
            <a:r>
              <a:rPr lang="en-US" altLang="zh-CN" dirty="0" smtClean="0"/>
              <a:t>Dataset is not large enough to validate every rule.</a:t>
            </a:r>
          </a:p>
          <a:p>
            <a:pPr lvl="1"/>
            <a:r>
              <a:rPr lang="en-US" altLang="zh-CN" dirty="0" smtClean="0"/>
              <a:t>Use cross validation to “enlarge” the dataset.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Metrics</a:t>
            </a:r>
            <a:endParaRPr lang="zh-CN" altLang="en-US" dirty="0"/>
          </a:p>
        </p:txBody>
      </p:sp>
      <p:sp>
        <p:nvSpPr>
          <p:cNvPr id="3" name="内容占位符 2"/>
          <p:cNvSpPr>
            <a:spLocks noGrp="1"/>
          </p:cNvSpPr>
          <p:nvPr>
            <p:ph sz="quarter" idx="1"/>
          </p:nvPr>
        </p:nvSpPr>
        <p:spPr/>
        <p:txBody>
          <a:bodyPr/>
          <a:lstStyle/>
          <a:p>
            <a:r>
              <a:rPr lang="en-US" altLang="zh-CN" dirty="0" smtClean="0"/>
              <a:t>Class Imbalance Problem</a:t>
            </a:r>
          </a:p>
          <a:p>
            <a:pPr lvl="1"/>
            <a:r>
              <a:rPr lang="en-US" altLang="zh-CN" dirty="0" smtClean="0"/>
              <a:t>Use confusion matrix of TP, FP, FN, TN.</a:t>
            </a:r>
          </a:p>
          <a:p>
            <a:r>
              <a:rPr lang="en-US" altLang="zh-CN" dirty="0" smtClean="0"/>
              <a:t>ROC (Receiver Operating Characteristic Curve)</a:t>
            </a:r>
          </a:p>
          <a:p>
            <a:pPr lvl="1"/>
            <a:r>
              <a:rPr lang="en-US" altLang="zh-CN" dirty="0" smtClean="0"/>
              <a:t>True positive rate along y axis, false positive rate along x axis.</a:t>
            </a:r>
          </a:p>
          <a:p>
            <a:r>
              <a:rPr lang="en-US" altLang="zh-CN" dirty="0" smtClean="0"/>
              <a:t>Evaluation metric: AUC (Area Under Curve)</a:t>
            </a:r>
          </a:p>
          <a:p>
            <a:r>
              <a:rPr lang="en-US" altLang="zh-CN" dirty="0" smtClean="0"/>
              <a:t>Cross Validation</a:t>
            </a:r>
          </a:p>
          <a:p>
            <a:pPr lvl="1"/>
            <a:r>
              <a:rPr lang="en-US" altLang="zh-CN" dirty="0" smtClean="0"/>
              <a:t>Separate the dataset into 5 subsets.</a:t>
            </a:r>
          </a:p>
          <a:p>
            <a:pPr lvl="1"/>
            <a:r>
              <a:rPr lang="en-US" altLang="zh-CN" dirty="0" smtClean="0"/>
              <a:t>Perform cross validation with 4 subsets for training and 1 subset for testing.</a:t>
            </a:r>
          </a:p>
          <a:p>
            <a:pPr lvl="1"/>
            <a:r>
              <a:rPr lang="en-US" altLang="zh-CN" dirty="0" smtClean="0"/>
              <a:t>Take the average of 5 testing results as the final result.</a:t>
            </a:r>
            <a:endParaRPr lang="zh-CN" altLang="en-US"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Decision Tree</a:t>
            </a:r>
            <a:endParaRPr lang="zh-CN" altLang="en-US" dirty="0"/>
          </a:p>
        </p:txBody>
      </p:sp>
      <p:sp>
        <p:nvSpPr>
          <p:cNvPr id="3" name="内容占位符 2"/>
          <p:cNvSpPr>
            <a:spLocks noGrp="1"/>
          </p:cNvSpPr>
          <p:nvPr>
            <p:ph sz="quarter" idx="1"/>
          </p:nvPr>
        </p:nvSpPr>
        <p:spPr/>
        <p:txBody>
          <a:bodyPr/>
          <a:lstStyle/>
          <a:p>
            <a:r>
              <a:rPr lang="en-US" altLang="zh-CN" dirty="0" smtClean="0"/>
              <a:t>Tree-based classifier</a:t>
            </a:r>
          </a:p>
          <a:p>
            <a:pPr lvl="1"/>
            <a:r>
              <a:rPr lang="en-US" altLang="zh-CN" dirty="0" smtClean="0"/>
              <a:t>Easy to handle interactions and redundancies among features.</a:t>
            </a:r>
          </a:p>
          <a:p>
            <a:r>
              <a:rPr lang="en-US" altLang="zh-CN" dirty="0" smtClean="0"/>
              <a:t>Decision tree is rule-based instead of distance-based.</a:t>
            </a:r>
          </a:p>
          <a:p>
            <a:pPr lvl="1"/>
            <a:r>
              <a:rPr lang="en-US" altLang="zh-CN" dirty="0" smtClean="0"/>
              <a:t>Able to model non-linear features.</a:t>
            </a:r>
          </a:p>
          <a:p>
            <a:r>
              <a:rPr lang="en-US" altLang="zh-CN" dirty="0" smtClean="0"/>
              <a:t>Invariant under monotone transformations</a:t>
            </a:r>
          </a:p>
          <a:p>
            <a:pPr lvl="1"/>
            <a:r>
              <a:rPr lang="en-US" altLang="zh-CN" dirty="0" smtClean="0"/>
              <a:t>Robustness against peculiar value distribution or outliers.</a:t>
            </a:r>
          </a:p>
          <a:p>
            <a:r>
              <a:rPr lang="en-US" altLang="zh-CN" dirty="0" smtClean="0"/>
              <a:t>Robustness against missing value</a:t>
            </a:r>
          </a:p>
          <a:p>
            <a:pPr lvl="1"/>
            <a:r>
              <a:rPr lang="en-US" altLang="zh-CN" dirty="0" smtClean="0"/>
              <a:t>Predictable even if an important predictor contains missing value.</a:t>
            </a:r>
          </a:p>
          <a:p>
            <a:r>
              <a:rPr lang="en-US" altLang="zh-CN" dirty="0" smtClean="0"/>
              <a:t>Ease of tuning and refining</a:t>
            </a:r>
          </a:p>
          <a:p>
            <a:pPr lvl="1"/>
            <a:r>
              <a:rPr lang="en-US" altLang="zh-CN" dirty="0" smtClean="0"/>
              <a:t>Multiple parameters can be adjusted to avoid </a:t>
            </a:r>
            <a:r>
              <a:rPr lang="en-US" altLang="zh-CN" dirty="0" err="1" smtClean="0"/>
              <a:t>overfitting</a:t>
            </a:r>
            <a:r>
              <a:rPr lang="en-US" altLang="zh-CN" dirty="0" smtClean="0"/>
              <a:t>, etc.</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Tree Replication Problem</a:t>
            </a:r>
            <a:endParaRPr lang="zh-CN" altLang="en-US" dirty="0"/>
          </a:p>
        </p:txBody>
      </p:sp>
      <p:sp>
        <p:nvSpPr>
          <p:cNvPr id="3" name="内容占位符 2"/>
          <p:cNvSpPr>
            <a:spLocks noGrp="1"/>
          </p:cNvSpPr>
          <p:nvPr>
            <p:ph sz="quarter" idx="1"/>
          </p:nvPr>
        </p:nvSpPr>
        <p:spPr/>
        <p:txBody>
          <a:bodyPr/>
          <a:lstStyle/>
          <a:p>
            <a:r>
              <a:rPr lang="en-US" altLang="zh-CN" dirty="0" smtClean="0"/>
              <a:t>Since the partitioning algorithm in decision tree generation is divide-and-conquer, the same condition(s) may appear in different parts of the attribute space, resulting in a decision tree with much more complexity and hard to analysis manually.</a:t>
            </a:r>
          </a:p>
          <a:p>
            <a:r>
              <a:rPr lang="en-US" altLang="zh-CN" dirty="0" smtClean="0"/>
              <a:t>Rule-based classifier can be deployed to fight this problem by rule selection, extraction and combination.</a:t>
            </a:r>
          </a:p>
          <a:p>
            <a:r>
              <a:rPr lang="en-US" altLang="zh-CN" dirty="0" smtClean="0"/>
              <a:t>However, in this fast data mining task, manual analysis and interpretation of the model are not necessary, and the data set is not large enough to take efficiency into account, so the rule extraction step is not performed.</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Ensemble Methods</a:t>
            </a:r>
            <a:endParaRPr lang="zh-CN" altLang="en-US" dirty="0"/>
          </a:p>
        </p:txBody>
      </p:sp>
      <p:sp>
        <p:nvSpPr>
          <p:cNvPr id="3" name="内容占位符 2"/>
          <p:cNvSpPr>
            <a:spLocks noGrp="1"/>
          </p:cNvSpPr>
          <p:nvPr>
            <p:ph sz="quarter" idx="1"/>
          </p:nvPr>
        </p:nvSpPr>
        <p:spPr/>
        <p:txBody>
          <a:bodyPr/>
          <a:lstStyle/>
          <a:p>
            <a:r>
              <a:rPr lang="en-US" altLang="zh-CN" dirty="0" smtClean="0"/>
              <a:t>Bagging</a:t>
            </a:r>
          </a:p>
          <a:p>
            <a:pPr lvl="1"/>
            <a:r>
              <a:rPr lang="en-US" altLang="zh-CN" dirty="0" smtClean="0"/>
              <a:t>Every object has a same probability to be selected, and not focus on any particular object, so it is less susceptible to </a:t>
            </a:r>
            <a:r>
              <a:rPr lang="en-US" altLang="zh-CN" dirty="0" err="1" smtClean="0"/>
              <a:t>overfitting</a:t>
            </a:r>
            <a:r>
              <a:rPr lang="en-US" altLang="zh-CN" dirty="0" smtClean="0"/>
              <a:t> when applied to noisy data.</a:t>
            </a:r>
          </a:p>
          <a:p>
            <a:r>
              <a:rPr lang="en-US" altLang="zh-CN" dirty="0" smtClean="0"/>
              <a:t>Boosting</a:t>
            </a:r>
          </a:p>
          <a:p>
            <a:pPr lvl="1"/>
            <a:r>
              <a:rPr lang="en-US" altLang="zh-CN" dirty="0" smtClean="0"/>
              <a:t>Perfectly classifies all objects in training data</a:t>
            </a:r>
          </a:p>
          <a:p>
            <a:pPr lvl="1"/>
            <a:r>
              <a:rPr lang="en-US" altLang="zh-CN" dirty="0" smtClean="0"/>
              <a:t>Because of its tendency to focus on wrongly classified objects, it is susceptible to noisy data.</a:t>
            </a:r>
          </a:p>
          <a:p>
            <a:r>
              <a:rPr lang="en-US" altLang="zh-CN" dirty="0" smtClean="0"/>
              <a:t>Random Forests</a:t>
            </a:r>
          </a:p>
          <a:p>
            <a:pPr lvl="1"/>
            <a:r>
              <a:rPr lang="en-US" altLang="zh-CN" dirty="0" smtClean="0"/>
              <a:t>Randomization helps to reduce the correlation among decision trees.</a:t>
            </a:r>
          </a:p>
          <a:p>
            <a:pPr lvl="1"/>
            <a:r>
              <a:rPr lang="en-US" altLang="zh-CN" dirty="0" smtClean="0"/>
              <a:t>More robust to noise and much faster than Boosting.</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Bagging</a:t>
            </a:r>
            <a:endParaRPr lang="zh-CN" altLang="en-US" dirty="0"/>
          </a:p>
        </p:txBody>
      </p:sp>
      <p:sp>
        <p:nvSpPr>
          <p:cNvPr id="3" name="内容占位符 2"/>
          <p:cNvSpPr>
            <a:spLocks noGrp="1"/>
          </p:cNvSpPr>
          <p:nvPr>
            <p:ph sz="quarter" idx="1"/>
          </p:nvPr>
        </p:nvSpPr>
        <p:spPr/>
        <p:txBody>
          <a:bodyPr/>
          <a:lstStyle/>
          <a:p>
            <a:r>
              <a:rPr lang="en-US" altLang="zh-CN" dirty="0" smtClean="0"/>
              <a:t>Fight against </a:t>
            </a:r>
            <a:r>
              <a:rPr lang="en-US" altLang="zh-CN" dirty="0" err="1" smtClean="0"/>
              <a:t>overfitting</a:t>
            </a:r>
            <a:endParaRPr lang="en-US" altLang="zh-CN" dirty="0" smtClean="0"/>
          </a:p>
          <a:p>
            <a:pPr lvl="1"/>
            <a:r>
              <a:rPr lang="en-US" altLang="zh-CN" dirty="0" smtClean="0"/>
              <a:t>Multiple (100) decision trees are generated with different parameters</a:t>
            </a:r>
          </a:p>
          <a:p>
            <a:pPr lvl="1"/>
            <a:r>
              <a:rPr lang="en-US" altLang="zh-CN" dirty="0" smtClean="0"/>
              <a:t>Multiple (10) ensembles are created from random subsets of decision trees</a:t>
            </a:r>
          </a:p>
          <a:p>
            <a:pPr lvl="1"/>
            <a:r>
              <a:rPr lang="en-US" altLang="zh-CN" dirty="0" smtClean="0"/>
              <a:t>Vote the ensembles to get the final result (true/false)</a:t>
            </a:r>
          </a:p>
          <a:p>
            <a:pPr lvl="1"/>
            <a:r>
              <a:rPr lang="en-US" altLang="zh-CN" dirty="0" smtClean="0"/>
              <a:t>This approach can only generate binary results, so 3 classification problems need to be treated individually.</a:t>
            </a:r>
          </a:p>
          <a:p>
            <a:r>
              <a:rPr lang="en-US" altLang="zh-CN" dirty="0" smtClean="0"/>
              <a:t>Result</a:t>
            </a:r>
          </a:p>
        </p:txBody>
      </p:sp>
      <p:graphicFrame>
        <p:nvGraphicFramePr>
          <p:cNvPr id="4" name="表格 3"/>
          <p:cNvGraphicFramePr>
            <a:graphicFrameLocks noGrp="1"/>
          </p:cNvGraphicFramePr>
          <p:nvPr/>
        </p:nvGraphicFramePr>
        <p:xfrm>
          <a:off x="1219200" y="50292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altLang="zh-CN" dirty="0" smtClean="0"/>
                        <a:t>Churn</a:t>
                      </a:r>
                      <a:endParaRPr lang="zh-CN" altLang="en-US" dirty="0"/>
                    </a:p>
                  </a:txBody>
                  <a:tcPr/>
                </a:tc>
                <a:tc>
                  <a:txBody>
                    <a:bodyPr/>
                    <a:lstStyle/>
                    <a:p>
                      <a:r>
                        <a:rPr lang="en-US" altLang="zh-CN" dirty="0" smtClean="0"/>
                        <a:t>Appetency</a:t>
                      </a:r>
                      <a:endParaRPr lang="zh-CN" altLang="en-US" dirty="0"/>
                    </a:p>
                  </a:txBody>
                  <a:tcPr/>
                </a:tc>
                <a:tc>
                  <a:txBody>
                    <a:bodyPr/>
                    <a:lstStyle/>
                    <a:p>
                      <a:r>
                        <a:rPr lang="en-US" altLang="zh-CN" dirty="0" smtClean="0"/>
                        <a:t>Up-selling</a:t>
                      </a:r>
                      <a:endParaRPr lang="zh-CN" altLang="en-US" dirty="0"/>
                    </a:p>
                  </a:txBody>
                  <a:tcPr/>
                </a:tc>
                <a:tc>
                  <a:txBody>
                    <a:bodyPr/>
                    <a:lstStyle/>
                    <a:p>
                      <a:r>
                        <a:rPr lang="en-US" altLang="zh-CN" dirty="0" smtClean="0"/>
                        <a:t>Average</a:t>
                      </a:r>
                      <a:endParaRPr lang="zh-CN" altLang="en-US" dirty="0"/>
                    </a:p>
                  </a:txBody>
                  <a:tcPr/>
                </a:tc>
              </a:tr>
              <a:tr h="370840">
                <a:tc>
                  <a:txBody>
                    <a:bodyPr/>
                    <a:lstStyle/>
                    <a:p>
                      <a:r>
                        <a:rPr lang="en-US" altLang="zh-CN" dirty="0" smtClean="0"/>
                        <a:t>0.7392</a:t>
                      </a:r>
                      <a:endParaRPr lang="zh-CN" altLang="en-US" dirty="0"/>
                    </a:p>
                  </a:txBody>
                  <a:tcPr/>
                </a:tc>
                <a:tc>
                  <a:txBody>
                    <a:bodyPr/>
                    <a:lstStyle/>
                    <a:p>
                      <a:r>
                        <a:rPr lang="en-US" altLang="zh-CN" dirty="0" smtClean="0"/>
                        <a:t>0.8425</a:t>
                      </a:r>
                      <a:endParaRPr lang="zh-CN" altLang="en-US" dirty="0"/>
                    </a:p>
                  </a:txBody>
                  <a:tcPr/>
                </a:tc>
                <a:tc>
                  <a:txBody>
                    <a:bodyPr/>
                    <a:lstStyle/>
                    <a:p>
                      <a:r>
                        <a:rPr lang="en-US" altLang="zh-CN" dirty="0" smtClean="0"/>
                        <a:t>0.8970</a:t>
                      </a:r>
                      <a:endParaRPr lang="zh-CN" altLang="en-US" dirty="0"/>
                    </a:p>
                  </a:txBody>
                  <a:tcPr/>
                </a:tc>
                <a:tc>
                  <a:txBody>
                    <a:bodyPr/>
                    <a:lstStyle/>
                    <a:p>
                      <a:r>
                        <a:rPr lang="en-US" altLang="zh-CN" dirty="0" smtClean="0"/>
                        <a:t>0.8262</a:t>
                      </a:r>
                      <a:endParaRPr lang="zh-CN"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a:t>
            </a:r>
            <a:endParaRPr lang="zh-CN" altLang="en-US" dirty="0"/>
          </a:p>
        </p:txBody>
      </p:sp>
      <p:graphicFrame>
        <p:nvGraphicFramePr>
          <p:cNvPr id="4" name="内容占位符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Boosting</a:t>
            </a:r>
            <a:endParaRPr lang="zh-CN" altLang="en-US" dirty="0"/>
          </a:p>
        </p:txBody>
      </p:sp>
      <p:sp>
        <p:nvSpPr>
          <p:cNvPr id="3" name="内容占位符 2"/>
          <p:cNvSpPr>
            <a:spLocks noGrp="1"/>
          </p:cNvSpPr>
          <p:nvPr>
            <p:ph sz="quarter" idx="1"/>
          </p:nvPr>
        </p:nvSpPr>
        <p:spPr/>
        <p:txBody>
          <a:bodyPr>
            <a:normAutofit lnSpcReduction="10000"/>
          </a:bodyPr>
          <a:lstStyle/>
          <a:p>
            <a:r>
              <a:rPr lang="en-US" altLang="zh-CN" dirty="0" smtClean="0"/>
              <a:t>Class weights</a:t>
            </a:r>
          </a:p>
          <a:p>
            <a:pPr lvl="1"/>
            <a:r>
              <a:rPr lang="en-US" altLang="zh-CN" dirty="0" smtClean="0"/>
              <a:t>Classes should be assigned different weights (3,4,3) based on proportion of positive objects (about 3:4:3).</a:t>
            </a:r>
          </a:p>
          <a:p>
            <a:r>
              <a:rPr lang="en-US" altLang="zh-CN" dirty="0" smtClean="0"/>
              <a:t>Feature weights</a:t>
            </a:r>
          </a:p>
          <a:p>
            <a:pPr lvl="1"/>
            <a:r>
              <a:rPr lang="en-US" altLang="zh-CN" dirty="0" smtClean="0"/>
              <a:t>Predictive features are assigned more weight in pre-processing phase.</a:t>
            </a:r>
          </a:p>
          <a:p>
            <a:r>
              <a:rPr lang="en-US" altLang="zh-CN" dirty="0" smtClean="0"/>
              <a:t>Object weights</a:t>
            </a:r>
          </a:p>
          <a:p>
            <a:pPr lvl="1"/>
            <a:r>
              <a:rPr lang="en-US" altLang="zh-CN" dirty="0" smtClean="0"/>
              <a:t>Object weights are assigned by Boosting algorithm that forces the classifier to focus on objects that are difficult to classify.</a:t>
            </a:r>
          </a:p>
          <a:p>
            <a:r>
              <a:rPr lang="en-US" altLang="zh-CN" dirty="0" smtClean="0"/>
              <a:t>Need to determine:</a:t>
            </a:r>
          </a:p>
          <a:p>
            <a:pPr lvl="1"/>
            <a:r>
              <a:rPr lang="en-US" altLang="zh-CN" dirty="0" smtClean="0"/>
              <a:t>How the weights of training examples are updated at the end of each boosting round</a:t>
            </a:r>
          </a:p>
          <a:p>
            <a:pPr lvl="1"/>
            <a:r>
              <a:rPr lang="en-US" altLang="zh-CN" dirty="0" err="1" smtClean="0"/>
              <a:t>Adaboost</a:t>
            </a:r>
            <a:r>
              <a:rPr lang="en-US" altLang="zh-CN" dirty="0" smtClean="0"/>
              <a:t> algorithm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Parameters Refining</a:t>
            </a:r>
            <a:endParaRPr lang="zh-CN" altLang="en-US" dirty="0"/>
          </a:p>
        </p:txBody>
      </p:sp>
      <p:sp>
        <p:nvSpPr>
          <p:cNvPr id="3" name="内容占位符 2"/>
          <p:cNvSpPr>
            <a:spLocks noGrp="1"/>
          </p:cNvSpPr>
          <p:nvPr>
            <p:ph sz="quarter" idx="1"/>
          </p:nvPr>
        </p:nvSpPr>
        <p:spPr/>
        <p:txBody>
          <a:bodyPr/>
          <a:lstStyle/>
          <a:p>
            <a:r>
              <a:rPr lang="en-US" altLang="zh-CN" dirty="0" smtClean="0"/>
              <a:t>Performance of decision tree of various depth limits</a:t>
            </a:r>
          </a:p>
        </p:txBody>
      </p:sp>
      <p:graphicFrame>
        <p:nvGraphicFramePr>
          <p:cNvPr id="4" name="图表 3"/>
          <p:cNvGraphicFramePr/>
          <p:nvPr/>
        </p:nvGraphicFramePr>
        <p:xfrm>
          <a:off x="1524000" y="1676400"/>
          <a:ext cx="60960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Parameters Refining (continued)</a:t>
            </a:r>
            <a:endParaRPr lang="zh-CN" altLang="en-US" dirty="0"/>
          </a:p>
        </p:txBody>
      </p:sp>
      <p:sp>
        <p:nvSpPr>
          <p:cNvPr id="3" name="内容占位符 2"/>
          <p:cNvSpPr>
            <a:spLocks noGrp="1"/>
          </p:cNvSpPr>
          <p:nvPr>
            <p:ph sz="quarter" idx="1"/>
          </p:nvPr>
        </p:nvSpPr>
        <p:spPr/>
        <p:txBody>
          <a:bodyPr/>
          <a:lstStyle/>
          <a:p>
            <a:r>
              <a:rPr lang="en-US" altLang="zh-CN" dirty="0" smtClean="0"/>
              <a:t>It is weird that depth 1 (flat) decision trees with 5~10 boosting rounds show the best performance. </a:t>
            </a:r>
          </a:p>
          <a:p>
            <a:pPr lvl="1"/>
            <a:r>
              <a:rPr lang="en-US" altLang="zh-CN" dirty="0" smtClean="0"/>
              <a:t>Maybe more complex decision trees are </a:t>
            </a:r>
            <a:r>
              <a:rPr lang="en-US" altLang="zh-CN" dirty="0" err="1" smtClean="0"/>
              <a:t>overfitting</a:t>
            </a:r>
            <a:r>
              <a:rPr lang="en-US" altLang="zh-CN" dirty="0" smtClean="0"/>
              <a:t>.</a:t>
            </a:r>
          </a:p>
          <a:p>
            <a:pPr lvl="1"/>
            <a:r>
              <a:rPr lang="en-US" altLang="zh-CN" dirty="0" smtClean="0"/>
              <a:t>Real-world data is a non-perfect, complicated system.</a:t>
            </a:r>
          </a:p>
          <a:p>
            <a:r>
              <a:rPr lang="en-US" altLang="zh-CN" dirty="0" smtClean="0"/>
              <a:t>Focus on the naive decision tree result (round 1):</a:t>
            </a:r>
          </a:p>
          <a:p>
            <a:endParaRPr lang="en-US" altLang="zh-CN" dirty="0" smtClean="0"/>
          </a:p>
          <a:p>
            <a:endParaRPr lang="en-US" altLang="zh-CN" dirty="0" smtClean="0"/>
          </a:p>
          <a:p>
            <a:r>
              <a:rPr lang="en-US" altLang="zh-CN" dirty="0" smtClean="0"/>
              <a:t>As the depth of trees increase, the predictability first increases (under fitting), then decreases (</a:t>
            </a:r>
            <a:r>
              <a:rPr lang="en-US" altLang="zh-CN" dirty="0" err="1" smtClean="0"/>
              <a:t>overfitting</a:t>
            </a:r>
            <a:r>
              <a:rPr lang="en-US" altLang="zh-CN" dirty="0" smtClean="0"/>
              <a:t>).</a:t>
            </a:r>
          </a:p>
          <a:p>
            <a:pPr lvl="1"/>
            <a:r>
              <a:rPr lang="en-US" altLang="zh-CN" dirty="0" smtClean="0"/>
              <a:t>It is shown that Depth 4~5 is the optimal depth.</a:t>
            </a:r>
          </a:p>
          <a:p>
            <a:r>
              <a:rPr lang="en-US" altLang="zh-CN" dirty="0" smtClean="0"/>
              <a:t>Ensemble methods outperform any single decision tree.</a:t>
            </a:r>
          </a:p>
        </p:txBody>
      </p:sp>
      <p:graphicFrame>
        <p:nvGraphicFramePr>
          <p:cNvPr id="4" name="表格 3"/>
          <p:cNvGraphicFramePr>
            <a:graphicFrameLocks noGrp="1"/>
          </p:cNvGraphicFramePr>
          <p:nvPr/>
        </p:nvGraphicFramePr>
        <p:xfrm>
          <a:off x="838200" y="3505200"/>
          <a:ext cx="7162800" cy="741680"/>
        </p:xfrm>
        <a:graphic>
          <a:graphicData uri="http://schemas.openxmlformats.org/drawingml/2006/table">
            <a:tbl>
              <a:tblPr firstRow="1" bandRow="1">
                <a:tableStyleId>{5C22544A-7EE6-4342-B048-85BDC9FD1C3A}</a:tableStyleId>
              </a:tblPr>
              <a:tblGrid>
                <a:gridCol w="1193800"/>
                <a:gridCol w="1193800"/>
                <a:gridCol w="1193800"/>
                <a:gridCol w="1193800"/>
                <a:gridCol w="1193800"/>
                <a:gridCol w="1193800"/>
              </a:tblGrid>
              <a:tr h="370840">
                <a:tc>
                  <a:txBody>
                    <a:bodyPr/>
                    <a:lstStyle/>
                    <a:p>
                      <a:r>
                        <a:rPr lang="en-US" altLang="zh-CN" dirty="0" smtClean="0"/>
                        <a:t>Depth 1</a:t>
                      </a:r>
                      <a:endParaRPr lang="zh-CN" altLang="en-US" dirty="0"/>
                    </a:p>
                  </a:txBody>
                  <a:tcPr/>
                </a:tc>
                <a:tc>
                  <a:txBody>
                    <a:bodyPr/>
                    <a:lstStyle/>
                    <a:p>
                      <a:r>
                        <a:rPr lang="en-US" altLang="zh-CN" dirty="0" smtClean="0"/>
                        <a:t>Depth 2</a:t>
                      </a:r>
                      <a:endParaRPr lang="zh-CN" altLang="en-US" dirty="0"/>
                    </a:p>
                  </a:txBody>
                  <a:tcPr/>
                </a:tc>
                <a:tc>
                  <a:txBody>
                    <a:bodyPr/>
                    <a:lstStyle/>
                    <a:p>
                      <a:r>
                        <a:rPr lang="en-US" altLang="zh-CN" dirty="0" smtClean="0"/>
                        <a:t>Depth</a:t>
                      </a:r>
                      <a:r>
                        <a:rPr lang="en-US" altLang="zh-CN" baseline="0" dirty="0" smtClean="0"/>
                        <a:t> 3</a:t>
                      </a:r>
                      <a:endParaRPr lang="zh-CN" altLang="en-US" dirty="0"/>
                    </a:p>
                  </a:txBody>
                  <a:tcPr/>
                </a:tc>
                <a:tc>
                  <a:txBody>
                    <a:bodyPr/>
                    <a:lstStyle/>
                    <a:p>
                      <a:r>
                        <a:rPr lang="en-US" altLang="zh-CN" dirty="0" smtClean="0"/>
                        <a:t>Depth 4</a:t>
                      </a:r>
                      <a:endParaRPr lang="zh-CN" altLang="en-US" dirty="0"/>
                    </a:p>
                  </a:txBody>
                  <a:tcPr/>
                </a:tc>
                <a:tc>
                  <a:txBody>
                    <a:bodyPr/>
                    <a:lstStyle/>
                    <a:p>
                      <a:r>
                        <a:rPr lang="en-US" altLang="zh-CN" dirty="0" smtClean="0"/>
                        <a:t>Depth 5</a:t>
                      </a:r>
                      <a:endParaRPr lang="zh-CN" altLang="en-US" dirty="0"/>
                    </a:p>
                  </a:txBody>
                  <a:tcPr/>
                </a:tc>
                <a:tc>
                  <a:txBody>
                    <a:bodyPr/>
                    <a:lstStyle/>
                    <a:p>
                      <a:r>
                        <a:rPr lang="en-US" altLang="zh-CN" dirty="0" smtClean="0"/>
                        <a:t>Depth 10</a:t>
                      </a:r>
                      <a:endParaRPr lang="zh-CN" altLang="en-US" dirty="0"/>
                    </a:p>
                  </a:txBody>
                  <a:tcPr/>
                </a:tc>
              </a:tr>
              <a:tr h="370840">
                <a:tc>
                  <a:txBody>
                    <a:bodyPr/>
                    <a:lstStyle/>
                    <a:p>
                      <a:r>
                        <a:rPr lang="en-US" altLang="zh-CN" dirty="0" smtClean="0"/>
                        <a:t>0.625</a:t>
                      </a:r>
                      <a:endParaRPr lang="zh-CN" altLang="en-US" dirty="0"/>
                    </a:p>
                  </a:txBody>
                  <a:tcPr/>
                </a:tc>
                <a:tc>
                  <a:txBody>
                    <a:bodyPr/>
                    <a:lstStyle/>
                    <a:p>
                      <a:r>
                        <a:rPr lang="en-US" altLang="zh-CN" dirty="0" smtClean="0"/>
                        <a:t>0.723</a:t>
                      </a:r>
                      <a:endParaRPr lang="zh-CN" altLang="en-US" dirty="0"/>
                    </a:p>
                  </a:txBody>
                  <a:tcPr/>
                </a:tc>
                <a:tc>
                  <a:txBody>
                    <a:bodyPr/>
                    <a:lstStyle/>
                    <a:p>
                      <a:r>
                        <a:rPr lang="en-US" altLang="zh-CN" dirty="0" smtClean="0"/>
                        <a:t>0.810</a:t>
                      </a:r>
                      <a:endParaRPr lang="zh-CN" altLang="en-US" dirty="0"/>
                    </a:p>
                  </a:txBody>
                  <a:tcPr/>
                </a:tc>
                <a:tc>
                  <a:txBody>
                    <a:bodyPr/>
                    <a:lstStyle/>
                    <a:p>
                      <a:r>
                        <a:rPr lang="en-US" altLang="zh-CN" dirty="0" smtClean="0"/>
                        <a:t>0.852</a:t>
                      </a:r>
                      <a:endParaRPr lang="zh-CN" altLang="en-US" dirty="0"/>
                    </a:p>
                  </a:txBody>
                  <a:tcPr/>
                </a:tc>
                <a:tc>
                  <a:txBody>
                    <a:bodyPr/>
                    <a:lstStyle/>
                    <a:p>
                      <a:r>
                        <a:rPr lang="en-US" altLang="zh-CN" dirty="0" smtClean="0"/>
                        <a:t>0.849</a:t>
                      </a:r>
                      <a:endParaRPr lang="zh-CN" altLang="en-US" dirty="0"/>
                    </a:p>
                  </a:txBody>
                  <a:tcPr/>
                </a:tc>
                <a:tc>
                  <a:txBody>
                    <a:bodyPr/>
                    <a:lstStyle/>
                    <a:p>
                      <a:r>
                        <a:rPr lang="en-US" altLang="zh-CN" dirty="0" smtClean="0"/>
                        <a:t>0.826</a:t>
                      </a:r>
                      <a:endParaRPr lang="zh-CN" alt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Random Forests</a:t>
            </a:r>
            <a:endParaRPr lang="zh-CN" altLang="en-US" dirty="0"/>
          </a:p>
        </p:txBody>
      </p:sp>
      <p:sp>
        <p:nvSpPr>
          <p:cNvPr id="3" name="内容占位符 2"/>
          <p:cNvSpPr>
            <a:spLocks noGrp="1"/>
          </p:cNvSpPr>
          <p:nvPr>
            <p:ph sz="quarter" idx="1"/>
          </p:nvPr>
        </p:nvSpPr>
        <p:spPr/>
        <p:txBody>
          <a:bodyPr/>
          <a:lstStyle/>
          <a:p>
            <a:r>
              <a:rPr lang="en-US" altLang="zh-CN" dirty="0" smtClean="0"/>
              <a:t>Random vectors are generated from a fixed probability distribution.</a:t>
            </a:r>
          </a:p>
          <a:p>
            <a:pPr lvl="1"/>
            <a:r>
              <a:rPr lang="en-US" altLang="zh-CN" dirty="0" smtClean="0"/>
              <a:t>Boosting is an adaptive approach where the probability distribution is changed to emphasize objects that are hard to classify.</a:t>
            </a:r>
          </a:p>
          <a:p>
            <a:r>
              <a:rPr lang="en-US" altLang="zh-CN" dirty="0" smtClean="0"/>
              <a:t>Similar with bagging, while randomization is introduced to increase the generalization error bound.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Results</a:t>
            </a:r>
            <a:endParaRPr lang="zh-CN" altLang="en-US" dirty="0"/>
          </a:p>
        </p:txBody>
      </p:sp>
      <p:graphicFrame>
        <p:nvGraphicFramePr>
          <p:cNvPr id="4" name="内容占位符 3"/>
          <p:cNvGraphicFramePr>
            <a:graphicFrameLocks noGrp="1"/>
          </p:cNvGraphicFramePr>
          <p:nvPr>
            <p:ph sz="quarter" idx="1"/>
          </p:nvPr>
        </p:nvGraphicFramePr>
        <p:xfrm>
          <a:off x="457200" y="1219200"/>
          <a:ext cx="8229600" cy="2819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704850">
                <a:tc>
                  <a:txBody>
                    <a:bodyPr/>
                    <a:lstStyle/>
                    <a:p>
                      <a:r>
                        <a:rPr lang="en-US" altLang="zh-CN" sz="2000" dirty="0" smtClean="0"/>
                        <a:t>Method</a:t>
                      </a:r>
                      <a:endParaRPr lang="zh-CN" altLang="en-US" sz="2000" dirty="0"/>
                    </a:p>
                  </a:txBody>
                  <a:tcPr/>
                </a:tc>
                <a:tc>
                  <a:txBody>
                    <a:bodyPr/>
                    <a:lstStyle/>
                    <a:p>
                      <a:r>
                        <a:rPr lang="en-US" altLang="zh-CN" sz="2000" dirty="0" smtClean="0"/>
                        <a:t>Churn</a:t>
                      </a:r>
                      <a:endParaRPr lang="zh-CN" altLang="en-US" sz="2000" dirty="0"/>
                    </a:p>
                  </a:txBody>
                  <a:tcPr/>
                </a:tc>
                <a:tc>
                  <a:txBody>
                    <a:bodyPr/>
                    <a:lstStyle/>
                    <a:p>
                      <a:r>
                        <a:rPr lang="en-US" altLang="zh-CN" sz="2000" dirty="0" smtClean="0"/>
                        <a:t>Appetency</a:t>
                      </a:r>
                      <a:endParaRPr lang="zh-CN" altLang="en-US" sz="2000" dirty="0"/>
                    </a:p>
                  </a:txBody>
                  <a:tcPr/>
                </a:tc>
                <a:tc>
                  <a:txBody>
                    <a:bodyPr/>
                    <a:lstStyle/>
                    <a:p>
                      <a:r>
                        <a:rPr lang="en-US" altLang="zh-CN" sz="2000" dirty="0" smtClean="0"/>
                        <a:t>Up-selling</a:t>
                      </a:r>
                      <a:endParaRPr lang="zh-CN" altLang="en-US" sz="2000" dirty="0"/>
                    </a:p>
                  </a:txBody>
                  <a:tcPr/>
                </a:tc>
                <a:tc>
                  <a:txBody>
                    <a:bodyPr/>
                    <a:lstStyle/>
                    <a:p>
                      <a:r>
                        <a:rPr lang="en-US" altLang="zh-CN" sz="2000" dirty="0" smtClean="0"/>
                        <a:t>Score</a:t>
                      </a:r>
                      <a:endParaRPr lang="zh-CN" altLang="en-US" sz="2000" dirty="0"/>
                    </a:p>
                  </a:txBody>
                  <a:tcPr/>
                </a:tc>
              </a:tr>
              <a:tr h="704850">
                <a:tc>
                  <a:txBody>
                    <a:bodyPr/>
                    <a:lstStyle/>
                    <a:p>
                      <a:r>
                        <a:rPr lang="en-US" altLang="zh-CN" sz="2000" dirty="0" smtClean="0"/>
                        <a:t>Bagging</a:t>
                      </a:r>
                      <a:endParaRPr lang="zh-CN" altLang="en-US" sz="2000" dirty="0"/>
                    </a:p>
                  </a:txBody>
                  <a:tcPr/>
                </a:tc>
                <a:tc>
                  <a:txBody>
                    <a:bodyPr/>
                    <a:lstStyle/>
                    <a:p>
                      <a:r>
                        <a:rPr lang="en-US" altLang="zh-CN" sz="2800" dirty="0" smtClean="0"/>
                        <a:t>0.7392</a:t>
                      </a:r>
                      <a:endParaRPr lang="zh-CN" altLang="en-US" sz="2800" dirty="0"/>
                    </a:p>
                  </a:txBody>
                  <a:tcPr/>
                </a:tc>
                <a:tc>
                  <a:txBody>
                    <a:bodyPr/>
                    <a:lstStyle/>
                    <a:p>
                      <a:r>
                        <a:rPr lang="en-US" altLang="zh-CN" sz="2800" dirty="0" smtClean="0"/>
                        <a:t>0.8425</a:t>
                      </a:r>
                      <a:endParaRPr lang="zh-CN" altLang="en-US" sz="2800" dirty="0"/>
                    </a:p>
                  </a:txBody>
                  <a:tcPr/>
                </a:tc>
                <a:tc>
                  <a:txBody>
                    <a:bodyPr/>
                    <a:lstStyle/>
                    <a:p>
                      <a:r>
                        <a:rPr lang="en-US" altLang="zh-CN" sz="2800" dirty="0" smtClean="0"/>
                        <a:t>0.8970</a:t>
                      </a:r>
                      <a:endParaRPr lang="zh-CN" altLang="en-US" sz="2800" dirty="0"/>
                    </a:p>
                  </a:txBody>
                  <a:tcPr/>
                </a:tc>
                <a:tc>
                  <a:txBody>
                    <a:bodyPr/>
                    <a:lstStyle/>
                    <a:p>
                      <a:r>
                        <a:rPr lang="en-US" altLang="zh-CN" sz="2800" dirty="0" smtClean="0"/>
                        <a:t>0.8262</a:t>
                      </a:r>
                      <a:endParaRPr lang="zh-CN" altLang="en-US" sz="2800" dirty="0"/>
                    </a:p>
                  </a:txBody>
                  <a:tcPr/>
                </a:tc>
              </a:tr>
              <a:tr h="704850">
                <a:tc>
                  <a:txBody>
                    <a:bodyPr/>
                    <a:lstStyle/>
                    <a:p>
                      <a:r>
                        <a:rPr lang="en-US" altLang="zh-CN" sz="2000" dirty="0" smtClean="0"/>
                        <a:t>Boosting</a:t>
                      </a:r>
                      <a:endParaRPr lang="zh-CN" altLang="en-US" sz="2000" dirty="0"/>
                    </a:p>
                  </a:txBody>
                  <a:tcPr/>
                </a:tc>
                <a:tc>
                  <a:txBody>
                    <a:bodyPr/>
                    <a:lstStyle/>
                    <a:p>
                      <a:r>
                        <a:rPr lang="en-US" altLang="zh-CN" sz="2800" dirty="0" smtClean="0"/>
                        <a:t>0.7565</a:t>
                      </a:r>
                      <a:endParaRPr lang="zh-CN" altLang="en-US" sz="2800" dirty="0"/>
                    </a:p>
                  </a:txBody>
                  <a:tcPr/>
                </a:tc>
                <a:tc>
                  <a:txBody>
                    <a:bodyPr/>
                    <a:lstStyle/>
                    <a:p>
                      <a:r>
                        <a:rPr lang="en-US" altLang="zh-CN" sz="2800" dirty="0" smtClean="0"/>
                        <a:t>0.8589</a:t>
                      </a:r>
                      <a:endParaRPr lang="zh-CN" altLang="en-US" sz="2800" dirty="0"/>
                    </a:p>
                  </a:txBody>
                  <a:tcPr/>
                </a:tc>
                <a:tc>
                  <a:txBody>
                    <a:bodyPr/>
                    <a:lstStyle/>
                    <a:p>
                      <a:r>
                        <a:rPr lang="en-US" altLang="zh-CN" sz="2800" dirty="0" smtClean="0"/>
                        <a:t>0.9012</a:t>
                      </a:r>
                      <a:endParaRPr lang="zh-CN" altLang="en-US" sz="2800" dirty="0"/>
                    </a:p>
                  </a:txBody>
                  <a:tcPr/>
                </a:tc>
                <a:tc>
                  <a:txBody>
                    <a:bodyPr/>
                    <a:lstStyle/>
                    <a:p>
                      <a:r>
                        <a:rPr lang="en-US" altLang="zh-CN" sz="2800" dirty="0" smtClean="0"/>
                        <a:t>0.8389</a:t>
                      </a:r>
                      <a:endParaRPr lang="zh-CN" altLang="en-US" sz="2800" dirty="0"/>
                    </a:p>
                  </a:txBody>
                  <a:tcPr/>
                </a:tc>
              </a:tr>
              <a:tr h="704850">
                <a:tc>
                  <a:txBody>
                    <a:bodyPr/>
                    <a:lstStyle/>
                    <a:p>
                      <a:r>
                        <a:rPr lang="en-US" altLang="zh-CN" sz="2000" dirty="0" smtClean="0"/>
                        <a:t>Random Forests</a:t>
                      </a:r>
                      <a:endParaRPr lang="zh-CN" altLang="en-US" sz="2000" dirty="0"/>
                    </a:p>
                  </a:txBody>
                  <a:tcPr/>
                </a:tc>
                <a:tc>
                  <a:txBody>
                    <a:bodyPr/>
                    <a:lstStyle/>
                    <a:p>
                      <a:r>
                        <a:rPr lang="en-US" altLang="zh-CN" sz="2800" dirty="0" smtClean="0"/>
                        <a:t>0.7428</a:t>
                      </a:r>
                      <a:endParaRPr lang="zh-CN" altLang="en-US" sz="2800" dirty="0"/>
                    </a:p>
                  </a:txBody>
                  <a:tcPr/>
                </a:tc>
                <a:tc>
                  <a:txBody>
                    <a:bodyPr/>
                    <a:lstStyle/>
                    <a:p>
                      <a:r>
                        <a:rPr lang="en-US" altLang="zh-CN" sz="2800" dirty="0" smtClean="0"/>
                        <a:t>0.8576</a:t>
                      </a:r>
                      <a:endParaRPr lang="zh-CN" altLang="en-US" sz="2800" dirty="0"/>
                    </a:p>
                  </a:txBody>
                  <a:tcPr/>
                </a:tc>
                <a:tc>
                  <a:txBody>
                    <a:bodyPr/>
                    <a:lstStyle/>
                    <a:p>
                      <a:r>
                        <a:rPr lang="en-US" altLang="zh-CN" sz="2800" dirty="0" smtClean="0"/>
                        <a:t>0.8911</a:t>
                      </a:r>
                      <a:endParaRPr lang="zh-CN" altLang="en-US" sz="2800" dirty="0"/>
                    </a:p>
                  </a:txBody>
                  <a:tcPr/>
                </a:tc>
                <a:tc>
                  <a:txBody>
                    <a:bodyPr/>
                    <a:lstStyle/>
                    <a:p>
                      <a:r>
                        <a:rPr lang="en-US" altLang="zh-CN" sz="2800" dirty="0" smtClean="0"/>
                        <a:t>0.8305</a:t>
                      </a:r>
                      <a:endParaRPr lang="zh-CN" altLang="en-US" sz="2800" dirty="0"/>
                    </a:p>
                  </a:txBody>
                  <a:tcPr/>
                </a:tc>
              </a:tr>
            </a:tbl>
          </a:graphicData>
        </a:graphic>
      </p:graphicFrame>
      <p:sp>
        <p:nvSpPr>
          <p:cNvPr id="5" name="TextBox 4"/>
          <p:cNvSpPr txBox="1"/>
          <p:nvPr/>
        </p:nvSpPr>
        <p:spPr>
          <a:xfrm>
            <a:off x="457200" y="4191000"/>
            <a:ext cx="8153400" cy="1938992"/>
          </a:xfrm>
          <a:prstGeom prst="rect">
            <a:avLst/>
          </a:prstGeom>
          <a:noFill/>
        </p:spPr>
        <p:txBody>
          <a:bodyPr wrap="square" rtlCol="0">
            <a:spAutoFit/>
          </a:bodyPr>
          <a:lstStyle/>
          <a:p>
            <a:r>
              <a:rPr lang="en-US" altLang="zh-CN" sz="2400" dirty="0" smtClean="0"/>
              <a:t>The best model is Boosting.</a:t>
            </a:r>
          </a:p>
          <a:p>
            <a:endParaRPr lang="en-US" altLang="zh-CN" sz="2400" dirty="0" smtClean="0"/>
          </a:p>
          <a:p>
            <a:r>
              <a:rPr lang="en-US" altLang="zh-CN" sz="2400" dirty="0" smtClean="0"/>
              <a:t>Note that in theoretical analysis, Boosting is </a:t>
            </a:r>
            <a:r>
              <a:rPr lang="en-US" altLang="zh-CN" sz="2400" dirty="0" err="1" smtClean="0"/>
              <a:t>suspectical</a:t>
            </a:r>
            <a:r>
              <a:rPr lang="en-US" altLang="zh-CN" sz="2400" dirty="0" smtClean="0"/>
              <a:t> to noisy data, while in practice Boosting outperforms Random Forests. Maybe some other factor dominates.</a:t>
            </a:r>
            <a:endParaRPr lang="zh-CN"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Other Classifiers Considered</a:t>
            </a:r>
            <a:endParaRPr lang="zh-CN" altLang="en-US" dirty="0"/>
          </a:p>
        </p:txBody>
      </p:sp>
      <p:sp>
        <p:nvSpPr>
          <p:cNvPr id="3" name="内容占位符 2"/>
          <p:cNvSpPr>
            <a:spLocks noGrp="1"/>
          </p:cNvSpPr>
          <p:nvPr>
            <p:ph sz="quarter" idx="1"/>
          </p:nvPr>
        </p:nvSpPr>
        <p:spPr/>
        <p:txBody>
          <a:bodyPr/>
          <a:lstStyle/>
          <a:p>
            <a:r>
              <a:rPr lang="en-US" altLang="zh-CN" dirty="0" smtClean="0"/>
              <a:t>Naive </a:t>
            </a:r>
            <a:r>
              <a:rPr lang="en-US" altLang="zh-CN" dirty="0" err="1" smtClean="0"/>
              <a:t>Bayes</a:t>
            </a:r>
            <a:endParaRPr lang="en-US" altLang="zh-CN" dirty="0" smtClean="0"/>
          </a:p>
          <a:p>
            <a:pPr lvl="1"/>
            <a:r>
              <a:rPr lang="en-US" altLang="zh-CN" dirty="0" smtClean="0"/>
              <a:t>Act as baseline. Poor performance, for the model is too simple.</a:t>
            </a:r>
          </a:p>
          <a:p>
            <a:r>
              <a:rPr lang="en-US" altLang="zh-CN" dirty="0" smtClean="0"/>
              <a:t>SVM (Support Vector Machine)</a:t>
            </a:r>
          </a:p>
          <a:p>
            <a:pPr lvl="1"/>
            <a:r>
              <a:rPr lang="en-US" altLang="zh-CN" dirty="0" smtClean="0"/>
              <a:t>Tried, not so good performance, for its distance-based nature.</a:t>
            </a:r>
          </a:p>
          <a:p>
            <a:r>
              <a:rPr lang="en-US" altLang="zh-CN" dirty="0" smtClean="0"/>
              <a:t>Nearest-Neighbor classifiers</a:t>
            </a:r>
          </a:p>
          <a:p>
            <a:pPr lvl="1"/>
            <a:r>
              <a:rPr lang="en-US" altLang="zh-CN" dirty="0" smtClean="0"/>
              <a:t>Not even tried, the sparseness of data is a key factor.</a:t>
            </a:r>
          </a:p>
          <a:p>
            <a:r>
              <a:rPr lang="en-US" altLang="zh-CN" dirty="0" smtClean="0"/>
              <a:t>Rule-based classifiers</a:t>
            </a:r>
          </a:p>
          <a:p>
            <a:pPr lvl="1"/>
            <a:r>
              <a:rPr lang="en-US" altLang="zh-CN" dirty="0" smtClean="0"/>
              <a:t>Not tried, for there are not so much difference in effectiveness between rules and decision trees.</a:t>
            </a:r>
          </a:p>
          <a:p>
            <a:r>
              <a:rPr lang="en-US" altLang="zh-CN" dirty="0" smtClean="0"/>
              <a:t>At last decision tree is selected.</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sz="quarter" idx="1"/>
          </p:nvPr>
        </p:nvSpPr>
        <p:spPr/>
        <p:txBody>
          <a:bodyPr>
            <a:normAutofit/>
          </a:bodyPr>
          <a:lstStyle/>
          <a:p>
            <a:r>
              <a:rPr lang="en-US" altLang="zh-CN" dirty="0" smtClean="0"/>
              <a:t>Challenges in data pre-processing</a:t>
            </a:r>
          </a:p>
          <a:p>
            <a:pPr lvl="1"/>
            <a:r>
              <a:rPr lang="en-US" altLang="zh-CN" dirty="0" smtClean="0"/>
              <a:t>Noisy: Handling missing values, Feature selection and weighting</a:t>
            </a:r>
          </a:p>
          <a:p>
            <a:pPr lvl="1"/>
            <a:r>
              <a:rPr lang="en-US" altLang="zh-CN" dirty="0" smtClean="0"/>
              <a:t>Many categories:  Grouping, </a:t>
            </a:r>
            <a:r>
              <a:rPr lang="en-US" altLang="zh-CN" dirty="0" err="1" smtClean="0"/>
              <a:t>Discretization</a:t>
            </a:r>
            <a:endParaRPr lang="en-US" altLang="zh-CN" dirty="0" smtClean="0"/>
          </a:p>
          <a:p>
            <a:r>
              <a:rPr lang="en-US" altLang="zh-CN" dirty="0" smtClean="0"/>
              <a:t>Classification</a:t>
            </a:r>
          </a:p>
          <a:p>
            <a:pPr lvl="1"/>
            <a:r>
              <a:rPr lang="en-US" altLang="zh-CN" dirty="0" smtClean="0"/>
              <a:t>Decision tree: Dimensionality, Noisy</a:t>
            </a:r>
          </a:p>
          <a:p>
            <a:pPr lvl="1"/>
            <a:r>
              <a:rPr lang="en-US" altLang="zh-CN" dirty="0" smtClean="0"/>
              <a:t>Ensemble models: Bagging, Boosting, Random Forests</a:t>
            </a:r>
          </a:p>
          <a:p>
            <a:r>
              <a:rPr lang="en-US" altLang="zh-CN" dirty="0" smtClean="0"/>
              <a:t>The decision tree outperforms other much more complicated classifiers for real-world dataset.</a:t>
            </a:r>
          </a:p>
          <a:p>
            <a:pPr lvl="1"/>
            <a:r>
              <a:rPr lang="en-US" altLang="zh-CN" dirty="0" smtClean="0"/>
              <a:t>Large numbers of samples and attributes, mixed types of variables, and lots of missing values.</a:t>
            </a:r>
          </a:p>
          <a:p>
            <a:r>
              <a:rPr lang="en-US" altLang="zh-CN" dirty="0" smtClean="0"/>
              <a:t>Ensemble methods prove to be effective.</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Factor to Achieve the Result</a:t>
            </a:r>
            <a:endParaRPr lang="zh-CN" altLang="en-US" dirty="0"/>
          </a:p>
        </p:txBody>
      </p:sp>
      <p:sp>
        <p:nvSpPr>
          <p:cNvPr id="3" name="内容占位符 2"/>
          <p:cNvSpPr>
            <a:spLocks noGrp="1"/>
          </p:cNvSpPr>
          <p:nvPr>
            <p:ph sz="quarter" idx="1"/>
          </p:nvPr>
        </p:nvSpPr>
        <p:spPr/>
        <p:txBody>
          <a:bodyPr/>
          <a:lstStyle/>
          <a:p>
            <a:r>
              <a:rPr lang="en-US" altLang="zh-CN" dirty="0" smtClean="0"/>
              <a:t>Make no assumptions about the data distribution, every </a:t>
            </a:r>
            <a:r>
              <a:rPr lang="en-US" altLang="zh-CN" smtClean="0"/>
              <a:t>measurement taken should </a:t>
            </a:r>
            <a:r>
              <a:rPr lang="en-US" altLang="zh-CN" dirty="0" smtClean="0"/>
              <a:t>be measured.</a:t>
            </a:r>
          </a:p>
          <a:p>
            <a:r>
              <a:rPr lang="en-US" altLang="zh-CN" dirty="0" smtClean="0"/>
              <a:t>Rob Pike, </a:t>
            </a:r>
            <a:r>
              <a:rPr lang="en-US" altLang="zh-CN" i="1" dirty="0" smtClean="0"/>
              <a:t>Notes on C Programming</a:t>
            </a:r>
          </a:p>
          <a:p>
            <a:r>
              <a:rPr lang="en-US" altLang="zh-CN" dirty="0" smtClean="0"/>
              <a:t>Rule 1. You can't tell where a program is going to spend its time. Bottlenecks occur in surprising places, so don't try to second guess and put in a speed hack until you've proven that's where the bottleneck is.</a:t>
            </a:r>
          </a:p>
          <a:p>
            <a:r>
              <a:rPr lang="en-US" altLang="zh-CN" dirty="0" smtClean="0"/>
              <a:t>Rule 2. Measure. Don't tune for speed until you've measured, and even then don't unless one part of the code overwhelms the rest.</a:t>
            </a:r>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Keep It Simple And Stupid</a:t>
            </a:r>
            <a:endParaRPr lang="zh-CN" altLang="en-US" dirty="0"/>
          </a:p>
        </p:txBody>
      </p:sp>
      <p:sp>
        <p:nvSpPr>
          <p:cNvPr id="3" name="内容占位符 2"/>
          <p:cNvSpPr>
            <a:spLocks noGrp="1"/>
          </p:cNvSpPr>
          <p:nvPr>
            <p:ph sz="quarter" idx="1"/>
          </p:nvPr>
        </p:nvSpPr>
        <p:spPr/>
        <p:txBody>
          <a:bodyPr>
            <a:normAutofit fontScale="92500" lnSpcReduction="10000"/>
          </a:bodyPr>
          <a:lstStyle/>
          <a:p>
            <a:r>
              <a:rPr lang="en-US" altLang="zh-CN" dirty="0" smtClean="0"/>
              <a:t>(continued)</a:t>
            </a:r>
          </a:p>
          <a:p>
            <a:r>
              <a:rPr lang="en-US" altLang="zh-CN" dirty="0" smtClean="0"/>
              <a:t>Rule 3. Fancy algorithms are slow when n is small, and n is usually small. Fancy algorithms have big constants. Until you know that n is frequently going to be big, don't get fancy. (Even if n does get big, use Rule 2 first.)</a:t>
            </a:r>
          </a:p>
          <a:p>
            <a:r>
              <a:rPr lang="en-US" altLang="zh-CN" dirty="0" smtClean="0"/>
              <a:t>Rule 4. Fancy algorithms are buggier than simple ones, and they're much harder to implement. Use simple algorithms as well as simple data structures.</a:t>
            </a:r>
          </a:p>
          <a:p>
            <a:r>
              <a:rPr lang="en-US" altLang="zh-CN" dirty="0" smtClean="0"/>
              <a:t>Rule 5. Data dominates. If you've chosen the right data structures and organized things well, the algorithms will almost always be self-evident. Data structures, not algorithms, are central to programming. </a:t>
            </a:r>
          </a:p>
          <a:p>
            <a:r>
              <a:rPr lang="en-US" altLang="zh-CN" dirty="0" smtClean="0"/>
              <a:t>Rule 6. There is no Rule 6.</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Problems</a:t>
            </a:r>
            <a:endParaRPr lang="zh-CN" altLang="en-US" dirty="0"/>
          </a:p>
        </p:txBody>
      </p:sp>
      <p:sp>
        <p:nvSpPr>
          <p:cNvPr id="3" name="内容占位符 2"/>
          <p:cNvSpPr>
            <a:spLocks noGrp="1"/>
          </p:cNvSpPr>
          <p:nvPr>
            <p:ph sz="quarter" idx="1"/>
          </p:nvPr>
        </p:nvSpPr>
        <p:spPr/>
        <p:txBody>
          <a:bodyPr/>
          <a:lstStyle/>
          <a:p>
            <a:r>
              <a:rPr lang="en-US" altLang="zh-CN" dirty="0" smtClean="0"/>
              <a:t>Manual coding is tiring. Open source packages or software such as Clementine should be used next time.</a:t>
            </a:r>
          </a:p>
          <a:p>
            <a:r>
              <a:rPr lang="en-US" altLang="zh-CN" dirty="0" smtClean="0"/>
              <a:t>Why flat (depth=1) decision trees are optimal for Boosting?</a:t>
            </a:r>
          </a:p>
          <a:p>
            <a:r>
              <a:rPr lang="en-US" altLang="zh-CN" dirty="0" smtClean="0"/>
              <a:t>How to treat missing values more elegantly and effectively in classification models?</a:t>
            </a:r>
          </a:p>
          <a:p>
            <a:r>
              <a:rPr lang="en-US" altLang="zh-CN" dirty="0" smtClean="0"/>
              <a:t>Find the core factor for Boosting to outperform Random Forests, which seems to be more stable for noisy data.</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First Sight Into Data</a:t>
            </a:r>
            <a:endParaRPr lang="zh-CN" altLang="en-US" dirty="0"/>
          </a:p>
        </p:txBody>
      </p:sp>
      <p:sp>
        <p:nvSpPr>
          <p:cNvPr id="3" name="内容占位符 2"/>
          <p:cNvSpPr>
            <a:spLocks noGrp="1"/>
          </p:cNvSpPr>
          <p:nvPr>
            <p:ph sz="quarter" idx="1"/>
          </p:nvPr>
        </p:nvSpPr>
        <p:spPr/>
        <p:txBody>
          <a:bodyPr>
            <a:normAutofit fontScale="92500" lnSpcReduction="10000"/>
          </a:bodyPr>
          <a:lstStyle/>
          <a:p>
            <a:r>
              <a:rPr lang="en-US" altLang="zh-CN" dirty="0" smtClean="0"/>
              <a:t>230 attributes/features, out of which 40 are categorical, 190 are numerical.</a:t>
            </a:r>
          </a:p>
          <a:p>
            <a:r>
              <a:rPr lang="en-US" altLang="zh-CN" dirty="0" smtClean="0"/>
              <a:t>The number of categories varies from 2 to 1000+.</a:t>
            </a:r>
          </a:p>
          <a:p>
            <a:r>
              <a:rPr lang="en-US" altLang="zh-CN" dirty="0" smtClean="0"/>
              <a:t>Large amount of missing values</a:t>
            </a:r>
          </a:p>
          <a:p>
            <a:r>
              <a:rPr lang="en-US" altLang="zh-CN" dirty="0" smtClean="0"/>
              <a:t>Imbalanced class distribution</a:t>
            </a:r>
          </a:p>
          <a:p>
            <a:endParaRPr lang="en-US" altLang="zh-CN" dirty="0" smtClean="0"/>
          </a:p>
          <a:p>
            <a:endParaRPr lang="en-US" altLang="zh-CN" dirty="0" smtClean="0"/>
          </a:p>
          <a:p>
            <a:endParaRPr lang="en-US" altLang="zh-CN" dirty="0" smtClean="0"/>
          </a:p>
          <a:p>
            <a:r>
              <a:rPr lang="en-US" altLang="zh-CN" dirty="0" smtClean="0"/>
              <a:t>No dominating feature, i.e., there is not a simple combination of features that can perfectly determine the class, which disables manual discovery of mining rules.</a:t>
            </a:r>
          </a:p>
          <a:p>
            <a:r>
              <a:rPr lang="en-US" altLang="zh-CN" dirty="0" smtClean="0"/>
              <a:t>Not so many outliers (flooring at 1%th, or beyond 3</a:t>
            </a:r>
            <a:r>
              <a:rPr lang="el-GR" altLang="zh-CN" dirty="0" smtClean="0"/>
              <a:t>σ</a:t>
            </a:r>
            <a:r>
              <a:rPr lang="en-US" altLang="zh-CN" dirty="0" smtClean="0"/>
              <a:t>)</a:t>
            </a:r>
          </a:p>
        </p:txBody>
      </p:sp>
      <p:graphicFrame>
        <p:nvGraphicFramePr>
          <p:cNvPr id="6" name="表格 5"/>
          <p:cNvGraphicFramePr>
            <a:graphicFrameLocks noGrp="1"/>
          </p:cNvGraphicFramePr>
          <p:nvPr/>
        </p:nvGraphicFramePr>
        <p:xfrm>
          <a:off x="1371600" y="3124200"/>
          <a:ext cx="6095999" cy="1112520"/>
        </p:xfrm>
        <a:graphic>
          <a:graphicData uri="http://schemas.openxmlformats.org/drawingml/2006/table">
            <a:tbl>
              <a:tblPr firstRow="1" bandRow="1">
                <a:tableStyleId>{72833802-FEF1-4C79-8D5D-14CF1EAF98D9}</a:tableStyleId>
              </a:tblPr>
              <a:tblGrid>
                <a:gridCol w="870857"/>
                <a:gridCol w="870857"/>
                <a:gridCol w="870857"/>
                <a:gridCol w="870857"/>
                <a:gridCol w="870857"/>
                <a:gridCol w="870857"/>
                <a:gridCol w="870857"/>
              </a:tblGrid>
              <a:tr h="370840">
                <a:tc>
                  <a:txBody>
                    <a:bodyPr/>
                    <a:lstStyle/>
                    <a:p>
                      <a:r>
                        <a:rPr lang="en-US" altLang="zh-CN" dirty="0" smtClean="0"/>
                        <a:t>Total</a:t>
                      </a:r>
                      <a:endParaRPr lang="zh-CN" altLang="en-US" dirty="0"/>
                    </a:p>
                  </a:txBody>
                  <a:tcPr/>
                </a:tc>
                <a:tc gridSpan="2">
                  <a:txBody>
                    <a:bodyPr/>
                    <a:lstStyle/>
                    <a:p>
                      <a:pPr algn="ctr"/>
                      <a:r>
                        <a:rPr lang="en-US" altLang="zh-CN" dirty="0" smtClean="0"/>
                        <a:t>Churn</a:t>
                      </a:r>
                      <a:endParaRPr lang="zh-CN" altLang="en-US" dirty="0"/>
                    </a:p>
                  </a:txBody>
                  <a:tcPr/>
                </a:tc>
                <a:tc hMerge="1">
                  <a:txBody>
                    <a:bodyPr/>
                    <a:lstStyle/>
                    <a:p>
                      <a:endParaRPr lang="zh-CN" altLang="en-US" dirty="0"/>
                    </a:p>
                  </a:txBody>
                  <a:tcPr/>
                </a:tc>
                <a:tc gridSpan="2">
                  <a:txBody>
                    <a:bodyPr/>
                    <a:lstStyle/>
                    <a:p>
                      <a:pPr algn="ctr"/>
                      <a:r>
                        <a:rPr lang="en-US" altLang="zh-CN" dirty="0" smtClean="0"/>
                        <a:t>Appetency</a:t>
                      </a:r>
                      <a:endParaRPr lang="zh-CN" altLang="en-US" dirty="0"/>
                    </a:p>
                  </a:txBody>
                  <a:tcPr/>
                </a:tc>
                <a:tc hMerge="1">
                  <a:txBody>
                    <a:bodyPr/>
                    <a:lstStyle/>
                    <a:p>
                      <a:pPr algn="ctr"/>
                      <a:endParaRPr lang="zh-CN" altLang="en-US" dirty="0"/>
                    </a:p>
                  </a:txBody>
                  <a:tcPr/>
                </a:tc>
                <a:tc gridSpan="2">
                  <a:txBody>
                    <a:bodyPr/>
                    <a:lstStyle/>
                    <a:p>
                      <a:pPr algn="ctr"/>
                      <a:r>
                        <a:rPr lang="en-US" altLang="zh-CN" dirty="0" err="1" smtClean="0"/>
                        <a:t>Upselling</a:t>
                      </a:r>
                      <a:endParaRPr lang="zh-CN" altLang="en-US" dirty="0"/>
                    </a:p>
                  </a:txBody>
                  <a:tcPr/>
                </a:tc>
                <a:tc hMerge="1">
                  <a:txBody>
                    <a:bodyPr/>
                    <a:lstStyle/>
                    <a:p>
                      <a:pPr algn="ctr"/>
                      <a:endParaRPr lang="zh-CN" altLang="en-US" dirty="0"/>
                    </a:p>
                  </a:txBody>
                  <a:tcPr/>
                </a:tc>
              </a:tr>
              <a:tr h="370840">
                <a:tc>
                  <a:txBody>
                    <a:bodyPr/>
                    <a:lstStyle/>
                    <a:p>
                      <a:endParaRPr lang="zh-CN" altLang="en-US"/>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c>
                  <a:txBody>
                    <a:bodyPr/>
                    <a:lstStyle/>
                    <a:p>
                      <a:pPr algn="ctr"/>
                      <a:r>
                        <a:rPr lang="en-US" altLang="zh-CN" dirty="0" smtClean="0"/>
                        <a:t>-</a:t>
                      </a:r>
                      <a:endParaRPr lang="zh-CN" altLang="en-US" dirty="0"/>
                    </a:p>
                  </a:txBody>
                  <a:tcPr/>
                </a:tc>
              </a:tr>
              <a:tr h="370840">
                <a:tc>
                  <a:txBody>
                    <a:bodyPr/>
                    <a:lstStyle/>
                    <a:p>
                      <a:r>
                        <a:rPr lang="en-US" altLang="zh-CN" dirty="0" smtClean="0"/>
                        <a:t>10001</a:t>
                      </a:r>
                      <a:endParaRPr lang="zh-CN" altLang="en-US" dirty="0"/>
                    </a:p>
                  </a:txBody>
                  <a:tcPr/>
                </a:tc>
                <a:tc>
                  <a:txBody>
                    <a:bodyPr/>
                    <a:lstStyle/>
                    <a:p>
                      <a:r>
                        <a:rPr lang="en-US" altLang="zh-CN" dirty="0" smtClean="0"/>
                        <a:t>1826</a:t>
                      </a:r>
                      <a:endParaRPr lang="zh-CN" altLang="en-US" dirty="0"/>
                    </a:p>
                  </a:txBody>
                  <a:tcPr/>
                </a:tc>
                <a:tc>
                  <a:txBody>
                    <a:bodyPr/>
                    <a:lstStyle/>
                    <a:p>
                      <a:r>
                        <a:rPr lang="en-US" altLang="zh-CN" dirty="0" smtClean="0"/>
                        <a:t>8175</a:t>
                      </a:r>
                      <a:endParaRPr lang="zh-CN" altLang="en-US" dirty="0"/>
                    </a:p>
                  </a:txBody>
                  <a:tcPr/>
                </a:tc>
                <a:tc>
                  <a:txBody>
                    <a:bodyPr/>
                    <a:lstStyle/>
                    <a:p>
                      <a:r>
                        <a:rPr lang="en-US" altLang="zh-CN" dirty="0" smtClean="0"/>
                        <a:t>434</a:t>
                      </a:r>
                      <a:endParaRPr lang="zh-CN" altLang="en-US" dirty="0"/>
                    </a:p>
                  </a:txBody>
                  <a:tcPr/>
                </a:tc>
                <a:tc>
                  <a:txBody>
                    <a:bodyPr/>
                    <a:lstStyle/>
                    <a:p>
                      <a:r>
                        <a:rPr lang="en-US" altLang="zh-CN" dirty="0" smtClean="0"/>
                        <a:t>9567</a:t>
                      </a:r>
                      <a:endParaRPr lang="zh-CN" altLang="en-US" dirty="0"/>
                    </a:p>
                  </a:txBody>
                  <a:tcPr/>
                </a:tc>
                <a:tc>
                  <a:txBody>
                    <a:bodyPr/>
                    <a:lstStyle/>
                    <a:p>
                      <a:r>
                        <a:rPr lang="en-US" altLang="zh-CN" dirty="0" smtClean="0"/>
                        <a:t>1897</a:t>
                      </a:r>
                      <a:endParaRPr lang="zh-CN" altLang="en-US" dirty="0"/>
                    </a:p>
                  </a:txBody>
                  <a:tcPr/>
                </a:tc>
                <a:tc>
                  <a:txBody>
                    <a:bodyPr/>
                    <a:lstStyle/>
                    <a:p>
                      <a:r>
                        <a:rPr lang="en-US" altLang="zh-CN" dirty="0" smtClean="0"/>
                        <a:t>8104</a:t>
                      </a:r>
                      <a:endParaRPr lang="zh-CN" altLang="en-US"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Alternative Approaches</a:t>
            </a:r>
            <a:endParaRPr lang="zh-CN" altLang="en-US" dirty="0"/>
          </a:p>
        </p:txBody>
      </p:sp>
      <p:sp>
        <p:nvSpPr>
          <p:cNvPr id="3" name="内容占位符 2"/>
          <p:cNvSpPr>
            <a:spLocks noGrp="1"/>
          </p:cNvSpPr>
          <p:nvPr>
            <p:ph sz="quarter" idx="1"/>
          </p:nvPr>
        </p:nvSpPr>
        <p:spPr/>
        <p:txBody>
          <a:bodyPr/>
          <a:lstStyle/>
          <a:p>
            <a:r>
              <a:rPr lang="en-US" altLang="zh-CN" dirty="0" smtClean="0"/>
              <a:t>Train 3 classifiers for churn, appetency and up-selling separately, for they might have different characteristics, and select the most efficient ones for each task.</a:t>
            </a:r>
          </a:p>
          <a:p>
            <a:r>
              <a:rPr lang="en-US" altLang="zh-CN" dirty="0" smtClean="0"/>
              <a:t>Use score adjustment after each iteration of classification to take weights into consideration.</a:t>
            </a:r>
          </a:p>
          <a:p>
            <a:r>
              <a:rPr lang="en-US" altLang="zh-CN" dirty="0" smtClean="0"/>
              <a:t>Train more classifiers of different types (beyond decision-tree based ones) and select the most effective ones as the final classifier. </a:t>
            </a:r>
          </a:p>
          <a:p>
            <a:r>
              <a:rPr lang="en-US" altLang="zh-CN" dirty="0" smtClean="0"/>
              <a:t>Sample the training data at each tree generation to introduce more random.</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Roadmap</a:t>
            </a:r>
            <a:endParaRPr lang="zh-CN" altLang="en-US" dirty="0"/>
          </a:p>
        </p:txBody>
      </p:sp>
      <p:sp>
        <p:nvSpPr>
          <p:cNvPr id="3" name="内容占位符 2"/>
          <p:cNvSpPr>
            <a:spLocks noGrp="1"/>
          </p:cNvSpPr>
          <p:nvPr>
            <p:ph sz="quarter" idx="1"/>
          </p:nvPr>
        </p:nvSpPr>
        <p:spPr/>
        <p:txBody>
          <a:bodyPr>
            <a:normAutofit fontScale="92500" lnSpcReduction="10000"/>
          </a:bodyPr>
          <a:lstStyle/>
          <a:p>
            <a:r>
              <a:rPr lang="en-US" altLang="zh-CN" dirty="0" smtClean="0"/>
              <a:t>2011-09-03 ~ 09-10, every evening (4 hours) after class</a:t>
            </a:r>
          </a:p>
          <a:p>
            <a:r>
              <a:rPr lang="en-US" altLang="zh-CN" dirty="0" smtClean="0"/>
              <a:t>09-03 ~ 09-04: Data Exploration</a:t>
            </a:r>
          </a:p>
          <a:p>
            <a:r>
              <a:rPr lang="en-US" altLang="zh-CN" dirty="0" smtClean="0"/>
              <a:t>09-04 ~ 09-05: Pre-processing</a:t>
            </a:r>
          </a:p>
          <a:p>
            <a:pPr lvl="1"/>
            <a:r>
              <a:rPr lang="en-US" altLang="zh-CN" dirty="0" smtClean="0"/>
              <a:t>Laptop (Linux), PHP script language, for ease of string processing and fast deployment.</a:t>
            </a:r>
          </a:p>
          <a:p>
            <a:r>
              <a:rPr lang="en-US" altLang="zh-CN" dirty="0" smtClean="0"/>
              <a:t>09-06 ~ 09-08: Classification</a:t>
            </a:r>
          </a:p>
          <a:p>
            <a:pPr lvl="1"/>
            <a:r>
              <a:rPr lang="en-US" altLang="zh-CN" dirty="0" smtClean="0"/>
              <a:t>Web server of gewu.ustc.edu.cn (in SCGY computer room, 2.9GHz, 2GB RAM, Linux), C programming language, for efficiency of computational intensive modeling and measuring.</a:t>
            </a:r>
          </a:p>
          <a:p>
            <a:pPr lvl="1"/>
            <a:r>
              <a:rPr lang="en-US" altLang="zh-CN" dirty="0" smtClean="0"/>
              <a:t>Total 30 hours of CPU time</a:t>
            </a:r>
          </a:p>
          <a:p>
            <a:r>
              <a:rPr lang="en-US" altLang="zh-CN" dirty="0" smtClean="0"/>
              <a:t>09-09 ~ 09-10: Summary, Slides</a:t>
            </a:r>
          </a:p>
          <a:p>
            <a:pPr lvl="1"/>
            <a:r>
              <a:rPr lang="en-US" altLang="zh-CN" dirty="0" smtClean="0"/>
              <a:t>Laptop (Windows), MS PowerPoint 2007 (The only proprietary software used)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sz="quarter" idx="1"/>
          </p:nvPr>
        </p:nvSpPr>
        <p:spPr/>
        <p:txBody>
          <a:bodyPr/>
          <a:lstStyle/>
          <a:p>
            <a:r>
              <a:rPr lang="en-US" altLang="zh-CN" dirty="0" smtClean="0"/>
              <a:t>Introduction to Data Mining, Pang-</a:t>
            </a:r>
            <a:r>
              <a:rPr lang="en-US" altLang="zh-CN" dirty="0" err="1" smtClean="0"/>
              <a:t>Ning</a:t>
            </a:r>
            <a:r>
              <a:rPr lang="en-US" altLang="zh-CN" dirty="0" smtClean="0"/>
              <a:t> Tan.et.al</a:t>
            </a:r>
          </a:p>
          <a:p>
            <a:r>
              <a:rPr lang="en-US" altLang="zh-CN" dirty="0" err="1" smtClean="0"/>
              <a:t>Dragonstar</a:t>
            </a:r>
            <a:r>
              <a:rPr lang="en-US" altLang="zh-CN" dirty="0" smtClean="0"/>
              <a:t> – Data Mining Slides</a:t>
            </a:r>
          </a:p>
          <a:p>
            <a:r>
              <a:rPr lang="en-US" altLang="zh-CN" dirty="0" smtClean="0"/>
              <a:t>Slides and papers from </a:t>
            </a:r>
            <a:r>
              <a:rPr lang="en-US" altLang="zh-CN" dirty="0" err="1" smtClean="0"/>
              <a:t>KDDcup</a:t>
            </a:r>
            <a:r>
              <a:rPr lang="en-US" altLang="zh-CN" dirty="0" smtClean="0"/>
              <a:t> 2009 workshop: http://www.kddcup-orange.com/</a:t>
            </a:r>
          </a:p>
          <a:p>
            <a:r>
              <a:rPr lang="en-US" altLang="zh-CN" dirty="0" smtClean="0"/>
              <a:t>Other references online</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dirty="0"/>
          </a:p>
        </p:txBody>
      </p:sp>
      <p:sp>
        <p:nvSpPr>
          <p:cNvPr id="4" name="矩形 3"/>
          <p:cNvSpPr/>
          <p:nvPr/>
        </p:nvSpPr>
        <p:spPr>
          <a:xfrm>
            <a:off x="2971800" y="2667000"/>
            <a:ext cx="3108544" cy="923330"/>
          </a:xfrm>
          <a:prstGeom prst="rect">
            <a:avLst/>
          </a:prstGeom>
          <a:noFill/>
        </p:spPr>
        <p:txBody>
          <a:bodyPr wrap="none" lIns="91440" tIns="45720" rIns="91440" bIns="45720">
            <a:spAutoFit/>
          </a:bodyPr>
          <a:lstStyle/>
          <a:p>
            <a:pPr algn="ctr"/>
            <a:r>
              <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Task Redefining</a:t>
            </a:r>
            <a:endParaRPr lang="zh-CN" altLang="en-US" dirty="0"/>
          </a:p>
        </p:txBody>
      </p:sp>
      <p:sp>
        <p:nvSpPr>
          <p:cNvPr id="3" name="内容占位符 2"/>
          <p:cNvSpPr>
            <a:spLocks noGrp="1"/>
          </p:cNvSpPr>
          <p:nvPr>
            <p:ph sz="quarter" idx="1"/>
          </p:nvPr>
        </p:nvSpPr>
        <p:spPr/>
        <p:txBody>
          <a:bodyPr/>
          <a:lstStyle/>
          <a:p>
            <a:r>
              <a:rPr lang="en-US" altLang="zh-CN" dirty="0" smtClean="0"/>
              <a:t>The positive labels of 3 classes are exclusive, i.e., an object has label churn, appetency, (exclusively) or </a:t>
            </a:r>
            <a:r>
              <a:rPr lang="en-US" altLang="zh-CN" dirty="0" err="1" smtClean="0"/>
              <a:t>upselling</a:t>
            </a:r>
            <a:r>
              <a:rPr lang="en-US" altLang="zh-CN" dirty="0" smtClean="0"/>
              <a:t>, or none.</a:t>
            </a:r>
          </a:p>
          <a:p>
            <a:r>
              <a:rPr lang="en-US" altLang="zh-CN" dirty="0" smtClean="0"/>
              <a:t>Deduce the mining task to 4-class classification (churn, appetency,  </a:t>
            </a:r>
            <a:r>
              <a:rPr lang="en-US" altLang="zh-CN" dirty="0" err="1" smtClean="0"/>
              <a:t>upselling</a:t>
            </a:r>
            <a:r>
              <a:rPr lang="en-US" altLang="zh-CN" dirty="0" smtClean="0"/>
              <a:t>, none).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Pre-Processing</a:t>
            </a:r>
            <a:endParaRPr lang="zh-CN" altLang="en-US" dirty="0"/>
          </a:p>
        </p:txBody>
      </p:sp>
      <p:sp>
        <p:nvSpPr>
          <p:cNvPr id="3" name="内容占位符 2"/>
          <p:cNvSpPr>
            <a:spLocks noGrp="1"/>
          </p:cNvSpPr>
          <p:nvPr>
            <p:ph sz="quarter" idx="1"/>
          </p:nvPr>
        </p:nvSpPr>
        <p:spPr/>
        <p:txBody>
          <a:bodyPr/>
          <a:lstStyle/>
          <a:p>
            <a:r>
              <a:rPr lang="en-US" altLang="zh-CN" dirty="0" smtClean="0"/>
              <a:t>Challenges</a:t>
            </a:r>
          </a:p>
          <a:p>
            <a:r>
              <a:rPr lang="en-US" altLang="zh-CN" dirty="0" smtClean="0"/>
              <a:t>Noisy</a:t>
            </a:r>
          </a:p>
          <a:p>
            <a:pPr lvl="1"/>
            <a:r>
              <a:rPr lang="en-US" altLang="zh-CN" dirty="0" smtClean="0"/>
              <a:t>Large amount of missing values:  Value Prediction</a:t>
            </a:r>
          </a:p>
          <a:p>
            <a:pPr lvl="1"/>
            <a:r>
              <a:rPr lang="en-US" altLang="zh-CN" dirty="0" smtClean="0"/>
              <a:t>Irrelevant or too noisy features:  Feature Selection</a:t>
            </a:r>
          </a:p>
          <a:p>
            <a:r>
              <a:rPr lang="en-US" altLang="zh-TW" dirty="0" smtClean="0"/>
              <a:t>Heterogeneous</a:t>
            </a:r>
          </a:p>
          <a:p>
            <a:pPr lvl="1"/>
            <a:r>
              <a:rPr lang="en-US" altLang="zh-CN" dirty="0" smtClean="0"/>
              <a:t>Large range of numerical values:  </a:t>
            </a:r>
            <a:r>
              <a:rPr lang="en-US" altLang="zh-CN" dirty="0" err="1" smtClean="0"/>
              <a:t>Discretization</a:t>
            </a:r>
            <a:endParaRPr lang="en-US" altLang="zh-CN" dirty="0" smtClean="0"/>
          </a:p>
          <a:p>
            <a:pPr lvl="1"/>
            <a:r>
              <a:rPr lang="en-US" altLang="zh-CN" dirty="0" smtClean="0"/>
              <a:t>Large number of categories:  Grouping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Missing Values</a:t>
            </a:r>
            <a:endParaRPr lang="zh-CN" altLang="en-US" dirty="0"/>
          </a:p>
        </p:txBody>
      </p:sp>
      <p:sp>
        <p:nvSpPr>
          <p:cNvPr id="3" name="内容占位符 2"/>
          <p:cNvSpPr>
            <a:spLocks noGrp="1"/>
          </p:cNvSpPr>
          <p:nvPr>
            <p:ph sz="quarter" idx="1"/>
          </p:nvPr>
        </p:nvSpPr>
        <p:spPr/>
        <p:txBody>
          <a:bodyPr>
            <a:normAutofit/>
          </a:bodyPr>
          <a:lstStyle/>
          <a:p>
            <a:r>
              <a:rPr lang="en-US" altLang="zh-CN" dirty="0" smtClean="0"/>
              <a:t>NULLs are almost everywhere</a:t>
            </a:r>
          </a:p>
          <a:p>
            <a:pPr lvl="1"/>
            <a:r>
              <a:rPr lang="en-US" altLang="zh-CN" dirty="0" smtClean="0"/>
              <a:t>20 out of 230 </a:t>
            </a:r>
            <a:r>
              <a:rPr lang="en-US" altLang="zh-CN" dirty="0" err="1" smtClean="0"/>
              <a:t>attrs</a:t>
            </a:r>
            <a:r>
              <a:rPr lang="en-US" altLang="zh-CN" dirty="0" smtClean="0"/>
              <a:t> are all null</a:t>
            </a:r>
          </a:p>
          <a:p>
            <a:pPr lvl="1"/>
            <a:r>
              <a:rPr lang="en-US" altLang="zh-CN" dirty="0" smtClean="0"/>
              <a:t>38 </a:t>
            </a:r>
            <a:r>
              <a:rPr lang="en-US" altLang="zh-CN" dirty="0" err="1" smtClean="0"/>
              <a:t>attrs</a:t>
            </a:r>
            <a:r>
              <a:rPr lang="en-US" altLang="zh-CN" dirty="0" smtClean="0"/>
              <a:t> are bad (&gt;=9950 nulls)</a:t>
            </a:r>
          </a:p>
          <a:p>
            <a:pPr lvl="1"/>
            <a:r>
              <a:rPr lang="en-US" altLang="zh-CN" dirty="0" smtClean="0"/>
              <a:t>63 </a:t>
            </a:r>
            <a:r>
              <a:rPr lang="en-US" altLang="zh-CN" dirty="0" err="1" smtClean="0"/>
              <a:t>attrs</a:t>
            </a:r>
            <a:r>
              <a:rPr lang="en-US" altLang="zh-CN" dirty="0" smtClean="0"/>
              <a:t> are good (&lt;5000 nulls)</a:t>
            </a:r>
          </a:p>
          <a:p>
            <a:pPr lvl="1"/>
            <a:r>
              <a:rPr lang="en-US" altLang="zh-CN" dirty="0" smtClean="0"/>
              <a:t>19 </a:t>
            </a:r>
            <a:r>
              <a:rPr lang="en-US" altLang="zh-CN" dirty="0" err="1" smtClean="0"/>
              <a:t>attrs</a:t>
            </a:r>
            <a:r>
              <a:rPr lang="en-US" altLang="zh-CN" dirty="0" smtClean="0"/>
              <a:t> are free of missing values</a:t>
            </a:r>
          </a:p>
          <a:p>
            <a:r>
              <a:rPr lang="en-US" altLang="zh-CN" dirty="0" smtClean="0"/>
              <a:t>Data Distribution</a:t>
            </a:r>
          </a:p>
          <a:p>
            <a:pPr lvl="1"/>
            <a:r>
              <a:rPr lang="en-US" altLang="zh-CN" dirty="0" smtClean="0"/>
              <a:t>Continuous (value num&gt;1000)</a:t>
            </a:r>
          </a:p>
          <a:p>
            <a:pPr lvl="1"/>
            <a:r>
              <a:rPr lang="en-US" altLang="zh-CN" dirty="0" smtClean="0"/>
              <a:t>Unbalanced (Most frequent&gt;9000)</a:t>
            </a:r>
          </a:p>
          <a:p>
            <a:pPr lvl="1"/>
            <a:r>
              <a:rPr lang="en-US" altLang="zh-CN" dirty="0" smtClean="0"/>
              <a:t>Exponential Distribution</a:t>
            </a:r>
          </a:p>
          <a:p>
            <a:pPr lvl="1"/>
            <a:r>
              <a:rPr lang="en-US" altLang="zh-CN" dirty="0" smtClean="0"/>
              <a:t>Normal Distribution</a:t>
            </a:r>
          </a:p>
          <a:p>
            <a:pPr lvl="1"/>
            <a:r>
              <a:rPr lang="en-US" altLang="zh-CN" dirty="0" smtClean="0"/>
              <a:t>Other Distribution</a:t>
            </a:r>
          </a:p>
        </p:txBody>
      </p:sp>
      <p:graphicFrame>
        <p:nvGraphicFramePr>
          <p:cNvPr id="4" name="图表 3"/>
          <p:cNvGraphicFramePr/>
          <p:nvPr/>
        </p:nvGraphicFramePr>
        <p:xfrm>
          <a:off x="5029200" y="1295400"/>
          <a:ext cx="51054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Missing Values (continued)</a:t>
            </a:r>
            <a:endParaRPr lang="zh-CN" altLang="en-US" dirty="0"/>
          </a:p>
        </p:txBody>
      </p:sp>
      <p:sp>
        <p:nvSpPr>
          <p:cNvPr id="3" name="内容占位符 2"/>
          <p:cNvSpPr>
            <a:spLocks noGrp="1"/>
          </p:cNvSpPr>
          <p:nvPr>
            <p:ph sz="quarter" idx="1"/>
          </p:nvPr>
        </p:nvSpPr>
        <p:spPr/>
        <p:txBody>
          <a:bodyPr>
            <a:normAutofit fontScale="92500"/>
          </a:bodyPr>
          <a:lstStyle/>
          <a:p>
            <a:r>
              <a:rPr lang="en-US" altLang="zh-CN" dirty="0" smtClean="0"/>
              <a:t>Simple prediction of values does not work well.</a:t>
            </a:r>
          </a:p>
          <a:p>
            <a:pPr lvl="1"/>
            <a:r>
              <a:rPr lang="en-US" altLang="zh-CN" dirty="0" smtClean="0"/>
              <a:t>Mean for numerical features</a:t>
            </a:r>
          </a:p>
          <a:p>
            <a:pPr lvl="1"/>
            <a:r>
              <a:rPr lang="en-US" altLang="zh-CN" dirty="0" smtClean="0"/>
              <a:t>Most frequent value for categorical values</a:t>
            </a:r>
          </a:p>
          <a:p>
            <a:r>
              <a:rPr lang="en-US" altLang="zh-CN" dirty="0" smtClean="0"/>
              <a:t>Missing categorical values can be treated as a separate value. </a:t>
            </a:r>
          </a:p>
          <a:p>
            <a:r>
              <a:rPr lang="en-US" altLang="zh-CN" dirty="0" smtClean="0"/>
              <a:t>Missing numerical values are simply filled with the mean of the feature.</a:t>
            </a:r>
          </a:p>
          <a:p>
            <a:r>
              <a:rPr lang="en-US" altLang="zh-CN" dirty="0" smtClean="0"/>
              <a:t>Note that the missing values itself is a kind of information, at least reflecting data quality of the feature, an additional attribute Missing Value Ratio is attached to each feature, which is used for feature weight in the classifier.</a:t>
            </a:r>
          </a:p>
          <a:p>
            <a:r>
              <a:rPr lang="en-US" altLang="zh-CN" dirty="0" smtClean="0"/>
              <a:t>An binary value indicating “Missing Value” is added, but it is not used by classification algorithm. (Open problem)</a:t>
            </a:r>
            <a:endParaRPr lang="zh-CN" altLang="en-US" dirty="0" smtClean="0"/>
          </a:p>
          <a:p>
            <a:endParaRPr lang="en-US" altLang="zh-CN"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Feature Selection</a:t>
            </a:r>
            <a:endParaRPr lang="zh-CN" altLang="en-US" dirty="0"/>
          </a:p>
        </p:txBody>
      </p:sp>
      <p:sp>
        <p:nvSpPr>
          <p:cNvPr id="3" name="内容占位符 2"/>
          <p:cNvSpPr>
            <a:spLocks noGrp="1"/>
          </p:cNvSpPr>
          <p:nvPr>
            <p:ph sz="quarter" idx="1"/>
          </p:nvPr>
        </p:nvSpPr>
        <p:spPr/>
        <p:txBody>
          <a:bodyPr/>
          <a:lstStyle/>
          <a:p>
            <a:r>
              <a:rPr lang="en-US" altLang="zh-CN" dirty="0" smtClean="0"/>
              <a:t>Information Gain</a:t>
            </a:r>
          </a:p>
          <a:p>
            <a:pPr lvl="1"/>
            <a:r>
              <a:rPr lang="en-US" altLang="zh-CN" dirty="0" smtClean="0"/>
              <a:t>Prefer features with many different values, resulting in many non-predictive features.</a:t>
            </a:r>
            <a:endParaRPr lang="en-US" altLang="zh-CN" dirty="0"/>
          </a:p>
          <a:p>
            <a:pPr lvl="1"/>
            <a:r>
              <a:rPr lang="en-US" altLang="zh-CN" dirty="0" smtClean="0"/>
              <a:t>Some features are highly correlated and redundant.</a:t>
            </a:r>
          </a:p>
          <a:p>
            <a:r>
              <a:rPr lang="en-US" altLang="zh-CN" dirty="0" smtClean="0"/>
              <a:t>Simple classifier to measure predictability</a:t>
            </a:r>
          </a:p>
          <a:p>
            <a:pPr lvl="1"/>
            <a:r>
              <a:rPr lang="en-US" altLang="zh-CN" dirty="0" smtClean="0"/>
              <a:t>Separate the dataset into 2 parts for predicting and measuring</a:t>
            </a:r>
          </a:p>
          <a:p>
            <a:pPr lvl="1"/>
            <a:r>
              <a:rPr lang="en-US" altLang="zh-CN" dirty="0" smtClean="0"/>
              <a:t>For categorical features, simply use the proportion of positive objects (rare class) as the prediction for measure data.</a:t>
            </a:r>
          </a:p>
          <a:p>
            <a:pPr lvl="1"/>
            <a:r>
              <a:rPr lang="en-US" altLang="zh-CN" dirty="0" smtClean="0"/>
              <a:t>For numerical features, use equal-depth </a:t>
            </a:r>
            <a:r>
              <a:rPr lang="en-US" altLang="zh-CN" dirty="0" err="1" smtClean="0"/>
              <a:t>discretization</a:t>
            </a:r>
            <a:r>
              <a:rPr lang="en-US" altLang="zh-CN" dirty="0" smtClean="0"/>
              <a:t> to separate into 10 categories, then process as categorical ones.</a:t>
            </a:r>
          </a:p>
          <a:p>
            <a:pPr lvl="1"/>
            <a:r>
              <a:rPr lang="en-US" altLang="zh-CN" dirty="0" smtClean="0"/>
              <a:t>Missing values have been processed in the previous step.</a:t>
            </a:r>
          </a:p>
          <a:p>
            <a:pPr lvl="1"/>
            <a:r>
              <a:rPr lang="en-US" altLang="zh-CN" dirty="0" smtClean="0"/>
              <a:t>The algorithm name “simple classifier” is from myself.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Feature Selection (continued)</a:t>
            </a:r>
            <a:endParaRPr lang="zh-CN" altLang="en-US" dirty="0"/>
          </a:p>
        </p:txBody>
      </p:sp>
      <p:sp>
        <p:nvSpPr>
          <p:cNvPr id="3" name="内容占位符 2"/>
          <p:cNvSpPr>
            <a:spLocks noGrp="1"/>
          </p:cNvSpPr>
          <p:nvPr>
            <p:ph sz="quarter" idx="1"/>
          </p:nvPr>
        </p:nvSpPr>
        <p:spPr/>
        <p:txBody>
          <a:bodyPr/>
          <a:lstStyle/>
          <a:p>
            <a:r>
              <a:rPr lang="en-US" altLang="zh-CN" dirty="0" smtClean="0"/>
              <a:t>Advantages of simple classifier selection algorithm</a:t>
            </a:r>
          </a:p>
          <a:p>
            <a:pPr lvl="1"/>
            <a:r>
              <a:rPr lang="en-US" altLang="zh-CN" dirty="0" smtClean="0"/>
              <a:t>Easy to implement</a:t>
            </a:r>
          </a:p>
          <a:p>
            <a:pPr lvl="1"/>
            <a:r>
              <a:rPr lang="en-US" altLang="zh-CN" dirty="0" smtClean="0"/>
              <a:t>Fast</a:t>
            </a:r>
          </a:p>
          <a:p>
            <a:pPr lvl="1"/>
            <a:r>
              <a:rPr lang="en-US" altLang="zh-CN" dirty="0" smtClean="0"/>
              <a:t>Suitable for non-linear features</a:t>
            </a:r>
          </a:p>
          <a:p>
            <a:pPr lvl="1"/>
            <a:r>
              <a:rPr lang="en-US" altLang="zh-CN" dirty="0" smtClean="0"/>
              <a:t>Robustness against missing values</a:t>
            </a:r>
          </a:p>
          <a:p>
            <a:r>
              <a:rPr lang="en-US" altLang="zh-CN" dirty="0" smtClean="0"/>
              <a:t>Drawbacks of simple classifier selection algorithm</a:t>
            </a:r>
          </a:p>
          <a:p>
            <a:pPr lvl="1"/>
            <a:r>
              <a:rPr lang="en-US" altLang="zh-CN" dirty="0" smtClean="0"/>
              <a:t>Linear features are not likely to be discovered</a:t>
            </a:r>
          </a:p>
          <a:p>
            <a:pPr lvl="1"/>
            <a:r>
              <a:rPr lang="en-US" altLang="zh-CN" dirty="0" smtClean="0"/>
              <a:t>However, in this dataset, features tend to be non-linear, most exponential, so it is not a major problem.</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质朴">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754</TotalTime>
  <Words>2304</Words>
  <Application>Microsoft PowerPoint</Application>
  <PresentationFormat>全屏显示(4:3)</PresentationFormat>
  <Paragraphs>321</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质朴</vt:lpstr>
      <vt:lpstr>Data Mining Course Project</vt:lpstr>
      <vt:lpstr>Overview</vt:lpstr>
      <vt:lpstr>First Sight Into Data</vt:lpstr>
      <vt:lpstr>Task Redefining</vt:lpstr>
      <vt:lpstr>Pre-Processing</vt:lpstr>
      <vt:lpstr>Missing Values</vt:lpstr>
      <vt:lpstr>Missing Values (continued)</vt:lpstr>
      <vt:lpstr>Feature Selection</vt:lpstr>
      <vt:lpstr>Feature Selection (continued)</vt:lpstr>
      <vt:lpstr>Feature Extraction</vt:lpstr>
      <vt:lpstr>Discretization</vt:lpstr>
      <vt:lpstr>Categorical Grouping</vt:lpstr>
      <vt:lpstr>Categorical Grouping (continued)</vt:lpstr>
      <vt:lpstr>Classification</vt:lpstr>
      <vt:lpstr>Evaluation Metrics</vt:lpstr>
      <vt:lpstr>Decision Tree</vt:lpstr>
      <vt:lpstr>Tree Replication Problem</vt:lpstr>
      <vt:lpstr>Ensemble Methods</vt:lpstr>
      <vt:lpstr>Bagging</vt:lpstr>
      <vt:lpstr>Boosting</vt:lpstr>
      <vt:lpstr>Parameters Refining</vt:lpstr>
      <vt:lpstr>Parameters Refining (continued)</vt:lpstr>
      <vt:lpstr>Random Forests</vt:lpstr>
      <vt:lpstr>Results</vt:lpstr>
      <vt:lpstr>Other Classifiers Considered</vt:lpstr>
      <vt:lpstr>Conclusion</vt:lpstr>
      <vt:lpstr>Key Factor to Achieve the Result</vt:lpstr>
      <vt:lpstr>Keep It Simple And Stupid</vt:lpstr>
      <vt:lpstr>Open Problems</vt:lpstr>
      <vt:lpstr>Alternative Approaches</vt:lpstr>
      <vt:lpstr>Roadmap</vt:lpstr>
      <vt:lpstr>Reference</vt:lpstr>
      <vt:lpstr>幻灯片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libojie</cp:lastModifiedBy>
  <cp:revision>151</cp:revision>
  <cp:lastPrinted>1601-01-01T00:00:00Z</cp:lastPrinted>
  <dcterms:created xsi:type="dcterms:W3CDTF">1601-01-01T00:00:00Z</dcterms:created>
  <dcterms:modified xsi:type="dcterms:W3CDTF">2011-09-10T15:01:39Z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