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315" r:id="rId5"/>
    <p:sldId id="309" r:id="rId6"/>
    <p:sldId id="293" r:id="rId7"/>
    <p:sldId id="369" r:id="rId8"/>
    <p:sldId id="371" r:id="rId9"/>
    <p:sldId id="372" r:id="rId10"/>
    <p:sldId id="379" r:id="rId11"/>
    <p:sldId id="377" r:id="rId12"/>
    <p:sldId id="381" r:id="rId13"/>
    <p:sldId id="378" r:id="rId14"/>
    <p:sldId id="306" r:id="rId15"/>
    <p:sldId id="374" r:id="rId16"/>
    <p:sldId id="382" r:id="rId17"/>
    <p:sldId id="304" r:id="rId18"/>
    <p:sldId id="276" r:id="rId19"/>
    <p:sldId id="380" r:id="rId20"/>
    <p:sldId id="270" r:id="rId21"/>
    <p:sldId id="392" r:id="rId22"/>
    <p:sldId id="400" r:id="rId23"/>
    <p:sldId id="269" r:id="rId24"/>
    <p:sldId id="307" r:id="rId25"/>
    <p:sldId id="267" r:id="rId26"/>
    <p:sldId id="264" r:id="rId27"/>
    <p:sldId id="266" r:id="rId28"/>
    <p:sldId id="277" r:id="rId29"/>
    <p:sldId id="286" r:id="rId30"/>
    <p:sldId id="405" r:id="rId31"/>
    <p:sldId id="406" r:id="rId32"/>
    <p:sldId id="334" r:id="rId33"/>
    <p:sldId id="290" r:id="rId34"/>
    <p:sldId id="289" r:id="rId35"/>
    <p:sldId id="288" r:id="rId36"/>
    <p:sldId id="287" r:id="rId37"/>
    <p:sldId id="407" r:id="rId38"/>
    <p:sldId id="339" r:id="rId39"/>
    <p:sldId id="283" r:id="rId40"/>
    <p:sldId id="280" r:id="rId41"/>
    <p:sldId id="279" r:id="rId42"/>
    <p:sldId id="324" r:id="rId43"/>
    <p:sldId id="351" r:id="rId44"/>
    <p:sldId id="278" r:id="rId45"/>
    <p:sldId id="408" r:id="rId46"/>
    <p:sldId id="274" r:id="rId47"/>
    <p:sldId id="409" r:id="rId48"/>
    <p:sldId id="410" r:id="rId49"/>
    <p:sldId id="268" r:id="rId50"/>
    <p:sldId id="359" r:id="rId51"/>
    <p:sldId id="411" r:id="rId52"/>
    <p:sldId id="362" r:id="rId53"/>
    <p:sldId id="412" r:id="rId54"/>
    <p:sldId id="265" r:id="rId55"/>
    <p:sldId id="413" r:id="rId56"/>
    <p:sldId id="263" r:id="rId57"/>
    <p:sldId id="262" r:id="rId58"/>
    <p:sldId id="414" r:id="rId59"/>
    <p:sldId id="415" r:id="rId60"/>
    <p:sldId id="416" r:id="rId61"/>
    <p:sldId id="284" r:id="rId62"/>
    <p:sldId id="281" r:id="rId63"/>
    <p:sldId id="417" r:id="rId64"/>
    <p:sldId id="418" r:id="rId65"/>
    <p:sldId id="419" r:id="rId66"/>
    <p:sldId id="420" r:id="rId67"/>
    <p:sldId id="421" r:id="rId68"/>
    <p:sldId id="422" r:id="rId69"/>
    <p:sldId id="423" r:id="rId70"/>
    <p:sldId id="424" r:id="rId71"/>
    <p:sldId id="425" r:id="rId72"/>
    <p:sldId id="317" r:id="rId73"/>
    <p:sldId id="257" r:id="rId74"/>
    <p:sldId id="297" r:id="rId75"/>
    <p:sldId id="296" r:id="rId76"/>
    <p:sldId id="295" r:id="rId77"/>
    <p:sldId id="426" r:id="rId78"/>
    <p:sldId id="294" r:id="rId79"/>
    <p:sldId id="427" r:id="rId80"/>
    <p:sldId id="292" r:id="rId81"/>
    <p:sldId id="291" r:id="rId82"/>
    <p:sldId id="428" r:id="rId83"/>
    <p:sldId id="311" r:id="rId84"/>
    <p:sldId id="312" r:id="rId85"/>
    <p:sldId id="429" r:id="rId86"/>
    <p:sldId id="430" r:id="rId87"/>
    <p:sldId id="299" r:id="rId88"/>
    <p:sldId id="298" r:id="rId89"/>
    <p:sldId id="302" r:id="rId90"/>
    <p:sldId id="301" r:id="rId9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694C7-3492-14F0-6695-7424D0BBDBE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D9037B-0DE3-A0C9-7B70-FDD181704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3886656-F9A3-9F95-0F6C-42DFA302D40B}"/>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FE07FF20-2BCA-76A3-27B1-29828E1FF0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77E091-12D3-2D7E-14BE-E00417D7E3FF}"/>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189750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28A7EF-0386-0D48-A91B-67EACC9FA7B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B0CA65D-09C0-E93B-1743-C002855801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6A2A64-704D-27C2-5F32-83AB34F5FF50}"/>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4D0488BF-95A2-B7B3-64CB-345E25C15C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76D22B-1B45-7804-13D5-7732B98E3822}"/>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37832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B02CC3-BB90-CD4A-CC09-EA565C98561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359C928-903C-D918-EB15-C859C55D5C7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C5218B-D10B-FA45-6498-7CE6A7F0BC54}"/>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52170572-B702-25FA-AADC-AB878186B1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5A71FB-1311-C2A7-C11C-81144ABE273E}"/>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296870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31800" y="69215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06401" y="1981200"/>
            <a:ext cx="5592233"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01834" y="1981200"/>
            <a:ext cx="5592233"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01834" y="4000500"/>
            <a:ext cx="5592233"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a:extLst>
              <a:ext uri="{FF2B5EF4-FFF2-40B4-BE49-F238E27FC236}">
                <a16:creationId xmlns:a16="http://schemas.microsoft.com/office/drawing/2014/main" id="{F3B2E8A5-2FCF-059A-301F-8A17DE6AE36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a:extLst>
              <a:ext uri="{FF2B5EF4-FFF2-40B4-BE49-F238E27FC236}">
                <a16:creationId xmlns:a16="http://schemas.microsoft.com/office/drawing/2014/main" id="{80FE97E9-4D8B-243E-DD0E-50BE2ED3B9B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a:extLst>
              <a:ext uri="{FF2B5EF4-FFF2-40B4-BE49-F238E27FC236}">
                <a16:creationId xmlns:a16="http://schemas.microsoft.com/office/drawing/2014/main" id="{09D8E6D7-8F3B-A470-DAC3-99A6B1A00342}"/>
              </a:ext>
            </a:extLst>
          </p:cNvPr>
          <p:cNvSpPr>
            <a:spLocks noGrp="1" noChangeArrowheads="1"/>
          </p:cNvSpPr>
          <p:nvPr>
            <p:ph type="sldNum" sz="quarter" idx="12"/>
          </p:nvPr>
        </p:nvSpPr>
        <p:spPr>
          <a:ln/>
        </p:spPr>
        <p:txBody>
          <a:bodyPr/>
          <a:lstStyle>
            <a:lvl1pPr>
              <a:defRPr/>
            </a:lvl1pPr>
          </a:lstStyle>
          <a:p>
            <a:fld id="{129FED86-0621-4176-9B1C-1C16BC763BC2}" type="slidenum">
              <a:rPr lang="en-US" altLang="zh-CN"/>
              <a:pPr/>
              <a:t>‹#›</a:t>
            </a:fld>
            <a:endParaRPr lang="en-US" altLang="zh-CN"/>
          </a:p>
        </p:txBody>
      </p:sp>
    </p:spTree>
    <p:extLst>
      <p:ext uri="{BB962C8B-B14F-4D97-AF65-F5344CB8AC3E}">
        <p14:creationId xmlns:p14="http://schemas.microsoft.com/office/powerpoint/2010/main" val="49139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31800" y="692150"/>
            <a:ext cx="1138766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06401" y="1981200"/>
            <a:ext cx="5592233"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1834" y="1981200"/>
            <a:ext cx="5592233"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E260B89A-1DA3-40B0-DDEC-06DA17B20F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8BC1162F-1120-3313-4085-10038E61C24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52A1A71-EF8A-5A51-DFF9-F93A168AC38F}"/>
              </a:ext>
            </a:extLst>
          </p:cNvPr>
          <p:cNvSpPr>
            <a:spLocks noGrp="1" noChangeArrowheads="1"/>
          </p:cNvSpPr>
          <p:nvPr>
            <p:ph type="sldNum" sz="quarter" idx="12"/>
          </p:nvPr>
        </p:nvSpPr>
        <p:spPr>
          <a:ln/>
        </p:spPr>
        <p:txBody>
          <a:bodyPr/>
          <a:lstStyle>
            <a:lvl1pPr>
              <a:defRPr/>
            </a:lvl1pPr>
          </a:lstStyle>
          <a:p>
            <a:fld id="{6462F2EB-96DC-4835-A3B1-D12E5914D26F}" type="slidenum">
              <a:rPr lang="en-US" altLang="zh-CN"/>
              <a:pPr/>
              <a:t>‹#›</a:t>
            </a:fld>
            <a:endParaRPr lang="en-US" altLang="zh-CN"/>
          </a:p>
        </p:txBody>
      </p:sp>
    </p:spTree>
    <p:extLst>
      <p:ext uri="{BB962C8B-B14F-4D97-AF65-F5344CB8AC3E}">
        <p14:creationId xmlns:p14="http://schemas.microsoft.com/office/powerpoint/2010/main" val="413790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46CC7-E06C-DA9C-3AE5-6B6D24712B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578E5C-D61D-4511-9E80-43259199D50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52F80E-0688-9602-7322-414B005495BA}"/>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C2EA4818-1E1F-C23E-915A-E586B632B1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66E792-18A0-9DE3-1B98-ECD9032206C0}"/>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67116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17825-9CFA-7826-B9BA-E1A84BAB94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D9A2945-F647-E0F0-A985-93577BC3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F0490A2-A759-AFF9-D99B-205A6A547D0F}"/>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8FB5EAE3-2162-E987-0ADE-9763C43AFC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C8CAE7-4DD0-9B67-449C-ABE72FC5E713}"/>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5727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20D3A-4A0E-D61D-23F9-BF0CCE650C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CA01AAE-364D-8233-CF3E-983E11DCCC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FBC1FAC-BB86-4E1F-F6BD-2E0F2807730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B2CF14F-1A6C-4D4D-4281-D2DE9AD7C45B}"/>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6" name="页脚占位符 5">
            <a:extLst>
              <a:ext uri="{FF2B5EF4-FFF2-40B4-BE49-F238E27FC236}">
                <a16:creationId xmlns:a16="http://schemas.microsoft.com/office/drawing/2014/main" id="{315937E7-2AB3-FF24-9F2C-79DA202C9E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07BB85-2C67-8C62-5FB2-B1FD6AE28931}"/>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94677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BF411-32B3-CC71-50B0-BD1485A2CEC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58FDDF-A27E-DB92-A5D0-BB9C5DFAA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A6C3BBC-DEA7-E20D-0425-2029875E8C6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CDFC681-D7A1-DB7C-5AB7-B7265D6357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097E5CE-3176-1849-DE79-02CD2992E5B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5C9366E-EED0-C6D9-936F-44D589039B58}"/>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8" name="页脚占位符 7">
            <a:extLst>
              <a:ext uri="{FF2B5EF4-FFF2-40B4-BE49-F238E27FC236}">
                <a16:creationId xmlns:a16="http://schemas.microsoft.com/office/drawing/2014/main" id="{951A2EC8-1410-52E0-EE6D-97668218F3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413AB4-1E2D-CDE9-12DF-DAF4CC33A3BE}"/>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310186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BE3CE2-C97B-629D-B317-DE23708CB3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E112F6-3C1B-D255-A496-AE7388935E3C}"/>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4" name="页脚占位符 3">
            <a:extLst>
              <a:ext uri="{FF2B5EF4-FFF2-40B4-BE49-F238E27FC236}">
                <a16:creationId xmlns:a16="http://schemas.microsoft.com/office/drawing/2014/main" id="{9C00DB7A-3BA2-0D90-96FB-5B21B34C5E5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8E85CA4-4A2C-08C0-CE71-424559D431BE}"/>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38120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8BBE338-4FE9-2325-1630-84A9CA8FB7CB}"/>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3" name="页脚占位符 2">
            <a:extLst>
              <a:ext uri="{FF2B5EF4-FFF2-40B4-BE49-F238E27FC236}">
                <a16:creationId xmlns:a16="http://schemas.microsoft.com/office/drawing/2014/main" id="{71123402-577C-EA4F-4A5F-98DB3F8DD2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1EC2F2-871F-D312-FF97-52D19BF40F1E}"/>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73085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6E8F6-390F-952A-2100-336263D9CE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899273-13DA-6152-7D11-3E75BAB2C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B80D543-E586-C1AE-3366-3D131C707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48C85F3-4A59-245E-5AB4-6E6B5D0E8CF4}"/>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6" name="页脚占位符 5">
            <a:extLst>
              <a:ext uri="{FF2B5EF4-FFF2-40B4-BE49-F238E27FC236}">
                <a16:creationId xmlns:a16="http://schemas.microsoft.com/office/drawing/2014/main" id="{7DFB2471-59AE-FBC7-0771-245947F0C29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E100CC-2FC5-5D14-8B01-E713FC139180}"/>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401053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F29D45-3CCE-A1DB-E148-E72CBF8057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524A3E-0FF4-DA76-2D40-CBBD36263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8D811A6-73F7-12C8-6D26-103DBD82D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7099CF2-9BEF-0E2D-8AFA-4AC217D3951D}"/>
              </a:ext>
            </a:extLst>
          </p:cNvPr>
          <p:cNvSpPr>
            <a:spLocks noGrp="1"/>
          </p:cNvSpPr>
          <p:nvPr>
            <p:ph type="dt" sz="half" idx="10"/>
          </p:nvPr>
        </p:nvSpPr>
        <p:spPr/>
        <p:txBody>
          <a:bodyPr/>
          <a:lstStyle/>
          <a:p>
            <a:fld id="{8BF3535C-8A66-441E-BB04-7D63E47CC29C}" type="datetimeFigureOut">
              <a:rPr lang="zh-CN" altLang="en-US" smtClean="0"/>
              <a:t>2023/5/31</a:t>
            </a:fld>
            <a:endParaRPr lang="zh-CN" altLang="en-US"/>
          </a:p>
        </p:txBody>
      </p:sp>
      <p:sp>
        <p:nvSpPr>
          <p:cNvPr id="6" name="页脚占位符 5">
            <a:extLst>
              <a:ext uri="{FF2B5EF4-FFF2-40B4-BE49-F238E27FC236}">
                <a16:creationId xmlns:a16="http://schemas.microsoft.com/office/drawing/2014/main" id="{E2516F0A-2A04-7C8A-3103-1CA59743F2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1EB252-268F-6D00-D627-B9878EC7A45F}"/>
              </a:ext>
            </a:extLst>
          </p:cNvPr>
          <p:cNvSpPr>
            <a:spLocks noGrp="1"/>
          </p:cNvSpPr>
          <p:nvPr>
            <p:ph type="sldNum" sz="quarter" idx="12"/>
          </p:nvPr>
        </p:nvSpPr>
        <p:spPr/>
        <p:txBody>
          <a:body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185528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9EC1E66-35EB-94A3-4C89-437D5BC28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21CB01E-315A-6DB1-6E61-5BE26CD11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D6DB65-494D-B7EF-BA98-713B2E948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3535C-8A66-441E-BB04-7D63E47CC29C}" type="datetimeFigureOut">
              <a:rPr lang="zh-CN" altLang="en-US" smtClean="0"/>
              <a:t>2023/5/31</a:t>
            </a:fld>
            <a:endParaRPr lang="zh-CN" altLang="en-US"/>
          </a:p>
        </p:txBody>
      </p:sp>
      <p:sp>
        <p:nvSpPr>
          <p:cNvPr id="5" name="页脚占位符 4">
            <a:extLst>
              <a:ext uri="{FF2B5EF4-FFF2-40B4-BE49-F238E27FC236}">
                <a16:creationId xmlns:a16="http://schemas.microsoft.com/office/drawing/2014/main" id="{3577851C-2DED-47BD-DE48-D7DF80548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ABF81C2-2BB6-37FD-277A-1FFF2EF3A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A1BDB-CA7E-4910-A20E-3712BC89293D}" type="slidenum">
              <a:rPr lang="zh-CN" altLang="en-US" smtClean="0"/>
              <a:t>‹#›</a:t>
            </a:fld>
            <a:endParaRPr lang="zh-CN" altLang="en-US"/>
          </a:p>
        </p:txBody>
      </p:sp>
    </p:spTree>
    <p:extLst>
      <p:ext uri="{BB962C8B-B14F-4D97-AF65-F5344CB8AC3E}">
        <p14:creationId xmlns:p14="http://schemas.microsoft.com/office/powerpoint/2010/main" val="1832709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2.bin"/><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11" Type="http://schemas.openxmlformats.org/officeDocument/2006/relationships/image" Target="../media/image53.emf"/><Relationship Id="rId5" Type="http://schemas.openxmlformats.org/officeDocument/2006/relationships/image" Target="../media/image49.wmf"/><Relationship Id="rId10" Type="http://schemas.openxmlformats.org/officeDocument/2006/relationships/image" Target="../media/image52.png"/><Relationship Id="rId4" Type="http://schemas.openxmlformats.org/officeDocument/2006/relationships/oleObject" Target="../embeddings/oleObject24.bin"/><Relationship Id="rId9" Type="http://schemas.openxmlformats.org/officeDocument/2006/relationships/image" Target="../media/image51.wmf"/></Relationships>
</file>

<file path=ppt/slides/_rels/slide2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wmf"/><Relationship Id="rId3" Type="http://schemas.openxmlformats.org/officeDocument/2006/relationships/image" Target="../media/image56.png"/><Relationship Id="rId7" Type="http://schemas.openxmlformats.org/officeDocument/2006/relationships/oleObject" Target="../embeddings/oleObject28.bin"/><Relationship Id="rId12" Type="http://schemas.openxmlformats.org/officeDocument/2006/relationships/oleObject" Target="../embeddings/oleObject30.bin"/><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57.emf"/><Relationship Id="rId9" Type="http://schemas.openxmlformats.org/officeDocument/2006/relationships/image" Target="../media/image60.png"/><Relationship Id="rId14" Type="http://schemas.openxmlformats.org/officeDocument/2006/relationships/image" Target="../media/image63.emf"/></Relationships>
</file>

<file path=ppt/slides/_rels/slide2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69.png"/><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wmf"/></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jpe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emf"/><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oleObject" Target="../embeddings/oleObject37.bin"/><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emf"/><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2.xml"/><Relationship Id="rId5" Type="http://schemas.openxmlformats.org/officeDocument/2006/relationships/image" Target="../media/image119.emf"/><Relationship Id="rId4" Type="http://schemas.openxmlformats.org/officeDocument/2006/relationships/image" Target="../media/image11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emf"/><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wmf"/><Relationship Id="rId1" Type="http://schemas.openxmlformats.org/officeDocument/2006/relationships/slideLayout" Target="../slideLayouts/slideLayout13.xml"/><Relationship Id="rId5" Type="http://schemas.openxmlformats.org/officeDocument/2006/relationships/image" Target="../media/image131.png"/><Relationship Id="rId4" Type="http://schemas.openxmlformats.org/officeDocument/2006/relationships/hyperlink" Target="http://en.wikipedia.org/wiki/File:Perchloric-acid-2D-dimensions.png"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jpeg"/><Relationship Id="rId7" Type="http://schemas.openxmlformats.org/officeDocument/2006/relationships/image" Target="../media/image137.png"/><Relationship Id="rId2" Type="http://schemas.openxmlformats.org/officeDocument/2006/relationships/image" Target="../media/image132.jpe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jpeg"/><Relationship Id="rId10" Type="http://schemas.openxmlformats.org/officeDocument/2006/relationships/image" Target="../media/image140.png"/><Relationship Id="rId4" Type="http://schemas.openxmlformats.org/officeDocument/2006/relationships/image" Target="../media/image134.jpeg"/><Relationship Id="rId9" Type="http://schemas.openxmlformats.org/officeDocument/2006/relationships/image" Target="../media/image139.png"/></Relationships>
</file>

<file path=ppt/slides/_rels/slide6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hyperlink" Target="http://en.wikipedia.org/wiki/File:Chlorine-dioxide.pn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hyperlink" Target="http://en.wikipedia.org/wiki/File:Dichlorine_tetraoxide.s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9.wmf"/><Relationship Id="rId9"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hyperlink" Target="//upload.wikimedia.org/wikipedia/commons/9/90/Dichlorine_hexoxide.sv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emf"/><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wmf"/><Relationship Id="rId4" Type="http://schemas.openxmlformats.org/officeDocument/2006/relationships/oleObject" Target="../embeddings/oleObject40.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image" Target="../media/image18.jpeg"/><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7.jpeg"/><Relationship Id="rId5" Type="http://schemas.openxmlformats.org/officeDocument/2006/relationships/image" Target="../media/image13.wmf"/><Relationship Id="rId10" Type="http://schemas.openxmlformats.org/officeDocument/2006/relationships/image" Target="../media/image16.jpeg"/><Relationship Id="rId4" Type="http://schemas.openxmlformats.org/officeDocument/2006/relationships/oleObject" Target="../embeddings/oleObject8.bin"/><Relationship Id="rId9" Type="http://schemas.openxmlformats.org/officeDocument/2006/relationships/image" Target="../media/image15.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oleObject" Target="../embeddings/oleObject41.bin"/><Relationship Id="rId1" Type="http://schemas.openxmlformats.org/officeDocument/2006/relationships/slideLayout" Target="../slideLayouts/slideLayout13.xml"/><Relationship Id="rId5" Type="http://schemas.openxmlformats.org/officeDocument/2006/relationships/image" Target="../media/image160.wmf"/><Relationship Id="rId4" Type="http://schemas.openxmlformats.org/officeDocument/2006/relationships/oleObject" Target="../embeddings/oleObject42.bin"/></Relationships>
</file>

<file path=ppt/slides/_rels/slide88.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image" Target="../media/image16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oleObject" Target="../embeddings/oleObject12.bin"/><Relationship Id="rId9" Type="http://schemas.openxmlformats.org/officeDocument/2006/relationships/image" Target="../media/image2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6DADB7-CB6B-572E-250D-665CED5051A7}"/>
              </a:ext>
            </a:extLst>
          </p:cNvPr>
          <p:cNvSpPr>
            <a:spLocks noGrp="1"/>
          </p:cNvSpPr>
          <p:nvPr>
            <p:ph type="ctrTitle"/>
          </p:nvPr>
        </p:nvSpPr>
        <p:spPr/>
        <p:txBody>
          <a:bodyPr/>
          <a:lstStyle/>
          <a:p>
            <a:r>
              <a:rPr lang="en-US" altLang="zh-CN" dirty="0"/>
              <a:t>C</a:t>
            </a:r>
            <a:r>
              <a:rPr lang="zh-CN" altLang="en-US" dirty="0"/>
              <a:t>、</a:t>
            </a:r>
            <a:r>
              <a:rPr lang="en-US" altLang="zh-CN" dirty="0"/>
              <a:t>O</a:t>
            </a:r>
            <a:r>
              <a:rPr lang="zh-CN" altLang="en-US" dirty="0"/>
              <a:t>、</a:t>
            </a:r>
            <a:r>
              <a:rPr lang="en-US" altLang="zh-CN" dirty="0"/>
              <a:t>F</a:t>
            </a:r>
            <a:br>
              <a:rPr lang="en-US" altLang="zh-CN" dirty="0"/>
            </a:br>
            <a:r>
              <a:rPr lang="en-US" altLang="zh-CN" dirty="0"/>
              <a:t>ppt</a:t>
            </a:r>
            <a:r>
              <a:rPr lang="zh-CN" altLang="en-US" dirty="0"/>
              <a:t>总结</a:t>
            </a:r>
          </a:p>
        </p:txBody>
      </p:sp>
    </p:spTree>
    <p:extLst>
      <p:ext uri="{BB962C8B-B14F-4D97-AF65-F5344CB8AC3E}">
        <p14:creationId xmlns:p14="http://schemas.microsoft.com/office/powerpoint/2010/main" val="305119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C91568-D80F-EB0A-A6FB-69D477625719}"/>
              </a:ext>
            </a:extLst>
          </p:cNvPr>
          <p:cNvSpPr/>
          <p:nvPr/>
        </p:nvSpPr>
        <p:spPr>
          <a:xfrm>
            <a:off x="1524001" y="188914"/>
            <a:ext cx="8964613" cy="4117975"/>
          </a:xfrm>
          <a:prstGeom prst="rect">
            <a:avLst/>
          </a:prstGeom>
        </p:spPr>
        <p:txBody>
          <a:bodyPr>
            <a:spAutoFit/>
          </a:bodyPr>
          <a:lstStyle/>
          <a:p>
            <a:pPr marL="342900" indent="-342900">
              <a:spcBef>
                <a:spcPct val="20000"/>
              </a:spcBef>
              <a:buClr>
                <a:srgbClr val="CC0066"/>
              </a:buClr>
              <a:buSzPct val="70000"/>
              <a:defRPr/>
            </a:pPr>
            <a:r>
              <a:rPr lang="en-US" altLang="zh-CN" sz="3200" kern="0" dirty="0">
                <a:solidFill>
                  <a:srgbClr val="0000FF"/>
                </a:solidFill>
                <a:latin typeface="Arial"/>
                <a:ea typeface="宋体"/>
              </a:rPr>
              <a:t>b. </a:t>
            </a:r>
            <a:r>
              <a:rPr lang="zh-CN" altLang="en-US" sz="3200" kern="0" dirty="0">
                <a:solidFill>
                  <a:srgbClr val="0000FF"/>
                </a:solidFill>
                <a:latin typeface="Arial"/>
                <a:ea typeface="宋体"/>
              </a:rPr>
              <a:t>水溶性</a:t>
            </a:r>
          </a:p>
          <a:p>
            <a:pPr marL="342900" indent="-342900">
              <a:spcBef>
                <a:spcPct val="20000"/>
              </a:spcBef>
              <a:buClr>
                <a:srgbClr val="CC0066"/>
              </a:buClr>
              <a:buSzPct val="70000"/>
              <a:defRPr/>
            </a:pPr>
            <a:r>
              <a:rPr lang="en-US" altLang="zh-CN" sz="2800" kern="0" dirty="0">
                <a:solidFill>
                  <a:srgbClr val="000000"/>
                </a:solidFill>
                <a:latin typeface="Arial"/>
                <a:ea typeface="宋体"/>
              </a:rPr>
              <a:t>(</a:t>
            </a:r>
            <a:r>
              <a:rPr lang="en-US" altLang="zh-CN" sz="2800" kern="0" dirty="0" err="1">
                <a:solidFill>
                  <a:srgbClr val="000000"/>
                </a:solidFill>
                <a:latin typeface="Arial"/>
                <a:ea typeface="宋体"/>
              </a:rPr>
              <a:t>i</a:t>
            </a:r>
            <a:r>
              <a:rPr lang="en-US" altLang="zh-CN" sz="2800" kern="0" dirty="0">
                <a:solidFill>
                  <a:srgbClr val="000000"/>
                </a:solidFill>
                <a:latin typeface="Arial"/>
                <a:ea typeface="宋体"/>
              </a:rPr>
              <a:t>) </a:t>
            </a:r>
            <a:r>
              <a:rPr lang="zh-CN" altLang="en-US" sz="2800" kern="0" dirty="0">
                <a:solidFill>
                  <a:srgbClr val="000000"/>
                </a:solidFill>
                <a:latin typeface="Arial"/>
                <a:ea typeface="宋体"/>
              </a:rPr>
              <a:t>碳酸盐</a:t>
            </a:r>
            <a:r>
              <a:rPr lang="en-US" altLang="zh-CN" sz="2800" kern="0" dirty="0">
                <a:solidFill>
                  <a:srgbClr val="000000"/>
                </a:solidFill>
                <a:latin typeface="Arial"/>
                <a:ea typeface="宋体"/>
              </a:rPr>
              <a:t>: </a:t>
            </a:r>
            <a:r>
              <a:rPr lang="zh-CN" altLang="en-US" sz="2800" kern="0" dirty="0">
                <a:solidFill>
                  <a:srgbClr val="000000"/>
                </a:solidFill>
                <a:latin typeface="Arial"/>
                <a:ea typeface="宋体"/>
              </a:rPr>
              <a:t>正盐中除碱金属</a:t>
            </a:r>
            <a:r>
              <a:rPr lang="en-US" altLang="zh-CN" sz="2800" kern="0" dirty="0">
                <a:solidFill>
                  <a:srgbClr val="000000"/>
                </a:solidFill>
                <a:latin typeface="Arial"/>
                <a:ea typeface="宋体"/>
              </a:rPr>
              <a:t>(</a:t>
            </a:r>
            <a:r>
              <a:rPr lang="zh-CN" altLang="en-US" sz="2800" kern="0" dirty="0">
                <a:solidFill>
                  <a:srgbClr val="000000"/>
                </a:solidFill>
                <a:latin typeface="Arial"/>
                <a:ea typeface="宋体"/>
              </a:rPr>
              <a:t>不包括</a:t>
            </a:r>
            <a:r>
              <a:rPr lang="en-US" altLang="zh-CN" sz="2800" kern="0" dirty="0">
                <a:solidFill>
                  <a:srgbClr val="000000"/>
                </a:solidFill>
                <a:latin typeface="Arial"/>
                <a:ea typeface="宋体"/>
              </a:rPr>
              <a:t>Li</a:t>
            </a:r>
            <a:r>
              <a:rPr lang="en-US" altLang="zh-CN" sz="2800" kern="0" baseline="30000" dirty="0">
                <a:solidFill>
                  <a:srgbClr val="000000"/>
                </a:solidFill>
                <a:latin typeface="Arial"/>
                <a:ea typeface="宋体"/>
              </a:rPr>
              <a:t>+</a:t>
            </a:r>
            <a:r>
              <a:rPr lang="en-US" altLang="zh-CN" sz="2800" kern="0" dirty="0">
                <a:solidFill>
                  <a:srgbClr val="000000"/>
                </a:solidFill>
                <a:latin typeface="Arial"/>
                <a:ea typeface="宋体"/>
              </a:rPr>
              <a:t>)</a:t>
            </a:r>
            <a:r>
              <a:rPr lang="zh-CN" altLang="en-US" sz="2800" kern="0" dirty="0">
                <a:solidFill>
                  <a:srgbClr val="000000"/>
                </a:solidFill>
                <a:latin typeface="Arial"/>
                <a:ea typeface="宋体"/>
              </a:rPr>
              <a:t>，铵及</a:t>
            </a:r>
            <a:r>
              <a:rPr lang="en-US" altLang="zh-CN" sz="2800" kern="0" dirty="0" err="1">
                <a:solidFill>
                  <a:srgbClr val="000000"/>
                </a:solidFill>
                <a:latin typeface="Arial"/>
                <a:ea typeface="宋体"/>
              </a:rPr>
              <a:t>Tl</a:t>
            </a:r>
            <a:r>
              <a:rPr lang="en-US" altLang="zh-CN" sz="2800" kern="0" baseline="30000" dirty="0">
                <a:solidFill>
                  <a:srgbClr val="000000"/>
                </a:solidFill>
                <a:latin typeface="Arial"/>
                <a:ea typeface="宋体"/>
              </a:rPr>
              <a:t>+</a:t>
            </a:r>
            <a:r>
              <a:rPr lang="zh-CN" altLang="en-US" sz="2800" kern="0" dirty="0">
                <a:solidFill>
                  <a:srgbClr val="000000"/>
                </a:solidFill>
                <a:latin typeface="Arial"/>
                <a:ea typeface="宋体"/>
              </a:rPr>
              <a:t>盐</a:t>
            </a:r>
          </a:p>
          <a:p>
            <a:pPr marL="342900" indent="-342900">
              <a:spcBef>
                <a:spcPct val="20000"/>
              </a:spcBef>
              <a:buClr>
                <a:srgbClr val="CC0066"/>
              </a:buClr>
              <a:buSzPct val="70000"/>
              <a:defRPr/>
            </a:pPr>
            <a:r>
              <a:rPr lang="zh-CN" altLang="en-US" sz="2800" kern="0" dirty="0">
                <a:solidFill>
                  <a:srgbClr val="000000"/>
                </a:solidFill>
                <a:latin typeface="Arial"/>
                <a:ea typeface="宋体"/>
              </a:rPr>
              <a:t>外都难溶于水；</a:t>
            </a:r>
            <a:endParaRPr lang="en-US" altLang="zh-CN" sz="2800" kern="0" dirty="0">
              <a:solidFill>
                <a:srgbClr val="000000"/>
              </a:solidFill>
              <a:latin typeface="Arial"/>
              <a:ea typeface="宋体"/>
            </a:endParaRPr>
          </a:p>
          <a:p>
            <a:pPr marL="342900" indent="-342900">
              <a:spcBef>
                <a:spcPct val="20000"/>
              </a:spcBef>
              <a:buClr>
                <a:srgbClr val="CC0066"/>
              </a:buClr>
              <a:buSzPct val="70000"/>
              <a:defRPr/>
            </a:pPr>
            <a:endParaRPr lang="en-US" altLang="zh-CN" sz="2800" kern="0" dirty="0">
              <a:solidFill>
                <a:srgbClr val="000000"/>
              </a:solidFill>
              <a:latin typeface="Arial"/>
              <a:ea typeface="宋体"/>
            </a:endParaRPr>
          </a:p>
          <a:p>
            <a:pPr marL="342900" indent="-342900">
              <a:spcBef>
                <a:spcPct val="20000"/>
              </a:spcBef>
              <a:buClr>
                <a:srgbClr val="CC0066"/>
              </a:buClr>
              <a:buSzPct val="70000"/>
              <a:defRPr/>
            </a:pPr>
            <a:r>
              <a:rPr lang="en-US" altLang="zh-CN" sz="2800" kern="0" dirty="0">
                <a:solidFill>
                  <a:srgbClr val="000000"/>
                </a:solidFill>
                <a:latin typeface="Arial"/>
                <a:ea typeface="宋体"/>
              </a:rPr>
              <a:t>(ii) </a:t>
            </a:r>
            <a:r>
              <a:rPr lang="zh-CN" altLang="en-US" sz="2800" kern="0" dirty="0">
                <a:solidFill>
                  <a:srgbClr val="000000"/>
                </a:solidFill>
                <a:latin typeface="Arial"/>
                <a:ea typeface="宋体"/>
              </a:rPr>
              <a:t>许多金属的酸式盐的溶解度大于正盐，</a:t>
            </a:r>
            <a:r>
              <a:rPr lang="en-US" altLang="zh-CN" sz="2800" kern="0" dirty="0">
                <a:solidFill>
                  <a:srgbClr val="000000"/>
                </a:solidFill>
                <a:latin typeface="Arial"/>
                <a:ea typeface="宋体"/>
              </a:rPr>
              <a:t> S(</a:t>
            </a:r>
            <a:r>
              <a:rPr lang="zh-CN" altLang="en-US" sz="2800" kern="0" dirty="0">
                <a:solidFill>
                  <a:srgbClr val="000000"/>
                </a:solidFill>
                <a:latin typeface="Arial"/>
                <a:ea typeface="宋体"/>
              </a:rPr>
              <a:t>难溶正盐</a:t>
            </a:r>
            <a:r>
              <a:rPr lang="en-US" altLang="zh-CN" sz="2800" kern="0" dirty="0">
                <a:solidFill>
                  <a:srgbClr val="000000"/>
                </a:solidFill>
                <a:latin typeface="Arial"/>
                <a:ea typeface="宋体"/>
              </a:rPr>
              <a:t>)&lt;S(</a:t>
            </a:r>
            <a:r>
              <a:rPr lang="zh-CN" altLang="en-US" sz="2800" kern="0" dirty="0">
                <a:solidFill>
                  <a:srgbClr val="000000"/>
                </a:solidFill>
                <a:latin typeface="Arial"/>
                <a:ea typeface="宋体"/>
              </a:rPr>
              <a:t>相应酸式盐</a:t>
            </a:r>
            <a:r>
              <a:rPr lang="en-US" altLang="zh-CN" sz="2800" kern="0" dirty="0">
                <a:solidFill>
                  <a:srgbClr val="000000"/>
                </a:solidFill>
                <a:latin typeface="Arial"/>
                <a:ea typeface="宋体"/>
              </a:rPr>
              <a:t>) ,</a:t>
            </a:r>
            <a:r>
              <a:rPr lang="zh-CN" altLang="en-US" sz="2800" kern="0" dirty="0">
                <a:solidFill>
                  <a:srgbClr val="000000"/>
                </a:solidFill>
                <a:latin typeface="Arial"/>
                <a:ea typeface="宋体"/>
              </a:rPr>
              <a:t>但</a:t>
            </a:r>
          </a:p>
          <a:p>
            <a:pPr marL="342900" indent="-342900">
              <a:spcBef>
                <a:spcPct val="20000"/>
              </a:spcBef>
              <a:buClr>
                <a:srgbClr val="CC0066"/>
              </a:buClr>
              <a:buSzPct val="70000"/>
              <a:defRPr/>
            </a:pPr>
            <a:r>
              <a:rPr lang="en-US" altLang="zh-CN" sz="2800" kern="0" dirty="0">
                <a:solidFill>
                  <a:srgbClr val="000000"/>
                </a:solidFill>
                <a:latin typeface="Arial"/>
                <a:ea typeface="宋体"/>
              </a:rPr>
              <a:t>                     	   S</a:t>
            </a:r>
            <a:r>
              <a:rPr lang="en-US" altLang="zh-CN" kern="0" dirty="0">
                <a:solidFill>
                  <a:srgbClr val="000000"/>
                </a:solidFill>
                <a:latin typeface="Arial"/>
                <a:ea typeface="宋体"/>
              </a:rPr>
              <a:t>NaHCO</a:t>
            </a:r>
            <a:r>
              <a:rPr lang="en-US" altLang="zh-CN" kern="0" baseline="-25000" dirty="0">
                <a:solidFill>
                  <a:srgbClr val="000000"/>
                </a:solidFill>
                <a:latin typeface="Arial"/>
                <a:ea typeface="宋体"/>
              </a:rPr>
              <a:t>3</a:t>
            </a:r>
            <a:r>
              <a:rPr lang="en-US" altLang="zh-CN" sz="2800" kern="0" dirty="0">
                <a:solidFill>
                  <a:srgbClr val="000000"/>
                </a:solidFill>
                <a:latin typeface="Arial"/>
                <a:ea typeface="宋体"/>
              </a:rPr>
              <a:t> &lt; S</a:t>
            </a:r>
            <a:r>
              <a:rPr lang="en-US" altLang="zh-CN" kern="0" dirty="0">
                <a:solidFill>
                  <a:srgbClr val="000000"/>
                </a:solidFill>
                <a:latin typeface="Arial"/>
                <a:ea typeface="宋体"/>
              </a:rPr>
              <a:t>Na</a:t>
            </a:r>
            <a:r>
              <a:rPr lang="en-US" altLang="zh-CN" kern="0" baseline="-25000" dirty="0">
                <a:solidFill>
                  <a:srgbClr val="000000"/>
                </a:solidFill>
                <a:latin typeface="Arial"/>
                <a:ea typeface="宋体"/>
              </a:rPr>
              <a:t>2</a:t>
            </a:r>
            <a:r>
              <a:rPr lang="en-US" altLang="zh-CN" kern="0" dirty="0">
                <a:solidFill>
                  <a:srgbClr val="000000"/>
                </a:solidFill>
                <a:latin typeface="Arial"/>
                <a:ea typeface="宋体"/>
              </a:rPr>
              <a:t>CO</a:t>
            </a:r>
            <a:r>
              <a:rPr lang="en-US" altLang="zh-CN" kern="0" baseline="-25000" dirty="0">
                <a:solidFill>
                  <a:srgbClr val="000000"/>
                </a:solidFill>
                <a:latin typeface="Arial"/>
                <a:ea typeface="宋体"/>
              </a:rPr>
              <a:t>3</a:t>
            </a:r>
            <a:endParaRPr lang="en-US" altLang="zh-CN" kern="0" dirty="0">
              <a:solidFill>
                <a:srgbClr val="000000"/>
              </a:solidFill>
              <a:latin typeface="Arial"/>
              <a:ea typeface="宋体"/>
            </a:endParaRPr>
          </a:p>
          <a:p>
            <a:pPr marL="342900" indent="-342900">
              <a:spcBef>
                <a:spcPct val="20000"/>
              </a:spcBef>
              <a:buClr>
                <a:srgbClr val="CC0066"/>
              </a:buClr>
              <a:buSzPct val="70000"/>
              <a:defRPr/>
            </a:pPr>
            <a:r>
              <a:rPr lang="en-US" altLang="zh-CN" sz="2800" kern="0" dirty="0">
                <a:solidFill>
                  <a:srgbClr val="000000"/>
                </a:solidFill>
                <a:latin typeface="Arial"/>
                <a:ea typeface="宋体"/>
              </a:rPr>
              <a:t>      </a:t>
            </a:r>
            <a:endParaRPr lang="en-US" altLang="zh-CN" sz="2800" kern="0" baseline="-25000" dirty="0">
              <a:solidFill>
                <a:srgbClr val="000000"/>
              </a:solidFill>
              <a:latin typeface="Arial"/>
              <a:ea typeface="宋体"/>
            </a:endParaRPr>
          </a:p>
        </p:txBody>
      </p:sp>
      <p:sp>
        <p:nvSpPr>
          <p:cNvPr id="5" name="Text Box 3">
            <a:extLst>
              <a:ext uri="{FF2B5EF4-FFF2-40B4-BE49-F238E27FC236}">
                <a16:creationId xmlns:a16="http://schemas.microsoft.com/office/drawing/2014/main" id="{106E97B8-0CCC-5CAC-D35A-D89629B62C19}"/>
              </a:ext>
            </a:extLst>
          </p:cNvPr>
          <p:cNvSpPr txBox="1">
            <a:spLocks noChangeArrowheads="1"/>
          </p:cNvSpPr>
          <p:nvPr/>
        </p:nvSpPr>
        <p:spPr bwMode="auto">
          <a:xfrm>
            <a:off x="1847851" y="3933825"/>
            <a:ext cx="8532813" cy="1593984"/>
          </a:xfrm>
          <a:prstGeom prst="rect">
            <a:avLst/>
          </a:prstGeom>
          <a:solidFill>
            <a:srgbClr val="FFFF99">
              <a:alpha val="79999"/>
            </a:srgbClr>
          </a:solidFill>
          <a:ln w="19050">
            <a:solidFill>
              <a:srgbClr val="000000"/>
            </a:solidFill>
            <a:miter lim="800000"/>
            <a:headEnd/>
            <a:tailEnd/>
          </a:ln>
        </p:spPr>
        <p:txBody>
          <a:bodyPr lIns="99779" tIns="49890" rIns="99779" bIns="49890">
            <a:spAutoFit/>
          </a:bodyPr>
          <a:lstStyle/>
          <a:p>
            <a:pPr defTabSz="998538">
              <a:lnSpc>
                <a:spcPct val="110000"/>
              </a:lnSpc>
              <a:spcBef>
                <a:spcPct val="40000"/>
              </a:spcBef>
              <a:defRPr/>
            </a:pPr>
            <a:r>
              <a:rPr lang="en-US" altLang="zh-CN" sz="2800" kern="0" dirty="0">
                <a:solidFill>
                  <a:sysClr val="windowText" lastClr="000000"/>
                </a:solidFill>
                <a:latin typeface="Arial" charset="0"/>
              </a:rPr>
              <a:t>       </a:t>
            </a:r>
            <a:r>
              <a:rPr lang="zh-CN" altLang="en-US" sz="2800" kern="0" dirty="0">
                <a:solidFill>
                  <a:sysClr val="windowText" lastClr="000000"/>
                </a:solidFill>
                <a:latin typeface="Arial" charset="0"/>
              </a:rPr>
              <a:t>易溶盐：</a:t>
            </a:r>
            <a:r>
              <a:rPr lang="en-US" altLang="zh-CN" sz="2800" kern="0" dirty="0">
                <a:solidFill>
                  <a:sysClr val="windowText" lastClr="000000"/>
                </a:solidFill>
                <a:latin typeface="Arial" charset="0"/>
              </a:rPr>
              <a:t>Na</a:t>
            </a:r>
            <a:r>
              <a:rPr lang="en-US" altLang="zh-CN" sz="2800" kern="0" baseline="-25000" dirty="0">
                <a:solidFill>
                  <a:sysClr val="windowText" lastClr="000000"/>
                </a:solidFill>
                <a:latin typeface="Arial" charset="0"/>
              </a:rPr>
              <a:t>2</a:t>
            </a:r>
            <a:r>
              <a:rPr lang="en-US" altLang="zh-CN" sz="2800" kern="0" dirty="0">
                <a:solidFill>
                  <a:sysClr val="windowText" lastClr="000000"/>
                </a:solidFill>
                <a:latin typeface="Arial" charset="0"/>
              </a:rPr>
              <a:t>CO</a:t>
            </a:r>
            <a:r>
              <a:rPr lang="en-US" altLang="zh-CN" sz="2800" kern="0" baseline="-25000" dirty="0">
                <a:solidFill>
                  <a:sysClr val="windowText" lastClr="000000"/>
                </a:solidFill>
                <a:latin typeface="Arial" charset="0"/>
              </a:rPr>
              <a:t>3</a:t>
            </a:r>
            <a:r>
              <a:rPr lang="en-US" altLang="zh-CN" sz="2800" kern="0" dirty="0">
                <a:solidFill>
                  <a:sysClr val="windowText" lastClr="000000"/>
                </a:solidFill>
                <a:latin typeface="Arial" charset="0"/>
              </a:rPr>
              <a:t>    NaHCO</a:t>
            </a:r>
            <a:r>
              <a:rPr lang="en-US" altLang="zh-CN" sz="2800" kern="0" baseline="-25000" dirty="0">
                <a:solidFill>
                  <a:sysClr val="windowText" lastClr="000000"/>
                </a:solidFill>
                <a:latin typeface="Arial" charset="0"/>
              </a:rPr>
              <a:t>3</a:t>
            </a:r>
            <a:r>
              <a:rPr lang="en-US" altLang="zh-CN" sz="2800" kern="0" dirty="0">
                <a:solidFill>
                  <a:sysClr val="windowText" lastClr="000000"/>
                </a:solidFill>
                <a:latin typeface="Arial" charset="0"/>
              </a:rPr>
              <a:t>    K</a:t>
            </a:r>
            <a:r>
              <a:rPr lang="en-US" altLang="zh-CN" sz="2800" kern="0" baseline="-25000" dirty="0">
                <a:solidFill>
                  <a:sysClr val="windowText" lastClr="000000"/>
                </a:solidFill>
                <a:latin typeface="Arial" charset="0"/>
              </a:rPr>
              <a:t>2</a:t>
            </a:r>
            <a:r>
              <a:rPr lang="en-US" altLang="zh-CN" sz="2800" kern="0" dirty="0">
                <a:solidFill>
                  <a:sysClr val="windowText" lastClr="000000"/>
                </a:solidFill>
                <a:latin typeface="Arial" charset="0"/>
              </a:rPr>
              <a:t>CO</a:t>
            </a:r>
            <a:r>
              <a:rPr lang="en-US" altLang="zh-CN" sz="2800" kern="0" baseline="-25000" dirty="0">
                <a:solidFill>
                  <a:sysClr val="windowText" lastClr="000000"/>
                </a:solidFill>
                <a:latin typeface="Arial" charset="0"/>
              </a:rPr>
              <a:t>3</a:t>
            </a:r>
            <a:r>
              <a:rPr lang="en-US" altLang="zh-CN" sz="2800" kern="0" dirty="0">
                <a:solidFill>
                  <a:sysClr val="windowText" lastClr="000000"/>
                </a:solidFill>
                <a:latin typeface="Arial" charset="0"/>
              </a:rPr>
              <a:t>    KHCO</a:t>
            </a:r>
            <a:r>
              <a:rPr lang="en-US" altLang="zh-CN" sz="2800" kern="0" baseline="-25000" dirty="0">
                <a:solidFill>
                  <a:sysClr val="windowText" lastClr="000000"/>
                </a:solidFill>
                <a:latin typeface="Arial" charset="0"/>
              </a:rPr>
              <a:t>3</a:t>
            </a:r>
            <a:endParaRPr lang="en-US" altLang="zh-CN" sz="2800" kern="0" dirty="0">
              <a:solidFill>
                <a:sysClr val="windowText" lastClr="000000"/>
              </a:solidFill>
              <a:latin typeface="Arial" charset="0"/>
            </a:endParaRPr>
          </a:p>
          <a:p>
            <a:pPr defTabSz="998538">
              <a:lnSpc>
                <a:spcPct val="110000"/>
              </a:lnSpc>
              <a:spcBef>
                <a:spcPct val="30000"/>
              </a:spcBef>
              <a:defRPr/>
            </a:pPr>
            <a:r>
              <a:rPr lang="en-US" altLang="zh-CN" sz="2800" kern="0" dirty="0">
                <a:solidFill>
                  <a:sysClr val="windowText" lastClr="000000"/>
                </a:solidFill>
                <a:latin typeface="Arial" charset="0"/>
              </a:rPr>
              <a:t>100℃</a:t>
            </a:r>
            <a:r>
              <a:rPr lang="zh-CN" altLang="en-US" sz="2800" kern="0" dirty="0">
                <a:solidFill>
                  <a:sysClr val="windowText" lastClr="000000"/>
                </a:solidFill>
                <a:latin typeface="Arial" charset="0"/>
              </a:rPr>
              <a:t>溶解度     </a:t>
            </a:r>
            <a:r>
              <a:rPr lang="en-US" altLang="zh-CN" sz="2800" kern="0" dirty="0">
                <a:solidFill>
                  <a:sysClr val="windowText" lastClr="000000"/>
                </a:solidFill>
                <a:latin typeface="Arial" charset="0"/>
              </a:rPr>
              <a:t>45            16            156          60</a:t>
            </a:r>
            <a:endParaRPr lang="zh-CN" altLang="zh-CN" sz="2800" kern="0" dirty="0">
              <a:solidFill>
                <a:sysClr val="windowText" lastClr="000000"/>
              </a:solidFill>
              <a:latin typeface="Arial" charset="0"/>
            </a:endParaRPr>
          </a:p>
          <a:p>
            <a:pPr defTabSz="998538">
              <a:lnSpc>
                <a:spcPct val="60000"/>
              </a:lnSpc>
              <a:spcBef>
                <a:spcPct val="30000"/>
              </a:spcBef>
              <a:defRPr/>
            </a:pPr>
            <a:r>
              <a:rPr lang="zh-CN" altLang="en-US" sz="2500" kern="0" dirty="0">
                <a:solidFill>
                  <a:sysClr val="windowText" lastClr="000000"/>
                </a:solidFill>
                <a:latin typeface="Arial" charset="0"/>
              </a:rPr>
              <a:t> </a:t>
            </a:r>
            <a:r>
              <a:rPr lang="zh-CN" altLang="zh-CN" sz="2500" kern="0" dirty="0">
                <a:solidFill>
                  <a:sysClr val="windowText" lastClr="000000"/>
                </a:solidFill>
                <a:latin typeface="Arial" charset="0"/>
              </a:rPr>
              <a:t>(</a:t>
            </a:r>
            <a:r>
              <a:rPr lang="en-US" altLang="zh-CN" sz="2500" kern="0" dirty="0">
                <a:solidFill>
                  <a:sysClr val="windowText" lastClr="000000"/>
                </a:solidFill>
                <a:latin typeface="Arial" charset="0"/>
              </a:rPr>
              <a:t>g/100g H</a:t>
            </a:r>
            <a:r>
              <a:rPr lang="en-US" altLang="zh-CN" sz="2500" kern="0" baseline="-25000" dirty="0">
                <a:solidFill>
                  <a:sysClr val="windowText" lastClr="000000"/>
                </a:solidFill>
                <a:latin typeface="Arial" charset="0"/>
              </a:rPr>
              <a:t>2</a:t>
            </a:r>
            <a:r>
              <a:rPr lang="en-US" altLang="zh-CN" sz="2500" kern="0" dirty="0">
                <a:solidFill>
                  <a:sysClr val="windowText" lastClr="000000"/>
                </a:solidFill>
                <a:latin typeface="Arial" charset="0"/>
              </a:rPr>
              <a:t>O)</a:t>
            </a:r>
            <a:r>
              <a:rPr lang="zh-CN" altLang="en-US" sz="2800" kern="0" dirty="0">
                <a:solidFill>
                  <a:sysClr val="windowText" lastClr="000000"/>
                </a:solidFill>
                <a:latin typeface="Arial" charset="0"/>
              </a:rPr>
              <a:t>　　　</a:t>
            </a:r>
          </a:p>
        </p:txBody>
      </p:sp>
      <p:sp>
        <p:nvSpPr>
          <p:cNvPr id="301060" name="灯片编号占位符 3">
            <a:extLst>
              <a:ext uri="{FF2B5EF4-FFF2-40B4-BE49-F238E27FC236}">
                <a16:creationId xmlns:a16="http://schemas.microsoft.com/office/drawing/2014/main" id="{6C7F456F-936B-D5AA-8FAF-AB2079679CE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ED7ED5F-2DED-43CA-B783-D8B9038940CC}" type="slidenum">
              <a:rPr lang="en-US" altLang="zh-CN" sz="1200">
                <a:solidFill>
                  <a:srgbClr val="000000"/>
                </a:solidFill>
                <a:latin typeface="Arial Black" panose="020B0A04020102020204" pitchFamily="34" charset="0"/>
              </a:rPr>
              <a:pPr eaLnBrk="1" hangingPunct="1"/>
              <a:t>10</a:t>
            </a:fld>
            <a:endParaRPr lang="en-US" altLang="zh-CN" sz="1200">
              <a:solidFill>
                <a:srgbClr val="000000"/>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E87939-F450-6632-24EA-2AF0004B7397}"/>
              </a:ext>
            </a:extLst>
          </p:cNvPr>
          <p:cNvSpPr/>
          <p:nvPr/>
        </p:nvSpPr>
        <p:spPr>
          <a:xfrm>
            <a:off x="1847850" y="1125538"/>
            <a:ext cx="8820150" cy="1039812"/>
          </a:xfrm>
          <a:prstGeom prst="rect">
            <a:avLst/>
          </a:prstGeom>
        </p:spPr>
        <p:txBody>
          <a:bodyPr>
            <a:spAutoFit/>
          </a:bodyPr>
          <a:lstStyle/>
          <a:p>
            <a:pPr marL="342900" indent="-342900">
              <a:spcBef>
                <a:spcPct val="20000"/>
              </a:spcBef>
              <a:buClr>
                <a:srgbClr val="CC0066"/>
              </a:buClr>
              <a:buSzPct val="70000"/>
              <a:defRPr/>
            </a:pPr>
            <a:r>
              <a:rPr lang="zh-CN" altLang="en-US" sz="2800" kern="0" dirty="0">
                <a:solidFill>
                  <a:srgbClr val="000000"/>
                </a:solidFill>
                <a:latin typeface="Arial"/>
                <a:ea typeface="宋体"/>
              </a:rPr>
              <a:t>解释：这是由于在</a:t>
            </a:r>
            <a:r>
              <a:rPr lang="en-US" altLang="zh-CN" sz="2800" kern="0" dirty="0">
                <a:solidFill>
                  <a:srgbClr val="000000"/>
                </a:solidFill>
                <a:latin typeface="Arial"/>
                <a:ea typeface="宋体"/>
              </a:rPr>
              <a:t>NaHCO</a:t>
            </a:r>
            <a:r>
              <a:rPr lang="en-US" altLang="zh-CN" sz="2800" kern="0" baseline="-25000" dirty="0">
                <a:solidFill>
                  <a:srgbClr val="000000"/>
                </a:solidFill>
                <a:latin typeface="Arial"/>
                <a:ea typeface="宋体"/>
              </a:rPr>
              <a:t>3</a:t>
            </a:r>
            <a:r>
              <a:rPr lang="zh-CN" altLang="en-US" sz="2800" kern="0" dirty="0">
                <a:solidFill>
                  <a:srgbClr val="000000"/>
                </a:solidFill>
                <a:latin typeface="Arial"/>
                <a:ea typeface="宋体"/>
              </a:rPr>
              <a:t>溶液中</a:t>
            </a:r>
            <a:r>
              <a:rPr lang="en-US" altLang="zh-CN" sz="2800" kern="0" dirty="0">
                <a:solidFill>
                  <a:srgbClr val="000000"/>
                </a:solidFill>
                <a:latin typeface="Arial"/>
                <a:ea typeface="宋体"/>
              </a:rPr>
              <a:t>HCO</a:t>
            </a:r>
            <a:r>
              <a:rPr lang="en-US" altLang="zh-CN" sz="2800" kern="0" baseline="-25000" dirty="0">
                <a:solidFill>
                  <a:srgbClr val="000000"/>
                </a:solidFill>
                <a:latin typeface="Arial"/>
                <a:ea typeface="宋体"/>
              </a:rPr>
              <a:t>3</a:t>
            </a:r>
            <a:r>
              <a:rPr lang="en-US" altLang="zh-CN" sz="2800" kern="0" baseline="30000" dirty="0">
                <a:solidFill>
                  <a:srgbClr val="000000"/>
                </a:solidFill>
                <a:latin typeface="宋体" pitchFamily="2" charset="-122"/>
                <a:ea typeface="宋体"/>
              </a:rPr>
              <a:t>-</a:t>
            </a:r>
            <a:r>
              <a:rPr lang="zh-CN" altLang="en-US" sz="2800" kern="0" dirty="0">
                <a:solidFill>
                  <a:srgbClr val="0000FF"/>
                </a:solidFill>
                <a:latin typeface="宋体" pitchFamily="2" charset="-122"/>
                <a:ea typeface="宋体"/>
              </a:rPr>
              <a:t>以</a:t>
            </a:r>
            <a:r>
              <a:rPr lang="zh-CN" altLang="en-US" sz="2800" kern="0" dirty="0">
                <a:solidFill>
                  <a:srgbClr val="0000FF"/>
                </a:solidFill>
                <a:latin typeface="Arial"/>
                <a:ea typeface="宋体"/>
              </a:rPr>
              <a:t>氢键相</a:t>
            </a:r>
          </a:p>
          <a:p>
            <a:pPr marL="342900" indent="-342900">
              <a:spcBef>
                <a:spcPct val="20000"/>
              </a:spcBef>
              <a:buClr>
                <a:srgbClr val="CC0066"/>
              </a:buClr>
              <a:buSzPct val="70000"/>
              <a:defRPr/>
            </a:pPr>
            <a:r>
              <a:rPr lang="zh-CN" altLang="en-US" sz="2800" kern="0" dirty="0">
                <a:solidFill>
                  <a:srgbClr val="0000FF"/>
                </a:solidFill>
                <a:latin typeface="Arial"/>
                <a:ea typeface="宋体"/>
              </a:rPr>
              <a:t>连成二聚或多聚链状离子</a:t>
            </a:r>
            <a:r>
              <a:rPr lang="zh-CN" altLang="en-US" sz="2800" kern="0" dirty="0">
                <a:solidFill>
                  <a:srgbClr val="000000"/>
                </a:solidFill>
                <a:latin typeface="Arial"/>
                <a:ea typeface="宋体"/>
              </a:rPr>
              <a:t>，降低了它们的溶解度：</a:t>
            </a:r>
            <a:endParaRPr lang="en-US" altLang="zh-CN" sz="2800" kern="0" baseline="-25000" dirty="0">
              <a:solidFill>
                <a:srgbClr val="000000"/>
              </a:solidFill>
              <a:latin typeface="Arial"/>
              <a:ea typeface="宋体"/>
            </a:endParaRPr>
          </a:p>
        </p:txBody>
      </p:sp>
      <p:graphicFrame>
        <p:nvGraphicFramePr>
          <p:cNvPr id="18434" name="Object 2">
            <a:extLst>
              <a:ext uri="{FF2B5EF4-FFF2-40B4-BE49-F238E27FC236}">
                <a16:creationId xmlns:a16="http://schemas.microsoft.com/office/drawing/2014/main" id="{EDFE28AC-D22D-3530-FB70-FA9DB3363603}"/>
              </a:ext>
            </a:extLst>
          </p:cNvPr>
          <p:cNvGraphicFramePr>
            <a:graphicFrameLocks noChangeAspect="1"/>
          </p:cNvGraphicFramePr>
          <p:nvPr/>
        </p:nvGraphicFramePr>
        <p:xfrm>
          <a:off x="3000376" y="2781300"/>
          <a:ext cx="3840163" cy="1798638"/>
        </p:xfrm>
        <a:graphic>
          <a:graphicData uri="http://schemas.openxmlformats.org/presentationml/2006/ole">
            <mc:AlternateContent xmlns:mc="http://schemas.openxmlformats.org/markup-compatibility/2006">
              <mc:Choice xmlns:v="urn:schemas-microsoft-com:vml" Requires="v">
                <p:oleObj name="BMP 图像" r:id="rId2" imgW="3840813" imgH="1798095" progId="Paint.Picture">
                  <p:embed/>
                </p:oleObj>
              </mc:Choice>
              <mc:Fallback>
                <p:oleObj name="BMP 图像" r:id="rId2" imgW="3840813" imgH="1798095" progId="Paint.Picture">
                  <p:embed/>
                  <p:pic>
                    <p:nvPicPr>
                      <p:cNvPr id="18434" name="Object 2">
                        <a:extLst>
                          <a:ext uri="{FF2B5EF4-FFF2-40B4-BE49-F238E27FC236}">
                            <a16:creationId xmlns:a16="http://schemas.microsoft.com/office/drawing/2014/main" id="{EDFE28AC-D22D-3530-FB70-FA9DB3363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2781300"/>
                        <a:ext cx="3840163"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3">
            <a:extLst>
              <a:ext uri="{FF2B5EF4-FFF2-40B4-BE49-F238E27FC236}">
                <a16:creationId xmlns:a16="http://schemas.microsoft.com/office/drawing/2014/main" id="{D805FB73-0BCF-F099-FC4A-28AB897BF9AA}"/>
              </a:ext>
            </a:extLst>
          </p:cNvPr>
          <p:cNvGraphicFramePr>
            <a:graphicFrameLocks noChangeAspect="1"/>
          </p:cNvGraphicFramePr>
          <p:nvPr/>
        </p:nvGraphicFramePr>
        <p:xfrm>
          <a:off x="1992314" y="4221164"/>
          <a:ext cx="6226175" cy="1798637"/>
        </p:xfrm>
        <a:graphic>
          <a:graphicData uri="http://schemas.openxmlformats.org/presentationml/2006/ole">
            <mc:AlternateContent xmlns:mc="http://schemas.openxmlformats.org/markup-compatibility/2006">
              <mc:Choice xmlns:v="urn:schemas-microsoft-com:vml" Requires="v">
                <p:oleObj name="BMP 图像" r:id="rId4" imgW="6226080" imgH="1798095" progId="Paint.Picture">
                  <p:embed/>
                </p:oleObj>
              </mc:Choice>
              <mc:Fallback>
                <p:oleObj name="BMP 图像" r:id="rId4" imgW="6226080" imgH="1798095" progId="Paint.Picture">
                  <p:embed/>
                  <p:pic>
                    <p:nvPicPr>
                      <p:cNvPr id="18435" name="Object 3">
                        <a:extLst>
                          <a:ext uri="{FF2B5EF4-FFF2-40B4-BE49-F238E27FC236}">
                            <a16:creationId xmlns:a16="http://schemas.microsoft.com/office/drawing/2014/main" id="{D805FB73-0BCF-F099-FC4A-28AB897BF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4" y="4221164"/>
                        <a:ext cx="6226175"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7">
            <a:extLst>
              <a:ext uri="{FF2B5EF4-FFF2-40B4-BE49-F238E27FC236}">
                <a16:creationId xmlns:a16="http://schemas.microsoft.com/office/drawing/2014/main" id="{2AEA41A8-7385-B1A0-2E44-58242439AED4}"/>
              </a:ext>
            </a:extLst>
          </p:cNvPr>
          <p:cNvSpPr txBox="1">
            <a:spLocks noChangeArrowheads="1"/>
          </p:cNvSpPr>
          <p:nvPr/>
        </p:nvSpPr>
        <p:spPr bwMode="auto">
          <a:xfrm>
            <a:off x="6888164" y="3141663"/>
            <a:ext cx="2447925" cy="757130"/>
          </a:xfrm>
          <a:prstGeom prst="rect">
            <a:avLst/>
          </a:prstGeom>
          <a:solidFill>
            <a:srgbClr val="FFFFFF"/>
          </a:solidFill>
          <a:ln w="15875">
            <a:solidFill>
              <a:srgbClr val="66FF66"/>
            </a:solidFill>
            <a:prstDash val="sysDot"/>
            <a:miter lim="800000"/>
            <a:headEnd/>
            <a:tailEnd/>
          </a:ln>
        </p:spPr>
        <p:txBody>
          <a:bodyPr>
            <a:spAutoFit/>
          </a:bodyPr>
          <a:lstStyle/>
          <a:p>
            <a:pPr fontAlgn="auto">
              <a:lnSpc>
                <a:spcPct val="90000"/>
              </a:lnSpc>
              <a:spcBef>
                <a:spcPct val="50000"/>
              </a:spcBef>
              <a:spcAft>
                <a:spcPct val="20000"/>
              </a:spcAft>
              <a:buClr>
                <a:srgbClr val="CCFF33"/>
              </a:buClr>
              <a:buSzPct val="70000"/>
              <a:buFont typeface="Wingdings" pitchFamily="2" charset="2"/>
              <a:buNone/>
              <a:defRPr/>
            </a:pPr>
            <a:r>
              <a:rPr lang="zh-CN" altLang="en-US" sz="2400" kern="0" dirty="0">
                <a:solidFill>
                  <a:srgbClr val="000000"/>
                </a:solidFill>
                <a:latin typeface="楷体_GB2312" pitchFamily="49" charset="-122"/>
                <a:ea typeface="楷体_GB2312" pitchFamily="49" charset="-122"/>
              </a:rPr>
              <a:t>双聚（</a:t>
            </a:r>
            <a:r>
              <a:rPr lang="en-US" altLang="zh-CN" sz="2400" kern="0" dirty="0">
                <a:solidFill>
                  <a:srgbClr val="000000"/>
                </a:solidFill>
                <a:latin typeface="楷体_GB2312" pitchFamily="49" charset="-122"/>
                <a:ea typeface="楷体_GB2312" pitchFamily="49" charset="-122"/>
              </a:rPr>
              <a:t>HCO</a:t>
            </a:r>
            <a:r>
              <a:rPr lang="en-US" altLang="zh-CN" sz="2400" kern="0" baseline="-25000" dirty="0">
                <a:solidFill>
                  <a:srgbClr val="000000"/>
                </a:solidFill>
                <a:latin typeface="楷体_GB2312" pitchFamily="49" charset="-122"/>
                <a:ea typeface="楷体_GB2312" pitchFamily="49" charset="-122"/>
              </a:rPr>
              <a:t>3</a:t>
            </a:r>
            <a:r>
              <a:rPr lang="zh-CN" altLang="en-US" sz="2400" kern="0" dirty="0">
                <a:solidFill>
                  <a:srgbClr val="000000"/>
                </a:solidFill>
                <a:latin typeface="楷体_GB2312" pitchFamily="49" charset="-122"/>
                <a:ea typeface="楷体_GB2312" pitchFamily="49" charset="-122"/>
              </a:rPr>
              <a:t>）</a:t>
            </a:r>
            <a:r>
              <a:rPr lang="en-US" altLang="zh-CN" sz="2400" kern="0" baseline="-25000" dirty="0">
                <a:solidFill>
                  <a:srgbClr val="000000"/>
                </a:solidFill>
                <a:latin typeface="楷体_GB2312" pitchFamily="49" charset="-122"/>
                <a:ea typeface="楷体_GB2312" pitchFamily="49" charset="-122"/>
              </a:rPr>
              <a:t>2</a:t>
            </a:r>
            <a:r>
              <a:rPr lang="en-US" altLang="zh-CN" sz="2400" kern="0" baseline="30000" dirty="0">
                <a:solidFill>
                  <a:srgbClr val="000000"/>
                </a:solidFill>
                <a:latin typeface="楷体_GB2312" pitchFamily="49" charset="-122"/>
                <a:ea typeface="楷体_GB2312" pitchFamily="49" charset="-122"/>
              </a:rPr>
              <a:t>2-</a:t>
            </a:r>
            <a:endParaRPr lang="en-US" altLang="zh-CN" sz="2400" kern="0" dirty="0">
              <a:solidFill>
                <a:srgbClr val="000000"/>
              </a:solidFill>
              <a:latin typeface="楷体_GB2312" pitchFamily="49" charset="-122"/>
              <a:ea typeface="楷体_GB2312" pitchFamily="49" charset="-122"/>
            </a:endParaRPr>
          </a:p>
        </p:txBody>
      </p:sp>
      <p:sp>
        <p:nvSpPr>
          <p:cNvPr id="8" name="Text Box 8">
            <a:extLst>
              <a:ext uri="{FF2B5EF4-FFF2-40B4-BE49-F238E27FC236}">
                <a16:creationId xmlns:a16="http://schemas.microsoft.com/office/drawing/2014/main" id="{5AB53231-F6E3-865D-2E8F-9595F09673BB}"/>
              </a:ext>
            </a:extLst>
          </p:cNvPr>
          <p:cNvSpPr txBox="1">
            <a:spLocks noChangeArrowheads="1"/>
          </p:cNvSpPr>
          <p:nvPr/>
        </p:nvSpPr>
        <p:spPr bwMode="auto">
          <a:xfrm>
            <a:off x="7620001" y="5589588"/>
            <a:ext cx="2436813" cy="757130"/>
          </a:xfrm>
          <a:prstGeom prst="rect">
            <a:avLst/>
          </a:prstGeom>
          <a:solidFill>
            <a:srgbClr val="FFFFFF"/>
          </a:solidFill>
          <a:ln w="25400">
            <a:solidFill>
              <a:srgbClr val="66FF66"/>
            </a:solidFill>
            <a:prstDash val="sysDot"/>
            <a:miter lim="800000"/>
            <a:headEnd/>
            <a:tailEnd/>
          </a:ln>
        </p:spPr>
        <p:txBody>
          <a:bodyPr>
            <a:spAutoFit/>
          </a:bodyPr>
          <a:lstStyle/>
          <a:p>
            <a:pPr fontAlgn="auto">
              <a:lnSpc>
                <a:spcPct val="90000"/>
              </a:lnSpc>
              <a:spcBef>
                <a:spcPct val="50000"/>
              </a:spcBef>
              <a:spcAft>
                <a:spcPct val="20000"/>
              </a:spcAft>
              <a:buClr>
                <a:srgbClr val="CCFF33"/>
              </a:buClr>
              <a:buSzPct val="70000"/>
              <a:buFont typeface="Wingdings" pitchFamily="2" charset="2"/>
              <a:buNone/>
              <a:defRPr/>
            </a:pPr>
            <a:r>
              <a:rPr lang="zh-CN" altLang="en-US" sz="2400" kern="0" dirty="0">
                <a:solidFill>
                  <a:srgbClr val="000000"/>
                </a:solidFill>
                <a:latin typeface="楷体_GB2312" pitchFamily="49" charset="-122"/>
                <a:ea typeface="楷体_GB2312" pitchFamily="49" charset="-122"/>
              </a:rPr>
              <a:t>多聚（</a:t>
            </a:r>
            <a:r>
              <a:rPr lang="en-US" altLang="zh-CN" sz="2400" kern="0" dirty="0">
                <a:solidFill>
                  <a:srgbClr val="000000"/>
                </a:solidFill>
                <a:latin typeface="楷体_GB2312" pitchFamily="49" charset="-122"/>
                <a:ea typeface="楷体_GB2312" pitchFamily="49" charset="-122"/>
              </a:rPr>
              <a:t>HCO</a:t>
            </a:r>
            <a:r>
              <a:rPr lang="en-US" altLang="zh-CN" sz="2400" kern="0" baseline="-25000" dirty="0">
                <a:solidFill>
                  <a:srgbClr val="000000"/>
                </a:solidFill>
                <a:latin typeface="楷体_GB2312" pitchFamily="49" charset="-122"/>
                <a:ea typeface="楷体_GB2312" pitchFamily="49" charset="-122"/>
              </a:rPr>
              <a:t>3</a:t>
            </a:r>
            <a:r>
              <a:rPr lang="zh-CN" altLang="en-US" sz="2400" kern="0" dirty="0">
                <a:solidFill>
                  <a:srgbClr val="000000"/>
                </a:solidFill>
                <a:latin typeface="楷体_GB2312" pitchFamily="49" charset="-122"/>
                <a:ea typeface="楷体_GB2312" pitchFamily="49" charset="-122"/>
              </a:rPr>
              <a:t>）</a:t>
            </a:r>
            <a:r>
              <a:rPr lang="en-US" altLang="zh-CN" sz="2400" kern="0" baseline="-25000" dirty="0" err="1">
                <a:solidFill>
                  <a:srgbClr val="000000"/>
                </a:solidFill>
                <a:latin typeface="楷体_GB2312" pitchFamily="49" charset="-122"/>
                <a:ea typeface="楷体_GB2312" pitchFamily="49" charset="-122"/>
              </a:rPr>
              <a:t>n</a:t>
            </a:r>
            <a:r>
              <a:rPr lang="en-US" altLang="zh-CN" sz="2400" kern="0" baseline="30000" dirty="0" err="1">
                <a:solidFill>
                  <a:srgbClr val="000000"/>
                </a:solidFill>
                <a:latin typeface="楷体_GB2312" pitchFamily="49" charset="-122"/>
                <a:ea typeface="楷体_GB2312" pitchFamily="49" charset="-122"/>
              </a:rPr>
              <a:t>n</a:t>
            </a:r>
            <a:r>
              <a:rPr lang="en-US" altLang="zh-CN" sz="2400" kern="0" baseline="30000" dirty="0">
                <a:solidFill>
                  <a:srgbClr val="000000"/>
                </a:solidFill>
                <a:latin typeface="楷体_GB2312" pitchFamily="49" charset="-122"/>
                <a:ea typeface="楷体_GB2312" pitchFamily="49" charset="-122"/>
              </a:rPr>
              <a:t>-</a:t>
            </a:r>
            <a:endParaRPr lang="en-US" altLang="zh-CN" sz="2400" kern="0" dirty="0">
              <a:solidFill>
                <a:srgbClr val="000000"/>
              </a:solidFill>
              <a:latin typeface="楷体_GB2312" pitchFamily="49" charset="-122"/>
              <a:ea typeface="楷体_GB2312" pitchFamily="49" charset="-122"/>
            </a:endParaRPr>
          </a:p>
        </p:txBody>
      </p:sp>
      <p:sp>
        <p:nvSpPr>
          <p:cNvPr id="18439" name="灯片编号占位符 6">
            <a:extLst>
              <a:ext uri="{FF2B5EF4-FFF2-40B4-BE49-F238E27FC236}">
                <a16:creationId xmlns:a16="http://schemas.microsoft.com/office/drawing/2014/main" id="{DDD40B3D-51F7-C648-D446-FB345B006A0C}"/>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D5C4FE1F-BE80-4AD9-AD66-B668963EB2AA}" type="slidenum">
              <a:rPr lang="en-US" altLang="zh-CN" sz="1200">
                <a:solidFill>
                  <a:srgbClr val="000000"/>
                </a:solidFill>
                <a:latin typeface="Arial Black" panose="020B0A04020102020204" pitchFamily="34" charset="0"/>
              </a:rPr>
              <a:pPr eaLnBrk="1" hangingPunct="1"/>
              <a:t>11</a:t>
            </a:fld>
            <a:endParaRPr lang="en-US" altLang="zh-CN" sz="1200">
              <a:solidFill>
                <a:srgbClr val="000000"/>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9EE031-7B8D-8DF2-881D-EEF943F45553}"/>
              </a:ext>
            </a:extLst>
          </p:cNvPr>
          <p:cNvSpPr/>
          <p:nvPr/>
        </p:nvSpPr>
        <p:spPr>
          <a:xfrm>
            <a:off x="1524001" y="188914"/>
            <a:ext cx="8964613" cy="1101725"/>
          </a:xfrm>
          <a:prstGeom prst="rect">
            <a:avLst/>
          </a:prstGeom>
        </p:spPr>
        <p:txBody>
          <a:bodyPr>
            <a:spAutoFit/>
          </a:bodyPr>
          <a:lstStyle/>
          <a:p>
            <a:pPr marL="342900" indent="-342900">
              <a:spcBef>
                <a:spcPct val="20000"/>
              </a:spcBef>
              <a:buClr>
                <a:srgbClr val="CC0066"/>
              </a:buClr>
              <a:buSzPct val="70000"/>
              <a:defRPr/>
            </a:pPr>
            <a:r>
              <a:rPr lang="en-US" altLang="zh-CN" sz="3200" kern="0" dirty="0">
                <a:solidFill>
                  <a:srgbClr val="0000FF"/>
                </a:solidFill>
                <a:latin typeface="Arial"/>
                <a:ea typeface="宋体"/>
              </a:rPr>
              <a:t>c. </a:t>
            </a:r>
            <a:r>
              <a:rPr lang="zh-CN" altLang="en-US" sz="3200" kern="0" dirty="0">
                <a:solidFill>
                  <a:srgbClr val="0000FF"/>
                </a:solidFill>
                <a:latin typeface="Arial"/>
                <a:ea typeface="宋体"/>
              </a:rPr>
              <a:t>热稳定性</a:t>
            </a:r>
            <a:r>
              <a:rPr lang="zh-CN" altLang="en-US" sz="2800" kern="0" dirty="0">
                <a:solidFill>
                  <a:srgbClr val="000000"/>
                </a:solidFill>
                <a:latin typeface="Arial"/>
                <a:ea typeface="宋体"/>
              </a:rPr>
              <a:t>： </a:t>
            </a:r>
            <a:endParaRPr lang="en-US" altLang="zh-CN" sz="2800" kern="0" dirty="0">
              <a:solidFill>
                <a:srgbClr val="000000"/>
              </a:solidFill>
              <a:latin typeface="Arial"/>
              <a:ea typeface="宋体"/>
            </a:endParaRPr>
          </a:p>
          <a:p>
            <a:pPr marL="342900" indent="-342900">
              <a:spcBef>
                <a:spcPct val="20000"/>
              </a:spcBef>
              <a:buClr>
                <a:srgbClr val="CC0066"/>
              </a:buClr>
              <a:buSzPct val="70000"/>
              <a:buFont typeface="Wingdings" pitchFamily="2" charset="2"/>
              <a:buChar char="Ø"/>
              <a:defRPr/>
            </a:pPr>
            <a:r>
              <a:rPr lang="zh-CN" altLang="en-US" sz="2800" kern="0" dirty="0">
                <a:solidFill>
                  <a:srgbClr val="000000"/>
                </a:solidFill>
                <a:latin typeface="Arial" charset="0"/>
                <a:cs typeface="Times New Roman" pitchFamily="18" charset="0"/>
              </a:rPr>
              <a:t>酸</a:t>
            </a:r>
            <a:r>
              <a:rPr lang="en-US" altLang="zh-CN" sz="2800" kern="0" dirty="0">
                <a:solidFill>
                  <a:srgbClr val="000000"/>
                </a:solidFill>
                <a:latin typeface="Arial" charset="0"/>
                <a:cs typeface="Times New Roman" pitchFamily="18" charset="0"/>
              </a:rPr>
              <a:t>&lt;</a:t>
            </a:r>
            <a:r>
              <a:rPr lang="zh-CN" altLang="en-US" sz="2800" kern="0" dirty="0">
                <a:solidFill>
                  <a:srgbClr val="000000"/>
                </a:solidFill>
                <a:latin typeface="Arial" charset="0"/>
                <a:cs typeface="Times New Roman" pitchFamily="18" charset="0"/>
              </a:rPr>
              <a:t>酸式盐</a:t>
            </a:r>
            <a:r>
              <a:rPr lang="en-US" altLang="zh-CN" sz="2800" kern="0" dirty="0">
                <a:solidFill>
                  <a:srgbClr val="000000"/>
                </a:solidFill>
                <a:latin typeface="Arial" charset="0"/>
                <a:cs typeface="Times New Roman" pitchFamily="18" charset="0"/>
              </a:rPr>
              <a:t>&lt;</a:t>
            </a:r>
            <a:r>
              <a:rPr lang="zh-CN" altLang="en-US" sz="2800" kern="0" dirty="0">
                <a:solidFill>
                  <a:srgbClr val="000000"/>
                </a:solidFill>
                <a:latin typeface="Arial" charset="0"/>
                <a:cs typeface="Times New Roman" pitchFamily="18" charset="0"/>
              </a:rPr>
              <a:t>正盐（</a:t>
            </a:r>
            <a:r>
              <a:rPr lang="en-US" altLang="zh-CN" sz="2800" kern="0" dirty="0">
                <a:solidFill>
                  <a:srgbClr val="000000"/>
                </a:solidFill>
                <a:latin typeface="Arial"/>
                <a:ea typeface="宋体"/>
              </a:rPr>
              <a:t>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CO</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&lt; MHCO</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&lt; M</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CO</a:t>
            </a:r>
            <a:r>
              <a:rPr lang="en-US" altLang="zh-CN" sz="2800" kern="0" baseline="-25000" dirty="0">
                <a:solidFill>
                  <a:srgbClr val="000000"/>
                </a:solidFill>
                <a:latin typeface="Arial"/>
                <a:ea typeface="宋体"/>
              </a:rPr>
              <a:t>3</a:t>
            </a:r>
            <a:r>
              <a:rPr lang="zh-CN" altLang="en-US" sz="2800" kern="0" dirty="0">
                <a:solidFill>
                  <a:srgbClr val="000000"/>
                </a:solidFill>
                <a:latin typeface="Arial"/>
                <a:ea typeface="宋体"/>
              </a:rPr>
              <a:t>）</a:t>
            </a:r>
            <a:endParaRPr lang="en-US" altLang="zh-CN" sz="2800" kern="0" baseline="-25000" dirty="0">
              <a:solidFill>
                <a:srgbClr val="000000"/>
              </a:solidFill>
              <a:latin typeface="Arial"/>
              <a:ea typeface="宋体"/>
            </a:endParaRPr>
          </a:p>
        </p:txBody>
      </p:sp>
      <p:graphicFrame>
        <p:nvGraphicFramePr>
          <p:cNvPr id="26628" name="Object 4">
            <a:extLst>
              <a:ext uri="{FF2B5EF4-FFF2-40B4-BE49-F238E27FC236}">
                <a16:creationId xmlns:a16="http://schemas.microsoft.com/office/drawing/2014/main" id="{C964E24F-A839-1249-2CA5-C480A4DE07DE}"/>
              </a:ext>
            </a:extLst>
          </p:cNvPr>
          <p:cNvGraphicFramePr>
            <a:graphicFrameLocks noChangeAspect="1"/>
          </p:cNvGraphicFramePr>
          <p:nvPr/>
        </p:nvGraphicFramePr>
        <p:xfrm>
          <a:off x="2566989" y="1341439"/>
          <a:ext cx="6611937" cy="2039937"/>
        </p:xfrm>
        <a:graphic>
          <a:graphicData uri="http://schemas.openxmlformats.org/presentationml/2006/ole">
            <mc:AlternateContent xmlns:mc="http://schemas.openxmlformats.org/markup-compatibility/2006">
              <mc:Choice xmlns:v="urn:schemas-microsoft-com:vml" Requires="v">
                <p:oleObj name="公式" r:id="rId2" imgW="2387520" imgH="736560" progId="Equation.3">
                  <p:embed/>
                </p:oleObj>
              </mc:Choice>
              <mc:Fallback>
                <p:oleObj name="公式" r:id="rId2" imgW="2387520" imgH="736560" progId="Equation.3">
                  <p:embed/>
                  <p:pic>
                    <p:nvPicPr>
                      <p:cNvPr id="26628" name="Object 4">
                        <a:extLst>
                          <a:ext uri="{FF2B5EF4-FFF2-40B4-BE49-F238E27FC236}">
                            <a16:creationId xmlns:a16="http://schemas.microsoft.com/office/drawing/2014/main" id="{C964E24F-A839-1249-2CA5-C480A4DE0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1341439"/>
                        <a:ext cx="6611937" cy="203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WordArt 6">
            <a:extLst>
              <a:ext uri="{FF2B5EF4-FFF2-40B4-BE49-F238E27FC236}">
                <a16:creationId xmlns:a16="http://schemas.microsoft.com/office/drawing/2014/main" id="{50E7A849-7876-4835-0764-12C96B871091}"/>
              </a:ext>
            </a:extLst>
          </p:cNvPr>
          <p:cNvSpPr>
            <a:spLocks noChangeArrowheads="1" noChangeShapeType="1" noTextEdit="1"/>
          </p:cNvSpPr>
          <p:nvPr/>
        </p:nvSpPr>
        <p:spPr bwMode="auto">
          <a:xfrm>
            <a:off x="9983789" y="6400800"/>
            <a:ext cx="809625" cy="611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FF0000"/>
              </a:solidFill>
              <a:effectLst>
                <a:outerShdw dist="35921" dir="2700000" algn="ctr" rotWithShape="0">
                  <a:srgbClr val="C0C0C0"/>
                </a:outerShdw>
              </a:effectLst>
              <a:latin typeface="宋体" panose="02010600030101010101" pitchFamily="2" charset="-122"/>
            </a:endParaRPr>
          </a:p>
        </p:txBody>
      </p:sp>
      <p:sp>
        <p:nvSpPr>
          <p:cNvPr id="9" name="Rectangle 22">
            <a:extLst>
              <a:ext uri="{FF2B5EF4-FFF2-40B4-BE49-F238E27FC236}">
                <a16:creationId xmlns:a16="http://schemas.microsoft.com/office/drawing/2014/main" id="{FAE0B443-D5B6-8CA1-BC36-92807DD937DD}"/>
              </a:ext>
            </a:extLst>
          </p:cNvPr>
          <p:cNvSpPr>
            <a:spLocks noChangeArrowheads="1"/>
          </p:cNvSpPr>
          <p:nvPr/>
        </p:nvSpPr>
        <p:spPr bwMode="auto">
          <a:xfrm>
            <a:off x="1524000" y="3716339"/>
            <a:ext cx="7032694" cy="572977"/>
          </a:xfrm>
          <a:prstGeom prst="rect">
            <a:avLst/>
          </a:prstGeom>
          <a:noFill/>
          <a:ln w="9525">
            <a:noFill/>
            <a:miter lim="800000"/>
            <a:headEnd/>
            <a:tailEnd/>
          </a:ln>
        </p:spPr>
        <p:txBody>
          <a:bodyPr wrap="none">
            <a:spAutoFit/>
          </a:bodyPr>
          <a:lstStyle/>
          <a:p>
            <a:pPr defTabSz="998538">
              <a:lnSpc>
                <a:spcPct val="120000"/>
              </a:lnSpc>
              <a:spcBef>
                <a:spcPct val="35000"/>
              </a:spcBef>
              <a:buFont typeface="Wingdings" pitchFamily="2" charset="2"/>
              <a:buChar char="Ø"/>
              <a:defRPr/>
            </a:pPr>
            <a:r>
              <a:rPr lang="en-US" altLang="zh-CN" sz="2800" kern="0" dirty="0">
                <a:solidFill>
                  <a:srgbClr val="000000"/>
                </a:solidFill>
                <a:latin typeface="Arial" charset="0"/>
              </a:rPr>
              <a:t> </a:t>
            </a:r>
            <a:r>
              <a:rPr lang="zh-CN" altLang="en-US" sz="2800" kern="0" dirty="0">
                <a:solidFill>
                  <a:srgbClr val="000000"/>
                </a:solidFill>
                <a:latin typeface="Arial" charset="0"/>
              </a:rPr>
              <a:t>同一族金属的碳酸盐稳定性从上到下增加</a:t>
            </a:r>
          </a:p>
        </p:txBody>
      </p:sp>
      <p:graphicFrame>
        <p:nvGraphicFramePr>
          <p:cNvPr id="20483" name="Object 3">
            <a:extLst>
              <a:ext uri="{FF2B5EF4-FFF2-40B4-BE49-F238E27FC236}">
                <a16:creationId xmlns:a16="http://schemas.microsoft.com/office/drawing/2014/main" id="{C0F62F7B-AD54-F5FF-124A-55D398FBC6C8}"/>
              </a:ext>
            </a:extLst>
          </p:cNvPr>
          <p:cNvGraphicFramePr>
            <a:graphicFrameLocks noChangeAspect="1"/>
          </p:cNvGraphicFramePr>
          <p:nvPr/>
        </p:nvGraphicFramePr>
        <p:xfrm>
          <a:off x="1630363" y="4508500"/>
          <a:ext cx="8786812" cy="2160588"/>
        </p:xfrm>
        <a:graphic>
          <a:graphicData uri="http://schemas.openxmlformats.org/presentationml/2006/ole">
            <mc:AlternateContent xmlns:mc="http://schemas.openxmlformats.org/markup-compatibility/2006">
              <mc:Choice xmlns:v="urn:schemas-microsoft-com:vml" Requires="v">
                <p:oleObj name="BMP 图像" r:id="rId4" imgW="7315834" imgH="1798095" progId="Paint.Picture">
                  <p:embed/>
                </p:oleObj>
              </mc:Choice>
              <mc:Fallback>
                <p:oleObj name="BMP 图像" r:id="rId4" imgW="7315834" imgH="1798095" progId="Paint.Picture">
                  <p:embed/>
                  <p:pic>
                    <p:nvPicPr>
                      <p:cNvPr id="20483" name="Object 3">
                        <a:extLst>
                          <a:ext uri="{FF2B5EF4-FFF2-40B4-BE49-F238E27FC236}">
                            <a16:creationId xmlns:a16="http://schemas.microsoft.com/office/drawing/2014/main" id="{C0F62F7B-AD54-F5FF-124A-55D398FBC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4508500"/>
                        <a:ext cx="8786812" cy="216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灯片编号占位符 6">
            <a:extLst>
              <a:ext uri="{FF2B5EF4-FFF2-40B4-BE49-F238E27FC236}">
                <a16:creationId xmlns:a16="http://schemas.microsoft.com/office/drawing/2014/main" id="{8CBCA679-3152-BBD3-6DB7-0305078901DF}"/>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9B8CB9B-5E22-4805-92D8-895848D2D18B}" type="slidenum">
              <a:rPr lang="en-US" altLang="zh-CN" sz="1200">
                <a:solidFill>
                  <a:srgbClr val="000000"/>
                </a:solidFill>
                <a:latin typeface="Arial Black" panose="020B0A04020102020204" pitchFamily="34" charset="0"/>
              </a:rPr>
              <a:pPr eaLnBrk="1" hangingPunct="1"/>
              <a:t>12</a:t>
            </a:fld>
            <a:endParaRPr lang="en-US" altLang="zh-CN" sz="1200">
              <a:solidFill>
                <a:srgbClr val="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blinds(horizontal)">
                                      <p:cBhvr>
                                        <p:cTn id="11"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7">
            <a:extLst>
              <a:ext uri="{FF2B5EF4-FFF2-40B4-BE49-F238E27FC236}">
                <a16:creationId xmlns:a16="http://schemas.microsoft.com/office/drawing/2014/main" id="{76BD7610-D620-F4E1-A70C-9F7469DB29AD}"/>
              </a:ext>
            </a:extLst>
          </p:cNvPr>
          <p:cNvGraphicFramePr>
            <a:graphicFrameLocks noChangeAspect="1"/>
          </p:cNvGraphicFramePr>
          <p:nvPr/>
        </p:nvGraphicFramePr>
        <p:xfrm>
          <a:off x="2711451" y="3716339"/>
          <a:ext cx="6607175" cy="1798637"/>
        </p:xfrm>
        <a:graphic>
          <a:graphicData uri="http://schemas.openxmlformats.org/presentationml/2006/ole">
            <mc:AlternateContent xmlns:mc="http://schemas.openxmlformats.org/markup-compatibility/2006">
              <mc:Choice xmlns:v="urn:schemas-microsoft-com:vml" Requires="v">
                <p:oleObj name="BMP 图像" r:id="rId2" imgW="6607113" imgH="1798095" progId="Paint.Picture">
                  <p:embed/>
                </p:oleObj>
              </mc:Choice>
              <mc:Fallback>
                <p:oleObj name="BMP 图像" r:id="rId2" imgW="6607113" imgH="1798095" progId="Paint.Picture">
                  <p:embed/>
                  <p:pic>
                    <p:nvPicPr>
                      <p:cNvPr id="28" name="Object 7">
                        <a:extLst>
                          <a:ext uri="{FF2B5EF4-FFF2-40B4-BE49-F238E27FC236}">
                            <a16:creationId xmlns:a16="http://schemas.microsoft.com/office/drawing/2014/main" id="{76BD7610-D620-F4E1-A70C-9F7469DB2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716339"/>
                        <a:ext cx="6607175"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3" name="Object 6">
            <a:extLst>
              <a:ext uri="{FF2B5EF4-FFF2-40B4-BE49-F238E27FC236}">
                <a16:creationId xmlns:a16="http://schemas.microsoft.com/office/drawing/2014/main" id="{A29B0530-BCF2-32B4-5D08-1ACD933249DE}"/>
              </a:ext>
            </a:extLst>
          </p:cNvPr>
          <p:cNvGraphicFramePr>
            <a:graphicFrameLocks noChangeAspect="1"/>
          </p:cNvGraphicFramePr>
          <p:nvPr/>
        </p:nvGraphicFramePr>
        <p:xfrm>
          <a:off x="1703389" y="1268413"/>
          <a:ext cx="8688387" cy="2089150"/>
        </p:xfrm>
        <a:graphic>
          <a:graphicData uri="http://schemas.openxmlformats.org/presentationml/2006/ole">
            <mc:AlternateContent xmlns:mc="http://schemas.openxmlformats.org/markup-compatibility/2006">
              <mc:Choice xmlns:v="urn:schemas-microsoft-com:vml" Requires="v">
                <p:oleObj name="BMP 图像" r:id="rId4" imgW="7483489" imgH="1798095" progId="Paint.Picture">
                  <p:embed/>
                </p:oleObj>
              </mc:Choice>
              <mc:Fallback>
                <p:oleObj name="BMP 图像" r:id="rId4" imgW="7483489" imgH="1798095" progId="Paint.Picture">
                  <p:embed/>
                  <p:pic>
                    <p:nvPicPr>
                      <p:cNvPr id="20483" name="Object 6">
                        <a:extLst>
                          <a:ext uri="{FF2B5EF4-FFF2-40B4-BE49-F238E27FC236}">
                            <a16:creationId xmlns:a16="http://schemas.microsoft.com/office/drawing/2014/main" id="{A29B0530-BCF2-32B4-5D08-1ACD93324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1268413"/>
                        <a:ext cx="8688387"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3">
            <a:extLst>
              <a:ext uri="{FF2B5EF4-FFF2-40B4-BE49-F238E27FC236}">
                <a16:creationId xmlns:a16="http://schemas.microsoft.com/office/drawing/2014/main" id="{CD211F9E-6615-350A-80BD-4D5879C6BDC7}"/>
              </a:ext>
            </a:extLst>
          </p:cNvPr>
          <p:cNvSpPr txBox="1">
            <a:spLocks noChangeArrowheads="1"/>
          </p:cNvSpPr>
          <p:nvPr/>
        </p:nvSpPr>
        <p:spPr bwMode="auto">
          <a:xfrm>
            <a:off x="1847850" y="3213100"/>
            <a:ext cx="3200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9779" tIns="49890" rIns="99779" bIns="49890">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100" b="0">
                <a:solidFill>
                  <a:srgbClr val="FF0000"/>
                </a:solidFill>
              </a:rPr>
              <a:t>离子反极化：</a:t>
            </a:r>
            <a:endParaRPr lang="zh-CN" altLang="en-US" sz="3100" b="0"/>
          </a:p>
        </p:txBody>
      </p:sp>
      <p:sp>
        <p:nvSpPr>
          <p:cNvPr id="25" name="Text Box 25">
            <a:extLst>
              <a:ext uri="{FF2B5EF4-FFF2-40B4-BE49-F238E27FC236}">
                <a16:creationId xmlns:a16="http://schemas.microsoft.com/office/drawing/2014/main" id="{ADC3E847-AA38-DF74-6B48-6442E7B29BBE}"/>
              </a:ext>
            </a:extLst>
          </p:cNvPr>
          <p:cNvSpPr txBox="1">
            <a:spLocks noChangeArrowheads="1"/>
          </p:cNvSpPr>
          <p:nvPr/>
        </p:nvSpPr>
        <p:spPr bwMode="auto">
          <a:xfrm>
            <a:off x="1847851" y="4868863"/>
            <a:ext cx="8424863" cy="1765300"/>
          </a:xfrm>
          <a:prstGeom prst="rect">
            <a:avLst/>
          </a:prstGeom>
          <a:solidFill>
            <a:srgbClr val="FFFF99">
              <a:alpha val="76077"/>
            </a:srgbClr>
          </a:solidFill>
          <a:ln w="19050" cap="sq">
            <a:solidFill>
              <a:schemeClr val="tx1"/>
            </a:solidFill>
            <a:miter lim="800000"/>
            <a:headEnd type="none" w="sm" len="sm"/>
            <a:tailEnd type="none" w="sm" len="sm"/>
          </a:ln>
        </p:spPr>
        <p:txBody>
          <a:bodyPr lIns="99779" tIns="49890" rIns="99779" bIns="49890">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en-US" altLang="zh-CN" sz="3000" b="0" i="1"/>
              <a:t>r</a:t>
            </a:r>
            <a:r>
              <a:rPr lang="en-US" altLang="zh-CN" sz="3000" b="0"/>
              <a:t>(M</a:t>
            </a:r>
            <a:r>
              <a:rPr lang="en-US" altLang="zh-CN" sz="3000" b="0" baseline="30000"/>
              <a:t>2+</a:t>
            </a:r>
            <a:r>
              <a:rPr lang="en-US" altLang="zh-CN" sz="3000" b="0"/>
              <a:t>) </a:t>
            </a:r>
            <a:r>
              <a:rPr lang="zh-CN" altLang="en-US" sz="3000" b="0"/>
              <a:t>愈小，</a:t>
            </a:r>
            <a:r>
              <a:rPr lang="en-US" altLang="zh-CN" sz="3000" b="0"/>
              <a:t>M</a:t>
            </a:r>
            <a:r>
              <a:rPr lang="en-US" altLang="zh-CN" sz="3000" b="0" baseline="30000"/>
              <a:t>2+ </a:t>
            </a:r>
            <a:r>
              <a:rPr lang="zh-CN" altLang="en-US" sz="3000" b="0"/>
              <a:t>反极化力愈大，</a:t>
            </a:r>
            <a:r>
              <a:rPr lang="en-US" altLang="zh-CN" sz="3000" b="0"/>
              <a:t>MCO</a:t>
            </a:r>
            <a:r>
              <a:rPr lang="en-US" altLang="zh-CN" sz="3000" b="0" baseline="-25000"/>
              <a:t>3</a:t>
            </a:r>
            <a:r>
              <a:rPr lang="en-US" altLang="zh-CN" sz="3000" b="0"/>
              <a:t> </a:t>
            </a:r>
            <a:r>
              <a:rPr lang="zh-CN" altLang="en-US" sz="3000" b="0"/>
              <a:t>愈不稳定； </a:t>
            </a:r>
            <a:r>
              <a:rPr lang="en-US" altLang="zh-CN" sz="3000" b="0"/>
              <a:t>M</a:t>
            </a:r>
            <a:r>
              <a:rPr lang="en-US" altLang="zh-CN" sz="3000" b="0" baseline="30000"/>
              <a:t>2+ </a:t>
            </a:r>
            <a:r>
              <a:rPr lang="zh-CN" altLang="en-US" sz="3000" b="0"/>
              <a:t>为</a:t>
            </a:r>
            <a:r>
              <a:rPr lang="zh-CN" altLang="zh-CN" sz="3000" b="0"/>
              <a:t>18</a:t>
            </a:r>
            <a:r>
              <a:rPr lang="en-US" altLang="zh-CN" sz="3000" b="0"/>
              <a:t>e</a:t>
            </a:r>
            <a:r>
              <a:rPr lang="en-US" altLang="zh-CN" sz="3000" b="0" baseline="50000"/>
              <a:t>_</a:t>
            </a:r>
            <a:r>
              <a:rPr lang="zh-CN" altLang="en-US" sz="3000" b="0"/>
              <a:t>，</a:t>
            </a:r>
            <a:r>
              <a:rPr lang="en-US" altLang="zh-CN" sz="3000" b="0"/>
              <a:t>(18+2)e</a:t>
            </a:r>
            <a:r>
              <a:rPr lang="en-US" altLang="zh-CN" sz="3000" b="0" baseline="50000"/>
              <a:t>_ </a:t>
            </a:r>
            <a:r>
              <a:rPr lang="zh-CN" altLang="en-US" sz="3000" b="0"/>
              <a:t>，</a:t>
            </a:r>
            <a:r>
              <a:rPr lang="en-US" altLang="zh-CN" sz="3000" b="0"/>
              <a:t>(9-17)e</a:t>
            </a:r>
            <a:r>
              <a:rPr lang="en-US" altLang="zh-CN" sz="3000" b="0" baseline="50000"/>
              <a:t>_ </a:t>
            </a:r>
            <a:r>
              <a:rPr lang="zh-CN" altLang="en-US" sz="3000" b="0"/>
              <a:t>构型相对于 </a:t>
            </a:r>
            <a:r>
              <a:rPr lang="en-US" altLang="zh-CN" sz="3000" b="0"/>
              <a:t>8e</a:t>
            </a:r>
            <a:r>
              <a:rPr lang="en-US" altLang="zh-CN" sz="3000" b="0" baseline="50000"/>
              <a:t>_</a:t>
            </a:r>
            <a:r>
              <a:rPr lang="zh-CN" altLang="en-US" sz="3000" b="0"/>
              <a:t>构型的极化力大， 其 </a:t>
            </a:r>
            <a:r>
              <a:rPr lang="en-US" altLang="zh-CN" sz="3000" b="0"/>
              <a:t>MCO</a:t>
            </a:r>
            <a:r>
              <a:rPr lang="en-US" altLang="zh-CN" sz="3000" b="0" baseline="-25000"/>
              <a:t>3</a:t>
            </a:r>
            <a:r>
              <a:rPr lang="en-US" altLang="zh-CN" sz="3000" b="0"/>
              <a:t> </a:t>
            </a:r>
            <a:r>
              <a:rPr lang="zh-CN" altLang="en-US" sz="3000" b="0"/>
              <a:t>相对不稳定。</a:t>
            </a:r>
          </a:p>
        </p:txBody>
      </p:sp>
      <p:sp>
        <p:nvSpPr>
          <p:cNvPr id="20486" name="Rectangle 42">
            <a:extLst>
              <a:ext uri="{FF2B5EF4-FFF2-40B4-BE49-F238E27FC236}">
                <a16:creationId xmlns:a16="http://schemas.microsoft.com/office/drawing/2014/main" id="{9BEA1D84-F651-4EDF-6884-7050A9877FEC}"/>
              </a:ext>
            </a:extLst>
          </p:cNvPr>
          <p:cNvSpPr>
            <a:spLocks noChangeArrowheads="1"/>
          </p:cNvSpPr>
          <p:nvPr/>
        </p:nvSpPr>
        <p:spPr bwMode="auto">
          <a:xfrm>
            <a:off x="1703388" y="333375"/>
            <a:ext cx="87995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lnSpc>
                <a:spcPct val="75000"/>
              </a:lnSpc>
              <a:spcBef>
                <a:spcPct val="35000"/>
              </a:spcBef>
              <a:buFont typeface="Wingdings" panose="05000000000000000000" pitchFamily="2" charset="2"/>
              <a:buChar char="Ø"/>
            </a:pPr>
            <a:r>
              <a:rPr lang="zh-CN" altLang="en-US" sz="2800">
                <a:solidFill>
                  <a:srgbClr val="000000"/>
                </a:solidFill>
              </a:rPr>
              <a:t> 碱金属碳酸盐  </a:t>
            </a:r>
            <a:r>
              <a:rPr lang="en-US" altLang="zh-CN" sz="2800">
                <a:solidFill>
                  <a:srgbClr val="000000"/>
                </a:solidFill>
              </a:rPr>
              <a:t>&gt; </a:t>
            </a:r>
            <a:r>
              <a:rPr lang="zh-CN" altLang="en-US" sz="2800">
                <a:solidFill>
                  <a:srgbClr val="000000"/>
                </a:solidFill>
              </a:rPr>
              <a:t>碱土金属碳酸盐  </a:t>
            </a:r>
            <a:r>
              <a:rPr lang="en-US" altLang="zh-CN" sz="2800">
                <a:solidFill>
                  <a:srgbClr val="000000"/>
                </a:solidFill>
              </a:rPr>
              <a:t>&gt; </a:t>
            </a:r>
            <a:r>
              <a:rPr lang="zh-CN" altLang="en-US" sz="2800">
                <a:solidFill>
                  <a:srgbClr val="000000"/>
                </a:solidFill>
              </a:rPr>
              <a:t>过渡金属碳酸盐</a:t>
            </a:r>
            <a:endParaRPr lang="en-US" altLang="zh-CN" sz="2800">
              <a:solidFill>
                <a:srgbClr val="000000"/>
              </a:solidFill>
            </a:endParaRPr>
          </a:p>
          <a:p>
            <a:pPr eaLnBrk="1" hangingPunct="1">
              <a:lnSpc>
                <a:spcPct val="75000"/>
              </a:lnSpc>
              <a:spcBef>
                <a:spcPct val="35000"/>
              </a:spcBef>
            </a:pPr>
            <a:r>
              <a:rPr lang="en-US" altLang="zh-CN" sz="2800">
                <a:solidFill>
                  <a:srgbClr val="000000"/>
                </a:solidFill>
              </a:rPr>
              <a:t>   </a:t>
            </a:r>
            <a:r>
              <a:rPr lang="zh-CN" altLang="en-US" sz="2800">
                <a:solidFill>
                  <a:srgbClr val="000000"/>
                </a:solidFill>
              </a:rPr>
              <a:t>（过渡金属碳酸盐稳定性差）</a:t>
            </a:r>
          </a:p>
        </p:txBody>
      </p:sp>
      <p:sp>
        <p:nvSpPr>
          <p:cNvPr id="20487" name="灯片编号占位符 6">
            <a:extLst>
              <a:ext uri="{FF2B5EF4-FFF2-40B4-BE49-F238E27FC236}">
                <a16:creationId xmlns:a16="http://schemas.microsoft.com/office/drawing/2014/main" id="{4BB4EA50-594E-CC97-8191-70F08BBBC294}"/>
              </a:ext>
            </a:extLst>
          </p:cNvPr>
          <p:cNvSpPr>
            <a:spLocks noGrp="1"/>
          </p:cNvSpPr>
          <p:nvPr>
            <p:ph type="sldNum" sz="quarter" idx="12"/>
          </p:nvPr>
        </p:nvSpPr>
        <p:spPr>
          <a:xfrm>
            <a:off x="8570913" y="645318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552E2C9E-BD8C-4D1A-B07A-B363A262B0CE}" type="slidenum">
              <a:rPr lang="en-US" altLang="zh-CN" sz="1200">
                <a:solidFill>
                  <a:srgbClr val="000000"/>
                </a:solidFill>
                <a:latin typeface="Arial Black" panose="020B0A04020102020204" pitchFamily="34" charset="0"/>
              </a:rPr>
              <a:pPr eaLnBrk="1" hangingPunct="1"/>
              <a:t>13</a:t>
            </a:fld>
            <a:endParaRPr lang="en-US" altLang="zh-CN" sz="1200">
              <a:solidFill>
                <a:srgbClr val="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CB647B10-759D-0F9A-70AC-92FBBD00F63B}"/>
              </a:ext>
            </a:extLst>
          </p:cNvPr>
          <p:cNvSpPr>
            <a:spLocks noGrp="1" noChangeArrowheads="1"/>
          </p:cNvSpPr>
          <p:nvPr>
            <p:ph type="title" idx="4294967295"/>
          </p:nvPr>
        </p:nvSpPr>
        <p:spPr>
          <a:xfrm>
            <a:off x="1704975" y="210867"/>
            <a:ext cx="2590800" cy="535531"/>
          </a:xfrm>
        </p:spPr>
        <p:txBody>
          <a:bodyPr>
            <a:spAutoFit/>
          </a:bodyPr>
          <a:lstStyle/>
          <a:p>
            <a:pPr>
              <a:defRPr/>
            </a:pPr>
            <a:r>
              <a:rPr lang="en-US" altLang="zh-CN" sz="3200" b="1" dirty="0">
                <a:solidFill>
                  <a:srgbClr val="0000FF"/>
                </a:solidFill>
                <a:latin typeface="+mn-ea"/>
                <a:ea typeface="+mn-ea"/>
              </a:rPr>
              <a:t>d. </a:t>
            </a:r>
            <a:r>
              <a:rPr lang="zh-CN" altLang="en-US" sz="3200" b="1" dirty="0">
                <a:solidFill>
                  <a:srgbClr val="0000FF"/>
                </a:solidFill>
                <a:latin typeface="+mn-ea"/>
                <a:ea typeface="+mn-ea"/>
              </a:rPr>
              <a:t>水解性</a:t>
            </a:r>
          </a:p>
        </p:txBody>
      </p:sp>
      <p:graphicFrame>
        <p:nvGraphicFramePr>
          <p:cNvPr id="21506" name="Object 9">
            <a:extLst>
              <a:ext uri="{FF2B5EF4-FFF2-40B4-BE49-F238E27FC236}">
                <a16:creationId xmlns:a16="http://schemas.microsoft.com/office/drawing/2014/main" id="{893B7382-CF7F-AADD-830A-C56B85B58156}"/>
              </a:ext>
            </a:extLst>
          </p:cNvPr>
          <p:cNvGraphicFramePr>
            <a:graphicFrameLocks noChangeAspect="1"/>
          </p:cNvGraphicFramePr>
          <p:nvPr/>
        </p:nvGraphicFramePr>
        <p:xfrm>
          <a:off x="2063750" y="836613"/>
          <a:ext cx="7912100" cy="3136900"/>
        </p:xfrm>
        <a:graphic>
          <a:graphicData uri="http://schemas.openxmlformats.org/presentationml/2006/ole">
            <mc:AlternateContent xmlns:mc="http://schemas.openxmlformats.org/markup-compatibility/2006">
              <mc:Choice xmlns:v="urn:schemas-microsoft-com:vml" Requires="v">
                <p:oleObj name="Equation" r:id="rId2" imgW="2552400" imgH="1422360" progId="Equation.DSMT4">
                  <p:embed/>
                </p:oleObj>
              </mc:Choice>
              <mc:Fallback>
                <p:oleObj name="Equation" r:id="rId2" imgW="2552400" imgH="1422360" progId="Equation.DSMT4">
                  <p:embed/>
                  <p:pic>
                    <p:nvPicPr>
                      <p:cNvPr id="21506" name="Object 9">
                        <a:extLst>
                          <a:ext uri="{FF2B5EF4-FFF2-40B4-BE49-F238E27FC236}">
                            <a16:creationId xmlns:a16="http://schemas.microsoft.com/office/drawing/2014/main" id="{893B7382-CF7F-AADD-830A-C56B85B58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2063750" y="836613"/>
                        <a:ext cx="7912100" cy="3136900"/>
                      </a:xfrm>
                      <a:prstGeom prst="rect">
                        <a:avLst/>
                      </a:prstGeom>
                      <a:gradFill rotWithShape="0">
                        <a:gsLst>
                          <a:gs pos="0">
                            <a:srgbClr val="5E9EFF"/>
                          </a:gs>
                          <a:gs pos="39999">
                            <a:srgbClr val="85C2FF"/>
                          </a:gs>
                          <a:gs pos="70000">
                            <a:srgbClr val="C4D6EB"/>
                          </a:gs>
                          <a:gs pos="100000">
                            <a:srgbClr val="FFEBFA"/>
                          </a:gs>
                        </a:gsLst>
                        <a:lin ang="5400000" scaled="1"/>
                      </a:gradFill>
                      <a:ln w="38100">
                        <a:solidFill>
                          <a:srgbClr val="FF66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aphicFrame>
        <p:nvGraphicFramePr>
          <p:cNvPr id="21507" name="Object 10">
            <a:extLst>
              <a:ext uri="{FF2B5EF4-FFF2-40B4-BE49-F238E27FC236}">
                <a16:creationId xmlns:a16="http://schemas.microsoft.com/office/drawing/2014/main" id="{C8468135-0321-3636-707B-27C3951E9D6E}"/>
              </a:ext>
            </a:extLst>
          </p:cNvPr>
          <p:cNvGraphicFramePr>
            <a:graphicFrameLocks noChangeAspect="1"/>
          </p:cNvGraphicFramePr>
          <p:nvPr/>
        </p:nvGraphicFramePr>
        <p:xfrm>
          <a:off x="1919288" y="4437063"/>
          <a:ext cx="8001000" cy="1371600"/>
        </p:xfrm>
        <a:graphic>
          <a:graphicData uri="http://schemas.openxmlformats.org/presentationml/2006/ole">
            <mc:AlternateContent xmlns:mc="http://schemas.openxmlformats.org/markup-compatibility/2006">
              <mc:Choice xmlns:v="urn:schemas-microsoft-com:vml" Requires="v">
                <p:oleObj name="CS ChemDraw Drawing" r:id="rId4" imgW="5417820" imgH="1031240" progId="ChemDraw.Document.6.0">
                  <p:embed/>
                </p:oleObj>
              </mc:Choice>
              <mc:Fallback>
                <p:oleObj name="CS ChemDraw Drawing" r:id="rId4" imgW="5417820" imgH="1031240" progId="ChemDraw.Document.6.0">
                  <p:embed/>
                  <p:pic>
                    <p:nvPicPr>
                      <p:cNvPr id="21507" name="Object 10">
                        <a:extLst>
                          <a:ext uri="{FF2B5EF4-FFF2-40B4-BE49-F238E27FC236}">
                            <a16:creationId xmlns:a16="http://schemas.microsoft.com/office/drawing/2014/main" id="{C8468135-0321-3636-707B-27C3951E9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1919288" y="4437063"/>
                        <a:ext cx="8001000" cy="1371600"/>
                      </a:xfrm>
                      <a:prstGeom prst="rect">
                        <a:avLst/>
                      </a:prstGeom>
                      <a:solidFill>
                        <a:srgbClr val="993366"/>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1509" name="灯片编号占位符 4">
            <a:extLst>
              <a:ext uri="{FF2B5EF4-FFF2-40B4-BE49-F238E27FC236}">
                <a16:creationId xmlns:a16="http://schemas.microsoft.com/office/drawing/2014/main" id="{243B0EDD-604C-45C7-E392-5C4BF00D2CD1}"/>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C5955943-443A-4A28-A946-EB32971E4010}" type="slidenum">
              <a:rPr lang="en-US" altLang="zh-CN" sz="1200">
                <a:solidFill>
                  <a:srgbClr val="000000"/>
                </a:solidFill>
                <a:latin typeface="Arial Black" panose="020B0A04020102020204" pitchFamily="34" charset="0"/>
              </a:rPr>
              <a:pPr eaLnBrk="1" hangingPunct="1"/>
              <a:t>14</a:t>
            </a:fld>
            <a:endParaRPr lang="en-US" altLang="zh-CN" sz="1200">
              <a:solidFill>
                <a:srgbClr val="000000"/>
              </a:solidFill>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4">
            <a:extLst>
              <a:ext uri="{FF2B5EF4-FFF2-40B4-BE49-F238E27FC236}">
                <a16:creationId xmlns:a16="http://schemas.microsoft.com/office/drawing/2014/main" id="{EC31C142-78D2-5997-0A37-0FA9B9A4581C}"/>
              </a:ext>
            </a:extLst>
          </p:cNvPr>
          <p:cNvSpPr txBox="1">
            <a:spLocks noChangeArrowheads="1"/>
          </p:cNvSpPr>
          <p:nvPr/>
        </p:nvSpPr>
        <p:spPr bwMode="invGray">
          <a:xfrm>
            <a:off x="2063751" y="0"/>
            <a:ext cx="801211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10000"/>
              </a:spcBef>
              <a:spcAft>
                <a:spcPct val="20000"/>
              </a:spcAft>
              <a:buClr>
                <a:srgbClr val="CCFF33"/>
              </a:buClr>
              <a:buSzPct val="70000"/>
              <a:buFont typeface="Wingdings" panose="05000000000000000000" pitchFamily="2" charset="2"/>
              <a:buNone/>
            </a:pPr>
            <a:r>
              <a:rPr lang="zh-CN" altLang="en-US" sz="2800">
                <a:solidFill>
                  <a:srgbClr val="CC0066"/>
                </a:solidFill>
                <a:latin typeface="宋体" panose="02010600030101010101" pitchFamily="2" charset="-122"/>
              </a:rPr>
              <a:t>① 氢氧化物沉淀：</a:t>
            </a:r>
            <a:r>
              <a:rPr lang="en-US" altLang="zh-CN" sz="2800">
                <a:solidFill>
                  <a:srgbClr val="CC0066"/>
                </a:solidFill>
                <a:latin typeface="宋体" panose="02010600030101010101" pitchFamily="2" charset="-122"/>
              </a:rPr>
              <a:t>S</a:t>
            </a:r>
            <a:r>
              <a:rPr lang="zh-CN" altLang="en-US" sz="2800" baseline="-25000">
                <a:solidFill>
                  <a:srgbClr val="CC0066"/>
                </a:solidFill>
                <a:latin typeface="宋体" panose="02010600030101010101" pitchFamily="2" charset="-122"/>
              </a:rPr>
              <a:t>氢氧化物</a:t>
            </a:r>
            <a:r>
              <a:rPr lang="zh-CN" altLang="en-US" sz="2800">
                <a:solidFill>
                  <a:srgbClr val="CC0066"/>
                </a:solidFill>
                <a:latin typeface="宋体" panose="02010600030101010101" pitchFamily="2" charset="-122"/>
              </a:rPr>
              <a:t>＜</a:t>
            </a:r>
            <a:r>
              <a:rPr lang="en-US" altLang="zh-CN" sz="2800">
                <a:solidFill>
                  <a:srgbClr val="CC0066"/>
                </a:solidFill>
                <a:latin typeface="宋体" panose="02010600030101010101" pitchFamily="2" charset="-122"/>
              </a:rPr>
              <a:t>S</a:t>
            </a:r>
            <a:r>
              <a:rPr lang="zh-CN" altLang="en-US" sz="2800" baseline="-25000">
                <a:solidFill>
                  <a:srgbClr val="CC0066"/>
                </a:solidFill>
                <a:latin typeface="宋体" panose="02010600030101010101" pitchFamily="2" charset="-122"/>
              </a:rPr>
              <a:t>碳酸盐</a:t>
            </a:r>
            <a:r>
              <a:rPr lang="zh-CN" altLang="en-US" sz="2800">
                <a:solidFill>
                  <a:srgbClr val="CC0066"/>
                </a:solidFill>
                <a:latin typeface="宋体" panose="02010600030101010101" pitchFamily="2" charset="-122"/>
              </a:rPr>
              <a:t> </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b="0">
                <a:solidFill>
                  <a:srgbClr val="000000"/>
                </a:solidFill>
                <a:latin typeface="Times New Roman" panose="02020603050405020304" pitchFamily="18" charset="0"/>
                <a:cs typeface="Times New Roman" panose="02020603050405020304" pitchFamily="18" charset="0"/>
              </a:rPr>
              <a:t>Al</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Fe</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Cr</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Sn</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Sn</a:t>
            </a:r>
            <a:r>
              <a:rPr lang="en-US" altLang="zh-CN" sz="2800" b="0" baseline="30000">
                <a:solidFill>
                  <a:srgbClr val="000000"/>
                </a:solidFill>
                <a:latin typeface="Times New Roman" panose="02020603050405020304" pitchFamily="18" charset="0"/>
                <a:cs typeface="Times New Roman" panose="02020603050405020304" pitchFamily="18" charset="0"/>
              </a:rPr>
              <a:t>4+</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Sb</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zh-CN" altLang="en-US" sz="2800" b="0">
                <a:solidFill>
                  <a:srgbClr val="000000"/>
                </a:solidFill>
                <a:latin typeface="Times New Roman" panose="02020603050405020304" pitchFamily="18" charset="0"/>
                <a:cs typeface="Times New Roman" panose="02020603050405020304" pitchFamily="18" charset="0"/>
              </a:rPr>
              <a:t>等</a:t>
            </a:r>
            <a:r>
              <a:rPr lang="en-US" altLang="zh-CN" sz="2800" b="0">
                <a:solidFill>
                  <a:srgbClr val="000000"/>
                </a:solidFill>
                <a:latin typeface="Times New Roman" panose="02020603050405020304" pitchFamily="18" charset="0"/>
                <a:cs typeface="Times New Roman" panose="02020603050405020304" pitchFamily="18" charset="0"/>
              </a:rPr>
              <a:t>(</a:t>
            </a:r>
            <a:r>
              <a:rPr lang="zh-CN" altLang="en-US" sz="2800" b="0">
                <a:solidFill>
                  <a:srgbClr val="000000"/>
                </a:solidFill>
                <a:latin typeface="Times New Roman" panose="02020603050405020304" pitchFamily="18" charset="0"/>
                <a:cs typeface="Times New Roman" panose="02020603050405020304" pitchFamily="18" charset="0"/>
              </a:rPr>
              <a:t>水解性强</a:t>
            </a:r>
            <a:r>
              <a:rPr lang="en-US" altLang="zh-CN" sz="2800" b="0">
                <a:solidFill>
                  <a:srgbClr val="000000"/>
                </a:solidFill>
                <a:latin typeface="Times New Roman" panose="02020603050405020304" pitchFamily="18" charset="0"/>
                <a:cs typeface="Times New Roman" panose="02020603050405020304" pitchFamily="18" charset="0"/>
              </a:rPr>
              <a:t>)</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b="0">
                <a:solidFill>
                  <a:srgbClr val="000000"/>
                </a:solidFill>
                <a:latin typeface="Times New Roman" panose="02020603050405020304" pitchFamily="18" charset="0"/>
                <a:cs typeface="Times New Roman" panose="02020603050405020304" pitchFamily="18" charset="0"/>
              </a:rPr>
              <a:t>   2Fe</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en-US" altLang="zh-CN" sz="2800" b="0">
                <a:solidFill>
                  <a:srgbClr val="000000"/>
                </a:solidFill>
                <a:latin typeface="Times New Roman" panose="02020603050405020304" pitchFamily="18" charset="0"/>
                <a:cs typeface="Times New Roman" panose="02020603050405020304" pitchFamily="18" charset="0"/>
              </a:rPr>
              <a:t>+3CO</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+3H</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O=2Fe(OH)</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a:solidFill>
                  <a:srgbClr val="000000"/>
                </a:solidFill>
                <a:latin typeface="Times New Roman" panose="02020603050405020304" pitchFamily="18" charset="0"/>
                <a:cs typeface="Times New Roman" panose="02020603050405020304" pitchFamily="18" charset="0"/>
              </a:rPr>
              <a:t>↓+3CO</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a:solidFill>
                  <a:srgbClr val="CC0066"/>
                </a:solidFill>
                <a:latin typeface="Times New Roman" panose="02020603050405020304" pitchFamily="18" charset="0"/>
                <a:cs typeface="Times New Roman" panose="02020603050405020304" pitchFamily="18" charset="0"/>
              </a:rPr>
              <a:t>② </a:t>
            </a:r>
            <a:r>
              <a:rPr lang="zh-CN" altLang="en-US" sz="2800">
                <a:solidFill>
                  <a:srgbClr val="CC0066"/>
                </a:solidFill>
                <a:latin typeface="Times New Roman" panose="02020603050405020304" pitchFamily="18" charset="0"/>
                <a:cs typeface="Times New Roman" panose="02020603050405020304" pitchFamily="18" charset="0"/>
              </a:rPr>
              <a:t>碱式碳酸盐：</a:t>
            </a:r>
            <a:r>
              <a:rPr lang="en-US" altLang="zh-CN" sz="2800">
                <a:solidFill>
                  <a:srgbClr val="CC0066"/>
                </a:solidFill>
                <a:latin typeface="Times New Roman" panose="02020603050405020304" pitchFamily="18" charset="0"/>
                <a:cs typeface="Times New Roman" panose="02020603050405020304" pitchFamily="18" charset="0"/>
              </a:rPr>
              <a:t>S</a:t>
            </a:r>
            <a:r>
              <a:rPr lang="zh-CN" altLang="en-US" sz="2800" baseline="-25000">
                <a:solidFill>
                  <a:srgbClr val="CC0066"/>
                </a:solidFill>
                <a:latin typeface="Times New Roman" panose="02020603050405020304" pitchFamily="18" charset="0"/>
                <a:cs typeface="Times New Roman" panose="02020603050405020304" pitchFamily="18" charset="0"/>
              </a:rPr>
              <a:t>氢氧化物</a:t>
            </a:r>
            <a:r>
              <a:rPr lang="zh-CN" altLang="en-US" sz="2800">
                <a:solidFill>
                  <a:srgbClr val="CC0066"/>
                </a:solidFill>
                <a:latin typeface="Times New Roman" panose="02020603050405020304" pitchFamily="18" charset="0"/>
                <a:cs typeface="Times New Roman" panose="02020603050405020304" pitchFamily="18" charset="0"/>
              </a:rPr>
              <a:t>≈</a:t>
            </a:r>
            <a:r>
              <a:rPr lang="zh-CN" altLang="en-US" sz="2800" baseline="-25000">
                <a:solidFill>
                  <a:srgbClr val="CC0066"/>
                </a:solidFill>
                <a:latin typeface="Times New Roman" panose="02020603050405020304" pitchFamily="18" charset="0"/>
                <a:cs typeface="Times New Roman" panose="02020603050405020304" pitchFamily="18" charset="0"/>
              </a:rPr>
              <a:t> </a:t>
            </a:r>
            <a:r>
              <a:rPr lang="en-US" altLang="zh-CN" sz="2800">
                <a:solidFill>
                  <a:srgbClr val="CC0066"/>
                </a:solidFill>
                <a:latin typeface="Times New Roman" panose="02020603050405020304" pitchFamily="18" charset="0"/>
                <a:cs typeface="Times New Roman" panose="02020603050405020304" pitchFamily="18" charset="0"/>
              </a:rPr>
              <a:t>S</a:t>
            </a:r>
            <a:r>
              <a:rPr lang="zh-CN" altLang="en-US" sz="2800" baseline="-25000">
                <a:solidFill>
                  <a:srgbClr val="CC0066"/>
                </a:solidFill>
                <a:latin typeface="Times New Roman" panose="02020603050405020304" pitchFamily="18" charset="0"/>
                <a:cs typeface="Times New Roman" panose="02020603050405020304" pitchFamily="18" charset="0"/>
              </a:rPr>
              <a:t>碳酸盐</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b="0">
                <a:solidFill>
                  <a:srgbClr val="000000"/>
                </a:solidFill>
                <a:latin typeface="Times New Roman" panose="02020603050405020304" pitchFamily="18" charset="0"/>
                <a:cs typeface="Times New Roman" panose="02020603050405020304" pitchFamily="18" charset="0"/>
              </a:rPr>
              <a:t>Mg</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Pb</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Cu</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Bi</a:t>
            </a:r>
            <a:r>
              <a:rPr lang="en-US" altLang="zh-CN" sz="2800" b="0" baseline="30000">
                <a:solidFill>
                  <a:srgbClr val="000000"/>
                </a:solidFill>
                <a:latin typeface="Times New Roman" panose="02020603050405020304" pitchFamily="18" charset="0"/>
                <a:cs typeface="Times New Roman" panose="02020603050405020304" pitchFamily="18" charset="0"/>
              </a:rPr>
              <a:t>3+</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Zn</a:t>
            </a:r>
            <a:r>
              <a:rPr lang="en-US" altLang="zh-CN" sz="2800" b="0" baseline="30000">
                <a:solidFill>
                  <a:srgbClr val="000000"/>
                </a:solidFill>
                <a:latin typeface="Times New Roman" panose="02020603050405020304" pitchFamily="18" charset="0"/>
                <a:cs typeface="Times New Roman" panose="02020603050405020304" pitchFamily="18" charset="0"/>
              </a:rPr>
              <a:t>2+ </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Hg</a:t>
            </a:r>
            <a:r>
              <a:rPr lang="en-US" altLang="zh-CN" sz="2800" b="0" baseline="30000">
                <a:solidFill>
                  <a:srgbClr val="000000"/>
                </a:solidFill>
                <a:latin typeface="Times New Roman" panose="02020603050405020304" pitchFamily="18" charset="0"/>
                <a:cs typeface="Times New Roman" panose="02020603050405020304" pitchFamily="18" charset="0"/>
              </a:rPr>
              <a:t>2+ </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Cd</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等</a:t>
            </a:r>
          </a:p>
          <a:p>
            <a:pPr eaLnBrk="1" hangingPunct="1">
              <a:spcBef>
                <a:spcPct val="10000"/>
              </a:spcBef>
              <a:spcAft>
                <a:spcPct val="20000"/>
              </a:spcAft>
              <a:buClr>
                <a:srgbClr val="CCFF33"/>
              </a:buClr>
              <a:buSzPct val="70000"/>
              <a:buFont typeface="Wingdings" panose="05000000000000000000" pitchFamily="2" charset="2"/>
              <a:buNone/>
            </a:pPr>
            <a:r>
              <a:rPr lang="zh-CN" altLang="en-US" sz="2800" b="0">
                <a:solidFill>
                  <a:srgbClr val="000000"/>
                </a:solidFill>
                <a:latin typeface="Times New Roman" panose="02020603050405020304" pitchFamily="18" charset="0"/>
                <a:cs typeface="Times New Roman" panose="02020603050405020304" pitchFamily="18" charset="0"/>
              </a:rPr>
              <a:t>   </a:t>
            </a:r>
            <a:r>
              <a:rPr lang="en-US" altLang="zh-CN" sz="2800" b="0">
                <a:solidFill>
                  <a:srgbClr val="000000"/>
                </a:solidFill>
                <a:latin typeface="Times New Roman" panose="02020603050405020304" pitchFamily="18" charset="0"/>
                <a:cs typeface="Times New Roman" panose="02020603050405020304" pitchFamily="18" charset="0"/>
              </a:rPr>
              <a:t>2Cu</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+2CO</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+H</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O=Cu</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(OH)</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CO</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a:solidFill>
                  <a:srgbClr val="000000"/>
                </a:solidFill>
                <a:latin typeface="Times New Roman" panose="02020603050405020304" pitchFamily="18" charset="0"/>
                <a:cs typeface="Times New Roman" panose="02020603050405020304" pitchFamily="18" charset="0"/>
              </a:rPr>
              <a:t>↓+CO</a:t>
            </a:r>
            <a:r>
              <a:rPr lang="en-US" altLang="zh-CN" sz="2800" b="0" baseline="-25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a:solidFill>
                  <a:srgbClr val="CC0066"/>
                </a:solidFill>
                <a:latin typeface="Times New Roman" panose="02020603050405020304" pitchFamily="18" charset="0"/>
                <a:cs typeface="Times New Roman" panose="02020603050405020304" pitchFamily="18" charset="0"/>
              </a:rPr>
              <a:t>③ </a:t>
            </a:r>
            <a:r>
              <a:rPr lang="zh-CN" altLang="en-US" sz="2800">
                <a:solidFill>
                  <a:srgbClr val="CC0066"/>
                </a:solidFill>
                <a:latin typeface="Times New Roman" panose="02020603050405020304" pitchFamily="18" charset="0"/>
                <a:cs typeface="Times New Roman" panose="02020603050405020304" pitchFamily="18" charset="0"/>
              </a:rPr>
              <a:t>碳酸盐沉淀：</a:t>
            </a:r>
            <a:r>
              <a:rPr lang="en-US" altLang="zh-CN" sz="2800">
                <a:solidFill>
                  <a:srgbClr val="CC0066"/>
                </a:solidFill>
                <a:latin typeface="Times New Roman" panose="02020603050405020304" pitchFamily="18" charset="0"/>
                <a:cs typeface="Times New Roman" panose="02020603050405020304" pitchFamily="18" charset="0"/>
              </a:rPr>
              <a:t>S</a:t>
            </a:r>
            <a:r>
              <a:rPr lang="zh-CN" altLang="en-US" sz="2800" baseline="-25000">
                <a:solidFill>
                  <a:srgbClr val="CC0066"/>
                </a:solidFill>
                <a:latin typeface="Times New Roman" panose="02020603050405020304" pitchFamily="18" charset="0"/>
                <a:cs typeface="Times New Roman" panose="02020603050405020304" pitchFamily="18" charset="0"/>
              </a:rPr>
              <a:t>氢氧化物</a:t>
            </a:r>
            <a:r>
              <a:rPr lang="zh-CN" altLang="en-US" sz="2800">
                <a:solidFill>
                  <a:srgbClr val="CC0066"/>
                </a:solidFill>
                <a:latin typeface="Times New Roman" panose="02020603050405020304" pitchFamily="18" charset="0"/>
                <a:cs typeface="Times New Roman" panose="02020603050405020304" pitchFamily="18" charset="0"/>
              </a:rPr>
              <a:t>＞</a:t>
            </a:r>
            <a:r>
              <a:rPr lang="en-US" altLang="zh-CN" sz="2800">
                <a:solidFill>
                  <a:srgbClr val="CC0066"/>
                </a:solidFill>
                <a:latin typeface="Times New Roman" panose="02020603050405020304" pitchFamily="18" charset="0"/>
                <a:cs typeface="Times New Roman" panose="02020603050405020304" pitchFamily="18" charset="0"/>
              </a:rPr>
              <a:t>S</a:t>
            </a:r>
            <a:r>
              <a:rPr lang="zh-CN" altLang="en-US" sz="2800" baseline="-25000">
                <a:solidFill>
                  <a:srgbClr val="CC0066"/>
                </a:solidFill>
                <a:latin typeface="Times New Roman" panose="02020603050405020304" pitchFamily="18" charset="0"/>
                <a:cs typeface="Times New Roman" panose="02020603050405020304" pitchFamily="18" charset="0"/>
              </a:rPr>
              <a:t>碳酸盐</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b="0">
                <a:solidFill>
                  <a:srgbClr val="000000"/>
                </a:solidFill>
                <a:latin typeface="Times New Roman" panose="02020603050405020304" pitchFamily="18" charset="0"/>
                <a:cs typeface="Times New Roman" panose="02020603050405020304" pitchFamily="18" charset="0"/>
              </a:rPr>
              <a:t>Ca</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Sr</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Ba</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Ni</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Ag</a:t>
            </a:r>
            <a:r>
              <a:rPr lang="en-US" altLang="zh-CN" sz="2800" b="0" baseline="30000">
                <a:solidFill>
                  <a:srgbClr val="000000"/>
                </a:solidFill>
                <a:latin typeface="Times New Roman" panose="02020603050405020304" pitchFamily="18" charset="0"/>
                <a:cs typeface="Times New Roman" panose="02020603050405020304" pitchFamily="18" charset="0"/>
              </a:rPr>
              <a:t>+</a:t>
            </a:r>
            <a:r>
              <a:rPr lang="zh-CN" altLang="en-US" sz="2800" b="0">
                <a:solidFill>
                  <a:srgbClr val="000000"/>
                </a:solidFill>
                <a:latin typeface="Times New Roman" panose="02020603050405020304" pitchFamily="18" charset="0"/>
                <a:cs typeface="Times New Roman" panose="02020603050405020304" pitchFamily="18" charset="0"/>
              </a:rPr>
              <a:t>、</a:t>
            </a:r>
            <a:r>
              <a:rPr lang="en-US" altLang="zh-CN" sz="2800" b="0">
                <a:solidFill>
                  <a:srgbClr val="000000"/>
                </a:solidFill>
                <a:latin typeface="Times New Roman" panose="02020603050405020304" pitchFamily="18" charset="0"/>
                <a:cs typeface="Times New Roman" panose="02020603050405020304" pitchFamily="18" charset="0"/>
              </a:rPr>
              <a:t>Mn</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zh-CN" altLang="en-US" sz="2800" b="0">
                <a:solidFill>
                  <a:srgbClr val="000000"/>
                </a:solidFill>
                <a:latin typeface="Times New Roman" panose="02020603050405020304" pitchFamily="18" charset="0"/>
                <a:cs typeface="Times New Roman" panose="02020603050405020304" pitchFamily="18" charset="0"/>
              </a:rPr>
              <a:t>等</a:t>
            </a:r>
            <a:r>
              <a:rPr lang="en-US" altLang="zh-CN" sz="2800" b="0">
                <a:solidFill>
                  <a:srgbClr val="000000"/>
                </a:solidFill>
                <a:latin typeface="Times New Roman" panose="02020603050405020304" pitchFamily="18" charset="0"/>
                <a:cs typeface="Times New Roman" panose="02020603050405020304" pitchFamily="18" charset="0"/>
              </a:rPr>
              <a:t>(</a:t>
            </a:r>
            <a:r>
              <a:rPr lang="zh-CN" altLang="en-US" sz="2800" b="0">
                <a:solidFill>
                  <a:srgbClr val="000000"/>
                </a:solidFill>
                <a:latin typeface="Times New Roman" panose="02020603050405020304" pitchFamily="18" charset="0"/>
                <a:cs typeface="Times New Roman" panose="02020603050405020304" pitchFamily="18" charset="0"/>
              </a:rPr>
              <a:t>难水解</a:t>
            </a:r>
            <a:r>
              <a:rPr lang="en-US" altLang="zh-CN" sz="2800" b="0">
                <a:solidFill>
                  <a:srgbClr val="000000"/>
                </a:solidFill>
                <a:latin typeface="Times New Roman" panose="02020603050405020304" pitchFamily="18" charset="0"/>
                <a:cs typeface="Times New Roman" panose="02020603050405020304" pitchFamily="18" charset="0"/>
              </a:rPr>
              <a:t>)</a:t>
            </a:r>
          </a:p>
          <a:p>
            <a:pPr eaLnBrk="1" hangingPunct="1">
              <a:spcBef>
                <a:spcPct val="10000"/>
              </a:spcBef>
              <a:spcAft>
                <a:spcPct val="20000"/>
              </a:spcAft>
              <a:buClr>
                <a:srgbClr val="CCFF33"/>
              </a:buClr>
              <a:buSzPct val="70000"/>
              <a:buFont typeface="Wingdings" panose="05000000000000000000" pitchFamily="2" charset="2"/>
              <a:buNone/>
            </a:pPr>
            <a:r>
              <a:rPr lang="en-US" altLang="zh-CN" sz="2800" b="0">
                <a:solidFill>
                  <a:srgbClr val="000000"/>
                </a:solidFill>
                <a:latin typeface="Times New Roman" panose="02020603050405020304" pitchFamily="18" charset="0"/>
                <a:cs typeface="Times New Roman" panose="02020603050405020304" pitchFamily="18" charset="0"/>
              </a:rPr>
              <a:t>   Ba</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+CO</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baseline="30000">
                <a:solidFill>
                  <a:srgbClr val="000000"/>
                </a:solidFill>
                <a:latin typeface="Times New Roman" panose="02020603050405020304" pitchFamily="18" charset="0"/>
                <a:cs typeface="Times New Roman" panose="02020603050405020304" pitchFamily="18" charset="0"/>
              </a:rPr>
              <a:t>2-</a:t>
            </a:r>
            <a:r>
              <a:rPr lang="en-US" altLang="zh-CN" sz="2800" b="0">
                <a:solidFill>
                  <a:srgbClr val="000000"/>
                </a:solidFill>
                <a:latin typeface="Times New Roman" panose="02020603050405020304" pitchFamily="18" charset="0"/>
                <a:cs typeface="Times New Roman" panose="02020603050405020304" pitchFamily="18" charset="0"/>
              </a:rPr>
              <a:t>=BaCO</a:t>
            </a:r>
            <a:r>
              <a:rPr lang="en-US" altLang="zh-CN" sz="2800" b="0" baseline="-25000">
                <a:solidFill>
                  <a:srgbClr val="000000"/>
                </a:solidFill>
                <a:latin typeface="Times New Roman" panose="02020603050405020304" pitchFamily="18" charset="0"/>
                <a:cs typeface="Times New Roman" panose="02020603050405020304" pitchFamily="18" charset="0"/>
              </a:rPr>
              <a:t>3</a:t>
            </a:r>
            <a:r>
              <a:rPr lang="en-US" altLang="zh-CN" sz="2800" b="0">
                <a:solidFill>
                  <a:srgbClr val="000000"/>
                </a:solidFill>
                <a:latin typeface="Times New Roman" panose="02020603050405020304" pitchFamily="18" charset="0"/>
                <a:cs typeface="Times New Roman" panose="02020603050405020304" pitchFamily="18" charset="0"/>
              </a:rPr>
              <a:t>↓</a:t>
            </a:r>
          </a:p>
        </p:txBody>
      </p:sp>
      <p:sp>
        <p:nvSpPr>
          <p:cNvPr id="5" name="Rectangle 9">
            <a:extLst>
              <a:ext uri="{FF2B5EF4-FFF2-40B4-BE49-F238E27FC236}">
                <a16:creationId xmlns:a16="http://schemas.microsoft.com/office/drawing/2014/main" id="{8178F8F9-592D-04A8-26C4-D2DFE53AEAE1}"/>
              </a:ext>
            </a:extLst>
          </p:cNvPr>
          <p:cNvSpPr txBox="1">
            <a:spLocks noChangeArrowheads="1"/>
          </p:cNvSpPr>
          <p:nvPr/>
        </p:nvSpPr>
        <p:spPr bwMode="auto">
          <a:xfrm>
            <a:off x="1811339" y="5472114"/>
            <a:ext cx="8821737" cy="1196975"/>
          </a:xfrm>
          <a:prstGeom prst="rect">
            <a:avLst/>
          </a:prstGeom>
          <a:noFill/>
          <a:ln w="9525">
            <a:noFill/>
            <a:miter lim="800000"/>
            <a:headEnd/>
            <a:tailEnd/>
          </a:ln>
          <a:effectLst/>
        </p:spPr>
        <p:txBody>
          <a:bodyPr/>
          <a:lstStyle/>
          <a:p>
            <a:pPr marL="342900" indent="-342900" algn="just">
              <a:spcBef>
                <a:spcPct val="20000"/>
              </a:spcBef>
              <a:buClr>
                <a:srgbClr val="3333CC"/>
              </a:buClr>
              <a:buSzPct val="60000"/>
              <a:buFont typeface="Wingdings" pitchFamily="2" charset="2"/>
              <a:buChar char="n"/>
              <a:defRPr/>
            </a:pPr>
            <a:r>
              <a:rPr lang="zh-CN" altLang="zh-CN" sz="2400" dirty="0">
                <a:latin typeface="Arial" charset="0"/>
              </a:rPr>
              <a:t>加入稀盐酸，将产生的气体通入澄清的石灰水中，如果澄清的石灰水变浑浊，说明含有</a:t>
            </a:r>
            <a:r>
              <a:rPr lang="en-US" altLang="zh-CN" sz="2400" dirty="0">
                <a:latin typeface="Arial" charset="0"/>
              </a:rPr>
              <a:t>CO</a:t>
            </a:r>
            <a:r>
              <a:rPr lang="en-US" altLang="zh-CN" sz="2400" baseline="-25000" dirty="0">
                <a:latin typeface="Arial" charset="0"/>
              </a:rPr>
              <a:t>3</a:t>
            </a:r>
            <a:r>
              <a:rPr lang="en-US" altLang="zh-CN" sz="2400" baseline="30000" dirty="0">
                <a:latin typeface="Arial" charset="0"/>
              </a:rPr>
              <a:t>2-</a:t>
            </a:r>
            <a:endParaRPr kumimoji="1" lang="en-US" altLang="zh-CN" sz="2400" kern="0" dirty="0">
              <a:solidFill>
                <a:srgbClr val="000000"/>
              </a:solidFill>
              <a:latin typeface="Tahoma"/>
              <a:ea typeface="宋体"/>
            </a:endParaRPr>
          </a:p>
        </p:txBody>
      </p:sp>
      <p:sp>
        <p:nvSpPr>
          <p:cNvPr id="6" name="矩形 5">
            <a:extLst>
              <a:ext uri="{FF2B5EF4-FFF2-40B4-BE49-F238E27FC236}">
                <a16:creationId xmlns:a16="http://schemas.microsoft.com/office/drawing/2014/main" id="{CA98766A-A3EE-1B3C-D7C0-66DC5BF99306}"/>
              </a:ext>
            </a:extLst>
          </p:cNvPr>
          <p:cNvSpPr/>
          <p:nvPr/>
        </p:nvSpPr>
        <p:spPr>
          <a:xfrm>
            <a:off x="1524000" y="4994275"/>
            <a:ext cx="1645002" cy="523220"/>
          </a:xfrm>
          <a:prstGeom prst="rect">
            <a:avLst/>
          </a:prstGeom>
        </p:spPr>
        <p:txBody>
          <a:bodyPr wrap="none">
            <a:spAutoFit/>
          </a:bodyPr>
          <a:lstStyle/>
          <a:p>
            <a:pPr>
              <a:buFont typeface="Wingdings" pitchFamily="2" charset="2"/>
              <a:buChar char="Ø"/>
              <a:defRPr/>
            </a:pPr>
            <a:r>
              <a:rPr lang="zh-CN" altLang="en-US" sz="2800" kern="0" dirty="0">
                <a:solidFill>
                  <a:srgbClr val="0000FF"/>
                </a:solidFill>
                <a:latin typeface="+mn-ea"/>
              </a:rPr>
              <a:t> 鉴定：</a:t>
            </a:r>
            <a:endParaRPr lang="zh-CN" altLang="en-US" sz="2800" dirty="0">
              <a:latin typeface="Arial" charset="0"/>
            </a:endParaRPr>
          </a:p>
        </p:txBody>
      </p:sp>
      <p:sp>
        <p:nvSpPr>
          <p:cNvPr id="302085" name="灯片编号占位符 6">
            <a:extLst>
              <a:ext uri="{FF2B5EF4-FFF2-40B4-BE49-F238E27FC236}">
                <a16:creationId xmlns:a16="http://schemas.microsoft.com/office/drawing/2014/main" id="{423280C8-D9EA-D784-A215-BDB974AAC859}"/>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A41D212-1233-425F-9AE1-4E9BA40F5559}" type="slidenum">
              <a:rPr lang="en-US" altLang="zh-CN" sz="1200">
                <a:solidFill>
                  <a:srgbClr val="000000"/>
                </a:solidFill>
                <a:latin typeface="Arial Black" panose="020B0A04020102020204" pitchFamily="34" charset="0"/>
              </a:rPr>
              <a:pPr eaLnBrk="1" hangingPunct="1"/>
              <a:t>15</a:t>
            </a:fld>
            <a:endParaRPr lang="en-US" altLang="zh-CN" sz="1200">
              <a:solidFill>
                <a:srgbClr val="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矩形 1">
            <a:extLst>
              <a:ext uri="{FF2B5EF4-FFF2-40B4-BE49-F238E27FC236}">
                <a16:creationId xmlns:a16="http://schemas.microsoft.com/office/drawing/2014/main" id="{A5ECEF50-EC95-EF23-0CC2-3E6B6FE962F8}"/>
              </a:ext>
            </a:extLst>
          </p:cNvPr>
          <p:cNvSpPr>
            <a:spLocks noChangeArrowheads="1"/>
          </p:cNvSpPr>
          <p:nvPr/>
        </p:nvSpPr>
        <p:spPr bwMode="auto">
          <a:xfrm>
            <a:off x="2495551" y="1"/>
            <a:ext cx="590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0000FF"/>
                </a:solidFill>
              </a:rPr>
              <a:t>碳酸钠</a:t>
            </a:r>
            <a:r>
              <a:rPr lang="en-US" altLang="zh-CN">
                <a:solidFill>
                  <a:srgbClr val="0000FF"/>
                </a:solidFill>
              </a:rPr>
              <a:t>(Sodium carbonate)</a:t>
            </a:r>
            <a:endParaRPr lang="zh-CN" altLang="en-US">
              <a:solidFill>
                <a:srgbClr val="0000FF"/>
              </a:solidFill>
            </a:endParaRPr>
          </a:p>
        </p:txBody>
      </p:sp>
      <p:sp>
        <p:nvSpPr>
          <p:cNvPr id="303107" name="矩形 2">
            <a:extLst>
              <a:ext uri="{FF2B5EF4-FFF2-40B4-BE49-F238E27FC236}">
                <a16:creationId xmlns:a16="http://schemas.microsoft.com/office/drawing/2014/main" id="{F41AA3CE-164A-92BC-5DE5-2A96B7C41E53}"/>
              </a:ext>
            </a:extLst>
          </p:cNvPr>
          <p:cNvSpPr>
            <a:spLocks noChangeArrowheads="1"/>
          </p:cNvSpPr>
          <p:nvPr/>
        </p:nvSpPr>
        <p:spPr bwMode="auto">
          <a:xfrm>
            <a:off x="8328025" y="188914"/>
            <a:ext cx="1987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zh-CN" altLang="zh-CN" sz="2800"/>
              <a:t>纯碱</a:t>
            </a:r>
            <a:r>
              <a:rPr lang="zh-CN" altLang="en-US" sz="2800"/>
              <a:t>，苏打</a:t>
            </a:r>
          </a:p>
        </p:txBody>
      </p:sp>
      <p:pic>
        <p:nvPicPr>
          <p:cNvPr id="303108" name="Picture 2">
            <a:extLst>
              <a:ext uri="{FF2B5EF4-FFF2-40B4-BE49-F238E27FC236}">
                <a16:creationId xmlns:a16="http://schemas.microsoft.com/office/drawing/2014/main" id="{9B6149B9-84BE-F4BA-201F-0953CD4A5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89139"/>
            <a:ext cx="1800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09" name="Picture 3">
            <a:extLst>
              <a:ext uri="{FF2B5EF4-FFF2-40B4-BE49-F238E27FC236}">
                <a16:creationId xmlns:a16="http://schemas.microsoft.com/office/drawing/2014/main" id="{CD2BD0BF-B369-B2A4-3B60-528C62423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5176"/>
            <a:ext cx="21971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0" name="Rectangle 5">
            <a:extLst>
              <a:ext uri="{FF2B5EF4-FFF2-40B4-BE49-F238E27FC236}">
                <a16:creationId xmlns:a16="http://schemas.microsoft.com/office/drawing/2014/main" id="{02B32E3C-1307-1ED1-9AED-444975A3E29F}"/>
              </a:ext>
            </a:extLst>
          </p:cNvPr>
          <p:cNvSpPr>
            <a:spLocks noChangeArrowheads="1"/>
          </p:cNvSpPr>
          <p:nvPr/>
        </p:nvSpPr>
        <p:spPr bwMode="auto">
          <a:xfrm>
            <a:off x="3863976" y="611189"/>
            <a:ext cx="66960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en-US" altLang="zh-CN" sz="2000" b="0"/>
              <a:t> </a:t>
            </a:r>
            <a:r>
              <a:rPr lang="zh-CN" altLang="zh-CN" sz="2000"/>
              <a:t>氨碱法（亦称为索尔维制碱法）</a:t>
            </a:r>
            <a:r>
              <a:rPr lang="zh-CN" altLang="en-US" sz="2000"/>
              <a:t>：</a:t>
            </a:r>
            <a:r>
              <a:rPr lang="zh-CN" altLang="zh-CN" sz="2000" b="0"/>
              <a:t>比利时人Ernest Solvay于1862年发明</a:t>
            </a:r>
            <a:r>
              <a:rPr lang="zh-CN" altLang="en-US" sz="2000" b="0"/>
              <a:t>（在巴黎世界博览会上获得铜制奖章），</a:t>
            </a:r>
            <a:r>
              <a:rPr lang="zh-CN" altLang="zh-CN" sz="2000" b="0"/>
              <a:t>应用最为广泛。</a:t>
            </a:r>
          </a:p>
          <a:p>
            <a:r>
              <a:rPr lang="zh-CN" altLang="zh-CN" sz="2000" b="0"/>
              <a:t>反应分三个步骤进行：</a:t>
            </a:r>
          </a:p>
          <a:p>
            <a:pPr>
              <a:buFontTx/>
              <a:buAutoNum type="arabicPeriod"/>
            </a:pPr>
            <a:r>
              <a:rPr lang="en-US" altLang="zh-CN" sz="2000" b="0"/>
              <a:t> </a:t>
            </a:r>
            <a:r>
              <a:rPr lang="zh-CN" altLang="zh-CN" sz="2000" b="0"/>
              <a:t>NH</a:t>
            </a:r>
            <a:r>
              <a:rPr lang="zh-CN" altLang="zh-CN" sz="2000" b="0" baseline="-30000"/>
              <a:t>3</a:t>
            </a:r>
            <a:r>
              <a:rPr lang="zh-CN" altLang="zh-CN" sz="2000" b="0"/>
              <a:t> + CO</a:t>
            </a:r>
            <a:r>
              <a:rPr lang="zh-CN" altLang="zh-CN" sz="2000" b="0" baseline="-30000"/>
              <a:t>2</a:t>
            </a:r>
            <a:r>
              <a:rPr lang="zh-CN" altLang="zh-CN" sz="2000" b="0"/>
              <a:t> + H</a:t>
            </a:r>
            <a:r>
              <a:rPr lang="zh-CN" altLang="zh-CN" sz="2000" b="0" baseline="-30000"/>
              <a:t>2</a:t>
            </a:r>
            <a:r>
              <a:rPr lang="zh-CN" altLang="zh-CN" sz="2000" b="0"/>
              <a:t>O → NH</a:t>
            </a:r>
            <a:r>
              <a:rPr lang="zh-CN" altLang="zh-CN" sz="2000" b="0" baseline="-30000"/>
              <a:t>4</a:t>
            </a:r>
            <a:r>
              <a:rPr lang="zh-CN" altLang="zh-CN" sz="2000" b="0"/>
              <a:t>HCO</a:t>
            </a:r>
            <a:r>
              <a:rPr lang="zh-CN" altLang="zh-CN" sz="2000" b="0" baseline="-30000"/>
              <a:t>3</a:t>
            </a:r>
            <a:endParaRPr lang="zh-CN" altLang="zh-CN" sz="2000" b="0"/>
          </a:p>
          <a:p>
            <a:pPr>
              <a:buFontTx/>
              <a:buAutoNum type="arabicPeriod" startAt="2"/>
            </a:pPr>
            <a:r>
              <a:rPr lang="en-US" altLang="zh-CN" sz="2000" b="0"/>
              <a:t> </a:t>
            </a:r>
            <a:r>
              <a:rPr lang="zh-CN" altLang="zh-CN" sz="2000" b="0"/>
              <a:t>NH</a:t>
            </a:r>
            <a:r>
              <a:rPr lang="zh-CN" altLang="zh-CN" sz="2000" b="0" baseline="-30000"/>
              <a:t>4</a:t>
            </a:r>
            <a:r>
              <a:rPr lang="zh-CN" altLang="zh-CN" sz="2000" b="0"/>
              <a:t>HCO</a:t>
            </a:r>
            <a:r>
              <a:rPr lang="zh-CN" altLang="zh-CN" sz="2000" b="0" baseline="-30000"/>
              <a:t>3</a:t>
            </a:r>
            <a:r>
              <a:rPr lang="zh-CN" altLang="zh-CN" sz="2000" b="0"/>
              <a:t> + NaCl → NaHCO</a:t>
            </a:r>
            <a:r>
              <a:rPr lang="zh-CN" altLang="zh-CN" sz="2000" b="0" baseline="-30000"/>
              <a:t>3</a:t>
            </a:r>
            <a:r>
              <a:rPr lang="zh-CN" altLang="zh-CN" sz="2000" b="0"/>
              <a:t> + NH</a:t>
            </a:r>
            <a:r>
              <a:rPr lang="zh-CN" altLang="zh-CN" sz="2000" b="0" baseline="-30000"/>
              <a:t>4</a:t>
            </a:r>
            <a:r>
              <a:rPr lang="zh-CN" altLang="zh-CN" sz="2000" b="0"/>
              <a:t>Cl</a:t>
            </a:r>
          </a:p>
          <a:p>
            <a:pPr>
              <a:buFontTx/>
              <a:buAutoNum type="arabicPeriod" startAt="3"/>
            </a:pPr>
            <a:r>
              <a:rPr lang="en-US" altLang="zh-CN" sz="2000" b="0"/>
              <a:t> </a:t>
            </a:r>
            <a:r>
              <a:rPr lang="zh-CN" altLang="zh-CN" sz="2000" b="0"/>
              <a:t>2NaHCO</a:t>
            </a:r>
            <a:r>
              <a:rPr lang="zh-CN" altLang="zh-CN" sz="2000" b="0" baseline="-30000"/>
              <a:t>3</a:t>
            </a:r>
            <a:r>
              <a:rPr lang="zh-CN" altLang="zh-CN" sz="2000" b="0"/>
              <a:t> → Na</a:t>
            </a:r>
            <a:r>
              <a:rPr lang="zh-CN" altLang="zh-CN" sz="2000" b="0" baseline="-30000"/>
              <a:t>2</a:t>
            </a:r>
            <a:r>
              <a:rPr lang="zh-CN" altLang="zh-CN" sz="2000" b="0"/>
              <a:t>CO</a:t>
            </a:r>
            <a:r>
              <a:rPr lang="zh-CN" altLang="zh-CN" sz="2000" b="0" baseline="-30000"/>
              <a:t>3</a:t>
            </a:r>
            <a:r>
              <a:rPr lang="zh-CN" altLang="zh-CN" sz="2000" b="0"/>
              <a:t> + CO</a:t>
            </a:r>
            <a:r>
              <a:rPr lang="zh-CN" altLang="zh-CN" sz="2000" b="0" baseline="-30000"/>
              <a:t>2</a:t>
            </a:r>
            <a:r>
              <a:rPr lang="zh-CN" altLang="zh-CN" sz="2000" b="0"/>
              <a:t> + H</a:t>
            </a:r>
            <a:r>
              <a:rPr lang="zh-CN" altLang="zh-CN" sz="2000" b="0" baseline="-30000"/>
              <a:t>2</a:t>
            </a:r>
            <a:r>
              <a:rPr lang="zh-CN" altLang="zh-CN" sz="2000" b="0"/>
              <a:t>O</a:t>
            </a:r>
          </a:p>
        </p:txBody>
      </p:sp>
      <p:sp>
        <p:nvSpPr>
          <p:cNvPr id="8" name="矩形 7">
            <a:extLst>
              <a:ext uri="{FF2B5EF4-FFF2-40B4-BE49-F238E27FC236}">
                <a16:creationId xmlns:a16="http://schemas.microsoft.com/office/drawing/2014/main" id="{6163572E-BE7D-E1AA-B43B-AD04565CA8B7}"/>
              </a:ext>
            </a:extLst>
          </p:cNvPr>
          <p:cNvSpPr>
            <a:spLocks noChangeArrowheads="1"/>
          </p:cNvSpPr>
          <p:nvPr/>
        </p:nvSpPr>
        <p:spPr bwMode="auto">
          <a:xfrm>
            <a:off x="1703389" y="3716338"/>
            <a:ext cx="51133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lang="zh-CN" altLang="en-US" sz="2000" b="0"/>
              <a:t> </a:t>
            </a:r>
            <a:r>
              <a:rPr lang="zh-CN" altLang="en-US" sz="2400"/>
              <a:t>侯氏制碱法（联合制碱法）</a:t>
            </a:r>
            <a:r>
              <a:rPr lang="zh-CN" altLang="en-US" sz="2000" b="0"/>
              <a:t>：中国化学家侯德榜</a:t>
            </a:r>
            <a:r>
              <a:rPr lang="en-US" altLang="zh-CN" sz="2000" b="0"/>
              <a:t>1943</a:t>
            </a:r>
            <a:r>
              <a:rPr lang="zh-CN" altLang="en-US" sz="2000" b="0"/>
              <a:t>年在氨碱法的基础上改进而成，该法在世界博览会上获得</a:t>
            </a:r>
            <a:r>
              <a:rPr lang="zh-CN" altLang="en-US" sz="2000">
                <a:solidFill>
                  <a:srgbClr val="FF0000"/>
                </a:solidFill>
              </a:rPr>
              <a:t>金制奖章</a:t>
            </a:r>
            <a:r>
              <a:rPr lang="zh-CN" altLang="en-US" sz="2000" b="0"/>
              <a:t>。</a:t>
            </a:r>
          </a:p>
        </p:txBody>
      </p:sp>
      <p:pic>
        <p:nvPicPr>
          <p:cNvPr id="847878" name="Picture 6">
            <a:extLst>
              <a:ext uri="{FF2B5EF4-FFF2-40B4-BE49-F238E27FC236}">
                <a16:creationId xmlns:a16="http://schemas.microsoft.com/office/drawing/2014/main" id="{5F41B55D-8100-B72D-D44F-AB2C6CF41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00" t="43700" r="46851" b="22279"/>
          <a:stretch>
            <a:fillRect/>
          </a:stretch>
        </p:blipFill>
        <p:spPr bwMode="auto">
          <a:xfrm>
            <a:off x="6996114" y="3644901"/>
            <a:ext cx="3671887"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B3A8E3AD-59FE-CE14-2742-E4324F99041E}"/>
              </a:ext>
            </a:extLst>
          </p:cNvPr>
          <p:cNvSpPr>
            <a:spLocks noChangeArrowheads="1"/>
          </p:cNvSpPr>
          <p:nvPr/>
        </p:nvSpPr>
        <p:spPr bwMode="auto">
          <a:xfrm>
            <a:off x="1774825" y="5516563"/>
            <a:ext cx="3600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a:t>2NaHCO</a:t>
            </a:r>
            <a:r>
              <a:rPr lang="en-US" altLang="zh-CN" sz="1800" b="0" baseline="-25000"/>
              <a:t>3</a:t>
            </a:r>
            <a:r>
              <a:rPr lang="zh-CN" altLang="en-US" sz="1800" b="0"/>
              <a:t>（加热）</a:t>
            </a:r>
            <a:r>
              <a:rPr lang="en-US" altLang="zh-CN" sz="1800" b="0"/>
              <a:t>= Na</a:t>
            </a:r>
            <a:r>
              <a:rPr lang="en-US" altLang="zh-CN" sz="1800" b="0" baseline="-25000"/>
              <a:t>2</a:t>
            </a:r>
            <a:r>
              <a:rPr lang="en-US" altLang="zh-CN" sz="1800" b="0"/>
              <a:t>CO</a:t>
            </a:r>
            <a:r>
              <a:rPr lang="en-US" altLang="zh-CN" sz="1800" b="0" baseline="-25000"/>
              <a:t>3 </a:t>
            </a:r>
            <a:r>
              <a:rPr lang="en-US" altLang="zh-CN" sz="1800" b="0"/>
              <a:t>+           </a:t>
            </a:r>
          </a:p>
          <a:p>
            <a:pPr eaLnBrk="1" hangingPunct="1"/>
            <a:r>
              <a:rPr lang="en-US" altLang="zh-CN" sz="1800" b="0"/>
              <a:t>                                 H</a:t>
            </a:r>
            <a:r>
              <a:rPr lang="en-US" altLang="zh-CN" sz="1800" b="0" baseline="-25000"/>
              <a:t>2</a:t>
            </a:r>
            <a:r>
              <a:rPr lang="en-US" altLang="zh-CN" sz="1800" b="0"/>
              <a:t>O + CO</a:t>
            </a:r>
            <a:r>
              <a:rPr lang="en-US" altLang="zh-CN" sz="1800" b="0" baseline="-25000"/>
              <a:t>2</a:t>
            </a:r>
            <a:r>
              <a:rPr lang="en-US" altLang="zh-CN" sz="1800" b="0"/>
              <a:t>↑</a:t>
            </a:r>
            <a:endParaRPr lang="zh-CN" altLang="en-US" sz="1800" b="0"/>
          </a:p>
        </p:txBody>
      </p:sp>
      <p:pic>
        <p:nvPicPr>
          <p:cNvPr id="847879" name="Picture 7">
            <a:extLst>
              <a:ext uri="{FF2B5EF4-FFF2-40B4-BE49-F238E27FC236}">
                <a16:creationId xmlns:a16="http://schemas.microsoft.com/office/drawing/2014/main" id="{049E04E1-B037-2DEE-5D92-F1F5FA08B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1" y="4768850"/>
            <a:ext cx="14398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5" name="灯片编号占位符 11">
            <a:extLst>
              <a:ext uri="{FF2B5EF4-FFF2-40B4-BE49-F238E27FC236}">
                <a16:creationId xmlns:a16="http://schemas.microsoft.com/office/drawing/2014/main" id="{1C80E012-90A1-178D-8A7C-DE4F6A3B089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8B9A5760-6908-42BD-B5E2-3E951131C8BA}" type="slidenum">
              <a:rPr lang="en-US" altLang="zh-CN" sz="1200">
                <a:solidFill>
                  <a:srgbClr val="000000"/>
                </a:solidFill>
                <a:latin typeface="Arial Black" panose="020B0A04020102020204" pitchFamily="34" charset="0"/>
              </a:rPr>
              <a:pPr eaLnBrk="1" hangingPunct="1"/>
              <a:t>16</a:t>
            </a:fld>
            <a:endParaRPr lang="en-US" altLang="zh-CN" sz="1200">
              <a:solidFill>
                <a:srgbClr val="000000"/>
              </a:solidFill>
              <a:latin typeface="Arial Black" panose="020B0A04020102020204" pitchFamily="34" charset="0"/>
            </a:endParaRPr>
          </a:p>
        </p:txBody>
      </p:sp>
      <p:sp>
        <p:nvSpPr>
          <p:cNvPr id="303116" name="矩形 12">
            <a:extLst>
              <a:ext uri="{FF2B5EF4-FFF2-40B4-BE49-F238E27FC236}">
                <a16:creationId xmlns:a16="http://schemas.microsoft.com/office/drawing/2014/main" id="{2DB71374-F273-7BC0-4D9D-226EFB1DA200}"/>
              </a:ext>
            </a:extLst>
          </p:cNvPr>
          <p:cNvSpPr>
            <a:spLocks noChangeArrowheads="1"/>
          </p:cNvSpPr>
          <p:nvPr/>
        </p:nvSpPr>
        <p:spPr bwMode="auto">
          <a:xfrm>
            <a:off x="3790951" y="2771775"/>
            <a:ext cx="626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a:t>NH</a:t>
            </a:r>
            <a:r>
              <a:rPr lang="en-US" altLang="zh-CN" sz="1800" b="0" baseline="-25000"/>
              <a:t>3</a:t>
            </a:r>
            <a:r>
              <a:rPr lang="zh-CN" altLang="en-US" sz="1800" b="0"/>
              <a:t>的循环使用：</a:t>
            </a:r>
            <a:r>
              <a:rPr lang="en-US" altLang="zh-CN" sz="1800" b="0"/>
              <a:t>2NH</a:t>
            </a:r>
            <a:r>
              <a:rPr lang="en-US" altLang="zh-CN" sz="1800" b="0" baseline="-25000"/>
              <a:t>4</a:t>
            </a:r>
            <a:r>
              <a:rPr lang="en-US" altLang="zh-CN" sz="1800" b="0"/>
              <a:t>Cl + CaO → 2NH</a:t>
            </a:r>
            <a:r>
              <a:rPr lang="en-US" altLang="zh-CN" sz="1800" b="0" baseline="-25000"/>
              <a:t>3</a:t>
            </a:r>
            <a:r>
              <a:rPr lang="en-US" altLang="zh-CN" sz="1800" b="0"/>
              <a:t> + CaCl</a:t>
            </a:r>
            <a:r>
              <a:rPr lang="en-US" altLang="zh-CN" sz="1800" b="0" baseline="-25000"/>
              <a:t>2</a:t>
            </a:r>
            <a:r>
              <a:rPr lang="en-US" altLang="zh-CN" sz="1800" b="0"/>
              <a:t> + H</a:t>
            </a:r>
            <a:r>
              <a:rPr lang="en-US" altLang="zh-CN" sz="1800" b="0" baseline="-25000"/>
              <a:t>2</a:t>
            </a:r>
            <a:r>
              <a:rPr lang="en-US" altLang="zh-CN" sz="1800" b="0"/>
              <a:t>O</a:t>
            </a:r>
            <a:endParaRPr lang="zh-CN" altLang="en-US" sz="1800" b="0"/>
          </a:p>
        </p:txBody>
      </p:sp>
      <p:sp>
        <p:nvSpPr>
          <p:cNvPr id="248846" name="矩形 13">
            <a:extLst>
              <a:ext uri="{FF2B5EF4-FFF2-40B4-BE49-F238E27FC236}">
                <a16:creationId xmlns:a16="http://schemas.microsoft.com/office/drawing/2014/main" id="{9DF2C558-17DB-DD61-09E0-8EBA37AD146D}"/>
              </a:ext>
            </a:extLst>
          </p:cNvPr>
          <p:cNvSpPr>
            <a:spLocks noChangeArrowheads="1"/>
          </p:cNvSpPr>
          <p:nvPr/>
        </p:nvSpPr>
        <p:spPr bwMode="auto">
          <a:xfrm>
            <a:off x="1774825" y="4868863"/>
            <a:ext cx="316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b="0"/>
              <a:t>NH</a:t>
            </a:r>
            <a:r>
              <a:rPr lang="en-US" altLang="zh-CN" sz="1800" b="0" baseline="-25000"/>
              <a:t>3</a:t>
            </a:r>
            <a:r>
              <a:rPr lang="en-US" altLang="zh-CN" sz="1800" b="0"/>
              <a:t> + CO</a:t>
            </a:r>
            <a:r>
              <a:rPr lang="en-US" altLang="zh-CN" sz="1800" b="0" baseline="-25000"/>
              <a:t>2</a:t>
            </a:r>
            <a:r>
              <a:rPr lang="en-US" altLang="zh-CN" sz="1800" b="0"/>
              <a:t> + H</a:t>
            </a:r>
            <a:r>
              <a:rPr lang="en-US" altLang="zh-CN" sz="1800" b="0" baseline="-25000"/>
              <a:t>2</a:t>
            </a:r>
            <a:r>
              <a:rPr lang="en-US" altLang="zh-CN" sz="1800" b="0"/>
              <a:t>O + NaCl = NH</a:t>
            </a:r>
            <a:r>
              <a:rPr lang="en-US" altLang="zh-CN" sz="1800" b="0" baseline="-25000"/>
              <a:t>4</a:t>
            </a:r>
            <a:r>
              <a:rPr lang="en-US" altLang="zh-CN" sz="1800" b="0"/>
              <a:t>Cl↓ + NaHCO</a:t>
            </a:r>
            <a:r>
              <a:rPr lang="en-US" altLang="zh-CN" sz="1800" b="0" baseline="-25000"/>
              <a:t>3</a:t>
            </a:r>
            <a:endParaRPr lang="zh-CN" altLang="en-US" sz="1800" b="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847878"/>
                                        </p:tgtEl>
                                        <p:attrNameLst>
                                          <p:attrName>style.visibility</p:attrName>
                                        </p:attrNameLst>
                                      </p:cBhvr>
                                      <p:to>
                                        <p:strVal val="visible"/>
                                      </p:to>
                                    </p:set>
                                    <p:animEffect transition="in" filter="checkerboard(across)">
                                      <p:cBhvr>
                                        <p:cTn id="10" dur="500"/>
                                        <p:tgtEl>
                                          <p:spTgt spid="847878"/>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847879"/>
                                        </p:tgtEl>
                                        <p:attrNameLst>
                                          <p:attrName>style.visibility</p:attrName>
                                        </p:attrNameLst>
                                      </p:cBhvr>
                                      <p:to>
                                        <p:strVal val="visible"/>
                                      </p:to>
                                    </p:set>
                                    <p:animEffect transition="in" filter="checkerboard(across)">
                                      <p:cBhvr>
                                        <p:cTn id="16" dur="500"/>
                                        <p:tgtEl>
                                          <p:spTgt spid="847879"/>
                                        </p:tgtEl>
                                      </p:cBhvr>
                                    </p:animEffect>
                                  </p:childTnLst>
                                </p:cTn>
                              </p:par>
                              <p:par>
                                <p:cTn id="17" presetID="3" presetClass="entr" presetSubtype="10" fill="hold" nodeType="withEffect">
                                  <p:stCondLst>
                                    <p:cond delay="0"/>
                                  </p:stCondLst>
                                  <p:childTnLst>
                                    <p:set>
                                      <p:cBhvr>
                                        <p:cTn id="18" dur="1" fill="hold">
                                          <p:stCondLst>
                                            <p:cond delay="0"/>
                                          </p:stCondLst>
                                        </p:cTn>
                                        <p:tgtEl>
                                          <p:spTgt spid="248846"/>
                                        </p:tgtEl>
                                        <p:attrNameLst>
                                          <p:attrName>style.visibility</p:attrName>
                                        </p:attrNameLst>
                                      </p:cBhvr>
                                      <p:to>
                                        <p:strVal val="visible"/>
                                      </p:to>
                                    </p:set>
                                    <p:animEffect transition="in" filter="blinds(horizontal)">
                                      <p:cBhvr>
                                        <p:cTn id="19" dur="500"/>
                                        <p:tgtEl>
                                          <p:spTgt spid="248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88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29B19E-28A3-5354-5CA8-80A722E49304}"/>
              </a:ext>
            </a:extLst>
          </p:cNvPr>
          <p:cNvSpPr txBox="1">
            <a:spLocks noChangeArrowheads="1"/>
          </p:cNvSpPr>
          <p:nvPr/>
        </p:nvSpPr>
        <p:spPr bwMode="auto">
          <a:xfrm>
            <a:off x="1981200" y="1600201"/>
            <a:ext cx="8229600" cy="4525963"/>
          </a:xfrm>
          <a:prstGeom prst="rect">
            <a:avLst/>
          </a:prstGeom>
          <a:noFill/>
          <a:ln w="9525">
            <a:noFill/>
            <a:miter lim="800000"/>
            <a:headEnd/>
            <a:tailEnd/>
          </a:ln>
        </p:spPr>
        <p:txBody>
          <a:bodyPr/>
          <a:lstStyle/>
          <a:p>
            <a:pPr marL="342900" indent="-342900" eaLnBrk="0" hangingPunct="0">
              <a:spcBef>
                <a:spcPct val="20000"/>
              </a:spcBef>
              <a:buClr>
                <a:schemeClr val="hlink"/>
              </a:buClr>
              <a:buSzPct val="80000"/>
              <a:defRPr/>
            </a:pPr>
            <a:endParaRPr lang="zh-CN" altLang="en-US" sz="3200" kern="0" dirty="0">
              <a:solidFill>
                <a:srgbClr val="000000"/>
              </a:solidFill>
              <a:ea typeface="黑体" pitchFamily="49" charset="-122"/>
              <a:cs typeface="Courier New" pitchFamily="49" charset="0"/>
            </a:endParaRPr>
          </a:p>
        </p:txBody>
      </p:sp>
      <p:pic>
        <p:nvPicPr>
          <p:cNvPr id="309251" name="Picture 3">
            <a:extLst>
              <a:ext uri="{FF2B5EF4-FFF2-40B4-BE49-F238E27FC236}">
                <a16:creationId xmlns:a16="http://schemas.microsoft.com/office/drawing/2014/main" id="{9132EE33-94D3-208A-2E78-A2B82FFED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57338"/>
            <a:ext cx="9029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 3">
            <a:extLst>
              <a:ext uri="{FF2B5EF4-FFF2-40B4-BE49-F238E27FC236}">
                <a16:creationId xmlns:a16="http://schemas.microsoft.com/office/drawing/2014/main" id="{39188100-FDC2-B2F6-A145-C747B531B876}"/>
              </a:ext>
            </a:extLst>
          </p:cNvPr>
          <p:cNvSpPr/>
          <p:nvPr/>
        </p:nvSpPr>
        <p:spPr>
          <a:xfrm>
            <a:off x="3432175" y="260350"/>
            <a:ext cx="5448300" cy="585788"/>
          </a:xfrm>
          <a:prstGeom prst="rect">
            <a:avLst/>
          </a:prstGeom>
        </p:spPr>
        <p:txBody>
          <a:bodyPr>
            <a:spAutoFit/>
          </a:bodyPr>
          <a:lstStyle/>
          <a:p>
            <a:pPr marL="342900" indent="-342900" eaLnBrk="0" hangingPunct="0">
              <a:spcBef>
                <a:spcPct val="20000"/>
              </a:spcBef>
              <a:buClr>
                <a:srgbClr val="996666"/>
              </a:buClr>
              <a:buSzPct val="80000"/>
              <a:defRPr/>
            </a:pPr>
            <a:r>
              <a:rPr lang="zh-CN" altLang="en-US" sz="3200" kern="0" dirty="0">
                <a:solidFill>
                  <a:srgbClr val="0000FF"/>
                </a:solidFill>
                <a:latin typeface="+mn-ea"/>
                <a:cs typeface="Times New Roman" pitchFamily="18" charset="0"/>
              </a:rPr>
              <a:t>碳及其化合物的相互转化</a:t>
            </a:r>
            <a:endParaRPr lang="zh-CN" altLang="en-US" sz="3200" kern="0" dirty="0">
              <a:solidFill>
                <a:srgbClr val="0000FF"/>
              </a:solidFill>
              <a:latin typeface="+mn-ea"/>
              <a:cs typeface="Courier New" pitchFamily="49" charset="0"/>
            </a:endParaRPr>
          </a:p>
        </p:txBody>
      </p:sp>
      <p:sp>
        <p:nvSpPr>
          <p:cNvPr id="309253" name="灯片编号占位符 4">
            <a:extLst>
              <a:ext uri="{FF2B5EF4-FFF2-40B4-BE49-F238E27FC236}">
                <a16:creationId xmlns:a16="http://schemas.microsoft.com/office/drawing/2014/main" id="{CB529C7D-FEBE-8BD5-7439-67D2DC7AB7D5}"/>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4F9C46A-1887-4FB6-A77B-ED6ECE96D71F}" type="slidenum">
              <a:rPr lang="en-US" altLang="zh-CN" sz="1200">
                <a:solidFill>
                  <a:srgbClr val="000000"/>
                </a:solidFill>
                <a:latin typeface="Arial Black" panose="020B0A04020102020204" pitchFamily="34" charset="0"/>
              </a:rPr>
              <a:pPr eaLnBrk="1" hangingPunct="1"/>
              <a:t>17</a:t>
            </a:fld>
            <a:endParaRPr lang="en-US" altLang="zh-CN" sz="1200">
              <a:solidFill>
                <a:srgbClr val="000000"/>
              </a:solidFill>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a:extLst>
              <a:ext uri="{FF2B5EF4-FFF2-40B4-BE49-F238E27FC236}">
                <a16:creationId xmlns:a16="http://schemas.microsoft.com/office/drawing/2014/main" id="{3B0D2EFD-D393-1A7F-4CB9-0150792610EE}"/>
              </a:ext>
            </a:extLst>
          </p:cNvPr>
          <p:cNvSpPr>
            <a:spLocks noGrp="1" noRot="1" noChangeArrowheads="1"/>
          </p:cNvSpPr>
          <p:nvPr>
            <p:ph type="body" idx="1"/>
          </p:nvPr>
        </p:nvSpPr>
        <p:spPr>
          <a:xfrm>
            <a:off x="1524001" y="549275"/>
            <a:ext cx="5940425" cy="5334000"/>
          </a:xfrm>
        </p:spPr>
        <p:txBody>
          <a:bodyPr>
            <a:normAutofit fontScale="92500" lnSpcReduction="10000"/>
          </a:bodyPr>
          <a:lstStyle/>
          <a:p>
            <a:pPr>
              <a:spcAft>
                <a:spcPts val="600"/>
              </a:spcAft>
            </a:pPr>
            <a:r>
              <a:rPr lang="zh-CN" altLang="en-US" b="1">
                <a:solidFill>
                  <a:srgbClr val="0000FF"/>
                </a:solidFill>
              </a:rPr>
              <a:t>一、</a:t>
            </a:r>
            <a:r>
              <a:rPr lang="en-US" altLang="zh-CN" b="1">
                <a:solidFill>
                  <a:srgbClr val="0000FF"/>
                </a:solidFill>
              </a:rPr>
              <a:t>General properties</a:t>
            </a:r>
            <a:r>
              <a:rPr lang="en-US" altLang="zh-CN" b="1">
                <a:solidFill>
                  <a:srgbClr val="000000"/>
                </a:solidFill>
              </a:rPr>
              <a:t>:</a:t>
            </a:r>
          </a:p>
          <a:p>
            <a:pPr eaLnBrk="1" hangingPunct="1">
              <a:lnSpc>
                <a:spcPct val="90000"/>
              </a:lnSpc>
            </a:pPr>
            <a:r>
              <a:rPr lang="en-US" altLang="zh-CN" sz="2400" b="1">
                <a:solidFill>
                  <a:srgbClr val="000000"/>
                </a:solidFill>
              </a:rPr>
              <a:t>  </a:t>
            </a:r>
            <a:r>
              <a:rPr lang="en-US" altLang="zh-CN" sz="2400">
                <a:solidFill>
                  <a:srgbClr val="000000"/>
                </a:solidFill>
              </a:rPr>
              <a:t>1. </a:t>
            </a:r>
            <a:r>
              <a:rPr lang="zh-CN" altLang="en-US" sz="2400">
                <a:solidFill>
                  <a:srgbClr val="000000"/>
                </a:solidFill>
              </a:rPr>
              <a:t>由于</a:t>
            </a:r>
            <a:r>
              <a:rPr lang="en-US" altLang="zh-CN" sz="2400">
                <a:solidFill>
                  <a:srgbClr val="000000"/>
                </a:solidFill>
              </a:rPr>
              <a:t>Si</a:t>
            </a:r>
            <a:r>
              <a:rPr lang="zh-CN" altLang="en-US" sz="2400">
                <a:solidFill>
                  <a:srgbClr val="000000"/>
                </a:solidFill>
              </a:rPr>
              <a:t>的原子半径大，电离能低，电子亲合能和极化率高，因此</a:t>
            </a:r>
            <a:r>
              <a:rPr lang="en-US" altLang="zh-CN" sz="2400" b="1">
                <a:solidFill>
                  <a:srgbClr val="FF0000"/>
                </a:solidFill>
              </a:rPr>
              <a:t>Si</a:t>
            </a:r>
            <a:r>
              <a:rPr lang="zh-CN" altLang="en-US" sz="2400" b="1">
                <a:solidFill>
                  <a:srgbClr val="FF0000"/>
                </a:solidFill>
              </a:rPr>
              <a:t>在化学性质上与碳有许多不同之处</a:t>
            </a:r>
            <a:r>
              <a:rPr lang="zh-CN" altLang="en-US" sz="2400">
                <a:solidFill>
                  <a:srgbClr val="000000"/>
                </a:solidFill>
              </a:rPr>
              <a:t>，例如</a:t>
            </a:r>
            <a:r>
              <a:rPr lang="en-US" altLang="zh-CN" sz="2400">
                <a:solidFill>
                  <a:srgbClr val="000000"/>
                </a:solidFill>
              </a:rPr>
              <a:t>Si</a:t>
            </a:r>
            <a:r>
              <a:rPr lang="zh-CN" altLang="en-US" sz="2400">
                <a:solidFill>
                  <a:srgbClr val="000000"/>
                </a:solidFill>
              </a:rPr>
              <a:t>和</a:t>
            </a:r>
            <a:r>
              <a:rPr lang="en-US" altLang="zh-CN" sz="2400">
                <a:solidFill>
                  <a:srgbClr val="000000"/>
                </a:solidFill>
              </a:rPr>
              <a:t>Si</a:t>
            </a:r>
            <a:r>
              <a:rPr lang="zh-CN" altLang="en-US" sz="2400">
                <a:solidFill>
                  <a:srgbClr val="000000"/>
                </a:solidFill>
              </a:rPr>
              <a:t>之间基本上不形成</a:t>
            </a:r>
            <a:r>
              <a:rPr lang="en-US" altLang="zh-CN" sz="2400">
                <a:solidFill>
                  <a:srgbClr val="000000"/>
                </a:solidFill>
              </a:rPr>
              <a:t>pπ</a:t>
            </a:r>
            <a:r>
              <a:rPr lang="zh-CN" altLang="en-US" sz="2400">
                <a:solidFill>
                  <a:srgbClr val="000000"/>
                </a:solidFill>
              </a:rPr>
              <a:t>－</a:t>
            </a:r>
            <a:r>
              <a:rPr lang="en-US" altLang="zh-CN" sz="2400">
                <a:solidFill>
                  <a:srgbClr val="000000"/>
                </a:solidFill>
              </a:rPr>
              <a:t>pπ</a:t>
            </a:r>
            <a:r>
              <a:rPr lang="zh-CN" altLang="en-US" sz="2400">
                <a:solidFill>
                  <a:srgbClr val="000000"/>
                </a:solidFill>
              </a:rPr>
              <a:t>键，换言之，</a:t>
            </a:r>
            <a:r>
              <a:rPr lang="en-US" altLang="zh-CN" sz="2400">
                <a:solidFill>
                  <a:srgbClr val="000000"/>
                </a:solidFill>
              </a:rPr>
              <a:t>Si</a:t>
            </a:r>
            <a:r>
              <a:rPr lang="zh-CN" altLang="en-US" sz="2400">
                <a:solidFill>
                  <a:srgbClr val="000000"/>
                </a:solidFill>
              </a:rPr>
              <a:t>的</a:t>
            </a:r>
            <a:r>
              <a:rPr lang="en-US" altLang="zh-CN" sz="2400">
                <a:solidFill>
                  <a:srgbClr val="000000"/>
                </a:solidFill>
              </a:rPr>
              <a:t>sp</a:t>
            </a:r>
            <a:r>
              <a:rPr lang="zh-CN" altLang="en-US" sz="2400">
                <a:solidFill>
                  <a:srgbClr val="000000"/>
                </a:solidFill>
              </a:rPr>
              <a:t>或</a:t>
            </a:r>
            <a:r>
              <a:rPr lang="en-US" altLang="zh-CN" sz="2400">
                <a:solidFill>
                  <a:srgbClr val="000000"/>
                </a:solidFill>
              </a:rPr>
              <a:t>sp</a:t>
            </a:r>
            <a:r>
              <a:rPr lang="en-US" altLang="zh-CN" sz="2400" baseline="30000">
                <a:solidFill>
                  <a:srgbClr val="000000"/>
                </a:solidFill>
              </a:rPr>
              <a:t>2</a:t>
            </a:r>
            <a:r>
              <a:rPr lang="zh-CN" altLang="en-US" sz="2400">
                <a:solidFill>
                  <a:srgbClr val="000000"/>
                </a:solidFill>
              </a:rPr>
              <a:t>杂化不稳定。</a:t>
            </a:r>
          </a:p>
          <a:p>
            <a:pPr eaLnBrk="1" hangingPunct="1">
              <a:lnSpc>
                <a:spcPct val="90000"/>
              </a:lnSpc>
            </a:pPr>
            <a:r>
              <a:rPr lang="zh-CN" altLang="en-US" sz="2400">
                <a:solidFill>
                  <a:srgbClr val="000000"/>
                </a:solidFill>
              </a:rPr>
              <a:t>  </a:t>
            </a:r>
            <a:r>
              <a:rPr lang="en-US" altLang="zh-CN" sz="2400">
                <a:solidFill>
                  <a:srgbClr val="000000"/>
                </a:solidFill>
              </a:rPr>
              <a:t>2. </a:t>
            </a:r>
            <a:r>
              <a:rPr lang="zh-CN" altLang="en-US" sz="2400">
                <a:solidFill>
                  <a:srgbClr val="000000"/>
                </a:solidFill>
              </a:rPr>
              <a:t>由于</a:t>
            </a:r>
            <a:r>
              <a:rPr lang="en-US" altLang="zh-CN" sz="2400">
                <a:solidFill>
                  <a:srgbClr val="000000"/>
                </a:solidFill>
              </a:rPr>
              <a:t>Si</a:t>
            </a:r>
            <a:r>
              <a:rPr lang="zh-CN" altLang="en-US" sz="2400">
                <a:solidFill>
                  <a:srgbClr val="000000"/>
                </a:solidFill>
              </a:rPr>
              <a:t>原子的价轨道存在</a:t>
            </a:r>
            <a:r>
              <a:rPr lang="en-US" altLang="zh-CN" sz="2400">
                <a:solidFill>
                  <a:srgbClr val="000000"/>
                </a:solidFill>
              </a:rPr>
              <a:t>3d</a:t>
            </a:r>
            <a:r>
              <a:rPr lang="zh-CN" altLang="en-US" sz="2400">
                <a:solidFill>
                  <a:srgbClr val="000000"/>
                </a:solidFill>
              </a:rPr>
              <a:t>空轨道，所以</a:t>
            </a:r>
            <a:r>
              <a:rPr lang="en-US" altLang="zh-CN" sz="2400">
                <a:solidFill>
                  <a:srgbClr val="000000"/>
                </a:solidFill>
              </a:rPr>
              <a:t>Si</a:t>
            </a:r>
            <a:r>
              <a:rPr lang="zh-CN" altLang="en-US" sz="2400">
                <a:solidFill>
                  <a:srgbClr val="000000"/>
                </a:solidFill>
              </a:rPr>
              <a:t>的最大配位数可以达到</a:t>
            </a:r>
            <a:r>
              <a:rPr lang="en-US" altLang="zh-CN" sz="2400">
                <a:solidFill>
                  <a:srgbClr val="000000"/>
                </a:solidFill>
              </a:rPr>
              <a:t>6</a:t>
            </a:r>
            <a:r>
              <a:rPr lang="zh-CN" altLang="en-US" sz="2400">
                <a:solidFill>
                  <a:srgbClr val="000000"/>
                </a:solidFill>
              </a:rPr>
              <a:t>，可以形成</a:t>
            </a:r>
            <a:r>
              <a:rPr lang="en-US" altLang="zh-CN" sz="2400">
                <a:solidFill>
                  <a:srgbClr val="000000"/>
                </a:solidFill>
              </a:rPr>
              <a:t>d—p</a:t>
            </a:r>
            <a:r>
              <a:rPr lang="en-US" altLang="zh-CN" sz="2400">
                <a:solidFill>
                  <a:srgbClr val="000000"/>
                </a:solidFill>
                <a:sym typeface="Symbol" panose="05050102010706020507" pitchFamily="18" charset="2"/>
              </a:rPr>
              <a:t></a:t>
            </a:r>
            <a:r>
              <a:rPr lang="zh-CN" altLang="en-US" sz="2400">
                <a:solidFill>
                  <a:srgbClr val="000000"/>
                </a:solidFill>
              </a:rPr>
              <a:t>键，例如</a:t>
            </a:r>
            <a:r>
              <a:rPr lang="en-US" altLang="zh-CN" sz="2400">
                <a:solidFill>
                  <a:srgbClr val="000000"/>
                </a:solidFill>
              </a:rPr>
              <a:t>N(SiH</a:t>
            </a:r>
            <a:r>
              <a:rPr lang="en-US" altLang="zh-CN" sz="2400" baseline="-25000">
                <a:solidFill>
                  <a:srgbClr val="000000"/>
                </a:solidFill>
              </a:rPr>
              <a:t>3</a:t>
            </a:r>
            <a:r>
              <a:rPr lang="en-US" altLang="zh-CN" sz="2400">
                <a:solidFill>
                  <a:srgbClr val="000000"/>
                </a:solidFill>
              </a:rPr>
              <a:t>)</a:t>
            </a:r>
            <a:r>
              <a:rPr lang="en-US" altLang="zh-CN" sz="2400" baseline="-25000">
                <a:solidFill>
                  <a:srgbClr val="000000"/>
                </a:solidFill>
              </a:rPr>
              <a:t>3</a:t>
            </a:r>
            <a:r>
              <a:rPr lang="zh-CN" altLang="en-US" sz="2400">
                <a:solidFill>
                  <a:srgbClr val="000000"/>
                </a:solidFill>
              </a:rPr>
              <a:t>中</a:t>
            </a:r>
            <a:r>
              <a:rPr lang="en-US" altLang="zh-CN" sz="2400">
                <a:solidFill>
                  <a:srgbClr val="000000"/>
                </a:solidFill>
              </a:rPr>
              <a:t>N</a:t>
            </a:r>
            <a:r>
              <a:rPr lang="zh-CN" altLang="en-US" sz="2400">
                <a:solidFill>
                  <a:srgbClr val="000000"/>
                </a:solidFill>
              </a:rPr>
              <a:t>原子采取</a:t>
            </a:r>
            <a:r>
              <a:rPr lang="en-US" altLang="zh-CN" sz="2400">
                <a:solidFill>
                  <a:srgbClr val="000000"/>
                </a:solidFill>
              </a:rPr>
              <a:t>sp</a:t>
            </a:r>
            <a:r>
              <a:rPr lang="en-US" altLang="zh-CN" sz="2400" baseline="30000">
                <a:solidFill>
                  <a:srgbClr val="000000"/>
                </a:solidFill>
              </a:rPr>
              <a:t>2</a:t>
            </a:r>
            <a:r>
              <a:rPr lang="zh-CN" altLang="en-US" sz="2400">
                <a:solidFill>
                  <a:srgbClr val="000000"/>
                </a:solidFill>
              </a:rPr>
              <a:t>杂化，分子为平面三角形。这是由于</a:t>
            </a:r>
            <a:r>
              <a:rPr lang="en-US" altLang="zh-CN" sz="2400">
                <a:solidFill>
                  <a:srgbClr val="000000"/>
                </a:solidFill>
              </a:rPr>
              <a:t>N</a:t>
            </a:r>
            <a:r>
              <a:rPr lang="zh-CN" altLang="en-US" sz="2400">
                <a:solidFill>
                  <a:srgbClr val="000000"/>
                </a:solidFill>
              </a:rPr>
              <a:t>原子上的孤对电子对占有</a:t>
            </a:r>
            <a:r>
              <a:rPr lang="en-US" altLang="zh-CN" sz="2400">
                <a:solidFill>
                  <a:srgbClr val="000000"/>
                </a:solidFill>
              </a:rPr>
              <a:t>Si</a:t>
            </a:r>
            <a:r>
              <a:rPr lang="zh-CN" altLang="en-US" sz="2400">
                <a:solidFill>
                  <a:srgbClr val="000000"/>
                </a:solidFill>
              </a:rPr>
              <a:t>原子的</a:t>
            </a:r>
            <a:r>
              <a:rPr lang="en-US" altLang="zh-CN" sz="2400">
                <a:solidFill>
                  <a:srgbClr val="000000"/>
                </a:solidFill>
              </a:rPr>
              <a:t>3d</a:t>
            </a:r>
            <a:r>
              <a:rPr lang="zh-CN" altLang="en-US" sz="2400">
                <a:solidFill>
                  <a:srgbClr val="000000"/>
                </a:solidFill>
              </a:rPr>
              <a:t>空轨道，形成</a:t>
            </a:r>
            <a:r>
              <a:rPr lang="en-US" altLang="zh-CN" sz="2400">
                <a:solidFill>
                  <a:srgbClr val="000000"/>
                </a:solidFill>
              </a:rPr>
              <a:t>d</a:t>
            </a:r>
            <a:r>
              <a:rPr lang="zh-CN" altLang="en-US" sz="2400">
                <a:solidFill>
                  <a:srgbClr val="000000"/>
                </a:solidFill>
              </a:rPr>
              <a:t>－</a:t>
            </a:r>
            <a:r>
              <a:rPr lang="en-US" altLang="zh-CN" sz="2400">
                <a:solidFill>
                  <a:srgbClr val="000000"/>
                </a:solidFill>
              </a:rPr>
              <a:t>pπ</a:t>
            </a:r>
            <a:r>
              <a:rPr lang="zh-CN" altLang="en-US" sz="2400">
                <a:solidFill>
                  <a:srgbClr val="000000"/>
                </a:solidFill>
              </a:rPr>
              <a:t>键所致。显然</a:t>
            </a:r>
            <a:r>
              <a:rPr lang="en-US" altLang="zh-CN" sz="2400">
                <a:solidFill>
                  <a:srgbClr val="000000"/>
                </a:solidFill>
              </a:rPr>
              <a:t>N(CH</a:t>
            </a:r>
            <a:r>
              <a:rPr lang="en-US" altLang="zh-CN" sz="2400" baseline="-25000">
                <a:solidFill>
                  <a:srgbClr val="000000"/>
                </a:solidFill>
              </a:rPr>
              <a:t>3</a:t>
            </a:r>
            <a:r>
              <a:rPr lang="en-US" altLang="zh-CN" sz="2400">
                <a:solidFill>
                  <a:srgbClr val="000000"/>
                </a:solidFill>
              </a:rPr>
              <a:t>)</a:t>
            </a:r>
            <a:r>
              <a:rPr lang="en-US" altLang="zh-CN" sz="2400" baseline="-25000">
                <a:solidFill>
                  <a:srgbClr val="000000"/>
                </a:solidFill>
              </a:rPr>
              <a:t>3</a:t>
            </a:r>
            <a:r>
              <a:rPr lang="zh-CN" altLang="en-US" sz="2400">
                <a:solidFill>
                  <a:srgbClr val="000000"/>
                </a:solidFill>
              </a:rPr>
              <a:t>与</a:t>
            </a:r>
            <a:r>
              <a:rPr lang="en-US" altLang="zh-CN" sz="2400">
                <a:solidFill>
                  <a:srgbClr val="000000"/>
                </a:solidFill>
              </a:rPr>
              <a:t>N(SiH</a:t>
            </a:r>
            <a:r>
              <a:rPr lang="en-US" altLang="zh-CN" sz="2400" baseline="-25000">
                <a:solidFill>
                  <a:srgbClr val="000000"/>
                </a:solidFill>
              </a:rPr>
              <a:t>3</a:t>
            </a:r>
            <a:r>
              <a:rPr lang="en-US" altLang="zh-CN" sz="2400">
                <a:solidFill>
                  <a:srgbClr val="000000"/>
                </a:solidFill>
              </a:rPr>
              <a:t>)</a:t>
            </a:r>
            <a:r>
              <a:rPr lang="en-US" altLang="zh-CN" sz="2400" baseline="-25000">
                <a:solidFill>
                  <a:srgbClr val="000000"/>
                </a:solidFill>
              </a:rPr>
              <a:t>3</a:t>
            </a:r>
            <a:r>
              <a:rPr lang="zh-CN" altLang="en-US" sz="2400">
                <a:solidFill>
                  <a:srgbClr val="000000"/>
                </a:solidFill>
              </a:rPr>
              <a:t>的碱性也不同，前者的</a:t>
            </a:r>
            <a:r>
              <a:rPr lang="en-US" altLang="zh-CN" sz="2400">
                <a:solidFill>
                  <a:srgbClr val="000000"/>
                </a:solidFill>
              </a:rPr>
              <a:t>Lewis</a:t>
            </a:r>
            <a:r>
              <a:rPr lang="zh-CN" altLang="en-US" sz="2400">
                <a:solidFill>
                  <a:srgbClr val="000000"/>
                </a:solidFill>
              </a:rPr>
              <a:t>碱性大于后者。</a:t>
            </a:r>
          </a:p>
          <a:p>
            <a:pPr eaLnBrk="1" hangingPunct="1">
              <a:lnSpc>
                <a:spcPct val="90000"/>
              </a:lnSpc>
            </a:pPr>
            <a:r>
              <a:rPr lang="zh-CN" altLang="en-US" sz="2400">
                <a:solidFill>
                  <a:srgbClr val="000000"/>
                </a:solidFill>
              </a:rPr>
              <a:t>  </a:t>
            </a:r>
            <a:r>
              <a:rPr lang="en-US" altLang="zh-CN" sz="2400">
                <a:solidFill>
                  <a:srgbClr val="000000"/>
                </a:solidFill>
              </a:rPr>
              <a:t>3. </a:t>
            </a:r>
            <a:r>
              <a:rPr lang="en-US" altLang="zh-CN" sz="2400" b="1">
                <a:solidFill>
                  <a:srgbClr val="FF0000"/>
                </a:solidFill>
              </a:rPr>
              <a:t>Si</a:t>
            </a:r>
            <a:r>
              <a:rPr lang="zh-CN" altLang="en-US" sz="2400" b="1">
                <a:solidFill>
                  <a:srgbClr val="FF0000"/>
                </a:solidFill>
              </a:rPr>
              <a:t>在自然界中占第二位，仅次于氧。在地壳中的丰度为</a:t>
            </a:r>
            <a:r>
              <a:rPr lang="en-US" altLang="zh-CN" sz="2400" b="1">
                <a:solidFill>
                  <a:srgbClr val="FF0000"/>
                </a:solidFill>
              </a:rPr>
              <a:t>0.277</a:t>
            </a:r>
            <a:r>
              <a:rPr lang="zh-CN" altLang="en-US" sz="2400">
                <a:solidFill>
                  <a:srgbClr val="000000"/>
                </a:solidFill>
              </a:rPr>
              <a:t>，以石英矿</a:t>
            </a:r>
            <a:r>
              <a:rPr lang="en-US" altLang="zh-CN" sz="2400">
                <a:solidFill>
                  <a:srgbClr val="000000"/>
                </a:solidFill>
              </a:rPr>
              <a:t>(silica)</a:t>
            </a:r>
            <a:r>
              <a:rPr lang="zh-CN" altLang="en-US" sz="2400">
                <a:solidFill>
                  <a:srgbClr val="000000"/>
                </a:solidFill>
              </a:rPr>
              <a:t>、硅酸盐</a:t>
            </a:r>
            <a:r>
              <a:rPr lang="en-US" altLang="zh-CN" sz="2400">
                <a:solidFill>
                  <a:srgbClr val="000000"/>
                </a:solidFill>
              </a:rPr>
              <a:t>(silicate)</a:t>
            </a:r>
            <a:r>
              <a:rPr lang="zh-CN" altLang="en-US" sz="2400">
                <a:solidFill>
                  <a:srgbClr val="000000"/>
                </a:solidFill>
              </a:rPr>
              <a:t>和硅铝酸盐</a:t>
            </a:r>
            <a:r>
              <a:rPr lang="en-US" altLang="zh-CN" sz="2400">
                <a:solidFill>
                  <a:srgbClr val="000000"/>
                </a:solidFill>
              </a:rPr>
              <a:t>(aluminosilicate)</a:t>
            </a:r>
            <a:r>
              <a:rPr lang="zh-CN" altLang="en-US" sz="2400">
                <a:solidFill>
                  <a:srgbClr val="000000"/>
                </a:solidFill>
              </a:rPr>
              <a:t>存在。</a:t>
            </a:r>
          </a:p>
        </p:txBody>
      </p:sp>
      <p:sp>
        <p:nvSpPr>
          <p:cNvPr id="3" name="矩形 2">
            <a:extLst>
              <a:ext uri="{FF2B5EF4-FFF2-40B4-BE49-F238E27FC236}">
                <a16:creationId xmlns:a16="http://schemas.microsoft.com/office/drawing/2014/main" id="{18DEC8A7-23AF-B0F1-88AA-61D0AF8AE5C9}"/>
              </a:ext>
            </a:extLst>
          </p:cNvPr>
          <p:cNvSpPr/>
          <p:nvPr/>
        </p:nvSpPr>
        <p:spPr>
          <a:xfrm>
            <a:off x="1847851" y="0"/>
            <a:ext cx="8550275" cy="369332"/>
          </a:xfrm>
          <a:prstGeom prst="rect">
            <a:avLst/>
          </a:prstGeom>
        </p:spPr>
        <p:txBody>
          <a:bodyPr>
            <a:spAutoFit/>
          </a:bodyPr>
          <a:lstStyle/>
          <a:p>
            <a:pPr>
              <a:defRPr/>
            </a:pPr>
            <a:r>
              <a:rPr lang="en-US" altLang="zh-CN" kern="0" dirty="0">
                <a:solidFill>
                  <a:srgbClr val="FF0000"/>
                </a:solidFill>
                <a:latin typeface="Arial"/>
                <a:ea typeface="宋体"/>
                <a:cs typeface="Arial" charset="0"/>
              </a:rPr>
              <a:t> §15-2 </a:t>
            </a:r>
            <a:r>
              <a:rPr lang="en-US" altLang="zh-CN" kern="0" dirty="0">
                <a:solidFill>
                  <a:srgbClr val="FF0000"/>
                </a:solidFill>
                <a:latin typeface="Arial"/>
                <a:ea typeface="宋体"/>
              </a:rPr>
              <a:t>Silicon and its compounds</a:t>
            </a:r>
            <a:endParaRPr lang="zh-CN" altLang="en-US" dirty="0">
              <a:solidFill>
                <a:srgbClr val="FF0000"/>
              </a:solidFill>
              <a:latin typeface="Arial" charset="0"/>
            </a:endParaRPr>
          </a:p>
        </p:txBody>
      </p:sp>
      <p:pic>
        <p:nvPicPr>
          <p:cNvPr id="310276" name="Picture 3">
            <a:extLst>
              <a:ext uri="{FF2B5EF4-FFF2-40B4-BE49-F238E27FC236}">
                <a16:creationId xmlns:a16="http://schemas.microsoft.com/office/drawing/2014/main" id="{F85D0F80-B974-0681-0181-5D16695C1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0" y="1341438"/>
            <a:ext cx="30162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77" name="Picture 6">
            <a:extLst>
              <a:ext uri="{FF2B5EF4-FFF2-40B4-BE49-F238E27FC236}">
                <a16:creationId xmlns:a16="http://schemas.microsoft.com/office/drawing/2014/main" id="{47EA8AEC-2F86-4D62-D836-56394F981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6" y="3789363"/>
            <a:ext cx="24479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8" name="灯片编号占位符 5">
            <a:extLst>
              <a:ext uri="{FF2B5EF4-FFF2-40B4-BE49-F238E27FC236}">
                <a16:creationId xmlns:a16="http://schemas.microsoft.com/office/drawing/2014/main" id="{E24F7298-AB75-8E51-6DB6-035208D805ED}"/>
              </a:ext>
            </a:extLst>
          </p:cNvPr>
          <p:cNvSpPr>
            <a:spLocks noGrp="1"/>
          </p:cNvSpPr>
          <p:nvPr>
            <p:ph type="sldNum" sz="quarter" idx="12"/>
          </p:nvPr>
        </p:nvSpPr>
        <p:spPr>
          <a:xfrm>
            <a:off x="8378826" y="63817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8F67A345-2E0C-4A67-A709-046B799009D3}" type="slidenum">
              <a:rPr lang="en-US" altLang="zh-CN" sz="1400" b="0">
                <a:solidFill>
                  <a:srgbClr val="000000"/>
                </a:solidFill>
              </a:rPr>
              <a:pPr eaLnBrk="1" hangingPunct="1"/>
              <a:t>18</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826">
                                            <p:txEl>
                                              <p:pRg st="2" end="2"/>
                                            </p:txEl>
                                          </p:spTgt>
                                        </p:tgtEl>
                                        <p:attrNameLst>
                                          <p:attrName>style.visibility</p:attrName>
                                        </p:attrNameLst>
                                      </p:cBhvr>
                                      <p:to>
                                        <p:strVal val="visible"/>
                                      </p:to>
                                    </p:set>
                                    <p:animEffect transition="in" filter="checkerboard(across)">
                                      <p:cBhvr>
                                        <p:cTn id="7" dur="500"/>
                                        <p:tgtEl>
                                          <p:spTgt spid="20582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5826">
                                            <p:txEl>
                                              <p:pRg st="3" end="3"/>
                                            </p:txEl>
                                          </p:spTgt>
                                        </p:tgtEl>
                                        <p:attrNameLst>
                                          <p:attrName>style.visibility</p:attrName>
                                        </p:attrNameLst>
                                      </p:cBhvr>
                                      <p:to>
                                        <p:strVal val="visible"/>
                                      </p:to>
                                    </p:set>
                                    <p:animEffect transition="in" filter="checkerboard(across)">
                                      <p:cBhvr>
                                        <p:cTn id="12" dur="500"/>
                                        <p:tgtEl>
                                          <p:spTgt spid="205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E68F25-2360-3864-E317-33D56406BAB7}"/>
              </a:ext>
            </a:extLst>
          </p:cNvPr>
          <p:cNvSpPr/>
          <p:nvPr/>
        </p:nvSpPr>
        <p:spPr>
          <a:xfrm>
            <a:off x="1524000" y="0"/>
            <a:ext cx="6858000" cy="584200"/>
          </a:xfrm>
          <a:prstGeom prst="rect">
            <a:avLst/>
          </a:prstGeom>
        </p:spPr>
        <p:txBody>
          <a:bodyPr>
            <a:spAutoFit/>
          </a:bodyPr>
          <a:lstStyle/>
          <a:p>
            <a:pPr marL="342900" indent="-342900">
              <a:spcBef>
                <a:spcPct val="20000"/>
              </a:spcBef>
              <a:buClr>
                <a:srgbClr val="CC0066"/>
              </a:buClr>
              <a:buSzPct val="70000"/>
              <a:defRPr/>
            </a:pPr>
            <a:r>
              <a:rPr lang="en-US" altLang="zh-CN" sz="3200" kern="0" dirty="0">
                <a:solidFill>
                  <a:srgbClr val="0000FF"/>
                </a:solidFill>
                <a:latin typeface="Arial"/>
                <a:ea typeface="宋体"/>
              </a:rPr>
              <a:t>The simple substance</a:t>
            </a:r>
          </a:p>
        </p:txBody>
      </p:sp>
      <p:sp>
        <p:nvSpPr>
          <p:cNvPr id="3" name="Rectangle 32">
            <a:extLst>
              <a:ext uri="{FF2B5EF4-FFF2-40B4-BE49-F238E27FC236}">
                <a16:creationId xmlns:a16="http://schemas.microsoft.com/office/drawing/2014/main" id="{B06DFF7F-423A-C7E8-23F1-768CBF587237}"/>
              </a:ext>
            </a:extLst>
          </p:cNvPr>
          <p:cNvSpPr>
            <a:spLocks noChangeArrowheads="1"/>
          </p:cNvSpPr>
          <p:nvPr/>
        </p:nvSpPr>
        <p:spPr bwMode="auto">
          <a:xfrm>
            <a:off x="1524000" y="620713"/>
            <a:ext cx="6732588" cy="4081462"/>
          </a:xfrm>
          <a:prstGeom prst="rect">
            <a:avLst/>
          </a:prstGeom>
          <a:noFill/>
          <a:ln w="9525">
            <a:noFill/>
            <a:miter lim="800000"/>
            <a:headEnd/>
            <a:tailEnd/>
          </a:ln>
        </p:spPr>
        <p:txBody>
          <a:bodyPr>
            <a:spAutoFit/>
          </a:bodyPr>
          <a:lstStyle/>
          <a:p>
            <a:pPr defTabSz="998538">
              <a:lnSpc>
                <a:spcPct val="120000"/>
              </a:lnSpc>
              <a:buFont typeface="Wingdings" pitchFamily="2" charset="2"/>
              <a:buChar char="Ø"/>
              <a:defRPr/>
            </a:pPr>
            <a:r>
              <a:rPr lang="zh-CN" altLang="en-US" sz="2400" kern="0" dirty="0">
                <a:solidFill>
                  <a:sysClr val="windowText" lastClr="000000"/>
                </a:solidFill>
                <a:latin typeface="Arial" charset="0"/>
              </a:rPr>
              <a:t> 有晶态（银灰色）和无定形态（非晶深灰黑色粉末）两种，其晶体类似金刚石。熔点高、硬度大，具金属光泽。在常温下化学性质不活泼。</a:t>
            </a:r>
          </a:p>
          <a:p>
            <a:pPr defTabSz="998538">
              <a:lnSpc>
                <a:spcPct val="120000"/>
              </a:lnSpc>
              <a:buFont typeface="Wingdings" pitchFamily="2" charset="2"/>
              <a:buChar char="Ø"/>
              <a:defRPr/>
            </a:pPr>
            <a:r>
              <a:rPr lang="zh-CN" altLang="en-US" sz="2400" kern="0" dirty="0">
                <a:solidFill>
                  <a:srgbClr val="0000CC"/>
                </a:solidFill>
                <a:latin typeface="Arial" charset="0"/>
              </a:rPr>
              <a:t> 硅的所有价电子参与</a:t>
            </a:r>
            <a:r>
              <a:rPr lang="zh-CN" altLang="en-US" sz="2400" kern="0" dirty="0">
                <a:solidFill>
                  <a:srgbClr val="0000CC"/>
                </a:solidFill>
                <a:latin typeface="Arial" charset="0"/>
                <a:sym typeface="Symbol"/>
              </a:rPr>
              <a:t></a:t>
            </a:r>
            <a:r>
              <a:rPr lang="zh-CN" altLang="en-US" sz="2400" kern="0" dirty="0">
                <a:solidFill>
                  <a:srgbClr val="0000CC"/>
                </a:solidFill>
                <a:latin typeface="Arial" charset="0"/>
              </a:rPr>
              <a:t>键的形成，在平常状态下导电性很差。当高纯硅中掺杂少于百万分之一的磷原子时，成键后就有了多余的电子；若杂质是硼原子，成键后就有了空轨道。能导电（</a:t>
            </a:r>
            <a:r>
              <a:rPr lang="zh-CN" altLang="en-US" sz="2400" kern="0" dirty="0">
                <a:solidFill>
                  <a:sysClr val="windowText" lastClr="000000"/>
                </a:solidFill>
                <a:latin typeface="Arial" charset="0"/>
              </a:rPr>
              <a:t>但导电率不及金属）</a:t>
            </a:r>
            <a:r>
              <a:rPr lang="zh-CN" altLang="en-US" sz="2400" kern="0" dirty="0">
                <a:solidFill>
                  <a:srgbClr val="0000CC"/>
                </a:solidFill>
                <a:latin typeface="Arial" charset="0"/>
              </a:rPr>
              <a:t>，随</a:t>
            </a:r>
            <a:r>
              <a:rPr lang="en-US" altLang="zh-CN" sz="2400" kern="0" dirty="0">
                <a:solidFill>
                  <a:srgbClr val="0000CC"/>
                </a:solidFill>
                <a:latin typeface="Arial" charset="0"/>
              </a:rPr>
              <a:t>T↑</a:t>
            </a:r>
            <a:r>
              <a:rPr lang="zh-CN" altLang="en-US" sz="2400" kern="0" dirty="0">
                <a:solidFill>
                  <a:srgbClr val="0000CC"/>
                </a:solidFill>
                <a:latin typeface="Arial" charset="0"/>
              </a:rPr>
              <a:t>导电性↑，用作半导体材料。</a:t>
            </a:r>
          </a:p>
        </p:txBody>
      </p:sp>
      <p:pic>
        <p:nvPicPr>
          <p:cNvPr id="311300" name="Picture 1">
            <a:extLst>
              <a:ext uri="{FF2B5EF4-FFF2-40B4-BE49-F238E27FC236}">
                <a16:creationId xmlns:a16="http://schemas.microsoft.com/office/drawing/2014/main" id="{C6AFE9E1-9FBB-B12F-C026-6CC60CE06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49276"/>
            <a:ext cx="23685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498" name="Picture 2">
            <a:extLst>
              <a:ext uri="{FF2B5EF4-FFF2-40B4-BE49-F238E27FC236}">
                <a16:creationId xmlns:a16="http://schemas.microsoft.com/office/drawing/2014/main" id="{D3737BBF-0537-2EFD-A5E9-6774A2C87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4692650"/>
            <a:ext cx="3779837"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499" name="Picture 3">
            <a:extLst>
              <a:ext uri="{FF2B5EF4-FFF2-40B4-BE49-F238E27FC236}">
                <a16:creationId xmlns:a16="http://schemas.microsoft.com/office/drawing/2014/main" id="{B2C58156-F2E4-65A2-F8CD-81A54E69A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4643438"/>
            <a:ext cx="35274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982E6CA-D59A-A87C-2901-3DBDDFFF17E6}"/>
              </a:ext>
            </a:extLst>
          </p:cNvPr>
          <p:cNvSpPr txBox="1">
            <a:spLocks noChangeArrowheads="1"/>
          </p:cNvSpPr>
          <p:nvPr/>
        </p:nvSpPr>
        <p:spPr bwMode="auto">
          <a:xfrm>
            <a:off x="2089151" y="4716463"/>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a:t>N-doping</a:t>
            </a:r>
            <a:endParaRPr lang="zh-CN" altLang="en-US" sz="1800"/>
          </a:p>
        </p:txBody>
      </p:sp>
      <p:sp>
        <p:nvSpPr>
          <p:cNvPr id="9" name="TextBox 8">
            <a:extLst>
              <a:ext uri="{FF2B5EF4-FFF2-40B4-BE49-F238E27FC236}">
                <a16:creationId xmlns:a16="http://schemas.microsoft.com/office/drawing/2014/main" id="{20706E71-3445-ED95-410B-06679081B2EB}"/>
              </a:ext>
            </a:extLst>
          </p:cNvPr>
          <p:cNvSpPr txBox="1">
            <a:spLocks noChangeArrowheads="1"/>
          </p:cNvSpPr>
          <p:nvPr/>
        </p:nvSpPr>
        <p:spPr bwMode="auto">
          <a:xfrm>
            <a:off x="6816726" y="4652964"/>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a:solidFill>
                  <a:srgbClr val="FF0000"/>
                </a:solidFill>
              </a:rPr>
              <a:t>P-doping</a:t>
            </a:r>
            <a:endParaRPr lang="zh-CN" altLang="en-US" sz="1800">
              <a:solidFill>
                <a:srgbClr val="FF0000"/>
              </a:solidFill>
            </a:endParaRPr>
          </a:p>
        </p:txBody>
      </p:sp>
      <p:pic>
        <p:nvPicPr>
          <p:cNvPr id="10" name="Picture 5">
            <a:extLst>
              <a:ext uri="{FF2B5EF4-FFF2-40B4-BE49-F238E27FC236}">
                <a16:creationId xmlns:a16="http://schemas.microsoft.com/office/drawing/2014/main" id="{975C664D-C557-9AA0-3787-00D0CFA90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3799"/>
          <a:stretch>
            <a:fillRect/>
          </a:stretch>
        </p:blipFill>
        <p:spPr bwMode="auto">
          <a:xfrm>
            <a:off x="6024563" y="5300664"/>
            <a:ext cx="1465262" cy="155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D78536CC-3FF5-9874-06F6-1498E7C761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9698"/>
          <a:stretch>
            <a:fillRect/>
          </a:stretch>
        </p:blipFill>
        <p:spPr bwMode="auto">
          <a:xfrm>
            <a:off x="1524000" y="5292726"/>
            <a:ext cx="1512888" cy="156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1307" name="灯片编号占位符 11">
            <a:extLst>
              <a:ext uri="{FF2B5EF4-FFF2-40B4-BE49-F238E27FC236}">
                <a16:creationId xmlns:a16="http://schemas.microsoft.com/office/drawing/2014/main" id="{D073B6D7-2DD6-0268-4844-AB5413BD029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9D42BE47-B656-4D5B-A866-C31E35D6FEFF}" type="slidenum">
              <a:rPr lang="en-US" altLang="zh-CN" sz="1200">
                <a:solidFill>
                  <a:srgbClr val="000000"/>
                </a:solidFill>
                <a:latin typeface="Arial Black" panose="020B0A04020102020204" pitchFamily="34" charset="0"/>
              </a:rPr>
              <a:pPr eaLnBrk="1" hangingPunct="1"/>
              <a:t>19</a:t>
            </a:fld>
            <a:endParaRPr lang="en-US" altLang="zh-CN" sz="1200">
              <a:solidFill>
                <a:srgbClr val="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34498"/>
                                        </p:tgtEl>
                                        <p:attrNameLst>
                                          <p:attrName>style.visibility</p:attrName>
                                        </p:attrNameLst>
                                      </p:cBhvr>
                                      <p:to>
                                        <p:strVal val="visible"/>
                                      </p:to>
                                    </p:set>
                                    <p:animEffect transition="in" filter="checkerboard(across)">
                                      <p:cBhvr>
                                        <p:cTn id="12" dur="500"/>
                                        <p:tgtEl>
                                          <p:spTgt spid="234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par>
                          <p:cTn id="18" fill="hold" nodeType="afterGroup">
                            <p:stCondLst>
                              <p:cond delay="500"/>
                            </p:stCondLst>
                            <p:childTnLst>
                              <p:par>
                                <p:cTn id="19" presetID="17" presetClass="entr" presetSubtype="1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34499"/>
                                        </p:tgtEl>
                                        <p:attrNameLst>
                                          <p:attrName>style.visibility</p:attrName>
                                        </p:attrNameLst>
                                      </p:cBhvr>
                                      <p:to>
                                        <p:strVal val="visible"/>
                                      </p:to>
                                    </p:set>
                                    <p:animEffect transition="in" filter="checkerboard(across)">
                                      <p:cBhvr>
                                        <p:cTn id="27" dur="500"/>
                                        <p:tgtEl>
                                          <p:spTgt spid="2344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par>
                          <p:cTn id="33" fill="hold" nodeType="afterGroup">
                            <p:stCondLst>
                              <p:cond delay="500"/>
                            </p:stCondLst>
                            <p:childTnLst>
                              <p:par>
                                <p:cTn id="34" presetID="17"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05681-DE4B-6A59-5C48-AF998C2AFD7A}"/>
              </a:ext>
            </a:extLst>
          </p:cNvPr>
          <p:cNvSpPr>
            <a:spLocks noGrp="1"/>
          </p:cNvSpPr>
          <p:nvPr>
            <p:ph type="ctrTitle"/>
          </p:nvPr>
        </p:nvSpPr>
        <p:spPr/>
        <p:txBody>
          <a:bodyPr/>
          <a:lstStyle/>
          <a:p>
            <a:r>
              <a:rPr lang="en-US" altLang="zh-CN" dirty="0"/>
              <a:t>1. C</a:t>
            </a:r>
            <a:r>
              <a:rPr lang="zh-CN" altLang="en-US" dirty="0"/>
              <a:t>族</a:t>
            </a:r>
          </a:p>
        </p:txBody>
      </p:sp>
    </p:spTree>
    <p:extLst>
      <p:ext uri="{BB962C8B-B14F-4D97-AF65-F5344CB8AC3E}">
        <p14:creationId xmlns:p14="http://schemas.microsoft.com/office/powerpoint/2010/main" val="26556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9EE4E76-329D-B463-AD27-14D4F4839A15}"/>
              </a:ext>
            </a:extLst>
          </p:cNvPr>
          <p:cNvSpPr>
            <a:spLocks noGrp="1" noRot="1" noChangeArrowheads="1"/>
          </p:cNvSpPr>
          <p:nvPr>
            <p:ph type="body" idx="1"/>
          </p:nvPr>
        </p:nvSpPr>
        <p:spPr>
          <a:xfrm>
            <a:off x="1774826" y="3429001"/>
            <a:ext cx="8588375" cy="3095625"/>
          </a:xfrm>
        </p:spPr>
        <p:txBody>
          <a:bodyPr>
            <a:normAutofit fontScale="92500" lnSpcReduction="10000"/>
          </a:bodyPr>
          <a:lstStyle/>
          <a:p>
            <a:pPr eaLnBrk="1" hangingPunct="1">
              <a:lnSpc>
                <a:spcPct val="90000"/>
              </a:lnSpc>
            </a:pPr>
            <a:r>
              <a:rPr lang="en-US" altLang="zh-CN" b="1">
                <a:solidFill>
                  <a:srgbClr val="0000FF"/>
                </a:solidFill>
              </a:rPr>
              <a:t>a. preparation</a:t>
            </a:r>
            <a:r>
              <a:rPr lang="en-US" altLang="zh-CN" sz="2400" b="1">
                <a:solidFill>
                  <a:srgbClr val="000000"/>
                </a:solidFill>
              </a:rPr>
              <a:t>:</a:t>
            </a:r>
          </a:p>
          <a:p>
            <a:pPr eaLnBrk="1" hangingPunct="1">
              <a:lnSpc>
                <a:spcPct val="90000"/>
              </a:lnSpc>
            </a:pPr>
            <a:r>
              <a:rPr lang="en-US" altLang="zh-CN" sz="2400" b="1">
                <a:solidFill>
                  <a:srgbClr val="000000"/>
                </a:solidFill>
              </a:rPr>
              <a:t>     </a:t>
            </a:r>
          </a:p>
          <a:p>
            <a:pPr eaLnBrk="1" hangingPunct="1">
              <a:lnSpc>
                <a:spcPct val="90000"/>
              </a:lnSpc>
            </a:pPr>
            <a:r>
              <a:rPr lang="en-US" altLang="zh-CN" sz="2400" b="1">
                <a:solidFill>
                  <a:srgbClr val="000000"/>
                </a:solidFill>
              </a:rPr>
              <a:t>      Mg</a:t>
            </a:r>
            <a:r>
              <a:rPr lang="en-US" altLang="zh-CN" sz="2400" b="1" baseline="-25000">
                <a:solidFill>
                  <a:srgbClr val="000000"/>
                </a:solidFill>
              </a:rPr>
              <a:t>2</a:t>
            </a:r>
            <a:r>
              <a:rPr lang="en-US" altLang="zh-CN" sz="2400" b="1">
                <a:solidFill>
                  <a:srgbClr val="000000"/>
                </a:solidFill>
              </a:rPr>
              <a:t>Si + 2H</a:t>
            </a:r>
            <a:r>
              <a:rPr lang="en-US" altLang="zh-CN" sz="2400" b="1" baseline="-25000">
                <a:solidFill>
                  <a:srgbClr val="000000"/>
                </a:solidFill>
              </a:rPr>
              <a:t>2</a:t>
            </a:r>
            <a:r>
              <a:rPr lang="en-US" altLang="zh-CN" sz="2400" b="1">
                <a:solidFill>
                  <a:srgbClr val="000000"/>
                </a:solidFill>
              </a:rPr>
              <a:t>SO</a:t>
            </a:r>
            <a:r>
              <a:rPr lang="en-US" altLang="zh-CN" sz="2400" b="1" baseline="-25000">
                <a:solidFill>
                  <a:srgbClr val="000000"/>
                </a:solidFill>
              </a:rPr>
              <a:t>4</a:t>
            </a:r>
            <a:r>
              <a:rPr lang="en-US" altLang="zh-CN" sz="2400" b="1">
                <a:solidFill>
                  <a:srgbClr val="000000"/>
                </a:solidFill>
              </a:rPr>
              <a:t> = SiH</a:t>
            </a:r>
            <a:r>
              <a:rPr lang="en-US" altLang="zh-CN" sz="2400" b="1" baseline="-25000">
                <a:solidFill>
                  <a:srgbClr val="000000"/>
                </a:solidFill>
              </a:rPr>
              <a:t>4</a:t>
            </a:r>
            <a:r>
              <a:rPr lang="en-US" altLang="zh-CN" sz="2400" b="1">
                <a:solidFill>
                  <a:srgbClr val="000000"/>
                </a:solidFill>
              </a:rPr>
              <a:t> + 2MgSO</a:t>
            </a:r>
            <a:r>
              <a:rPr lang="en-US" altLang="zh-CN" sz="2400" b="1" baseline="-25000">
                <a:solidFill>
                  <a:srgbClr val="000000"/>
                </a:solidFill>
              </a:rPr>
              <a:t>4</a:t>
            </a:r>
          </a:p>
          <a:p>
            <a:pPr eaLnBrk="1" hangingPunct="1">
              <a:lnSpc>
                <a:spcPct val="90000"/>
              </a:lnSpc>
            </a:pPr>
            <a:r>
              <a:rPr lang="en-US" altLang="zh-CN" sz="2400" b="1" baseline="-25000">
                <a:solidFill>
                  <a:srgbClr val="000000"/>
                </a:solidFill>
              </a:rPr>
              <a:t>        </a:t>
            </a:r>
          </a:p>
          <a:p>
            <a:pPr eaLnBrk="1" hangingPunct="1">
              <a:lnSpc>
                <a:spcPct val="90000"/>
              </a:lnSpc>
            </a:pPr>
            <a:r>
              <a:rPr lang="en-US" altLang="zh-CN" sz="2400" b="1" baseline="-25000">
                <a:solidFill>
                  <a:srgbClr val="000000"/>
                </a:solidFill>
              </a:rPr>
              <a:t>         </a:t>
            </a:r>
            <a:r>
              <a:rPr lang="en-US" altLang="zh-CN" sz="2400" b="1">
                <a:solidFill>
                  <a:srgbClr val="000000"/>
                </a:solidFill>
              </a:rPr>
              <a:t>Mg</a:t>
            </a:r>
            <a:r>
              <a:rPr lang="en-US" altLang="zh-CN" sz="2400" b="1" baseline="-25000">
                <a:solidFill>
                  <a:srgbClr val="000000"/>
                </a:solidFill>
              </a:rPr>
              <a:t>2</a:t>
            </a:r>
            <a:r>
              <a:rPr lang="en-US" altLang="zh-CN" sz="2400" b="1">
                <a:solidFill>
                  <a:srgbClr val="000000"/>
                </a:solidFill>
              </a:rPr>
              <a:t>Si + 4NH</a:t>
            </a:r>
            <a:r>
              <a:rPr lang="en-US" altLang="zh-CN" sz="2400" b="1" baseline="-25000">
                <a:solidFill>
                  <a:srgbClr val="000000"/>
                </a:solidFill>
              </a:rPr>
              <a:t>4</a:t>
            </a:r>
            <a:r>
              <a:rPr lang="en-US" altLang="zh-CN" sz="2400" b="1">
                <a:solidFill>
                  <a:srgbClr val="000000"/>
                </a:solidFill>
              </a:rPr>
              <a:t>Br = SiH</a:t>
            </a:r>
            <a:r>
              <a:rPr lang="en-US" altLang="zh-CN" sz="2400" b="1" baseline="-25000">
                <a:solidFill>
                  <a:srgbClr val="000000"/>
                </a:solidFill>
              </a:rPr>
              <a:t>4</a:t>
            </a:r>
            <a:r>
              <a:rPr lang="en-US" altLang="zh-CN" sz="2400" b="1">
                <a:solidFill>
                  <a:srgbClr val="000000"/>
                </a:solidFill>
              </a:rPr>
              <a:t> +2MgBr</a:t>
            </a:r>
            <a:r>
              <a:rPr lang="en-US" altLang="zh-CN" sz="2400" b="1" baseline="-25000">
                <a:solidFill>
                  <a:srgbClr val="000000"/>
                </a:solidFill>
              </a:rPr>
              <a:t>2</a:t>
            </a:r>
            <a:r>
              <a:rPr lang="en-US" altLang="zh-CN" sz="2400" b="1">
                <a:solidFill>
                  <a:srgbClr val="000000"/>
                </a:solidFill>
              </a:rPr>
              <a:t> + 4NH</a:t>
            </a:r>
            <a:r>
              <a:rPr lang="en-US" altLang="zh-CN" sz="2400" b="1" baseline="-25000">
                <a:solidFill>
                  <a:srgbClr val="000000"/>
                </a:solidFill>
              </a:rPr>
              <a:t>3</a:t>
            </a:r>
          </a:p>
          <a:p>
            <a:pPr eaLnBrk="1" hangingPunct="1">
              <a:lnSpc>
                <a:spcPct val="90000"/>
              </a:lnSpc>
            </a:pPr>
            <a:endParaRPr lang="en-US" altLang="zh-CN" sz="2400" b="1">
              <a:solidFill>
                <a:srgbClr val="000000"/>
              </a:solidFill>
            </a:endParaRPr>
          </a:p>
          <a:p>
            <a:pPr eaLnBrk="1" hangingPunct="1">
              <a:lnSpc>
                <a:spcPct val="90000"/>
              </a:lnSpc>
            </a:pPr>
            <a:r>
              <a:rPr lang="en-US" altLang="zh-CN" sz="2400" b="1">
                <a:solidFill>
                  <a:srgbClr val="000000"/>
                </a:solidFill>
              </a:rPr>
              <a:t>      SiCl</a:t>
            </a:r>
            <a:r>
              <a:rPr lang="en-US" altLang="zh-CN" sz="2400" b="1" baseline="-25000">
                <a:solidFill>
                  <a:srgbClr val="000000"/>
                </a:solidFill>
              </a:rPr>
              <a:t>4</a:t>
            </a:r>
            <a:r>
              <a:rPr lang="en-US" altLang="zh-CN" sz="2400" b="1">
                <a:solidFill>
                  <a:srgbClr val="000000"/>
                </a:solidFill>
              </a:rPr>
              <a:t> + LiAlH</a:t>
            </a:r>
            <a:r>
              <a:rPr lang="en-US" altLang="zh-CN" sz="2400" b="1" baseline="-25000">
                <a:solidFill>
                  <a:srgbClr val="000000"/>
                </a:solidFill>
              </a:rPr>
              <a:t>4</a:t>
            </a:r>
            <a:r>
              <a:rPr lang="en-US" altLang="zh-CN" sz="2400" b="1">
                <a:solidFill>
                  <a:srgbClr val="000000"/>
                </a:solidFill>
              </a:rPr>
              <a:t> = SiH</a:t>
            </a:r>
            <a:r>
              <a:rPr lang="en-US" altLang="zh-CN" sz="2400" b="1" baseline="-25000">
                <a:solidFill>
                  <a:srgbClr val="000000"/>
                </a:solidFill>
              </a:rPr>
              <a:t>4</a:t>
            </a:r>
            <a:r>
              <a:rPr lang="en-US" altLang="zh-CN" sz="2400" b="1">
                <a:solidFill>
                  <a:srgbClr val="000000"/>
                </a:solidFill>
              </a:rPr>
              <a:t> + LiCl + AlCl</a:t>
            </a:r>
            <a:r>
              <a:rPr lang="en-US" altLang="zh-CN" sz="2400" b="1" baseline="-25000">
                <a:solidFill>
                  <a:srgbClr val="000000"/>
                </a:solidFill>
              </a:rPr>
              <a:t>3</a:t>
            </a:r>
            <a:endParaRPr lang="en-US" altLang="zh-CN" sz="2400" b="1">
              <a:solidFill>
                <a:srgbClr val="000000"/>
              </a:solidFill>
            </a:endParaRPr>
          </a:p>
          <a:p>
            <a:pPr eaLnBrk="1" hangingPunct="1">
              <a:lnSpc>
                <a:spcPct val="90000"/>
              </a:lnSpc>
            </a:pPr>
            <a:r>
              <a:rPr lang="en-US" altLang="zh-CN" sz="2400" b="1">
                <a:solidFill>
                  <a:srgbClr val="000000"/>
                </a:solidFill>
              </a:rPr>
              <a:t>  </a:t>
            </a:r>
          </a:p>
        </p:txBody>
      </p:sp>
      <p:sp>
        <p:nvSpPr>
          <p:cNvPr id="23556" name="Text Box 4">
            <a:extLst>
              <a:ext uri="{FF2B5EF4-FFF2-40B4-BE49-F238E27FC236}">
                <a16:creationId xmlns:a16="http://schemas.microsoft.com/office/drawing/2014/main" id="{805F020F-3EC1-6AA2-2543-E5460183B4D9}"/>
              </a:ext>
            </a:extLst>
          </p:cNvPr>
          <p:cNvSpPr txBox="1">
            <a:spLocks noChangeArrowheads="1"/>
          </p:cNvSpPr>
          <p:nvPr/>
        </p:nvSpPr>
        <p:spPr bwMode="auto">
          <a:xfrm>
            <a:off x="4440238" y="4040189"/>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a:solidFill>
                  <a:srgbClr val="000000"/>
                </a:solidFill>
              </a:rPr>
              <a:t>H</a:t>
            </a:r>
            <a:r>
              <a:rPr lang="en-US" altLang="zh-CN" sz="2000" baseline="-25000">
                <a:solidFill>
                  <a:srgbClr val="000000"/>
                </a:solidFill>
              </a:rPr>
              <a:t>2</a:t>
            </a:r>
            <a:r>
              <a:rPr lang="en-US" altLang="zh-CN" sz="2000">
                <a:solidFill>
                  <a:srgbClr val="000000"/>
                </a:solidFill>
              </a:rPr>
              <a:t>O</a:t>
            </a:r>
          </a:p>
        </p:txBody>
      </p:sp>
      <p:sp>
        <p:nvSpPr>
          <p:cNvPr id="23557" name="Text Box 5">
            <a:extLst>
              <a:ext uri="{FF2B5EF4-FFF2-40B4-BE49-F238E27FC236}">
                <a16:creationId xmlns:a16="http://schemas.microsoft.com/office/drawing/2014/main" id="{96FAD36E-8144-B753-E2F5-47B1E8962894}"/>
              </a:ext>
            </a:extLst>
          </p:cNvPr>
          <p:cNvSpPr txBox="1">
            <a:spLocks noChangeArrowheads="1"/>
          </p:cNvSpPr>
          <p:nvPr/>
        </p:nvSpPr>
        <p:spPr bwMode="auto">
          <a:xfrm>
            <a:off x="4511675" y="4687889"/>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a:solidFill>
                  <a:srgbClr val="000000"/>
                </a:solidFill>
              </a:rPr>
              <a:t>NH</a:t>
            </a:r>
            <a:r>
              <a:rPr lang="en-US" altLang="zh-CN" sz="2000" baseline="-25000">
                <a:solidFill>
                  <a:srgbClr val="000000"/>
                </a:solidFill>
              </a:rPr>
              <a:t>3</a:t>
            </a:r>
          </a:p>
        </p:txBody>
      </p:sp>
      <p:sp>
        <p:nvSpPr>
          <p:cNvPr id="6" name="矩形 5">
            <a:extLst>
              <a:ext uri="{FF2B5EF4-FFF2-40B4-BE49-F238E27FC236}">
                <a16:creationId xmlns:a16="http://schemas.microsoft.com/office/drawing/2014/main" id="{2E78637E-3EE7-61BD-05AA-738AA289E228}"/>
              </a:ext>
            </a:extLst>
          </p:cNvPr>
          <p:cNvSpPr/>
          <p:nvPr/>
        </p:nvSpPr>
        <p:spPr>
          <a:xfrm>
            <a:off x="1524000" y="0"/>
            <a:ext cx="8388350" cy="534988"/>
          </a:xfrm>
          <a:prstGeom prst="rect">
            <a:avLst/>
          </a:prstGeom>
        </p:spPr>
        <p:txBody>
          <a:bodyPr>
            <a:spAutoFit/>
          </a:bodyPr>
          <a:lstStyle/>
          <a:p>
            <a:pPr marL="342900" indent="-342900">
              <a:lnSpc>
                <a:spcPct val="90000"/>
              </a:lnSpc>
              <a:spcBef>
                <a:spcPct val="20000"/>
              </a:spcBef>
              <a:buClr>
                <a:srgbClr val="CC0066"/>
              </a:buClr>
              <a:buSzPct val="70000"/>
              <a:defRPr/>
            </a:pPr>
            <a:r>
              <a:rPr lang="en-US" altLang="zh-CN" sz="2800" kern="0" dirty="0">
                <a:solidFill>
                  <a:srgbClr val="000000"/>
                </a:solidFill>
                <a:latin typeface="Arial"/>
                <a:ea typeface="宋体"/>
              </a:rPr>
              <a:t> </a:t>
            </a:r>
            <a:r>
              <a:rPr lang="zh-CN" altLang="en-US" sz="3200" kern="0" dirty="0">
                <a:solidFill>
                  <a:srgbClr val="0000FF"/>
                </a:solidFill>
                <a:latin typeface="Arial"/>
                <a:ea typeface="宋体"/>
              </a:rPr>
              <a:t>硅烷</a:t>
            </a:r>
            <a:r>
              <a:rPr lang="en-US" altLang="zh-CN" sz="3200" kern="0" dirty="0">
                <a:solidFill>
                  <a:srgbClr val="0000FF"/>
                </a:solidFill>
                <a:latin typeface="Arial"/>
                <a:ea typeface="宋体"/>
              </a:rPr>
              <a:t>(</a:t>
            </a:r>
            <a:r>
              <a:rPr lang="en-US" altLang="zh-CN" sz="3200" kern="0" dirty="0" err="1">
                <a:solidFill>
                  <a:srgbClr val="0000FF"/>
                </a:solidFill>
                <a:latin typeface="Arial"/>
                <a:ea typeface="宋体"/>
              </a:rPr>
              <a:t>silane</a:t>
            </a:r>
            <a:r>
              <a:rPr lang="en-US" altLang="zh-CN" sz="3200" kern="0" dirty="0">
                <a:solidFill>
                  <a:srgbClr val="0000FF"/>
                </a:solidFill>
                <a:latin typeface="Arial"/>
                <a:ea typeface="宋体"/>
              </a:rPr>
              <a:t>)</a:t>
            </a:r>
            <a:r>
              <a:rPr lang="zh-CN" altLang="en-US" sz="3200" kern="0" dirty="0">
                <a:solidFill>
                  <a:srgbClr val="0000FF"/>
                </a:solidFill>
                <a:latin typeface="Arial"/>
                <a:ea typeface="宋体"/>
              </a:rPr>
              <a:t>       </a:t>
            </a:r>
            <a:r>
              <a:rPr lang="en-US" altLang="zh-CN" sz="3200" kern="0" dirty="0" err="1">
                <a:solidFill>
                  <a:srgbClr val="0000FF"/>
                </a:solidFill>
                <a:latin typeface="Arial"/>
                <a:ea typeface="宋体"/>
              </a:rPr>
              <a:t>Si</a:t>
            </a:r>
            <a:r>
              <a:rPr lang="en-US" altLang="zh-CN" sz="3200" kern="0" baseline="-25000" dirty="0" err="1">
                <a:solidFill>
                  <a:srgbClr val="0000FF"/>
                </a:solidFill>
                <a:latin typeface="Arial"/>
                <a:ea typeface="宋体"/>
              </a:rPr>
              <a:t>n</a:t>
            </a:r>
            <a:r>
              <a:rPr lang="en-US" altLang="zh-CN" sz="3200" kern="0" dirty="0" err="1">
                <a:solidFill>
                  <a:srgbClr val="0000FF"/>
                </a:solidFill>
                <a:latin typeface="Arial"/>
                <a:ea typeface="宋体"/>
              </a:rPr>
              <a:t>H</a:t>
            </a:r>
            <a:r>
              <a:rPr lang="en-US" altLang="zh-CN" sz="3200" kern="0" baseline="-25000" dirty="0">
                <a:solidFill>
                  <a:srgbClr val="0000FF"/>
                </a:solidFill>
                <a:latin typeface="Arial"/>
                <a:ea typeface="宋体"/>
              </a:rPr>
              <a:t>(2n+2)</a:t>
            </a:r>
            <a:r>
              <a:rPr lang="en-US" altLang="zh-CN" sz="3200" kern="0" dirty="0">
                <a:solidFill>
                  <a:srgbClr val="0000FF"/>
                </a:solidFill>
                <a:latin typeface="Arial"/>
                <a:ea typeface="宋体"/>
              </a:rPr>
              <a:t>  n</a:t>
            </a:r>
            <a:r>
              <a:rPr lang="zh-CN" altLang="en-US" sz="3200" kern="0" dirty="0">
                <a:solidFill>
                  <a:srgbClr val="0000FF"/>
                </a:solidFill>
                <a:latin typeface="Arial"/>
                <a:ea typeface="宋体"/>
              </a:rPr>
              <a:t>可高达</a:t>
            </a:r>
            <a:r>
              <a:rPr lang="en-US" altLang="zh-CN" sz="3200" kern="0" dirty="0">
                <a:solidFill>
                  <a:srgbClr val="0000FF"/>
                </a:solidFill>
                <a:latin typeface="Arial"/>
                <a:ea typeface="宋体"/>
              </a:rPr>
              <a:t>15</a:t>
            </a:r>
          </a:p>
        </p:txBody>
      </p:sp>
      <p:sp>
        <p:nvSpPr>
          <p:cNvPr id="23559" name="Text Box 8">
            <a:extLst>
              <a:ext uri="{FF2B5EF4-FFF2-40B4-BE49-F238E27FC236}">
                <a16:creationId xmlns:a16="http://schemas.microsoft.com/office/drawing/2014/main" id="{E25D79D5-E8E1-DAE4-AD4C-EBA805EDCD54}"/>
              </a:ext>
            </a:extLst>
          </p:cNvPr>
          <p:cNvSpPr txBox="1">
            <a:spLocks noChangeArrowheads="1"/>
          </p:cNvSpPr>
          <p:nvPr/>
        </p:nvSpPr>
        <p:spPr bwMode="auto">
          <a:xfrm>
            <a:off x="2279651" y="655638"/>
            <a:ext cx="5032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9779" tIns="49890" rIns="99779" bIns="49890">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a:solidFill>
                  <a:srgbClr val="000000"/>
                </a:solidFill>
              </a:rPr>
              <a:t>最简单的硅烷：</a:t>
            </a:r>
            <a:r>
              <a:rPr lang="en-US" altLang="en-US" sz="2800">
                <a:solidFill>
                  <a:srgbClr val="000000"/>
                </a:solidFill>
              </a:rPr>
              <a:t>SiH</a:t>
            </a:r>
            <a:r>
              <a:rPr lang="en-US" altLang="en-US" sz="2800" baseline="-25000">
                <a:solidFill>
                  <a:srgbClr val="000000"/>
                </a:solidFill>
              </a:rPr>
              <a:t>4 </a:t>
            </a:r>
            <a:r>
              <a:rPr lang="en-US" altLang="en-US" sz="2800">
                <a:solidFill>
                  <a:srgbClr val="000000"/>
                </a:solidFill>
              </a:rPr>
              <a:t>(</a:t>
            </a:r>
            <a:r>
              <a:rPr lang="zh-CN" altLang="en-US" sz="2800">
                <a:solidFill>
                  <a:srgbClr val="000000"/>
                </a:solidFill>
              </a:rPr>
              <a:t>甲硅烷</a:t>
            </a:r>
            <a:r>
              <a:rPr lang="en-US" altLang="zh-CN" sz="2800">
                <a:solidFill>
                  <a:srgbClr val="000000"/>
                </a:solidFill>
              </a:rPr>
              <a:t>)</a:t>
            </a:r>
            <a:endParaRPr lang="en-US" altLang="zh-CN" sz="2800" baseline="-25000">
              <a:solidFill>
                <a:srgbClr val="000000"/>
              </a:solidFill>
            </a:endParaRPr>
          </a:p>
        </p:txBody>
      </p:sp>
      <p:grpSp>
        <p:nvGrpSpPr>
          <p:cNvPr id="23560" name="Group 14">
            <a:extLst>
              <a:ext uri="{FF2B5EF4-FFF2-40B4-BE49-F238E27FC236}">
                <a16:creationId xmlns:a16="http://schemas.microsoft.com/office/drawing/2014/main" id="{B515EED0-8B53-F07B-4BB4-C36DB8A0C9B9}"/>
              </a:ext>
            </a:extLst>
          </p:cNvPr>
          <p:cNvGrpSpPr>
            <a:grpSpLocks/>
          </p:cNvGrpSpPr>
          <p:nvPr/>
        </p:nvGrpSpPr>
        <p:grpSpPr bwMode="auto">
          <a:xfrm>
            <a:off x="7466014" y="584201"/>
            <a:ext cx="2014537" cy="700325"/>
            <a:chOff x="1488" y="768"/>
            <a:chExt cx="1392" cy="514"/>
          </a:xfrm>
        </p:grpSpPr>
        <p:graphicFrame>
          <p:nvGraphicFramePr>
            <p:cNvPr id="23554" name="Object 15">
              <a:extLst>
                <a:ext uri="{FF2B5EF4-FFF2-40B4-BE49-F238E27FC236}">
                  <a16:creationId xmlns:a16="http://schemas.microsoft.com/office/drawing/2014/main" id="{C090D915-D109-156C-142C-5BB543A40CBF}"/>
                </a:ext>
              </a:extLst>
            </p:cNvPr>
            <p:cNvGraphicFramePr>
              <a:graphicFrameLocks noChangeAspect="1"/>
            </p:cNvGraphicFramePr>
            <p:nvPr/>
          </p:nvGraphicFramePr>
          <p:xfrm>
            <a:off x="1488" y="826"/>
            <a:ext cx="1392" cy="374"/>
          </p:xfrm>
          <a:graphic>
            <a:graphicData uri="http://schemas.openxmlformats.org/presentationml/2006/ole">
              <mc:AlternateContent xmlns:mc="http://schemas.openxmlformats.org/markup-compatibility/2006">
                <mc:Choice xmlns:v="urn:schemas-microsoft-com:vml" Requires="v">
                  <p:oleObj name="Equation" r:id="rId2" imgW="850680" imgH="228600" progId="Equation.3">
                    <p:embed/>
                  </p:oleObj>
                </mc:Choice>
                <mc:Fallback>
                  <p:oleObj name="Equation" r:id="rId2" imgW="850680" imgH="228600" progId="Equation.3">
                    <p:embed/>
                    <p:pic>
                      <p:nvPicPr>
                        <p:cNvPr id="23554" name="Object 15">
                          <a:extLst>
                            <a:ext uri="{FF2B5EF4-FFF2-40B4-BE49-F238E27FC236}">
                              <a16:creationId xmlns:a16="http://schemas.microsoft.com/office/drawing/2014/main" id="{C090D915-D109-156C-142C-5BB543A40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826"/>
                          <a:ext cx="1392"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3" name="Text Box 16">
              <a:extLst>
                <a:ext uri="{FF2B5EF4-FFF2-40B4-BE49-F238E27FC236}">
                  <a16:creationId xmlns:a16="http://schemas.microsoft.com/office/drawing/2014/main" id="{56639098-FF49-3A4C-B988-3BEBF8339C42}"/>
                </a:ext>
              </a:extLst>
            </p:cNvPr>
            <p:cNvSpPr txBox="1">
              <a:spLocks noChangeArrowheads="1"/>
            </p:cNvSpPr>
            <p:nvPr/>
          </p:nvSpPr>
          <p:spPr bwMode="auto">
            <a:xfrm>
              <a:off x="2256" y="768"/>
              <a:ext cx="486"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779" tIns="49890" rIns="99779" bIns="49890">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3900">
                  <a:solidFill>
                    <a:srgbClr val="FF0000"/>
                  </a:solidFill>
                </a:rPr>
                <a:t>×</a:t>
              </a:r>
            </a:p>
          </p:txBody>
        </p:sp>
      </p:grpSp>
      <p:pic>
        <p:nvPicPr>
          <p:cNvPr id="23561" name="Picture 10">
            <a:extLst>
              <a:ext uri="{FF2B5EF4-FFF2-40B4-BE49-F238E27FC236}">
                <a16:creationId xmlns:a16="http://schemas.microsoft.com/office/drawing/2014/main" id="{EC4D4276-AE01-569B-52FE-E5FF19C3F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1341438"/>
            <a:ext cx="352901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灯片编号占位符 10">
            <a:extLst>
              <a:ext uri="{FF2B5EF4-FFF2-40B4-BE49-F238E27FC236}">
                <a16:creationId xmlns:a16="http://schemas.microsoft.com/office/drawing/2014/main" id="{3FE852E6-E06F-FF5A-4F99-4A5715FBD0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A92FC3D3-DDC1-4FCA-AC9E-4F61B9DA039D}" type="slidenum">
              <a:rPr lang="en-US" altLang="zh-CN" sz="1400" b="0">
                <a:solidFill>
                  <a:srgbClr val="000000"/>
                </a:solidFill>
              </a:rPr>
              <a:pPr eaLnBrk="1" hangingPunct="1"/>
              <a:t>20</a:t>
            </a:fld>
            <a:endParaRPr lang="en-US" altLang="zh-CN" sz="1400" b="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38E58B7C-6E8D-D435-F5DA-308708CF4C99}"/>
              </a:ext>
            </a:extLst>
          </p:cNvPr>
          <p:cNvGraphicFramePr>
            <a:graphicFrameLocks noChangeAspect="1"/>
          </p:cNvGraphicFramePr>
          <p:nvPr/>
        </p:nvGraphicFramePr>
        <p:xfrm>
          <a:off x="3914775" y="5321300"/>
          <a:ext cx="3563938" cy="719138"/>
        </p:xfrm>
        <a:graphic>
          <a:graphicData uri="http://schemas.openxmlformats.org/presentationml/2006/ole">
            <mc:AlternateContent xmlns:mc="http://schemas.openxmlformats.org/markup-compatibility/2006">
              <mc:Choice xmlns:v="urn:schemas-microsoft-com:vml" Requires="v">
                <p:oleObj name="公式" r:id="rId2" imgW="1676160" imgH="304560" progId="Equation.3">
                  <p:embed/>
                </p:oleObj>
              </mc:Choice>
              <mc:Fallback>
                <p:oleObj name="公式" r:id="rId2" imgW="1676160" imgH="304560" progId="Equation.3">
                  <p:embed/>
                  <p:pic>
                    <p:nvPicPr>
                      <p:cNvPr id="2" name="Object 3">
                        <a:extLst>
                          <a:ext uri="{FF2B5EF4-FFF2-40B4-BE49-F238E27FC236}">
                            <a16:creationId xmlns:a16="http://schemas.microsoft.com/office/drawing/2014/main" id="{38E58B7C-6E8D-D435-F5DA-308708CF4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5321300"/>
                        <a:ext cx="35639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a:extLst>
              <a:ext uri="{FF2B5EF4-FFF2-40B4-BE49-F238E27FC236}">
                <a16:creationId xmlns:a16="http://schemas.microsoft.com/office/drawing/2014/main" id="{F58B3F40-68CD-5D15-ECB9-BD391C334407}"/>
              </a:ext>
            </a:extLst>
          </p:cNvPr>
          <p:cNvGraphicFramePr>
            <a:graphicFrameLocks noChangeAspect="1"/>
          </p:cNvGraphicFramePr>
          <p:nvPr/>
        </p:nvGraphicFramePr>
        <p:xfrm>
          <a:off x="2782889" y="2422526"/>
          <a:ext cx="3889375" cy="506413"/>
        </p:xfrm>
        <a:graphic>
          <a:graphicData uri="http://schemas.openxmlformats.org/presentationml/2006/ole">
            <mc:AlternateContent xmlns:mc="http://schemas.openxmlformats.org/markup-compatibility/2006">
              <mc:Choice xmlns:v="urn:schemas-microsoft-com:vml" Requires="v">
                <p:oleObj name="公式" r:id="rId4" imgW="1930320" imgH="228600" progId="Equation.3">
                  <p:embed/>
                </p:oleObj>
              </mc:Choice>
              <mc:Fallback>
                <p:oleObj name="公式" r:id="rId4" imgW="1930320" imgH="228600" progId="Equation.3">
                  <p:embed/>
                  <p:pic>
                    <p:nvPicPr>
                      <p:cNvPr id="40964" name="Object 4">
                        <a:extLst>
                          <a:ext uri="{FF2B5EF4-FFF2-40B4-BE49-F238E27FC236}">
                            <a16:creationId xmlns:a16="http://schemas.microsoft.com/office/drawing/2014/main" id="{F58B3F40-68CD-5D15-ECB9-BD391C334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9" y="2422526"/>
                        <a:ext cx="3889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18D0A34F-CAD6-B456-1B46-C1531251A4FA}"/>
              </a:ext>
            </a:extLst>
          </p:cNvPr>
          <p:cNvGraphicFramePr>
            <a:graphicFrameLocks noChangeAspect="1"/>
          </p:cNvGraphicFramePr>
          <p:nvPr/>
        </p:nvGraphicFramePr>
        <p:xfrm>
          <a:off x="3071813" y="3933825"/>
          <a:ext cx="5537200" cy="527050"/>
        </p:xfrm>
        <a:graphic>
          <a:graphicData uri="http://schemas.openxmlformats.org/presentationml/2006/ole">
            <mc:AlternateContent xmlns:mc="http://schemas.openxmlformats.org/markup-compatibility/2006">
              <mc:Choice xmlns:v="urn:schemas-microsoft-com:vml" Requires="v">
                <p:oleObj name="公式" r:id="rId6" imgW="2654280" imgH="228600" progId="Equation.3">
                  <p:embed/>
                </p:oleObj>
              </mc:Choice>
              <mc:Fallback>
                <p:oleObj name="公式" r:id="rId6" imgW="2654280" imgH="228600" progId="Equation.3">
                  <p:embed/>
                  <p:pic>
                    <p:nvPicPr>
                      <p:cNvPr id="5" name="Object 6">
                        <a:extLst>
                          <a:ext uri="{FF2B5EF4-FFF2-40B4-BE49-F238E27FC236}">
                            <a16:creationId xmlns:a16="http://schemas.microsoft.com/office/drawing/2014/main" id="{18D0A34F-CAD6-B456-1B46-C1531251A4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13" y="3933825"/>
                        <a:ext cx="55372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Rectangle 9">
            <a:extLst>
              <a:ext uri="{FF2B5EF4-FFF2-40B4-BE49-F238E27FC236}">
                <a16:creationId xmlns:a16="http://schemas.microsoft.com/office/drawing/2014/main" id="{FBE04DFB-C9E2-3858-70A2-4C32B71678C6}"/>
              </a:ext>
            </a:extLst>
          </p:cNvPr>
          <p:cNvSpPr>
            <a:spLocks noChangeArrowheads="1"/>
          </p:cNvSpPr>
          <p:nvPr/>
        </p:nvSpPr>
        <p:spPr bwMode="auto">
          <a:xfrm>
            <a:off x="6527800" y="2708276"/>
            <a:ext cx="7175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779" tIns="49890" rIns="99779" bIns="49890">
            <a:spAutoFit/>
          </a:bodyPr>
          <a:lstStyle>
            <a:lvl1pPr defTabSz="998538" eaLnBrk="0" hangingPunct="0">
              <a:defRPr sz="3600" b="1">
                <a:solidFill>
                  <a:schemeClr val="tx1"/>
                </a:solidFill>
                <a:latin typeface="Arial" panose="020B0604020202020204" pitchFamily="34" charset="0"/>
                <a:ea typeface="宋体" panose="02010600030101010101" pitchFamily="2" charset="-122"/>
              </a:defRPr>
            </a:lvl1pPr>
            <a:lvl2pPr marL="742950" indent="-285750" defTabSz="998538" eaLnBrk="0" hangingPunct="0">
              <a:defRPr sz="3600" b="1">
                <a:solidFill>
                  <a:schemeClr val="tx1"/>
                </a:solidFill>
                <a:latin typeface="Arial" panose="020B0604020202020204" pitchFamily="34" charset="0"/>
                <a:ea typeface="宋体" panose="02010600030101010101" pitchFamily="2" charset="-122"/>
              </a:defRPr>
            </a:lvl2pPr>
            <a:lvl3pPr marL="1143000" indent="-228600" defTabSz="998538" eaLnBrk="0" hangingPunct="0">
              <a:defRPr sz="3600" b="1">
                <a:solidFill>
                  <a:schemeClr val="tx1"/>
                </a:solidFill>
                <a:latin typeface="Arial" panose="020B0604020202020204" pitchFamily="34" charset="0"/>
                <a:ea typeface="宋体" panose="02010600030101010101" pitchFamily="2" charset="-122"/>
              </a:defRPr>
            </a:lvl3pPr>
            <a:lvl4pPr marL="1600200" indent="-228600" defTabSz="998538" eaLnBrk="0" hangingPunct="0">
              <a:defRPr sz="3600" b="1">
                <a:solidFill>
                  <a:schemeClr val="tx1"/>
                </a:solidFill>
                <a:latin typeface="Arial" panose="020B0604020202020204" pitchFamily="34" charset="0"/>
                <a:ea typeface="宋体" panose="02010600030101010101" pitchFamily="2" charset="-122"/>
              </a:defRPr>
            </a:lvl4pPr>
            <a:lvl5pPr marL="2057400" indent="-228600" defTabSz="998538" eaLnBrk="0" hangingPunct="0">
              <a:defRPr sz="3600" b="1">
                <a:solidFill>
                  <a:schemeClr val="tx1"/>
                </a:solidFill>
                <a:latin typeface="Arial" panose="020B0604020202020204" pitchFamily="34" charset="0"/>
                <a:ea typeface="宋体" panose="02010600030101010101" pitchFamily="2" charset="-122"/>
              </a:defRPr>
            </a:lvl5pPr>
            <a:lvl6pPr marL="25146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defTabSz="998538"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0000FF"/>
                </a:solidFill>
              </a:rPr>
              <a:t>自燃</a:t>
            </a:r>
          </a:p>
        </p:txBody>
      </p:sp>
      <p:sp>
        <p:nvSpPr>
          <p:cNvPr id="9" name="Rectangle 12">
            <a:extLst>
              <a:ext uri="{FF2B5EF4-FFF2-40B4-BE49-F238E27FC236}">
                <a16:creationId xmlns:a16="http://schemas.microsoft.com/office/drawing/2014/main" id="{1BC754DD-8D47-DD5A-8108-C1BF7E0AED64}"/>
              </a:ext>
            </a:extLst>
          </p:cNvPr>
          <p:cNvSpPr>
            <a:spLocks noChangeArrowheads="1"/>
          </p:cNvSpPr>
          <p:nvPr/>
        </p:nvSpPr>
        <p:spPr bwMode="auto">
          <a:xfrm>
            <a:off x="1992313" y="4889501"/>
            <a:ext cx="2794000" cy="531813"/>
          </a:xfrm>
          <a:prstGeom prst="rect">
            <a:avLst/>
          </a:prstGeom>
          <a:noFill/>
          <a:ln w="9525">
            <a:noFill/>
            <a:miter lim="800000"/>
            <a:headEnd/>
            <a:tailEnd/>
          </a:ln>
        </p:spPr>
        <p:txBody>
          <a:bodyPr wrap="none" lIns="99779" tIns="49890" rIns="99779" bIns="49890">
            <a:spAutoFit/>
          </a:bodyPr>
          <a:lstStyle/>
          <a:p>
            <a:pPr defTabSz="998538">
              <a:buClr>
                <a:srgbClr val="660066"/>
              </a:buClr>
              <a:defRPr/>
            </a:pPr>
            <a:r>
              <a:rPr lang="zh-CN" altLang="en-US" sz="2800" dirty="0">
                <a:solidFill>
                  <a:srgbClr val="000000"/>
                </a:solidFill>
                <a:latin typeface="Arial" charset="0"/>
              </a:rPr>
              <a:t> </a:t>
            </a:r>
            <a:r>
              <a:rPr lang="en-US" altLang="zh-CN" sz="2800" kern="0" dirty="0">
                <a:solidFill>
                  <a:srgbClr val="000000"/>
                </a:solidFill>
                <a:latin typeface="Arial"/>
                <a:ea typeface="宋体"/>
              </a:rPr>
              <a:t>(iii) </a:t>
            </a:r>
            <a:r>
              <a:rPr lang="zh-CN" altLang="en-US" sz="2400" dirty="0">
                <a:solidFill>
                  <a:srgbClr val="000000"/>
                </a:solidFill>
                <a:latin typeface="Arial" charset="0"/>
              </a:rPr>
              <a:t>热稳定性差：</a:t>
            </a:r>
          </a:p>
        </p:txBody>
      </p:sp>
      <p:sp>
        <p:nvSpPr>
          <p:cNvPr id="12" name="矩形 11">
            <a:extLst>
              <a:ext uri="{FF2B5EF4-FFF2-40B4-BE49-F238E27FC236}">
                <a16:creationId xmlns:a16="http://schemas.microsoft.com/office/drawing/2014/main" id="{198C088A-EE3A-2B4B-2C9E-4CB496BCFA3F}"/>
              </a:ext>
            </a:extLst>
          </p:cNvPr>
          <p:cNvSpPr/>
          <p:nvPr/>
        </p:nvSpPr>
        <p:spPr>
          <a:xfrm>
            <a:off x="1847850" y="144464"/>
            <a:ext cx="8820150" cy="2160587"/>
          </a:xfrm>
          <a:prstGeom prst="rect">
            <a:avLst/>
          </a:prstGeom>
        </p:spPr>
        <p:txBody>
          <a:bodyPr>
            <a:spAutoFit/>
          </a:bodyPr>
          <a:lstStyle/>
          <a:p>
            <a:pPr marL="342900" indent="-342900">
              <a:lnSpc>
                <a:spcPct val="90000"/>
              </a:lnSpc>
              <a:spcBef>
                <a:spcPct val="20000"/>
              </a:spcBef>
              <a:buClr>
                <a:srgbClr val="CC0066"/>
              </a:buClr>
              <a:buSzPct val="70000"/>
              <a:defRPr/>
            </a:pPr>
            <a:r>
              <a:rPr lang="en-US" altLang="zh-CN" sz="3200" kern="0" dirty="0">
                <a:solidFill>
                  <a:srgbClr val="0000FF"/>
                </a:solidFill>
                <a:latin typeface="Arial"/>
                <a:ea typeface="宋体"/>
              </a:rPr>
              <a:t>b. properties</a:t>
            </a:r>
          </a:p>
          <a:p>
            <a:pPr marL="342900" indent="-342900">
              <a:lnSpc>
                <a:spcPct val="90000"/>
              </a:lnSpc>
              <a:spcBef>
                <a:spcPct val="20000"/>
              </a:spcBef>
              <a:buClr>
                <a:srgbClr val="CC0066"/>
              </a:buClr>
              <a:buSzPct val="70000"/>
              <a:defRPr/>
            </a:pP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i</a:t>
            </a:r>
            <a:r>
              <a:rPr lang="en-US" altLang="zh-CN" sz="2400" kern="0" dirty="0">
                <a:solidFill>
                  <a:srgbClr val="000000"/>
                </a:solidFill>
                <a:latin typeface="Arial"/>
                <a:ea typeface="宋体"/>
              </a:rPr>
              <a:t>) reduction:</a:t>
            </a:r>
          </a:p>
          <a:p>
            <a:pPr marL="342900" indent="-342900">
              <a:lnSpc>
                <a:spcPct val="90000"/>
              </a:lnSpc>
              <a:spcBef>
                <a:spcPct val="20000"/>
              </a:spcBef>
              <a:buClr>
                <a:srgbClr val="CC0066"/>
              </a:buClr>
              <a:buSzPct val="70000"/>
              <a:defRPr/>
            </a:pPr>
            <a:r>
              <a:rPr lang="en-US" altLang="zh-CN" sz="2400" kern="0" dirty="0">
                <a:solidFill>
                  <a:srgbClr val="000000"/>
                </a:solidFill>
                <a:latin typeface="Arial"/>
                <a:ea typeface="宋体"/>
              </a:rPr>
              <a:t>      	SiH</a:t>
            </a:r>
            <a:r>
              <a:rPr lang="en-US" altLang="zh-CN" sz="2400" kern="0" baseline="-25000" dirty="0">
                <a:solidFill>
                  <a:srgbClr val="000000"/>
                </a:solidFill>
                <a:latin typeface="Arial"/>
                <a:ea typeface="宋体"/>
              </a:rPr>
              <a:t>4</a:t>
            </a:r>
            <a:r>
              <a:rPr lang="en-US" altLang="zh-CN" sz="2400" kern="0" dirty="0">
                <a:solidFill>
                  <a:srgbClr val="000000"/>
                </a:solidFill>
                <a:latin typeface="Arial"/>
                <a:ea typeface="宋体"/>
              </a:rPr>
              <a:t> + 2KMnO</a:t>
            </a:r>
            <a:r>
              <a:rPr lang="en-US" altLang="zh-CN" sz="2400" kern="0" baseline="-25000" dirty="0">
                <a:solidFill>
                  <a:srgbClr val="000000"/>
                </a:solidFill>
                <a:latin typeface="Arial"/>
                <a:ea typeface="宋体"/>
              </a:rPr>
              <a:t>4</a:t>
            </a:r>
            <a:r>
              <a:rPr lang="en-US" altLang="zh-CN" sz="2400" kern="0" dirty="0">
                <a:solidFill>
                  <a:srgbClr val="000000"/>
                </a:solidFill>
                <a:latin typeface="Arial"/>
                <a:ea typeface="宋体"/>
              </a:rPr>
              <a:t> = 2MnO</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 K</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SiO</a:t>
            </a:r>
            <a:r>
              <a:rPr lang="en-US" altLang="zh-CN" sz="2400" kern="0" baseline="-25000" dirty="0">
                <a:solidFill>
                  <a:srgbClr val="000000"/>
                </a:solidFill>
                <a:latin typeface="Arial"/>
                <a:ea typeface="宋体"/>
              </a:rPr>
              <a:t>3</a:t>
            </a:r>
            <a:r>
              <a:rPr lang="en-US" altLang="zh-CN" sz="2400" kern="0" dirty="0">
                <a:solidFill>
                  <a:srgbClr val="000000"/>
                </a:solidFill>
                <a:latin typeface="Arial"/>
                <a:ea typeface="宋体"/>
              </a:rPr>
              <a:t> + H</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O + H</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a:t>
            </a:r>
          </a:p>
          <a:p>
            <a:pPr marL="342900" indent="-342900">
              <a:lnSpc>
                <a:spcPct val="90000"/>
              </a:lnSpc>
              <a:spcBef>
                <a:spcPct val="20000"/>
              </a:spcBef>
              <a:buClr>
                <a:srgbClr val="CC0066"/>
              </a:buClr>
              <a:buSzPct val="70000"/>
              <a:defRPr/>
            </a:pPr>
            <a:r>
              <a:rPr lang="en-US" altLang="zh-CN" sz="2400" kern="0" dirty="0">
                <a:solidFill>
                  <a:srgbClr val="000000"/>
                </a:solidFill>
                <a:latin typeface="Arial"/>
                <a:ea typeface="宋体"/>
              </a:rPr>
              <a:t>    		  </a:t>
            </a:r>
            <a:r>
              <a:rPr lang="zh-CN" altLang="en-US" sz="2400" kern="0" dirty="0">
                <a:solidFill>
                  <a:srgbClr val="0000FF"/>
                </a:solidFill>
                <a:latin typeface="Arial"/>
                <a:ea typeface="宋体"/>
              </a:rPr>
              <a:t>可以用</a:t>
            </a:r>
            <a:r>
              <a:rPr lang="en-US" altLang="zh-CN" sz="2400" kern="0" dirty="0">
                <a:solidFill>
                  <a:srgbClr val="0000FF"/>
                </a:solidFill>
                <a:latin typeface="Arial"/>
                <a:ea typeface="宋体"/>
              </a:rPr>
              <a:t>KMnO</a:t>
            </a:r>
            <a:r>
              <a:rPr lang="en-US" altLang="zh-CN" sz="2400" kern="0" baseline="-25000" dirty="0">
                <a:solidFill>
                  <a:srgbClr val="0000FF"/>
                </a:solidFill>
                <a:latin typeface="Arial"/>
                <a:ea typeface="宋体"/>
              </a:rPr>
              <a:t>4</a:t>
            </a:r>
            <a:r>
              <a:rPr lang="zh-CN" altLang="en-US" sz="2400" kern="0" dirty="0">
                <a:solidFill>
                  <a:srgbClr val="0000FF"/>
                </a:solidFill>
                <a:latin typeface="Arial"/>
                <a:ea typeface="宋体"/>
              </a:rPr>
              <a:t>来鉴别在纯水中硅烷（还原性比  </a:t>
            </a:r>
            <a:r>
              <a:rPr lang="en-US" altLang="zh-CN" sz="2400" kern="0" dirty="0">
                <a:solidFill>
                  <a:srgbClr val="0000FF"/>
                </a:solidFill>
                <a:latin typeface="Arial"/>
                <a:ea typeface="宋体"/>
              </a:rPr>
              <a:t>CH</a:t>
            </a:r>
            <a:r>
              <a:rPr lang="en-US" altLang="zh-CN" sz="2400" kern="0" baseline="-25000" dirty="0">
                <a:solidFill>
                  <a:srgbClr val="0000FF"/>
                </a:solidFill>
                <a:latin typeface="Arial"/>
                <a:ea typeface="宋体"/>
              </a:rPr>
              <a:t>4</a:t>
            </a:r>
            <a:r>
              <a:rPr lang="en-US" altLang="zh-CN" sz="2400" kern="0" dirty="0">
                <a:solidFill>
                  <a:srgbClr val="0000FF"/>
                </a:solidFill>
                <a:latin typeface="Arial"/>
                <a:ea typeface="宋体"/>
              </a:rPr>
              <a:t>  </a:t>
            </a:r>
            <a:r>
              <a:rPr lang="zh-CN" altLang="en-US" sz="2400" kern="0" dirty="0">
                <a:solidFill>
                  <a:srgbClr val="0000FF"/>
                </a:solidFill>
                <a:latin typeface="Arial"/>
                <a:ea typeface="宋体"/>
              </a:rPr>
              <a:t>强）</a:t>
            </a:r>
          </a:p>
          <a:p>
            <a:pPr marL="342900" indent="-342900">
              <a:lnSpc>
                <a:spcPct val="90000"/>
              </a:lnSpc>
              <a:spcBef>
                <a:spcPct val="20000"/>
              </a:spcBef>
              <a:buClr>
                <a:srgbClr val="CC0066"/>
              </a:buClr>
              <a:buSzPct val="70000"/>
              <a:defRPr/>
            </a:pPr>
            <a:r>
              <a:rPr lang="zh-CN" altLang="en-US" sz="2400" kern="0" dirty="0">
                <a:solidFill>
                  <a:srgbClr val="000000"/>
                </a:solidFill>
                <a:latin typeface="Arial"/>
                <a:ea typeface="宋体"/>
              </a:rPr>
              <a:t>   </a:t>
            </a:r>
          </a:p>
        </p:txBody>
      </p:sp>
      <p:sp>
        <p:nvSpPr>
          <p:cNvPr id="13" name="矩形 12">
            <a:extLst>
              <a:ext uri="{FF2B5EF4-FFF2-40B4-BE49-F238E27FC236}">
                <a16:creationId xmlns:a16="http://schemas.microsoft.com/office/drawing/2014/main" id="{714FE199-4E84-18B7-939F-E9CF5F986A5B}"/>
              </a:ext>
            </a:extLst>
          </p:cNvPr>
          <p:cNvSpPr/>
          <p:nvPr/>
        </p:nvSpPr>
        <p:spPr>
          <a:xfrm>
            <a:off x="2063751" y="3070226"/>
            <a:ext cx="7254875" cy="830263"/>
          </a:xfrm>
          <a:prstGeom prst="rect">
            <a:avLst/>
          </a:prstGeom>
        </p:spPr>
        <p:txBody>
          <a:bodyPr>
            <a:spAutoFit/>
          </a:bodyPr>
          <a:lstStyle/>
          <a:p>
            <a:pPr>
              <a:defRPr/>
            </a:pPr>
            <a:r>
              <a:rPr lang="en-US" altLang="zh-CN" sz="2400" kern="0" dirty="0">
                <a:solidFill>
                  <a:srgbClr val="000000"/>
                </a:solidFill>
                <a:latin typeface="Arial"/>
                <a:ea typeface="宋体"/>
              </a:rPr>
              <a:t>(ii) hydrolysis:  SiH</a:t>
            </a:r>
            <a:r>
              <a:rPr lang="en-US" altLang="zh-CN" sz="2400" kern="0" baseline="-25000" dirty="0">
                <a:solidFill>
                  <a:srgbClr val="000000"/>
                </a:solidFill>
                <a:latin typeface="Arial"/>
                <a:ea typeface="宋体"/>
              </a:rPr>
              <a:t>4</a:t>
            </a:r>
            <a:r>
              <a:rPr lang="zh-CN" altLang="en-US" sz="2400" kern="0" dirty="0">
                <a:solidFill>
                  <a:srgbClr val="000000"/>
                </a:solidFill>
                <a:latin typeface="Arial"/>
                <a:ea typeface="宋体"/>
              </a:rPr>
              <a:t>在纯水和微酸性溶液中不水解，但在微量碱作催化剂时，迅速水解生成硅酸与氢气</a:t>
            </a:r>
            <a:endParaRPr lang="zh-CN" altLang="en-US" dirty="0">
              <a:latin typeface="Arial" charset="0"/>
            </a:endParaRPr>
          </a:p>
        </p:txBody>
      </p:sp>
      <p:graphicFrame>
        <p:nvGraphicFramePr>
          <p:cNvPr id="40973" name="Object 13">
            <a:extLst>
              <a:ext uri="{FF2B5EF4-FFF2-40B4-BE49-F238E27FC236}">
                <a16:creationId xmlns:a16="http://schemas.microsoft.com/office/drawing/2014/main" id="{B7A2EF37-9C21-4B7A-19CD-C2DBFD164F0A}"/>
              </a:ext>
            </a:extLst>
          </p:cNvPr>
          <p:cNvGraphicFramePr>
            <a:graphicFrameLocks noChangeAspect="1"/>
          </p:cNvGraphicFramePr>
          <p:nvPr/>
        </p:nvGraphicFramePr>
        <p:xfrm>
          <a:off x="2782888" y="1917701"/>
          <a:ext cx="6769100" cy="536575"/>
        </p:xfrm>
        <a:graphic>
          <a:graphicData uri="http://schemas.openxmlformats.org/presentationml/2006/ole">
            <mc:AlternateContent xmlns:mc="http://schemas.openxmlformats.org/markup-compatibility/2006">
              <mc:Choice xmlns:v="urn:schemas-microsoft-com:vml" Requires="v">
                <p:oleObj name="公式" r:id="rId8" imgW="3416040" imgH="241200" progId="Equation.3">
                  <p:embed/>
                </p:oleObj>
              </mc:Choice>
              <mc:Fallback>
                <p:oleObj name="公式" r:id="rId8" imgW="3416040" imgH="241200" progId="Equation.3">
                  <p:embed/>
                  <p:pic>
                    <p:nvPicPr>
                      <p:cNvPr id="40973" name="Object 13">
                        <a:extLst>
                          <a:ext uri="{FF2B5EF4-FFF2-40B4-BE49-F238E27FC236}">
                            <a16:creationId xmlns:a16="http://schemas.microsoft.com/office/drawing/2014/main" id="{B7A2EF37-9C21-4B7A-19CD-C2DBFD164F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2888" y="1917701"/>
                        <a:ext cx="67691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58122" name="Picture 10">
            <a:extLst>
              <a:ext uri="{FF2B5EF4-FFF2-40B4-BE49-F238E27FC236}">
                <a16:creationId xmlns:a16="http://schemas.microsoft.com/office/drawing/2014/main" id="{DE594FAE-9D9C-D3DE-F14A-BFE12151FB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5414" y="6021388"/>
            <a:ext cx="38893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7F71AA17-B986-2C19-7F02-D8D19259A477}"/>
              </a:ext>
            </a:extLst>
          </p:cNvPr>
          <p:cNvSpPr>
            <a:spLocks noChangeArrowheads="1"/>
          </p:cNvSpPr>
          <p:nvPr/>
        </p:nvSpPr>
        <p:spPr bwMode="auto">
          <a:xfrm>
            <a:off x="3071813" y="4437063"/>
            <a:ext cx="4248150" cy="461962"/>
          </a:xfrm>
          <a:prstGeom prst="rect">
            <a:avLst/>
          </a:prstGeom>
          <a:solidFill>
            <a:schemeClr val="tx2">
              <a:lumMod val="20000"/>
              <a:lumOff val="80000"/>
            </a:schemeClr>
          </a:solidFill>
          <a:ln w="9525">
            <a:noFill/>
            <a:miter lim="800000"/>
            <a:headEnd/>
            <a:tailEnd/>
          </a:ln>
        </p:spPr>
        <p:txBody>
          <a:bodyPr>
            <a:spAutoFit/>
          </a:bodyPr>
          <a:lstStyle/>
          <a:p>
            <a:pPr>
              <a:defRPr/>
            </a:pPr>
            <a:r>
              <a:rPr lang="en-US" altLang="zh-CN" sz="2400" dirty="0">
                <a:solidFill>
                  <a:srgbClr val="000000"/>
                </a:solidFill>
              </a:rPr>
              <a:t>Note:</a:t>
            </a:r>
            <a:r>
              <a:rPr lang="zh-CN" altLang="en-US" sz="2400" dirty="0">
                <a:solidFill>
                  <a:srgbClr val="000000"/>
                </a:solidFill>
              </a:rPr>
              <a:t> </a:t>
            </a:r>
            <a:r>
              <a:rPr lang="en-US" altLang="zh-CN" sz="2400" dirty="0">
                <a:solidFill>
                  <a:srgbClr val="000000"/>
                </a:solidFill>
              </a:rPr>
              <a:t>CH</a:t>
            </a:r>
            <a:r>
              <a:rPr lang="en-US" altLang="zh-CN" sz="2400" baseline="-25000" dirty="0">
                <a:solidFill>
                  <a:srgbClr val="000000"/>
                </a:solidFill>
              </a:rPr>
              <a:t>4 </a:t>
            </a:r>
            <a:r>
              <a:rPr lang="zh-CN" altLang="en-US" sz="2400" dirty="0">
                <a:solidFill>
                  <a:srgbClr val="000000"/>
                </a:solidFill>
              </a:rPr>
              <a:t>能否发生水解反应</a:t>
            </a:r>
            <a:r>
              <a:rPr lang="en-US" altLang="zh-CN" sz="2400" dirty="0">
                <a:solidFill>
                  <a:srgbClr val="000000"/>
                </a:solidFill>
              </a:rPr>
              <a:t>?</a:t>
            </a:r>
            <a:endParaRPr lang="zh-CN" altLang="en-US" sz="2400" dirty="0">
              <a:solidFill>
                <a:srgbClr val="000000"/>
              </a:solidFill>
            </a:endParaRPr>
          </a:p>
        </p:txBody>
      </p:sp>
      <p:sp>
        <p:nvSpPr>
          <p:cNvPr id="24588" name="灯片编号占位符 13">
            <a:extLst>
              <a:ext uri="{FF2B5EF4-FFF2-40B4-BE49-F238E27FC236}">
                <a16:creationId xmlns:a16="http://schemas.microsoft.com/office/drawing/2014/main" id="{4684FA06-EF83-5F81-DD75-DC0DE1FDFFB5}"/>
              </a:ext>
            </a:extLst>
          </p:cNvPr>
          <p:cNvSpPr>
            <a:spLocks noGrp="1"/>
          </p:cNvSpPr>
          <p:nvPr>
            <p:ph type="sldNum" sz="quarter" idx="12"/>
          </p:nvPr>
        </p:nvSpPr>
        <p:spPr>
          <a:xfrm>
            <a:off x="8378826" y="63817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A49156AD-374D-4E19-B350-E60F8CE4F170}" type="slidenum">
              <a:rPr lang="en-US" altLang="zh-CN" sz="1400" b="0">
                <a:solidFill>
                  <a:srgbClr val="000000"/>
                </a:solidFill>
              </a:rPr>
              <a:pPr eaLnBrk="1" hangingPunct="1"/>
              <a:t>21</a:t>
            </a:fld>
            <a:endParaRPr lang="en-US" altLang="zh-CN" sz="1400" b="0">
              <a:solidFill>
                <a:srgbClr val="000000"/>
              </a:solidFill>
            </a:endParaRPr>
          </a:p>
        </p:txBody>
      </p:sp>
      <p:pic>
        <p:nvPicPr>
          <p:cNvPr id="14" name="Picture 4">
            <a:extLst>
              <a:ext uri="{FF2B5EF4-FFF2-40B4-BE49-F238E27FC236}">
                <a16:creationId xmlns:a16="http://schemas.microsoft.com/office/drawing/2014/main" id="{424AF573-E759-F4D7-E7F6-6D023881EE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8164" y="4797426"/>
            <a:ext cx="37798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500"/>
                                        <p:tgtEl>
                                          <p:spTgt spid="2"/>
                                        </p:tgtEl>
                                      </p:cBhvr>
                                    </p:animEffect>
                                  </p:childTnLst>
                                </p:cTn>
                              </p:par>
                              <p:par>
                                <p:cTn id="27" presetID="5" presetClass="entr" presetSubtype="10" fill="hold" nodeType="withEffect">
                                  <p:stCondLst>
                                    <p:cond delay="0"/>
                                  </p:stCondLst>
                                  <p:childTnLst>
                                    <p:set>
                                      <p:cBhvr>
                                        <p:cTn id="28" dur="1" fill="hold">
                                          <p:stCondLst>
                                            <p:cond delay="0"/>
                                          </p:stCondLst>
                                        </p:cTn>
                                        <p:tgtEl>
                                          <p:spTgt spid="858122"/>
                                        </p:tgtEl>
                                        <p:attrNameLst>
                                          <p:attrName>style.visibility</p:attrName>
                                        </p:attrNameLst>
                                      </p:cBhvr>
                                      <p:to>
                                        <p:strVal val="visible"/>
                                      </p:to>
                                    </p:set>
                                    <p:animEffect transition="in" filter="checkerboard(across)">
                                      <p:cBhvr>
                                        <p:cTn id="29" dur="500"/>
                                        <p:tgtEl>
                                          <p:spTgt spid="858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7">
            <a:extLst>
              <a:ext uri="{FF2B5EF4-FFF2-40B4-BE49-F238E27FC236}">
                <a16:creationId xmlns:a16="http://schemas.microsoft.com/office/drawing/2014/main" id="{4FBC6F77-05FF-C426-BE06-3C35405AC66F}"/>
              </a:ext>
            </a:extLst>
          </p:cNvPr>
          <p:cNvSpPr txBox="1">
            <a:spLocks noChangeArrowheads="1"/>
          </p:cNvSpPr>
          <p:nvPr/>
        </p:nvSpPr>
        <p:spPr>
          <a:xfrm>
            <a:off x="1524000" y="1"/>
            <a:ext cx="8820150" cy="771525"/>
          </a:xfrm>
          <a:prstGeom prst="rect">
            <a:avLst/>
          </a:prstGeom>
        </p:spPr>
        <p:txBody>
          <a:bodyPr/>
          <a:lstStyle/>
          <a:p>
            <a:pPr>
              <a:defRPr/>
            </a:pPr>
            <a:r>
              <a:rPr lang="zh-CN" altLang="en-US" sz="3200" kern="0" dirty="0">
                <a:solidFill>
                  <a:srgbClr val="0000FF"/>
                </a:solidFill>
                <a:latin typeface="宋体" pitchFamily="2" charset="-122"/>
                <a:ea typeface="+mj-ea"/>
                <a:cs typeface="+mj-cs"/>
              </a:rPr>
              <a:t>硅酸</a:t>
            </a:r>
            <a:r>
              <a:rPr lang="en-US" altLang="zh-CN" sz="3200" kern="0" dirty="0">
                <a:solidFill>
                  <a:srgbClr val="0000FF"/>
                </a:solidFill>
                <a:latin typeface="宋体" pitchFamily="2" charset="-122"/>
                <a:ea typeface="+mj-ea"/>
                <a:cs typeface="+mj-cs"/>
              </a:rPr>
              <a:t>(silicic acid)</a:t>
            </a:r>
            <a:r>
              <a:rPr lang="zh-CN" altLang="en-US" sz="3200" kern="0" dirty="0">
                <a:solidFill>
                  <a:srgbClr val="0000FF"/>
                </a:solidFill>
                <a:latin typeface="宋体" pitchFamily="2" charset="-122"/>
                <a:ea typeface="+mj-ea"/>
                <a:cs typeface="+mj-cs"/>
              </a:rPr>
              <a:t>及硅酸盐</a:t>
            </a:r>
            <a:r>
              <a:rPr lang="en-US" altLang="zh-CN" sz="3200" kern="0" dirty="0">
                <a:solidFill>
                  <a:srgbClr val="0000FF"/>
                </a:solidFill>
                <a:latin typeface="宋体" pitchFamily="2" charset="-122"/>
                <a:ea typeface="+mj-ea"/>
                <a:cs typeface="+mj-cs"/>
              </a:rPr>
              <a:t>(silicate)</a:t>
            </a:r>
            <a:endParaRPr lang="zh-CN" altLang="en-US" sz="3200" kern="0" dirty="0">
              <a:solidFill>
                <a:srgbClr val="0000FF"/>
              </a:solidFill>
              <a:latin typeface="宋体" pitchFamily="2" charset="-122"/>
              <a:ea typeface="+mj-ea"/>
              <a:cs typeface="+mj-cs"/>
            </a:endParaRPr>
          </a:p>
        </p:txBody>
      </p:sp>
      <p:sp>
        <p:nvSpPr>
          <p:cNvPr id="25" name="Rectangle 6">
            <a:extLst>
              <a:ext uri="{FF2B5EF4-FFF2-40B4-BE49-F238E27FC236}">
                <a16:creationId xmlns:a16="http://schemas.microsoft.com/office/drawing/2014/main" id="{81418BB6-A248-C4EF-B8C5-9366A807C2AF}"/>
              </a:ext>
            </a:extLst>
          </p:cNvPr>
          <p:cNvSpPr>
            <a:spLocks noChangeArrowheads="1"/>
          </p:cNvSpPr>
          <p:nvPr/>
        </p:nvSpPr>
        <p:spPr bwMode="auto">
          <a:xfrm>
            <a:off x="1847851" y="2852739"/>
            <a:ext cx="5832475" cy="936625"/>
          </a:xfrm>
          <a:prstGeom prst="rect">
            <a:avLst/>
          </a:prstGeom>
          <a:solidFill>
            <a:schemeClr val="tx2">
              <a:lumMod val="20000"/>
              <a:lumOff val="80000"/>
            </a:schemeClr>
          </a:solidFill>
          <a:ln w="9525">
            <a:noFill/>
            <a:miter lim="800000"/>
            <a:headEnd/>
            <a:tailEnd/>
          </a:ln>
          <a:effectLst/>
        </p:spPr>
        <p:txBody>
          <a:bodyPr/>
          <a:lstStyle/>
          <a:p>
            <a:pPr marL="90488" indent="-90488">
              <a:spcBef>
                <a:spcPct val="20000"/>
              </a:spcBef>
              <a:buClr>
                <a:srgbClr val="3333CC"/>
              </a:buClr>
              <a:buSzPct val="60000"/>
              <a:defRPr/>
            </a:pPr>
            <a:r>
              <a:rPr lang="en-US" altLang="zh-CN" sz="2400" kern="0" dirty="0">
                <a:solidFill>
                  <a:srgbClr val="000000"/>
                </a:solidFill>
                <a:latin typeface="Tahoma" pitchFamily="34" charset="0"/>
              </a:rPr>
              <a:t>      </a:t>
            </a:r>
            <a:r>
              <a:rPr lang="en-US" altLang="zh-CN" sz="2400" dirty="0">
                <a:solidFill>
                  <a:srgbClr val="0000FF"/>
                </a:solidFill>
              </a:rPr>
              <a:t>H</a:t>
            </a:r>
            <a:r>
              <a:rPr lang="en-US" altLang="zh-CN" sz="2400" baseline="-30000" dirty="0">
                <a:solidFill>
                  <a:srgbClr val="0000FF"/>
                </a:solidFill>
              </a:rPr>
              <a:t>2</a:t>
            </a:r>
            <a:r>
              <a:rPr lang="en-US" altLang="zh-CN" sz="2400" dirty="0">
                <a:solidFill>
                  <a:srgbClr val="0000FF"/>
                </a:solidFill>
              </a:rPr>
              <a:t>SiO</a:t>
            </a:r>
            <a:r>
              <a:rPr lang="en-US" altLang="zh-CN" sz="2400" baseline="-30000" dirty="0">
                <a:solidFill>
                  <a:srgbClr val="0000FF"/>
                </a:solidFill>
              </a:rPr>
              <a:t>3</a:t>
            </a:r>
            <a:r>
              <a:rPr lang="zh-CN" altLang="en-US" sz="2400" kern="0" dirty="0">
                <a:solidFill>
                  <a:srgbClr val="000000"/>
                </a:solidFill>
                <a:latin typeface="Tahoma" pitchFamily="34" charset="0"/>
              </a:rPr>
              <a:t>溶解度小，是二元弱酸：</a:t>
            </a:r>
          </a:p>
          <a:p>
            <a:pPr marL="90488" indent="-90488">
              <a:spcBef>
                <a:spcPct val="20000"/>
              </a:spcBef>
              <a:buClr>
                <a:srgbClr val="3333CC"/>
              </a:buClr>
              <a:buSzPct val="60000"/>
              <a:defRPr/>
            </a:pPr>
            <a:r>
              <a:rPr lang="zh-CN" altLang="en-US" sz="2400" kern="0" dirty="0">
                <a:solidFill>
                  <a:srgbClr val="000000"/>
                </a:solidFill>
                <a:latin typeface="Tahoma" pitchFamily="34" charset="0"/>
              </a:rPr>
              <a:t>       </a:t>
            </a:r>
            <a:r>
              <a:rPr lang="en-US" altLang="zh-CN" sz="2400" i="1" kern="0" dirty="0">
                <a:solidFill>
                  <a:srgbClr val="000000"/>
                </a:solidFill>
              </a:rPr>
              <a:t>K</a:t>
            </a:r>
            <a:r>
              <a:rPr lang="en-US" altLang="zh-CN" sz="2400" kern="0" baseline="-25000" dirty="0">
                <a:solidFill>
                  <a:srgbClr val="000000"/>
                </a:solidFill>
              </a:rPr>
              <a:t>1</a:t>
            </a:r>
            <a:r>
              <a:rPr lang="el-GR" altLang="zh-CN" sz="2400" kern="0" baseline="30000" dirty="0">
                <a:solidFill>
                  <a:srgbClr val="000000"/>
                </a:solidFill>
                <a:ea typeface="Batang" pitchFamily="18" charset="-127"/>
                <a:cs typeface="Tahoma" pitchFamily="34" charset="0"/>
              </a:rPr>
              <a:t>θ</a:t>
            </a:r>
            <a:r>
              <a:rPr lang="zh-CN" altLang="en-US" sz="2400" kern="0" dirty="0">
                <a:solidFill>
                  <a:srgbClr val="000000"/>
                </a:solidFill>
              </a:rPr>
              <a:t>＝ </a:t>
            </a:r>
            <a:r>
              <a:rPr lang="en-US" altLang="zh-CN" sz="2400" kern="0" dirty="0">
                <a:solidFill>
                  <a:srgbClr val="000000"/>
                </a:solidFill>
              </a:rPr>
              <a:t>3.0×10</a:t>
            </a:r>
            <a:r>
              <a:rPr lang="en-US" altLang="zh-CN" sz="2400" kern="0" baseline="30000" dirty="0">
                <a:solidFill>
                  <a:srgbClr val="000000"/>
                </a:solidFill>
              </a:rPr>
              <a:t>–10</a:t>
            </a:r>
            <a:r>
              <a:rPr lang="zh-CN" altLang="en-US" sz="2400" kern="0" dirty="0">
                <a:solidFill>
                  <a:srgbClr val="000000"/>
                </a:solidFill>
              </a:rPr>
              <a:t>，  </a:t>
            </a:r>
            <a:r>
              <a:rPr lang="en-US" altLang="zh-CN" sz="2400" i="1" kern="0" dirty="0">
                <a:solidFill>
                  <a:srgbClr val="000000"/>
                </a:solidFill>
              </a:rPr>
              <a:t>K</a:t>
            </a:r>
            <a:r>
              <a:rPr lang="en-US" altLang="zh-CN" sz="2400" kern="0" baseline="-25000" dirty="0">
                <a:solidFill>
                  <a:srgbClr val="000000"/>
                </a:solidFill>
              </a:rPr>
              <a:t>2</a:t>
            </a:r>
            <a:r>
              <a:rPr lang="el-GR" altLang="zh-CN" sz="2400" kern="0" baseline="30000" dirty="0">
                <a:solidFill>
                  <a:srgbClr val="000000"/>
                </a:solidFill>
                <a:ea typeface="Batang" pitchFamily="18" charset="-127"/>
              </a:rPr>
              <a:t>θ</a:t>
            </a:r>
            <a:r>
              <a:rPr lang="zh-CN" altLang="en-US" sz="2400" kern="0" dirty="0">
                <a:solidFill>
                  <a:srgbClr val="000000"/>
                </a:solidFill>
              </a:rPr>
              <a:t>＝ </a:t>
            </a:r>
            <a:r>
              <a:rPr lang="en-US" altLang="zh-CN" sz="2400" kern="0" dirty="0">
                <a:solidFill>
                  <a:srgbClr val="000000"/>
                </a:solidFill>
              </a:rPr>
              <a:t>2.0×10</a:t>
            </a:r>
            <a:r>
              <a:rPr lang="en-US" altLang="zh-CN" sz="2400" kern="0" baseline="30000" dirty="0">
                <a:solidFill>
                  <a:srgbClr val="000000"/>
                </a:solidFill>
              </a:rPr>
              <a:t>–12</a:t>
            </a:r>
          </a:p>
        </p:txBody>
      </p:sp>
      <p:sp>
        <p:nvSpPr>
          <p:cNvPr id="27" name="Rectangle 9">
            <a:extLst>
              <a:ext uri="{FF2B5EF4-FFF2-40B4-BE49-F238E27FC236}">
                <a16:creationId xmlns:a16="http://schemas.microsoft.com/office/drawing/2014/main" id="{15238005-714B-224D-9464-FE57BBAA5F60}"/>
              </a:ext>
            </a:extLst>
          </p:cNvPr>
          <p:cNvSpPr>
            <a:spLocks noChangeArrowheads="1"/>
          </p:cNvSpPr>
          <p:nvPr/>
        </p:nvSpPr>
        <p:spPr bwMode="auto">
          <a:xfrm>
            <a:off x="1200150" y="765176"/>
            <a:ext cx="5938838" cy="2016125"/>
          </a:xfrm>
          <a:prstGeom prst="rect">
            <a:avLst/>
          </a:prstGeom>
          <a:noFill/>
          <a:ln w="9525">
            <a:noFill/>
            <a:miter lim="800000"/>
            <a:headEnd/>
            <a:tailEnd/>
          </a:ln>
          <a:effectLst/>
        </p:spPr>
        <p:txBody>
          <a:bodyPr/>
          <a:lstStyle/>
          <a:p>
            <a:pPr>
              <a:buClr>
                <a:srgbClr val="3333CC"/>
              </a:buClr>
              <a:buSzPct val="60000"/>
              <a:defRPr/>
            </a:pPr>
            <a:r>
              <a:rPr lang="en-US" altLang="zh-CN" sz="2200" kern="0" dirty="0">
                <a:solidFill>
                  <a:srgbClr val="000000"/>
                </a:solidFill>
                <a:latin typeface="Tahoma" pitchFamily="34" charset="0"/>
              </a:rPr>
              <a:t>       </a:t>
            </a:r>
            <a:r>
              <a:rPr lang="zh-CN" altLang="en-US" sz="2200" kern="0" dirty="0">
                <a:solidFill>
                  <a:srgbClr val="000000"/>
                </a:solidFill>
                <a:latin typeface="Tahoma" pitchFamily="34" charset="0"/>
              </a:rPr>
              <a:t>硅酸通式：</a:t>
            </a:r>
            <a:r>
              <a:rPr lang="en-US" altLang="zh-CN" sz="2200" i="1" kern="0" dirty="0">
                <a:solidFill>
                  <a:srgbClr val="000000"/>
                </a:solidFill>
              </a:rPr>
              <a:t>x</a:t>
            </a:r>
            <a:r>
              <a:rPr lang="en-US" altLang="zh-CN" sz="2200" kern="0" dirty="0">
                <a:solidFill>
                  <a:srgbClr val="000000"/>
                </a:solidFill>
              </a:rPr>
              <a:t> SiO</a:t>
            </a:r>
            <a:r>
              <a:rPr lang="en-US" altLang="zh-CN" sz="2200" kern="0" baseline="-25000" dirty="0">
                <a:solidFill>
                  <a:srgbClr val="000000"/>
                </a:solidFill>
              </a:rPr>
              <a:t>2</a:t>
            </a:r>
            <a:r>
              <a:rPr lang="en-US" altLang="zh-CN" sz="2200" kern="0" dirty="0">
                <a:solidFill>
                  <a:srgbClr val="000000"/>
                </a:solidFill>
              </a:rPr>
              <a:t> </a:t>
            </a:r>
            <a:r>
              <a:rPr lang="en-US" altLang="zh-CN" sz="2200" kern="0" dirty="0">
                <a:solidFill>
                  <a:srgbClr val="000000"/>
                </a:solidFill>
                <a:sym typeface="Wingdings" pitchFamily="2" charset="2"/>
              </a:rPr>
              <a:t> </a:t>
            </a:r>
            <a:r>
              <a:rPr lang="en-US" altLang="zh-CN" sz="2200" i="1" kern="0" dirty="0">
                <a:solidFill>
                  <a:srgbClr val="000000"/>
                </a:solidFill>
                <a:sym typeface="Wingdings" pitchFamily="2" charset="2"/>
              </a:rPr>
              <a:t>y</a:t>
            </a:r>
            <a:r>
              <a:rPr lang="en-US" altLang="zh-CN" sz="2200" kern="0" dirty="0">
                <a:solidFill>
                  <a:srgbClr val="000000"/>
                </a:solidFill>
                <a:sym typeface="Wingdings" pitchFamily="2" charset="2"/>
              </a:rPr>
              <a:t> </a:t>
            </a:r>
            <a:r>
              <a:rPr lang="en-US" altLang="zh-CN" sz="2200" kern="0" dirty="0">
                <a:solidFill>
                  <a:srgbClr val="000000"/>
                </a:solidFill>
              </a:rPr>
              <a:t>H</a:t>
            </a:r>
            <a:r>
              <a:rPr lang="en-US" altLang="zh-CN" sz="2200" kern="0" baseline="-25000" dirty="0">
                <a:solidFill>
                  <a:srgbClr val="000000"/>
                </a:solidFill>
              </a:rPr>
              <a:t>2</a:t>
            </a:r>
            <a:r>
              <a:rPr lang="en-US" altLang="zh-CN" sz="2200" kern="0" dirty="0">
                <a:solidFill>
                  <a:srgbClr val="000000"/>
                </a:solidFill>
              </a:rPr>
              <a:t>O</a:t>
            </a:r>
          </a:p>
          <a:p>
            <a:pPr>
              <a:defRPr/>
            </a:pPr>
            <a:r>
              <a:rPr lang="en-US" altLang="zh-CN" sz="2200" i="1" kern="0" dirty="0">
                <a:solidFill>
                  <a:srgbClr val="000000"/>
                </a:solidFill>
              </a:rPr>
              <a:t>         x</a:t>
            </a:r>
            <a:r>
              <a:rPr lang="en-US" altLang="zh-CN" sz="2200" kern="0" dirty="0">
                <a:solidFill>
                  <a:srgbClr val="000000"/>
                </a:solidFill>
              </a:rPr>
              <a:t> = 1 </a:t>
            </a:r>
            <a:r>
              <a:rPr lang="zh-CN" altLang="en-US" sz="2200" kern="0" dirty="0">
                <a:solidFill>
                  <a:srgbClr val="000000"/>
                </a:solidFill>
              </a:rPr>
              <a:t>， </a:t>
            </a:r>
            <a:r>
              <a:rPr lang="en-US" altLang="zh-CN" sz="2200" i="1" kern="0" dirty="0">
                <a:solidFill>
                  <a:srgbClr val="000000"/>
                </a:solidFill>
              </a:rPr>
              <a:t>y</a:t>
            </a:r>
            <a:r>
              <a:rPr lang="en-US" altLang="zh-CN" sz="2200" kern="0" dirty="0">
                <a:solidFill>
                  <a:srgbClr val="000000"/>
                </a:solidFill>
              </a:rPr>
              <a:t> = 1 </a:t>
            </a:r>
            <a:r>
              <a:rPr lang="zh-CN" altLang="en-US" sz="2200" kern="0" dirty="0">
                <a:solidFill>
                  <a:srgbClr val="000000"/>
                </a:solidFill>
              </a:rPr>
              <a:t>， </a:t>
            </a:r>
            <a:r>
              <a:rPr lang="en-US" altLang="zh-CN" sz="2200" kern="0" dirty="0">
                <a:solidFill>
                  <a:srgbClr val="0000FF"/>
                </a:solidFill>
              </a:rPr>
              <a:t>H</a:t>
            </a:r>
            <a:r>
              <a:rPr lang="en-US" altLang="zh-CN" sz="2200" kern="0" baseline="-25000" dirty="0">
                <a:solidFill>
                  <a:srgbClr val="0000FF"/>
                </a:solidFill>
              </a:rPr>
              <a:t>2</a:t>
            </a:r>
            <a:r>
              <a:rPr lang="en-US" altLang="zh-CN" sz="2200" kern="0" dirty="0">
                <a:solidFill>
                  <a:srgbClr val="0000FF"/>
                </a:solidFill>
              </a:rPr>
              <a:t>SiO</a:t>
            </a:r>
            <a:r>
              <a:rPr lang="en-US" altLang="zh-CN" sz="2200" kern="0" baseline="-25000" dirty="0">
                <a:solidFill>
                  <a:srgbClr val="0000FF"/>
                </a:solidFill>
              </a:rPr>
              <a:t>3</a:t>
            </a:r>
            <a:r>
              <a:rPr lang="en-US" altLang="zh-CN" sz="2200" kern="0" dirty="0">
                <a:solidFill>
                  <a:srgbClr val="0000FF"/>
                </a:solidFill>
              </a:rPr>
              <a:t>    </a:t>
            </a:r>
            <a:r>
              <a:rPr lang="zh-CN" altLang="zh-CN" sz="2200" kern="0" dirty="0">
                <a:solidFill>
                  <a:srgbClr val="0000FF"/>
                </a:solidFill>
              </a:rPr>
              <a:t>偏硅酸</a:t>
            </a:r>
            <a:endParaRPr lang="zh-CN" altLang="en-US" sz="2200" kern="0" dirty="0">
              <a:solidFill>
                <a:srgbClr val="0000FF"/>
              </a:solidFill>
            </a:endParaRPr>
          </a:p>
          <a:p>
            <a:pPr>
              <a:defRPr/>
            </a:pPr>
            <a:r>
              <a:rPr lang="zh-CN" altLang="en-US" sz="2200" i="1" kern="0" dirty="0">
                <a:solidFill>
                  <a:srgbClr val="000000"/>
                </a:solidFill>
              </a:rPr>
              <a:t>         </a:t>
            </a:r>
            <a:r>
              <a:rPr lang="en-US" altLang="zh-CN" sz="2200" i="1" kern="0" dirty="0">
                <a:solidFill>
                  <a:srgbClr val="000000"/>
                </a:solidFill>
              </a:rPr>
              <a:t>x</a:t>
            </a:r>
            <a:r>
              <a:rPr lang="en-US" altLang="zh-CN" sz="2200" kern="0" dirty="0">
                <a:solidFill>
                  <a:srgbClr val="000000"/>
                </a:solidFill>
              </a:rPr>
              <a:t> = 1 </a:t>
            </a:r>
            <a:r>
              <a:rPr lang="zh-CN" altLang="en-US" sz="2200" kern="0" dirty="0">
                <a:solidFill>
                  <a:srgbClr val="000000"/>
                </a:solidFill>
              </a:rPr>
              <a:t>，</a:t>
            </a:r>
            <a:r>
              <a:rPr lang="zh-CN" altLang="en-US" sz="2200" i="1" kern="0" dirty="0">
                <a:solidFill>
                  <a:srgbClr val="000000"/>
                </a:solidFill>
              </a:rPr>
              <a:t> </a:t>
            </a:r>
            <a:r>
              <a:rPr lang="en-US" altLang="zh-CN" sz="2200" i="1" kern="0" dirty="0">
                <a:solidFill>
                  <a:srgbClr val="000000"/>
                </a:solidFill>
              </a:rPr>
              <a:t>y</a:t>
            </a:r>
            <a:r>
              <a:rPr lang="en-US" altLang="zh-CN" sz="2200" kern="0" dirty="0">
                <a:solidFill>
                  <a:srgbClr val="000000"/>
                </a:solidFill>
              </a:rPr>
              <a:t> = 2 </a:t>
            </a:r>
            <a:r>
              <a:rPr lang="zh-CN" altLang="en-US" sz="2200" kern="0" dirty="0">
                <a:solidFill>
                  <a:srgbClr val="000000"/>
                </a:solidFill>
              </a:rPr>
              <a:t>， </a:t>
            </a:r>
            <a:r>
              <a:rPr lang="en-US" altLang="zh-CN" sz="2200" kern="0" dirty="0">
                <a:solidFill>
                  <a:srgbClr val="000000"/>
                </a:solidFill>
              </a:rPr>
              <a:t>H</a:t>
            </a:r>
            <a:r>
              <a:rPr lang="en-US" altLang="zh-CN" sz="2200" kern="0" baseline="-25000" dirty="0">
                <a:solidFill>
                  <a:srgbClr val="000000"/>
                </a:solidFill>
              </a:rPr>
              <a:t>4</a:t>
            </a:r>
            <a:r>
              <a:rPr lang="en-US" altLang="zh-CN" sz="2200" kern="0" dirty="0">
                <a:solidFill>
                  <a:srgbClr val="000000"/>
                </a:solidFill>
              </a:rPr>
              <a:t>SiO</a:t>
            </a:r>
            <a:r>
              <a:rPr lang="en-US" altLang="zh-CN" sz="2200" kern="0" baseline="-25000" dirty="0">
                <a:solidFill>
                  <a:srgbClr val="000000"/>
                </a:solidFill>
              </a:rPr>
              <a:t>4</a:t>
            </a:r>
            <a:r>
              <a:rPr lang="en-US" altLang="zh-CN" sz="2200" kern="0" dirty="0">
                <a:solidFill>
                  <a:srgbClr val="000000"/>
                </a:solidFill>
              </a:rPr>
              <a:t>    </a:t>
            </a:r>
            <a:r>
              <a:rPr lang="zh-CN" altLang="zh-CN" sz="2200" kern="0" dirty="0">
                <a:solidFill>
                  <a:srgbClr val="000000"/>
                </a:solidFill>
              </a:rPr>
              <a:t>正硅酸</a:t>
            </a:r>
            <a:r>
              <a:rPr lang="zh-CN" altLang="en-US" sz="2200" kern="0" dirty="0">
                <a:solidFill>
                  <a:srgbClr val="000000"/>
                </a:solidFill>
              </a:rPr>
              <a:t>  </a:t>
            </a:r>
            <a:endParaRPr lang="zh-CN" altLang="zh-CN" sz="2200" kern="0" dirty="0">
              <a:solidFill>
                <a:srgbClr val="000000"/>
              </a:solidFill>
            </a:endParaRPr>
          </a:p>
          <a:p>
            <a:pPr>
              <a:buClr>
                <a:srgbClr val="3333CC"/>
              </a:buClr>
              <a:buSzPct val="60000"/>
              <a:defRPr/>
            </a:pPr>
            <a:r>
              <a:rPr lang="zh-CN" altLang="en-US" sz="2200" i="1" kern="0" dirty="0">
                <a:solidFill>
                  <a:srgbClr val="000000"/>
                </a:solidFill>
              </a:rPr>
              <a:t>         </a:t>
            </a:r>
            <a:r>
              <a:rPr lang="en-US" altLang="zh-CN" sz="2200" i="1" kern="0" dirty="0">
                <a:solidFill>
                  <a:srgbClr val="000000"/>
                </a:solidFill>
              </a:rPr>
              <a:t>x</a:t>
            </a:r>
            <a:r>
              <a:rPr lang="en-US" altLang="zh-CN" sz="2200" kern="0" dirty="0">
                <a:solidFill>
                  <a:srgbClr val="000000"/>
                </a:solidFill>
              </a:rPr>
              <a:t> = 2 </a:t>
            </a:r>
            <a:r>
              <a:rPr lang="zh-CN" altLang="en-US" sz="2200" kern="0" dirty="0">
                <a:solidFill>
                  <a:srgbClr val="000000"/>
                </a:solidFill>
              </a:rPr>
              <a:t>， </a:t>
            </a:r>
            <a:r>
              <a:rPr lang="en-US" altLang="zh-CN" sz="2200" i="1" kern="0" dirty="0">
                <a:solidFill>
                  <a:srgbClr val="000000"/>
                </a:solidFill>
              </a:rPr>
              <a:t>y</a:t>
            </a:r>
            <a:r>
              <a:rPr lang="en-US" altLang="zh-CN" sz="2200" kern="0" dirty="0">
                <a:solidFill>
                  <a:srgbClr val="000000"/>
                </a:solidFill>
              </a:rPr>
              <a:t> = 1 </a:t>
            </a:r>
            <a:r>
              <a:rPr lang="zh-CN" altLang="en-US" sz="2200" kern="0" dirty="0">
                <a:solidFill>
                  <a:srgbClr val="000000"/>
                </a:solidFill>
              </a:rPr>
              <a:t>， </a:t>
            </a:r>
            <a:r>
              <a:rPr lang="en-US" altLang="zh-CN" sz="2200" kern="0" dirty="0">
                <a:solidFill>
                  <a:srgbClr val="000000"/>
                </a:solidFill>
              </a:rPr>
              <a:t>H</a:t>
            </a:r>
            <a:r>
              <a:rPr lang="en-US" altLang="zh-CN" sz="2200" kern="0" baseline="-25000" dirty="0">
                <a:solidFill>
                  <a:srgbClr val="000000"/>
                </a:solidFill>
              </a:rPr>
              <a:t>2</a:t>
            </a:r>
            <a:r>
              <a:rPr lang="en-US" altLang="zh-CN" sz="2200" kern="0" dirty="0">
                <a:solidFill>
                  <a:srgbClr val="000000"/>
                </a:solidFill>
              </a:rPr>
              <a:t>Si</a:t>
            </a:r>
            <a:r>
              <a:rPr lang="en-US" altLang="zh-CN" sz="2200" kern="0" baseline="-25000" dirty="0">
                <a:solidFill>
                  <a:srgbClr val="000000"/>
                </a:solidFill>
              </a:rPr>
              <a:t>2</a:t>
            </a:r>
            <a:r>
              <a:rPr lang="en-US" altLang="zh-CN" sz="2200" kern="0" dirty="0">
                <a:solidFill>
                  <a:srgbClr val="000000"/>
                </a:solidFill>
              </a:rPr>
              <a:t>O</a:t>
            </a:r>
            <a:r>
              <a:rPr lang="en-US" altLang="zh-CN" sz="2200" kern="0" baseline="-25000" dirty="0">
                <a:solidFill>
                  <a:srgbClr val="000000"/>
                </a:solidFill>
              </a:rPr>
              <a:t>5</a:t>
            </a:r>
            <a:r>
              <a:rPr lang="en-US" altLang="zh-CN" sz="2200" kern="0" dirty="0">
                <a:solidFill>
                  <a:srgbClr val="000000"/>
                </a:solidFill>
              </a:rPr>
              <a:t>   </a:t>
            </a:r>
            <a:r>
              <a:rPr lang="zh-CN" altLang="zh-CN" sz="2200" kern="0" dirty="0">
                <a:solidFill>
                  <a:srgbClr val="000000"/>
                </a:solidFill>
              </a:rPr>
              <a:t>二偏硅酸</a:t>
            </a:r>
          </a:p>
          <a:p>
            <a:pPr>
              <a:buClr>
                <a:srgbClr val="3333CC"/>
              </a:buClr>
              <a:buSzPct val="60000"/>
              <a:defRPr/>
            </a:pPr>
            <a:r>
              <a:rPr lang="zh-CN" altLang="en-US" sz="2200" i="1" kern="0" dirty="0">
                <a:solidFill>
                  <a:srgbClr val="000000"/>
                </a:solidFill>
              </a:rPr>
              <a:t>         </a:t>
            </a:r>
            <a:r>
              <a:rPr lang="en-US" altLang="zh-CN" sz="2200" i="1" kern="0" dirty="0">
                <a:solidFill>
                  <a:srgbClr val="000000"/>
                </a:solidFill>
              </a:rPr>
              <a:t>x</a:t>
            </a:r>
            <a:r>
              <a:rPr lang="en-US" altLang="zh-CN" sz="2200" kern="0" dirty="0">
                <a:solidFill>
                  <a:srgbClr val="000000"/>
                </a:solidFill>
              </a:rPr>
              <a:t> = 2 </a:t>
            </a:r>
            <a:r>
              <a:rPr lang="zh-CN" altLang="en-US" sz="2200" kern="0" dirty="0">
                <a:solidFill>
                  <a:srgbClr val="000000"/>
                </a:solidFill>
              </a:rPr>
              <a:t>， </a:t>
            </a:r>
            <a:r>
              <a:rPr lang="en-US" altLang="zh-CN" sz="2200" i="1" kern="0" dirty="0">
                <a:solidFill>
                  <a:srgbClr val="000000"/>
                </a:solidFill>
              </a:rPr>
              <a:t>y</a:t>
            </a:r>
            <a:r>
              <a:rPr lang="en-US" altLang="zh-CN" sz="2200" kern="0" dirty="0">
                <a:solidFill>
                  <a:srgbClr val="000000"/>
                </a:solidFill>
              </a:rPr>
              <a:t> = 3 </a:t>
            </a:r>
            <a:r>
              <a:rPr lang="zh-CN" altLang="en-US" sz="2200" kern="0" dirty="0">
                <a:solidFill>
                  <a:srgbClr val="000000"/>
                </a:solidFill>
              </a:rPr>
              <a:t>， </a:t>
            </a:r>
            <a:r>
              <a:rPr lang="en-US" altLang="zh-CN" sz="2200" kern="0" dirty="0">
                <a:solidFill>
                  <a:srgbClr val="000000"/>
                </a:solidFill>
              </a:rPr>
              <a:t>H</a:t>
            </a:r>
            <a:r>
              <a:rPr lang="en-US" altLang="zh-CN" sz="2200" kern="0" baseline="-25000" dirty="0">
                <a:solidFill>
                  <a:srgbClr val="000000"/>
                </a:solidFill>
              </a:rPr>
              <a:t>6</a:t>
            </a:r>
            <a:r>
              <a:rPr lang="en-US" altLang="zh-CN" sz="2200" kern="0" dirty="0">
                <a:solidFill>
                  <a:srgbClr val="000000"/>
                </a:solidFill>
              </a:rPr>
              <a:t>Si</a:t>
            </a:r>
            <a:r>
              <a:rPr lang="en-US" altLang="zh-CN" sz="2200" kern="0" baseline="-25000" dirty="0">
                <a:solidFill>
                  <a:srgbClr val="000000"/>
                </a:solidFill>
              </a:rPr>
              <a:t>2</a:t>
            </a:r>
            <a:r>
              <a:rPr lang="en-US" altLang="zh-CN" sz="2200" kern="0" dirty="0">
                <a:solidFill>
                  <a:srgbClr val="000000"/>
                </a:solidFill>
              </a:rPr>
              <a:t>O</a:t>
            </a:r>
            <a:r>
              <a:rPr lang="en-US" altLang="zh-CN" sz="2200" kern="0" baseline="-25000" dirty="0">
                <a:solidFill>
                  <a:srgbClr val="000000"/>
                </a:solidFill>
              </a:rPr>
              <a:t>7</a:t>
            </a:r>
            <a:r>
              <a:rPr lang="en-US" altLang="zh-CN" sz="2200" kern="0" dirty="0">
                <a:solidFill>
                  <a:srgbClr val="000000"/>
                </a:solidFill>
              </a:rPr>
              <a:t>   </a:t>
            </a:r>
            <a:r>
              <a:rPr lang="zh-CN" altLang="zh-CN" sz="2200" kern="0" dirty="0">
                <a:solidFill>
                  <a:srgbClr val="000000"/>
                </a:solidFill>
              </a:rPr>
              <a:t>焦硅酸</a:t>
            </a:r>
            <a:endParaRPr lang="zh-CN" altLang="en-US" sz="2200" kern="0" dirty="0">
              <a:solidFill>
                <a:srgbClr val="000000"/>
              </a:solidFill>
            </a:endParaRPr>
          </a:p>
        </p:txBody>
      </p:sp>
      <p:pic>
        <p:nvPicPr>
          <p:cNvPr id="28" name="Picture 4">
            <a:extLst>
              <a:ext uri="{FF2B5EF4-FFF2-40B4-BE49-F238E27FC236}">
                <a16:creationId xmlns:a16="http://schemas.microsoft.com/office/drawing/2014/main" id="{09DD33E1-7DA1-79B8-87C4-AB524CA47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06" r="26180"/>
          <a:stretch>
            <a:fillRect/>
          </a:stretch>
        </p:blipFill>
        <p:spPr bwMode="auto">
          <a:xfrm>
            <a:off x="3143250" y="4652963"/>
            <a:ext cx="5791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a:extLst>
              <a:ext uri="{FF2B5EF4-FFF2-40B4-BE49-F238E27FC236}">
                <a16:creationId xmlns:a16="http://schemas.microsoft.com/office/drawing/2014/main" id="{55CBE683-60F2-F94F-6B37-0D328FE9B5D9}"/>
              </a:ext>
            </a:extLst>
          </p:cNvPr>
          <p:cNvSpPr/>
          <p:nvPr/>
        </p:nvSpPr>
        <p:spPr>
          <a:xfrm>
            <a:off x="1703388" y="4149725"/>
            <a:ext cx="8748712" cy="522288"/>
          </a:xfrm>
          <a:prstGeom prst="rect">
            <a:avLst/>
          </a:prstGeom>
        </p:spPr>
        <p:txBody>
          <a:bodyPr>
            <a:spAutoFit/>
          </a:bodyPr>
          <a:lstStyle/>
          <a:p>
            <a:pPr>
              <a:defRPr/>
            </a:pPr>
            <a:r>
              <a:rPr lang="zh-CN" altLang="en-US" sz="2800" kern="0" dirty="0">
                <a:solidFill>
                  <a:srgbClr val="000000"/>
                </a:solidFill>
                <a:latin typeface="Arial"/>
                <a:ea typeface="宋体"/>
              </a:rPr>
              <a:t>制备：可溶性硅酸盐与</a:t>
            </a:r>
            <a:r>
              <a:rPr lang="en-US" altLang="zh-CN" sz="2800" kern="0" dirty="0">
                <a:solidFill>
                  <a:srgbClr val="000000"/>
                </a:solidFill>
                <a:latin typeface="Arial"/>
                <a:ea typeface="宋体"/>
              </a:rPr>
              <a:t>H</a:t>
            </a:r>
            <a:r>
              <a:rPr lang="en-US" altLang="zh-CN" sz="2800" kern="0" baseline="30000" dirty="0">
                <a:solidFill>
                  <a:srgbClr val="000000"/>
                </a:solidFill>
                <a:latin typeface="Arial"/>
                <a:ea typeface="宋体"/>
              </a:rPr>
              <a:t>+</a:t>
            </a:r>
            <a:r>
              <a:rPr lang="en-US" altLang="zh-CN" sz="2800" kern="0" dirty="0">
                <a:solidFill>
                  <a:srgbClr val="000000"/>
                </a:solidFill>
                <a:latin typeface="Arial"/>
                <a:ea typeface="宋体"/>
              </a:rPr>
              <a:t> , CO</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NH</a:t>
            </a:r>
            <a:r>
              <a:rPr lang="en-US" altLang="zh-CN" sz="2800" kern="0" baseline="-25000" dirty="0">
                <a:solidFill>
                  <a:srgbClr val="000000"/>
                </a:solidFill>
                <a:latin typeface="Arial"/>
                <a:ea typeface="宋体"/>
              </a:rPr>
              <a:t>4</a:t>
            </a:r>
            <a:r>
              <a:rPr lang="en-US" altLang="zh-CN" sz="2800" kern="0" baseline="30000" dirty="0">
                <a:solidFill>
                  <a:srgbClr val="000000"/>
                </a:solidFill>
                <a:latin typeface="Arial"/>
                <a:ea typeface="宋体"/>
              </a:rPr>
              <a:t>+</a:t>
            </a:r>
            <a:r>
              <a:rPr lang="zh-CN" altLang="en-US" sz="2800" kern="0" dirty="0">
                <a:solidFill>
                  <a:srgbClr val="000000"/>
                </a:solidFill>
                <a:latin typeface="Arial"/>
                <a:ea typeface="宋体"/>
              </a:rPr>
              <a:t>反应得到</a:t>
            </a:r>
            <a:r>
              <a:rPr lang="en-US" altLang="zh-CN" sz="2800" kern="0" dirty="0">
                <a:solidFill>
                  <a:srgbClr val="000000"/>
                </a:solidFill>
                <a:latin typeface="Arial"/>
                <a:ea typeface="宋体"/>
              </a:rPr>
              <a:t>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SiO</a:t>
            </a:r>
            <a:r>
              <a:rPr lang="en-US" altLang="zh-CN" sz="2800" kern="0" baseline="-25000" dirty="0">
                <a:solidFill>
                  <a:srgbClr val="000000"/>
                </a:solidFill>
                <a:latin typeface="Arial"/>
                <a:ea typeface="宋体"/>
              </a:rPr>
              <a:t>3</a:t>
            </a:r>
            <a:endParaRPr lang="zh-CN" altLang="en-US" sz="2800" dirty="0"/>
          </a:p>
        </p:txBody>
      </p:sp>
      <p:sp>
        <p:nvSpPr>
          <p:cNvPr id="30" name="Rectangle 3">
            <a:extLst>
              <a:ext uri="{FF2B5EF4-FFF2-40B4-BE49-F238E27FC236}">
                <a16:creationId xmlns:a16="http://schemas.microsoft.com/office/drawing/2014/main" id="{AF31E234-DD25-1966-BEC9-E00664886B33}"/>
              </a:ext>
            </a:extLst>
          </p:cNvPr>
          <p:cNvSpPr txBox="1">
            <a:spLocks noChangeArrowheads="1"/>
          </p:cNvSpPr>
          <p:nvPr/>
        </p:nvSpPr>
        <p:spPr>
          <a:xfrm>
            <a:off x="6780214" y="620713"/>
            <a:ext cx="3887787" cy="1871662"/>
          </a:xfrm>
          <a:prstGeom prst="rect">
            <a:avLst/>
          </a:prstGeom>
        </p:spPr>
        <p:txBody>
          <a:bodyPr/>
          <a:lstStyle/>
          <a:p>
            <a:pPr marL="342900" indent="-342900" algn="just" eaLnBrk="0" hangingPunct="0">
              <a:spcBef>
                <a:spcPct val="20000"/>
              </a:spcBef>
              <a:buClr>
                <a:schemeClr val="hlink"/>
              </a:buClr>
              <a:buSzPct val="70000"/>
              <a:defRPr/>
            </a:pPr>
            <a:r>
              <a:rPr lang="zh-CN" altLang="en-US" sz="1600" kern="0" dirty="0">
                <a:solidFill>
                  <a:srgbClr val="000000"/>
                </a:solidFill>
                <a:latin typeface="Times New Roman" pitchFamily="18" charset="0"/>
              </a:rPr>
              <a:t>硅酸易于缩聚成大分子</a:t>
            </a:r>
            <a:endParaRPr lang="en-US" altLang="zh-CN" sz="1600" kern="0" dirty="0">
              <a:solidFill>
                <a:srgbClr val="000000"/>
              </a:solidFill>
              <a:latin typeface="Times New Roman" pitchFamily="18" charset="0"/>
            </a:endParaRPr>
          </a:p>
          <a:p>
            <a:pPr marL="342900" indent="-342900" algn="just" eaLnBrk="0" hangingPunct="0">
              <a:spcBef>
                <a:spcPct val="20000"/>
              </a:spcBef>
              <a:buClr>
                <a:schemeClr val="hlink"/>
              </a:buClr>
              <a:buSzPct val="70000"/>
              <a:defRPr/>
            </a:pPr>
            <a:r>
              <a:rPr lang="en-US" altLang="zh-CN" sz="1600" kern="0" dirty="0">
                <a:solidFill>
                  <a:srgbClr val="000000"/>
                </a:solidFill>
              </a:rPr>
              <a:t>(</a:t>
            </a:r>
            <a:r>
              <a:rPr lang="zh-CN" altLang="en-US" sz="1600" kern="0" dirty="0">
                <a:solidFill>
                  <a:srgbClr val="000000"/>
                </a:solidFill>
                <a:latin typeface="Times New Roman" pitchFamily="18" charset="0"/>
              </a:rPr>
              <a:t>弱含氧酸均如此</a:t>
            </a:r>
            <a:r>
              <a:rPr lang="en-US" altLang="zh-CN" sz="1600" kern="0" dirty="0">
                <a:solidFill>
                  <a:srgbClr val="000000"/>
                </a:solidFill>
              </a:rPr>
              <a:t>)</a:t>
            </a:r>
          </a:p>
          <a:p>
            <a:pPr marL="342900" indent="-342900" algn="just" eaLnBrk="0" hangingPunct="0">
              <a:spcBef>
                <a:spcPct val="20000"/>
              </a:spcBef>
              <a:buClr>
                <a:schemeClr val="hlink"/>
              </a:buClr>
              <a:buSzPct val="70000"/>
              <a:defRPr/>
            </a:pPr>
            <a:r>
              <a:rPr lang="zh-CN" altLang="en-US" sz="1600" kern="0" dirty="0">
                <a:solidFill>
                  <a:srgbClr val="000000"/>
                </a:solidFill>
                <a:latin typeface="Times New Roman" pitchFamily="18" charset="0"/>
              </a:rPr>
              <a:t>例如</a:t>
            </a:r>
            <a:r>
              <a:rPr lang="en-US" altLang="zh-CN" sz="1600" kern="0" dirty="0">
                <a:solidFill>
                  <a:srgbClr val="000000"/>
                </a:solidFill>
              </a:rPr>
              <a:t>:	</a:t>
            </a:r>
          </a:p>
          <a:p>
            <a:pPr marL="342900" indent="-342900" algn="just" eaLnBrk="0" hangingPunct="0">
              <a:spcBef>
                <a:spcPct val="20000"/>
              </a:spcBef>
              <a:buClr>
                <a:schemeClr val="hlink"/>
              </a:buClr>
              <a:buSzPct val="70000"/>
              <a:defRPr/>
            </a:pPr>
            <a:r>
              <a:rPr lang="en-US" altLang="zh-CN" sz="1600" kern="0" dirty="0">
                <a:solidFill>
                  <a:srgbClr val="000000"/>
                </a:solidFill>
              </a:rPr>
              <a:t>HClO</a:t>
            </a:r>
            <a:r>
              <a:rPr lang="en-US" altLang="zh-CN" sz="1600" kern="0" baseline="-30000" dirty="0">
                <a:solidFill>
                  <a:srgbClr val="000000"/>
                </a:solidFill>
              </a:rPr>
              <a:t>4</a:t>
            </a:r>
            <a:r>
              <a:rPr lang="en-US" altLang="zh-CN" sz="1600" kern="0" dirty="0">
                <a:solidFill>
                  <a:srgbClr val="000000"/>
                </a:solidFill>
              </a:rPr>
              <a:t>, </a:t>
            </a:r>
            <a:r>
              <a:rPr lang="zh-CN" altLang="en-US" sz="1600" kern="0" dirty="0">
                <a:solidFill>
                  <a:srgbClr val="000000"/>
                </a:solidFill>
                <a:latin typeface="Times New Roman" pitchFamily="18" charset="0"/>
              </a:rPr>
              <a:t>强酸</a:t>
            </a:r>
            <a:r>
              <a:rPr lang="en-US" altLang="zh-CN" sz="1600" kern="0" dirty="0">
                <a:solidFill>
                  <a:srgbClr val="000000"/>
                </a:solidFill>
              </a:rPr>
              <a:t>, </a:t>
            </a:r>
            <a:r>
              <a:rPr lang="zh-CN" altLang="en-US" sz="1600" kern="0" dirty="0">
                <a:solidFill>
                  <a:srgbClr val="000000"/>
                </a:solidFill>
                <a:latin typeface="Times New Roman" pitchFamily="18" charset="0"/>
              </a:rPr>
              <a:t>极难缩合</a:t>
            </a:r>
            <a:r>
              <a:rPr lang="en-US" altLang="zh-CN" sz="1600" kern="0" dirty="0">
                <a:solidFill>
                  <a:srgbClr val="000000"/>
                </a:solidFill>
              </a:rPr>
              <a:t>, </a:t>
            </a:r>
            <a:r>
              <a:rPr lang="zh-CN" altLang="en-US" sz="1600" kern="0" dirty="0">
                <a:solidFill>
                  <a:srgbClr val="000000"/>
                </a:solidFill>
                <a:latin typeface="Times New Roman" pitchFamily="18" charset="0"/>
              </a:rPr>
              <a:t>脱水</a:t>
            </a:r>
            <a:r>
              <a:rPr lang="zh-CN" altLang="en-US" sz="1600" kern="0" dirty="0">
                <a:solidFill>
                  <a:srgbClr val="000000"/>
                </a:solidFill>
              </a:rPr>
              <a:t> </a:t>
            </a:r>
            <a:r>
              <a:rPr lang="en-US" altLang="zh-CN" sz="1600" kern="0" dirty="0">
                <a:solidFill>
                  <a:srgbClr val="000000"/>
                </a:solidFill>
              </a:rPr>
              <a:t>Cl</a:t>
            </a:r>
            <a:r>
              <a:rPr lang="en-US" altLang="zh-CN" sz="1600" kern="0" baseline="-30000" dirty="0">
                <a:solidFill>
                  <a:srgbClr val="000000"/>
                </a:solidFill>
              </a:rPr>
              <a:t>2</a:t>
            </a:r>
            <a:r>
              <a:rPr lang="en-US" altLang="zh-CN" sz="1600" kern="0" dirty="0">
                <a:solidFill>
                  <a:srgbClr val="000000"/>
                </a:solidFill>
              </a:rPr>
              <a:t>O</a:t>
            </a:r>
            <a:r>
              <a:rPr lang="en-US" altLang="zh-CN" sz="1600" kern="0" baseline="-30000" dirty="0">
                <a:solidFill>
                  <a:srgbClr val="000000"/>
                </a:solidFill>
              </a:rPr>
              <a:t>7</a:t>
            </a:r>
          </a:p>
          <a:p>
            <a:pPr marL="342900" indent="-342900" algn="just" eaLnBrk="0" hangingPunct="0">
              <a:spcBef>
                <a:spcPct val="20000"/>
              </a:spcBef>
              <a:buClr>
                <a:schemeClr val="hlink"/>
              </a:buClr>
              <a:buSzPct val="70000"/>
              <a:defRPr/>
            </a:pPr>
            <a:r>
              <a:rPr lang="en-US" altLang="zh-CN" sz="1600" kern="0" dirty="0">
                <a:solidFill>
                  <a:srgbClr val="000000"/>
                </a:solidFill>
              </a:rPr>
              <a:t>H</a:t>
            </a:r>
            <a:r>
              <a:rPr lang="en-US" altLang="zh-CN" sz="1600" kern="0" baseline="-30000" dirty="0">
                <a:solidFill>
                  <a:srgbClr val="000000"/>
                </a:solidFill>
              </a:rPr>
              <a:t>2</a:t>
            </a:r>
            <a:r>
              <a:rPr lang="en-US" altLang="zh-CN" sz="1600" kern="0" dirty="0">
                <a:solidFill>
                  <a:srgbClr val="000000"/>
                </a:solidFill>
              </a:rPr>
              <a:t>SO</a:t>
            </a:r>
            <a:r>
              <a:rPr lang="en-US" altLang="zh-CN" sz="1600" kern="0" baseline="-30000" dirty="0">
                <a:solidFill>
                  <a:srgbClr val="000000"/>
                </a:solidFill>
              </a:rPr>
              <a:t>4</a:t>
            </a:r>
            <a:r>
              <a:rPr lang="en-US" altLang="zh-CN" sz="1600" kern="0" dirty="0">
                <a:solidFill>
                  <a:srgbClr val="000000"/>
                </a:solidFill>
              </a:rPr>
              <a:t>, </a:t>
            </a:r>
            <a:r>
              <a:rPr lang="zh-CN" altLang="en-US" sz="1600" kern="0" dirty="0">
                <a:solidFill>
                  <a:srgbClr val="000000"/>
                </a:solidFill>
                <a:latin typeface="Times New Roman" pitchFamily="18" charset="0"/>
              </a:rPr>
              <a:t>强酸</a:t>
            </a:r>
            <a:r>
              <a:rPr lang="en-US" altLang="zh-CN" sz="1600" kern="0" dirty="0">
                <a:solidFill>
                  <a:srgbClr val="000000"/>
                </a:solidFill>
              </a:rPr>
              <a:t>, </a:t>
            </a:r>
            <a:r>
              <a:rPr lang="zh-CN" altLang="en-US" sz="1600" kern="0" dirty="0">
                <a:solidFill>
                  <a:srgbClr val="000000"/>
                </a:solidFill>
                <a:latin typeface="Times New Roman" pitchFamily="18" charset="0"/>
              </a:rPr>
              <a:t>难缩合</a:t>
            </a:r>
            <a:r>
              <a:rPr lang="en-US" altLang="zh-CN" sz="1600" kern="0" dirty="0">
                <a:solidFill>
                  <a:srgbClr val="000000"/>
                </a:solidFill>
              </a:rPr>
              <a:t>,  </a:t>
            </a:r>
            <a:r>
              <a:rPr lang="zh-CN" altLang="en-US" sz="1600" kern="0" dirty="0">
                <a:solidFill>
                  <a:srgbClr val="000000"/>
                </a:solidFill>
                <a:latin typeface="Times New Roman" pitchFamily="18" charset="0"/>
              </a:rPr>
              <a:t>脱水</a:t>
            </a:r>
            <a:r>
              <a:rPr lang="zh-CN" altLang="en-US" sz="1600" kern="0" dirty="0">
                <a:solidFill>
                  <a:srgbClr val="000000"/>
                </a:solidFill>
              </a:rPr>
              <a:t> </a:t>
            </a:r>
            <a:r>
              <a:rPr lang="en-US" altLang="zh-CN" sz="1600" kern="0" dirty="0">
                <a:solidFill>
                  <a:srgbClr val="000000"/>
                </a:solidFill>
              </a:rPr>
              <a:t>M</a:t>
            </a:r>
            <a:r>
              <a:rPr lang="en-US" altLang="zh-CN" sz="1600" kern="0" baseline="-30000" dirty="0">
                <a:solidFill>
                  <a:srgbClr val="000000"/>
                </a:solidFill>
              </a:rPr>
              <a:t>2</a:t>
            </a:r>
            <a:r>
              <a:rPr lang="en-US" altLang="zh-CN" sz="1600" kern="0" dirty="0">
                <a:solidFill>
                  <a:srgbClr val="000000"/>
                </a:solidFill>
              </a:rPr>
              <a:t>S</a:t>
            </a:r>
            <a:r>
              <a:rPr lang="en-US" altLang="zh-CN" sz="1600" kern="0" baseline="-30000" dirty="0">
                <a:solidFill>
                  <a:srgbClr val="000000"/>
                </a:solidFill>
              </a:rPr>
              <a:t>2</a:t>
            </a:r>
            <a:r>
              <a:rPr lang="en-US" altLang="zh-CN" sz="1600" kern="0" dirty="0">
                <a:solidFill>
                  <a:srgbClr val="000000"/>
                </a:solidFill>
              </a:rPr>
              <a:t>O</a:t>
            </a:r>
            <a:r>
              <a:rPr lang="en-US" altLang="zh-CN" sz="1600" kern="0" baseline="-30000" dirty="0">
                <a:solidFill>
                  <a:srgbClr val="000000"/>
                </a:solidFill>
              </a:rPr>
              <a:t>7</a:t>
            </a:r>
            <a:endParaRPr lang="en-US" altLang="zh-CN" sz="1600" kern="0" dirty="0">
              <a:solidFill>
                <a:srgbClr val="000000"/>
              </a:solidFill>
            </a:endParaRPr>
          </a:p>
          <a:p>
            <a:pPr marL="342900" indent="-342900" algn="just" eaLnBrk="0" hangingPunct="0">
              <a:spcBef>
                <a:spcPct val="20000"/>
              </a:spcBef>
              <a:buClr>
                <a:schemeClr val="hlink"/>
              </a:buClr>
              <a:buSzPct val="70000"/>
              <a:defRPr/>
            </a:pPr>
            <a:r>
              <a:rPr lang="en-US" altLang="zh-CN" sz="1600" kern="0" dirty="0">
                <a:solidFill>
                  <a:srgbClr val="000000"/>
                </a:solidFill>
              </a:rPr>
              <a:t>H</a:t>
            </a:r>
            <a:r>
              <a:rPr lang="en-US" altLang="zh-CN" sz="1600" kern="0" baseline="-30000" dirty="0">
                <a:solidFill>
                  <a:srgbClr val="000000"/>
                </a:solidFill>
              </a:rPr>
              <a:t>3</a:t>
            </a:r>
            <a:r>
              <a:rPr lang="en-US" altLang="zh-CN" sz="1600" kern="0" dirty="0">
                <a:solidFill>
                  <a:srgbClr val="000000"/>
                </a:solidFill>
              </a:rPr>
              <a:t>PO</a:t>
            </a:r>
            <a:r>
              <a:rPr lang="en-US" altLang="zh-CN" sz="1600" kern="0" baseline="-30000" dirty="0">
                <a:solidFill>
                  <a:srgbClr val="000000"/>
                </a:solidFill>
              </a:rPr>
              <a:t>4</a:t>
            </a:r>
            <a:r>
              <a:rPr lang="en-US" altLang="zh-CN" sz="1600" kern="0" dirty="0">
                <a:solidFill>
                  <a:srgbClr val="000000"/>
                </a:solidFill>
              </a:rPr>
              <a:t>, </a:t>
            </a:r>
            <a:r>
              <a:rPr lang="zh-CN" altLang="en-US" sz="1600" kern="0" dirty="0">
                <a:solidFill>
                  <a:srgbClr val="000000"/>
                </a:solidFill>
                <a:latin typeface="Times New Roman" pitchFamily="18" charset="0"/>
              </a:rPr>
              <a:t>中强酸</a:t>
            </a:r>
            <a:r>
              <a:rPr lang="en-US" altLang="zh-CN" sz="1600" kern="0" dirty="0">
                <a:solidFill>
                  <a:srgbClr val="000000"/>
                </a:solidFill>
              </a:rPr>
              <a:t>, </a:t>
            </a:r>
            <a:r>
              <a:rPr lang="zh-CN" altLang="en-US" sz="1600" kern="0" dirty="0">
                <a:solidFill>
                  <a:srgbClr val="000000"/>
                </a:solidFill>
                <a:latin typeface="Times New Roman" pitchFamily="18" charset="0"/>
              </a:rPr>
              <a:t>脱水，偏</a:t>
            </a:r>
            <a:r>
              <a:rPr lang="en-US" altLang="zh-CN" sz="1600" kern="0" dirty="0">
                <a:solidFill>
                  <a:srgbClr val="000000"/>
                </a:solidFill>
              </a:rPr>
              <a:t>, </a:t>
            </a:r>
            <a:r>
              <a:rPr lang="zh-CN" altLang="en-US" sz="1600" kern="0" dirty="0">
                <a:solidFill>
                  <a:srgbClr val="000000"/>
                </a:solidFill>
                <a:latin typeface="Times New Roman" pitchFamily="18" charset="0"/>
              </a:rPr>
              <a:t>焦</a:t>
            </a:r>
            <a:r>
              <a:rPr lang="en-US" altLang="zh-CN" sz="1600" kern="0" dirty="0">
                <a:solidFill>
                  <a:srgbClr val="000000"/>
                </a:solidFill>
              </a:rPr>
              <a:t>, </a:t>
            </a:r>
            <a:r>
              <a:rPr lang="zh-CN" altLang="en-US" sz="1600" kern="0" dirty="0">
                <a:solidFill>
                  <a:srgbClr val="000000"/>
                </a:solidFill>
                <a:latin typeface="Times New Roman" pitchFamily="18" charset="0"/>
              </a:rPr>
              <a:t>多聚磷酸盐</a:t>
            </a:r>
            <a:endParaRPr lang="zh-CN" altLang="en-US" sz="1600" kern="0" dirty="0">
              <a:solidFill>
                <a:srgbClr val="000000"/>
              </a:solidFill>
            </a:endParaRPr>
          </a:p>
          <a:p>
            <a:pPr marL="342900" indent="-342900" eaLnBrk="0" hangingPunct="0">
              <a:spcBef>
                <a:spcPct val="20000"/>
              </a:spcBef>
              <a:buClr>
                <a:schemeClr val="hlink"/>
              </a:buClr>
              <a:buSzPct val="70000"/>
              <a:defRPr/>
            </a:pPr>
            <a:r>
              <a:rPr lang="en-US" altLang="zh-CN" sz="1600" kern="0" dirty="0">
                <a:solidFill>
                  <a:srgbClr val="000000"/>
                </a:solidFill>
              </a:rPr>
              <a:t>H</a:t>
            </a:r>
            <a:r>
              <a:rPr lang="en-US" altLang="zh-CN" sz="1600" kern="0" baseline="-30000" dirty="0">
                <a:solidFill>
                  <a:srgbClr val="000000"/>
                </a:solidFill>
              </a:rPr>
              <a:t>4</a:t>
            </a:r>
            <a:r>
              <a:rPr lang="en-US" altLang="zh-CN" sz="1600" kern="0" dirty="0">
                <a:solidFill>
                  <a:srgbClr val="000000"/>
                </a:solidFill>
              </a:rPr>
              <a:t>SiO</a:t>
            </a:r>
            <a:r>
              <a:rPr lang="en-US" altLang="zh-CN" sz="1600" kern="0" baseline="-30000" dirty="0">
                <a:solidFill>
                  <a:srgbClr val="000000"/>
                </a:solidFill>
              </a:rPr>
              <a:t>4</a:t>
            </a:r>
            <a:r>
              <a:rPr lang="en-US" altLang="zh-CN" sz="1600" kern="0" dirty="0">
                <a:solidFill>
                  <a:srgbClr val="000000"/>
                </a:solidFill>
              </a:rPr>
              <a:t>, </a:t>
            </a:r>
            <a:r>
              <a:rPr lang="zh-CN" altLang="en-US" sz="1600" kern="0" dirty="0">
                <a:solidFill>
                  <a:srgbClr val="000000"/>
                </a:solidFill>
                <a:latin typeface="宋体" pitchFamily="2" charset="-122"/>
              </a:rPr>
              <a:t>弱酸</a:t>
            </a:r>
            <a:r>
              <a:rPr lang="en-US" altLang="zh-CN" sz="1600" kern="0" dirty="0">
                <a:solidFill>
                  <a:srgbClr val="000000"/>
                </a:solidFill>
              </a:rPr>
              <a:t>, </a:t>
            </a:r>
            <a:r>
              <a:rPr lang="zh-CN" altLang="en-US" sz="1600" kern="0" dirty="0">
                <a:solidFill>
                  <a:srgbClr val="000000"/>
                </a:solidFill>
                <a:latin typeface="宋体" pitchFamily="2" charset="-122"/>
              </a:rPr>
              <a:t>易缩合</a:t>
            </a:r>
            <a:r>
              <a:rPr lang="zh-CN" altLang="en-US" sz="1600" kern="0" dirty="0">
                <a:solidFill>
                  <a:srgbClr val="000000"/>
                </a:solidFill>
              </a:rPr>
              <a:t> </a:t>
            </a:r>
          </a:p>
        </p:txBody>
      </p:sp>
      <p:sp>
        <p:nvSpPr>
          <p:cNvPr id="31" name="云形标注 30">
            <a:extLst>
              <a:ext uri="{FF2B5EF4-FFF2-40B4-BE49-F238E27FC236}">
                <a16:creationId xmlns:a16="http://schemas.microsoft.com/office/drawing/2014/main" id="{D4C819C8-FF59-0407-591F-4427B0B50356}"/>
              </a:ext>
            </a:extLst>
          </p:cNvPr>
          <p:cNvSpPr>
            <a:spLocks noChangeArrowheads="1"/>
          </p:cNvSpPr>
          <p:nvPr/>
        </p:nvSpPr>
        <p:spPr bwMode="auto">
          <a:xfrm rot="738474">
            <a:off x="6299201" y="390525"/>
            <a:ext cx="4416425" cy="2865438"/>
          </a:xfrm>
          <a:prstGeom prst="cloudCallout">
            <a:avLst>
              <a:gd name="adj1" fmla="val -48778"/>
              <a:gd name="adj2" fmla="val 11116"/>
            </a:avLst>
          </a:pr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1785" name="灯片编号占位符 8">
            <a:extLst>
              <a:ext uri="{FF2B5EF4-FFF2-40B4-BE49-F238E27FC236}">
                <a16:creationId xmlns:a16="http://schemas.microsoft.com/office/drawing/2014/main" id="{DD12A51B-1418-AD96-3069-0886C1F0ED11}"/>
              </a:ext>
            </a:extLst>
          </p:cNvPr>
          <p:cNvSpPr>
            <a:spLocks noGrp="1"/>
          </p:cNvSpPr>
          <p:nvPr>
            <p:ph type="sldNum" sz="quarter" idx="12"/>
          </p:nvPr>
        </p:nvSpPr>
        <p:spPr>
          <a:xfrm>
            <a:off x="8378826" y="65976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551E006B-CC10-4634-B81C-13FFD7FCE576}" type="slidenum">
              <a:rPr lang="en-US" altLang="zh-CN" sz="1400" b="0">
                <a:solidFill>
                  <a:srgbClr val="000000"/>
                </a:solidFill>
              </a:rPr>
              <a:pPr eaLnBrk="1" hangingPunct="1"/>
              <a:t>22</a:t>
            </a:fld>
            <a:endParaRPr lang="en-US" altLang="zh-CN" sz="1400" b="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2700" name="Picture 12">
            <a:extLst>
              <a:ext uri="{FF2B5EF4-FFF2-40B4-BE49-F238E27FC236}">
                <a16:creationId xmlns:a16="http://schemas.microsoft.com/office/drawing/2014/main" id="{4F55A060-E989-B5A7-9029-F316B1B93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5157789"/>
            <a:ext cx="14319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5" name="Picture 7">
            <a:extLst>
              <a:ext uri="{FF2B5EF4-FFF2-40B4-BE49-F238E27FC236}">
                <a16:creationId xmlns:a16="http://schemas.microsoft.com/office/drawing/2014/main" id="{221BE963-DE6F-7520-ED74-DD9C9005F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5229225"/>
            <a:ext cx="22320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0" name="Rectangle 3">
            <a:extLst>
              <a:ext uri="{FF2B5EF4-FFF2-40B4-BE49-F238E27FC236}">
                <a16:creationId xmlns:a16="http://schemas.microsoft.com/office/drawing/2014/main" id="{46291D11-66E5-73FC-572B-DD9226013586}"/>
              </a:ext>
            </a:extLst>
          </p:cNvPr>
          <p:cNvSpPr>
            <a:spLocks noGrp="1" noRot="1" noChangeArrowheads="1"/>
          </p:cNvSpPr>
          <p:nvPr>
            <p:ph type="body" idx="1"/>
          </p:nvPr>
        </p:nvSpPr>
        <p:spPr>
          <a:xfrm>
            <a:off x="1524000" y="620713"/>
            <a:ext cx="5219700" cy="6140450"/>
          </a:xfrm>
        </p:spPr>
        <p:txBody>
          <a:bodyPr>
            <a:normAutofit lnSpcReduction="10000"/>
          </a:bodyPr>
          <a:lstStyle/>
          <a:p>
            <a:pPr eaLnBrk="1" hangingPunct="1"/>
            <a:r>
              <a:rPr lang="en-US" altLang="zh-CN" sz="2400" b="1" baseline="-25000" dirty="0">
                <a:solidFill>
                  <a:srgbClr val="0000FF"/>
                </a:solidFill>
              </a:rPr>
              <a:t> </a:t>
            </a:r>
            <a:r>
              <a:rPr lang="en-US" altLang="zh-CN" sz="2400" b="1" dirty="0">
                <a:solidFill>
                  <a:srgbClr val="0000FF"/>
                </a:solidFill>
              </a:rPr>
              <a:t> a. </a:t>
            </a:r>
            <a:r>
              <a:rPr lang="zh-CN" altLang="en-US" sz="2400" b="1" dirty="0">
                <a:solidFill>
                  <a:srgbClr val="0000FF"/>
                </a:solidFill>
              </a:rPr>
              <a:t>结构：一般写成氧化物形式，它的基本结构单位为硅氧四面体</a:t>
            </a:r>
            <a:r>
              <a:rPr lang="en-US" altLang="zh-CN" sz="2400" b="1" dirty="0">
                <a:solidFill>
                  <a:srgbClr val="0000FF"/>
                </a:solidFill>
              </a:rPr>
              <a:t>[SiO</a:t>
            </a:r>
            <a:r>
              <a:rPr lang="en-US" altLang="zh-CN" sz="2400" b="1" baseline="-25000" dirty="0">
                <a:solidFill>
                  <a:srgbClr val="0000FF"/>
                </a:solidFill>
              </a:rPr>
              <a:t>4</a:t>
            </a:r>
            <a:r>
              <a:rPr lang="en-US" altLang="zh-CN" sz="2400" b="1" dirty="0">
                <a:solidFill>
                  <a:srgbClr val="0000FF"/>
                </a:solidFill>
              </a:rPr>
              <a:t>]</a:t>
            </a:r>
            <a:r>
              <a:rPr lang="en-US" altLang="zh-CN" sz="2400" b="1" baseline="30000" dirty="0">
                <a:solidFill>
                  <a:srgbClr val="0000FF"/>
                </a:solidFill>
              </a:rPr>
              <a:t>4-</a:t>
            </a:r>
            <a:r>
              <a:rPr lang="zh-CN" altLang="en-US" sz="2400" b="1" dirty="0">
                <a:solidFill>
                  <a:srgbClr val="0000FF"/>
                </a:solidFill>
              </a:rPr>
              <a:t>。</a:t>
            </a:r>
          </a:p>
          <a:p>
            <a:pPr eaLnBrk="1" hangingPunct="1">
              <a:buFont typeface="Wingdings" panose="05000000000000000000" pitchFamily="2" charset="2"/>
              <a:buChar char="u"/>
            </a:pPr>
            <a:r>
              <a:rPr lang="en-US" altLang="zh-CN" sz="2000" b="1" dirty="0">
                <a:solidFill>
                  <a:srgbClr val="000000"/>
                </a:solidFill>
              </a:rPr>
              <a:t>(</a:t>
            </a:r>
            <a:r>
              <a:rPr lang="en-US" altLang="zh-CN" sz="2000" b="1" dirty="0" err="1">
                <a:solidFill>
                  <a:srgbClr val="000000"/>
                </a:solidFill>
              </a:rPr>
              <a:t>i</a:t>
            </a:r>
            <a:r>
              <a:rPr lang="en-US" altLang="zh-CN" sz="2000" b="1" dirty="0">
                <a:solidFill>
                  <a:srgbClr val="000000"/>
                </a:solidFill>
              </a:rPr>
              <a:t>) </a:t>
            </a:r>
            <a:r>
              <a:rPr lang="zh-CN" altLang="en-US" sz="2000" b="1" dirty="0">
                <a:solidFill>
                  <a:srgbClr val="000000"/>
                </a:solidFill>
              </a:rPr>
              <a:t>每个</a:t>
            </a:r>
            <a:r>
              <a:rPr lang="en-US" altLang="zh-CN" sz="2000" b="1" dirty="0">
                <a:solidFill>
                  <a:srgbClr val="000000"/>
                </a:solidFill>
              </a:rPr>
              <a:t>[SiO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四面体</a:t>
            </a:r>
            <a:r>
              <a:rPr lang="en-US" altLang="zh-CN" sz="2000" b="1" dirty="0" err="1">
                <a:solidFill>
                  <a:srgbClr val="000000"/>
                </a:solidFill>
              </a:rPr>
              <a:t>Si:O</a:t>
            </a:r>
            <a:r>
              <a:rPr lang="en-US" altLang="zh-CN" sz="2000" b="1" dirty="0">
                <a:solidFill>
                  <a:srgbClr val="000000"/>
                </a:solidFill>
              </a:rPr>
              <a:t>=1:4</a:t>
            </a:r>
            <a:r>
              <a:rPr lang="en-US" altLang="zh-CN" sz="2000" b="1" dirty="0">
                <a:solidFill>
                  <a:srgbClr val="000000"/>
                </a:solidFill>
                <a:sym typeface="Symbol" panose="05050102010706020507" pitchFamily="18" charset="2"/>
              </a:rPr>
              <a:t></a:t>
            </a:r>
            <a:r>
              <a:rPr lang="en-US" altLang="zh-CN" sz="2000" b="1" dirty="0">
                <a:solidFill>
                  <a:srgbClr val="000000"/>
                </a:solidFill>
              </a:rPr>
              <a:t>SiO</a:t>
            </a:r>
            <a:r>
              <a:rPr lang="en-US" altLang="zh-CN" sz="2000" b="1" baseline="-25000" dirty="0">
                <a:solidFill>
                  <a:srgbClr val="000000"/>
                </a:solidFill>
              </a:rPr>
              <a:t>4</a:t>
            </a:r>
            <a:r>
              <a:rPr lang="en-US" altLang="zh-CN" sz="2000" b="1" baseline="30000" dirty="0">
                <a:solidFill>
                  <a:srgbClr val="000000"/>
                </a:solidFill>
              </a:rPr>
              <a:t>4</a:t>
            </a:r>
            <a:r>
              <a:rPr lang="en-US" altLang="zh-CN" sz="2000" b="1" baseline="30000" dirty="0">
                <a:solidFill>
                  <a:srgbClr val="000000"/>
                </a:solidFill>
                <a:latin typeface="宋体" panose="02010600030101010101" pitchFamily="2" charset="-122"/>
              </a:rPr>
              <a:t>-</a:t>
            </a:r>
            <a:endParaRPr lang="en-US" altLang="zh-CN" sz="2000" b="1" dirty="0">
              <a:solidFill>
                <a:srgbClr val="000000"/>
              </a:solidFill>
            </a:endParaRPr>
          </a:p>
          <a:p>
            <a:pPr eaLnBrk="1" hangingPunct="1">
              <a:buFont typeface="Wingdings" panose="05000000000000000000" pitchFamily="2" charset="2"/>
              <a:buChar char="u"/>
            </a:pPr>
            <a:r>
              <a:rPr lang="en-US" altLang="zh-CN" sz="2000" b="1" dirty="0">
                <a:solidFill>
                  <a:srgbClr val="000000"/>
                </a:solidFill>
              </a:rPr>
              <a:t>(ii) </a:t>
            </a:r>
            <a:r>
              <a:rPr lang="zh-CN" altLang="en-US" sz="2000" b="1" dirty="0">
                <a:solidFill>
                  <a:srgbClr val="000000"/>
                </a:solidFill>
              </a:rPr>
              <a:t>两个</a:t>
            </a:r>
            <a:r>
              <a:rPr lang="en-US" altLang="zh-CN" sz="2000" b="1" dirty="0">
                <a:solidFill>
                  <a:srgbClr val="000000"/>
                </a:solidFill>
              </a:rPr>
              <a:t>[SiO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以角氧相连，</a:t>
            </a:r>
            <a:r>
              <a:rPr lang="en-US" altLang="zh-CN" sz="2000" b="1" dirty="0">
                <a:solidFill>
                  <a:srgbClr val="000000"/>
                </a:solidFill>
              </a:rPr>
              <a:t>Si</a:t>
            </a:r>
            <a:r>
              <a:rPr lang="zh-CN" altLang="en-US" sz="2000" b="1" dirty="0">
                <a:solidFill>
                  <a:srgbClr val="000000"/>
                </a:solidFill>
              </a:rPr>
              <a:t>和</a:t>
            </a:r>
            <a:r>
              <a:rPr lang="en-US" altLang="zh-CN" sz="2000" b="1" dirty="0">
                <a:solidFill>
                  <a:srgbClr val="000000"/>
                </a:solidFill>
              </a:rPr>
              <a:t>O</a:t>
            </a:r>
            <a:r>
              <a:rPr lang="zh-CN" altLang="en-US" sz="2000" b="1" dirty="0">
                <a:solidFill>
                  <a:srgbClr val="000000"/>
                </a:solidFill>
              </a:rPr>
              <a:t>的原子数之比是</a:t>
            </a:r>
            <a:r>
              <a:rPr lang="en-US" altLang="zh-CN" sz="2000" b="1" dirty="0">
                <a:solidFill>
                  <a:srgbClr val="000000"/>
                </a:solidFill>
              </a:rPr>
              <a:t>1:3.5</a:t>
            </a:r>
            <a:r>
              <a:rPr lang="en-US" altLang="zh-CN" sz="2000" b="1" dirty="0">
                <a:solidFill>
                  <a:srgbClr val="000000"/>
                </a:solidFill>
                <a:sym typeface="Symbol" panose="05050102010706020507" pitchFamily="18" charset="2"/>
              </a:rPr>
              <a:t> </a:t>
            </a:r>
            <a:r>
              <a:rPr lang="en-US" altLang="zh-CN" sz="2000" b="1" dirty="0">
                <a:solidFill>
                  <a:srgbClr val="000000"/>
                </a:solidFill>
              </a:rPr>
              <a:t>Si</a:t>
            </a:r>
            <a:r>
              <a:rPr lang="en-US" altLang="zh-CN" sz="2000" b="1" baseline="-25000" dirty="0">
                <a:solidFill>
                  <a:srgbClr val="000000"/>
                </a:solidFill>
              </a:rPr>
              <a:t>2</a:t>
            </a:r>
            <a:r>
              <a:rPr lang="en-US" altLang="zh-CN" sz="2000" b="1" dirty="0">
                <a:solidFill>
                  <a:srgbClr val="000000"/>
                </a:solidFill>
              </a:rPr>
              <a:t>O</a:t>
            </a:r>
            <a:r>
              <a:rPr lang="en-US" altLang="zh-CN" sz="2000" b="1" baseline="-25000" dirty="0">
                <a:solidFill>
                  <a:srgbClr val="000000"/>
                </a:solidFill>
              </a:rPr>
              <a:t>7</a:t>
            </a:r>
            <a:r>
              <a:rPr lang="en-US" altLang="zh-CN" sz="2000" b="1" baseline="30000" dirty="0">
                <a:solidFill>
                  <a:srgbClr val="000000"/>
                </a:solidFill>
              </a:rPr>
              <a:t>2</a:t>
            </a:r>
            <a:r>
              <a:rPr lang="en-US" altLang="zh-CN" sz="2000" b="1" baseline="30000" dirty="0">
                <a:solidFill>
                  <a:srgbClr val="000000"/>
                </a:solidFill>
                <a:latin typeface="宋体" panose="02010600030101010101" pitchFamily="2" charset="-122"/>
              </a:rPr>
              <a:t>-</a:t>
            </a:r>
            <a:endParaRPr lang="en-US" altLang="zh-CN" sz="2000" b="1" dirty="0">
              <a:solidFill>
                <a:srgbClr val="000000"/>
              </a:solidFill>
            </a:endParaRPr>
          </a:p>
          <a:p>
            <a:pPr eaLnBrk="1" hangingPunct="1">
              <a:buFont typeface="Wingdings" panose="05000000000000000000" pitchFamily="2" charset="2"/>
              <a:buChar char="u"/>
            </a:pPr>
            <a:r>
              <a:rPr lang="en-US" altLang="zh-CN" sz="2000" b="1" dirty="0">
                <a:solidFill>
                  <a:srgbClr val="000000"/>
                </a:solidFill>
              </a:rPr>
              <a:t>(iii)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以两个角氧分别和其它</a:t>
            </a:r>
            <a:r>
              <a:rPr lang="en-US" altLang="zh-CN" sz="2000" b="1" dirty="0">
                <a:solidFill>
                  <a:srgbClr val="000000"/>
                </a:solidFill>
              </a:rPr>
              <a:t>[SiO</a:t>
            </a:r>
            <a:r>
              <a:rPr lang="en-US" altLang="zh-CN" sz="2000" b="1" baseline="-25000" dirty="0">
                <a:solidFill>
                  <a:srgbClr val="000000"/>
                </a:solidFill>
              </a:rPr>
              <a:t>4</a:t>
            </a:r>
            <a:r>
              <a:rPr lang="en-US" altLang="zh-CN" sz="2000" b="1" dirty="0">
                <a:solidFill>
                  <a:srgbClr val="000000"/>
                </a:solidFill>
              </a:rPr>
              <a:t>]</a:t>
            </a:r>
          </a:p>
          <a:p>
            <a:pPr eaLnBrk="1" hangingPunct="1"/>
            <a:r>
              <a:rPr lang="en-US" altLang="zh-CN" sz="2000" b="1" dirty="0">
                <a:solidFill>
                  <a:srgbClr val="000000"/>
                </a:solidFill>
              </a:rPr>
              <a:t>     </a:t>
            </a:r>
            <a:r>
              <a:rPr lang="zh-CN" altLang="en-US" sz="2000" b="1" dirty="0">
                <a:solidFill>
                  <a:srgbClr val="000000"/>
                </a:solidFill>
              </a:rPr>
              <a:t>两个角氧相连成环状或长链状结构，</a:t>
            </a:r>
            <a:r>
              <a:rPr lang="en-US" altLang="zh-CN" sz="2000" b="1" dirty="0" err="1">
                <a:solidFill>
                  <a:srgbClr val="000000"/>
                </a:solidFill>
              </a:rPr>
              <a:t>Si:O</a:t>
            </a:r>
            <a:r>
              <a:rPr lang="en-US" altLang="zh-CN" sz="2000" b="1" dirty="0">
                <a:solidFill>
                  <a:srgbClr val="000000"/>
                </a:solidFill>
              </a:rPr>
              <a:t>=1:3</a:t>
            </a:r>
            <a:r>
              <a:rPr lang="en-US" altLang="zh-CN" sz="2000" b="1" dirty="0">
                <a:solidFill>
                  <a:srgbClr val="000000"/>
                </a:solidFill>
                <a:sym typeface="Symbol" panose="05050102010706020507" pitchFamily="18" charset="2"/>
              </a:rPr>
              <a:t> </a:t>
            </a:r>
            <a:endParaRPr lang="en-US" altLang="zh-CN" sz="2000" b="1" dirty="0">
              <a:solidFill>
                <a:srgbClr val="000000"/>
              </a:solidFill>
            </a:endParaRPr>
          </a:p>
          <a:p>
            <a:pPr eaLnBrk="1" hangingPunct="1">
              <a:buFont typeface="Wingdings" panose="05000000000000000000" pitchFamily="2" charset="2"/>
              <a:buChar char="u"/>
            </a:pPr>
            <a:r>
              <a:rPr lang="en-US" altLang="zh-CN" sz="2000" b="1" dirty="0">
                <a:solidFill>
                  <a:srgbClr val="000000"/>
                </a:solidFill>
              </a:rPr>
              <a:t>(iv)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以角氧构造成</a:t>
            </a:r>
            <a:r>
              <a:rPr lang="zh-CN" altLang="en-US" sz="2000" b="1" dirty="0">
                <a:solidFill>
                  <a:srgbClr val="0000FF"/>
                </a:solidFill>
              </a:rPr>
              <a:t>双链</a:t>
            </a:r>
            <a:r>
              <a:rPr lang="zh-CN" altLang="en-US" sz="2000" b="1" dirty="0">
                <a:solidFill>
                  <a:srgbClr val="000000"/>
                </a:solidFill>
              </a:rPr>
              <a:t>，</a:t>
            </a:r>
            <a:endParaRPr lang="en-US" altLang="zh-CN" sz="2000" b="1" dirty="0">
              <a:solidFill>
                <a:srgbClr val="000000"/>
              </a:solidFill>
            </a:endParaRPr>
          </a:p>
          <a:p>
            <a:pPr eaLnBrk="1" hangingPunct="1"/>
            <a:r>
              <a:rPr lang="en-US" altLang="zh-CN" sz="2000" b="1" dirty="0">
                <a:solidFill>
                  <a:srgbClr val="000000"/>
                </a:solidFill>
                <a:latin typeface="Times New Roman" panose="02020603050405020304" pitchFamily="18" charset="0"/>
                <a:cs typeface="Times New Roman" panose="02020603050405020304" pitchFamily="18" charset="0"/>
              </a:rPr>
              <a:t>      </a:t>
            </a:r>
            <a:r>
              <a:rPr lang="en-US" altLang="zh-CN" sz="2000" b="1" dirty="0" err="1">
                <a:solidFill>
                  <a:srgbClr val="000000"/>
                </a:solidFill>
                <a:latin typeface="Times New Roman" panose="02020603050405020304" pitchFamily="18" charset="0"/>
                <a:cs typeface="Times New Roman" panose="02020603050405020304" pitchFamily="18" charset="0"/>
              </a:rPr>
              <a:t>Si</a:t>
            </a:r>
            <a:r>
              <a:rPr lang="en-US" altLang="zh-CN" sz="2000" b="1" dirty="0" err="1">
                <a:solidFill>
                  <a:srgbClr val="000000"/>
                </a:solidFill>
                <a:latin typeface="宋体" panose="02010600030101010101" pitchFamily="2" charset="-122"/>
              </a:rPr>
              <a:t>:</a:t>
            </a:r>
            <a:r>
              <a:rPr lang="en-US" altLang="zh-CN" sz="2000" b="1" dirty="0" err="1">
                <a:solidFill>
                  <a:srgbClr val="000000"/>
                </a:solidFill>
                <a:latin typeface="Times New Roman" panose="02020603050405020304" pitchFamily="18" charset="0"/>
                <a:cs typeface="Times New Roman" panose="02020603050405020304" pitchFamily="18" charset="0"/>
              </a:rPr>
              <a:t>O</a:t>
            </a:r>
            <a:r>
              <a:rPr lang="en-US" altLang="zh-CN" sz="2000" b="1" dirty="0">
                <a:solidFill>
                  <a:srgbClr val="000000"/>
                </a:solidFill>
                <a:latin typeface="Times New Roman" panose="02020603050405020304" pitchFamily="18" charset="0"/>
                <a:cs typeface="Times New Roman" panose="02020603050405020304" pitchFamily="18" charset="0"/>
              </a:rPr>
              <a:t> = 4</a:t>
            </a:r>
            <a:r>
              <a:rPr lang="en-US" altLang="zh-CN" sz="2000" b="1" dirty="0">
                <a:solidFill>
                  <a:srgbClr val="000000"/>
                </a:solidFill>
                <a:latin typeface="宋体" panose="02010600030101010101" pitchFamily="2" charset="-122"/>
              </a:rPr>
              <a:t>:</a:t>
            </a:r>
            <a:r>
              <a:rPr lang="en-US" altLang="zh-CN" sz="2000" b="1" dirty="0">
                <a:solidFill>
                  <a:srgbClr val="000000"/>
                </a:solidFill>
                <a:latin typeface="Times New Roman" panose="02020603050405020304" pitchFamily="18" charset="0"/>
                <a:cs typeface="Times New Roman" panose="02020603050405020304" pitchFamily="18" charset="0"/>
              </a:rPr>
              <a:t>11</a:t>
            </a:r>
            <a:r>
              <a:rPr lang="en-US" altLang="zh-CN" sz="2000" b="1" dirty="0">
                <a:solidFill>
                  <a:srgbClr val="000000"/>
                </a:solidFill>
                <a:sym typeface="Symbol" panose="05050102010706020507" pitchFamily="18" charset="2"/>
              </a:rPr>
              <a:t> </a:t>
            </a:r>
            <a:endParaRPr lang="zh-CN" altLang="en-US" sz="2000" b="1" dirty="0">
              <a:solidFill>
                <a:srgbClr val="000000"/>
              </a:solidFill>
            </a:endParaRPr>
          </a:p>
          <a:p>
            <a:pPr eaLnBrk="1" hangingPunct="1">
              <a:buFont typeface="Wingdings" panose="05000000000000000000" pitchFamily="2" charset="2"/>
              <a:buChar char="u"/>
            </a:pPr>
            <a:r>
              <a:rPr lang="en-US" altLang="zh-CN" sz="2000" b="1" dirty="0">
                <a:solidFill>
                  <a:srgbClr val="000000"/>
                </a:solidFill>
              </a:rPr>
              <a:t>(v)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分别以三个角氧和其它三个</a:t>
            </a:r>
            <a:endParaRPr lang="en-US" altLang="zh-CN" sz="2000" b="1" dirty="0">
              <a:solidFill>
                <a:srgbClr val="000000"/>
              </a:solidFill>
            </a:endParaRPr>
          </a:p>
          <a:p>
            <a:pPr eaLnBrk="1" hangingPunct="1"/>
            <a:r>
              <a:rPr lang="en-US" altLang="zh-CN" sz="2000" b="1" dirty="0">
                <a:solidFill>
                  <a:srgbClr val="000000"/>
                </a:solidFill>
              </a:rPr>
              <a:t>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相连成</a:t>
            </a:r>
            <a:r>
              <a:rPr lang="zh-CN" altLang="en-US" sz="2000" b="1" dirty="0">
                <a:solidFill>
                  <a:srgbClr val="0000FF"/>
                </a:solidFill>
              </a:rPr>
              <a:t>层状</a:t>
            </a:r>
            <a:r>
              <a:rPr lang="zh-CN" altLang="en-US" sz="2000" b="1" dirty="0">
                <a:solidFill>
                  <a:srgbClr val="000000"/>
                </a:solidFill>
              </a:rPr>
              <a:t>结构，</a:t>
            </a:r>
            <a:r>
              <a:rPr lang="en-US" altLang="zh-CN" sz="2000" b="1" dirty="0" err="1">
                <a:solidFill>
                  <a:srgbClr val="000000"/>
                </a:solidFill>
              </a:rPr>
              <a:t>Si:O</a:t>
            </a:r>
            <a:r>
              <a:rPr lang="en-US" altLang="zh-CN" sz="2000" b="1" dirty="0">
                <a:solidFill>
                  <a:srgbClr val="000000"/>
                </a:solidFill>
              </a:rPr>
              <a:t> = 2:5</a:t>
            </a:r>
          </a:p>
          <a:p>
            <a:pPr eaLnBrk="1" hangingPunct="1"/>
            <a:r>
              <a:rPr lang="en-US" altLang="zh-CN" sz="2000" b="1" dirty="0">
                <a:solidFill>
                  <a:srgbClr val="000000"/>
                </a:solidFill>
              </a:rPr>
              <a:t>     </a:t>
            </a:r>
            <a:r>
              <a:rPr lang="en-US" altLang="zh-CN" sz="2000" b="1" dirty="0">
                <a:solidFill>
                  <a:srgbClr val="000000"/>
                </a:solidFill>
                <a:sym typeface="Symbol" panose="05050102010706020507" pitchFamily="18" charset="2"/>
              </a:rPr>
              <a:t> </a:t>
            </a:r>
            <a:endParaRPr lang="zh-CN" altLang="en-US" sz="2000" b="1" dirty="0">
              <a:solidFill>
                <a:srgbClr val="000000"/>
              </a:solidFill>
            </a:endParaRPr>
          </a:p>
          <a:p>
            <a:pPr eaLnBrk="1" hangingPunct="1">
              <a:buFont typeface="Wingdings" panose="05000000000000000000" pitchFamily="2" charset="2"/>
              <a:buChar char="u"/>
            </a:pPr>
            <a:r>
              <a:rPr lang="en-US" altLang="zh-CN" sz="2000" b="1" dirty="0">
                <a:solidFill>
                  <a:srgbClr val="000000"/>
                </a:solidFill>
              </a:rPr>
              <a:t>(vi)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分别以四个氧和其他四个</a:t>
            </a:r>
            <a:endParaRPr lang="en-US" altLang="zh-CN" sz="2000" b="1" dirty="0">
              <a:solidFill>
                <a:srgbClr val="000000"/>
              </a:solidFill>
            </a:endParaRPr>
          </a:p>
          <a:p>
            <a:pPr eaLnBrk="1" hangingPunct="1"/>
            <a:r>
              <a:rPr lang="en-US" altLang="zh-CN" sz="2000" b="1" dirty="0">
                <a:solidFill>
                  <a:srgbClr val="000000"/>
                </a:solidFill>
              </a:rPr>
              <a:t>     [SiO</a:t>
            </a:r>
            <a:r>
              <a:rPr lang="en-US" altLang="zh-CN" sz="2000" b="1" baseline="-25000" dirty="0">
                <a:solidFill>
                  <a:srgbClr val="000000"/>
                </a:solidFill>
              </a:rPr>
              <a:t>4</a:t>
            </a:r>
            <a:r>
              <a:rPr lang="en-US" altLang="zh-CN" sz="2000" b="1" dirty="0">
                <a:solidFill>
                  <a:srgbClr val="000000"/>
                </a:solidFill>
              </a:rPr>
              <a:t>]</a:t>
            </a:r>
            <a:r>
              <a:rPr lang="zh-CN" altLang="en-US" sz="2000" b="1" dirty="0">
                <a:solidFill>
                  <a:srgbClr val="000000"/>
                </a:solidFill>
              </a:rPr>
              <a:t>相连成骨架状结构，</a:t>
            </a:r>
            <a:endParaRPr lang="en-US" altLang="zh-CN" sz="2000" b="1" dirty="0">
              <a:solidFill>
                <a:srgbClr val="000000"/>
              </a:solidFill>
            </a:endParaRPr>
          </a:p>
          <a:p>
            <a:pPr eaLnBrk="1" hangingPunct="1"/>
            <a:r>
              <a:rPr lang="en-US" altLang="zh-CN" sz="2000" b="1" dirty="0">
                <a:solidFill>
                  <a:srgbClr val="000000"/>
                </a:solidFill>
              </a:rPr>
              <a:t>     </a:t>
            </a:r>
            <a:r>
              <a:rPr lang="en-US" altLang="zh-CN" sz="2000" b="1" dirty="0" err="1">
                <a:solidFill>
                  <a:srgbClr val="000000"/>
                </a:solidFill>
              </a:rPr>
              <a:t>Si:O</a:t>
            </a:r>
            <a:r>
              <a:rPr lang="en-US" altLang="zh-CN" sz="2000" b="1" dirty="0">
                <a:solidFill>
                  <a:srgbClr val="000000"/>
                </a:solidFill>
              </a:rPr>
              <a:t> = 1:2 </a:t>
            </a:r>
            <a:r>
              <a:rPr lang="en-US" altLang="zh-CN" sz="2000" b="1" dirty="0">
                <a:solidFill>
                  <a:srgbClr val="000000"/>
                </a:solidFill>
                <a:sym typeface="Symbol" panose="05050102010706020507" pitchFamily="18" charset="2"/>
              </a:rPr>
              <a:t> (</a:t>
            </a:r>
            <a:r>
              <a:rPr lang="en-US" altLang="zh-CN" sz="2000" b="1" dirty="0">
                <a:solidFill>
                  <a:srgbClr val="000000"/>
                </a:solidFill>
                <a:latin typeface="Times New Roman" panose="02020603050405020304" pitchFamily="18" charset="0"/>
                <a:cs typeface="Times New Roman" panose="02020603050405020304" pitchFamily="18" charset="0"/>
              </a:rPr>
              <a:t>SiO</a:t>
            </a:r>
            <a:r>
              <a:rPr lang="en-US" altLang="zh-CN" sz="2000" b="1" baseline="-30000" dirty="0">
                <a:solidFill>
                  <a:srgbClr val="000000"/>
                </a:solidFill>
                <a:latin typeface="Times New Roman" panose="02020603050405020304" pitchFamily="18" charset="0"/>
                <a:cs typeface="Times New Roman" panose="02020603050405020304" pitchFamily="18" charset="0"/>
              </a:rPr>
              <a:t>2</a:t>
            </a:r>
            <a:r>
              <a:rPr lang="en-US" altLang="zh-CN" sz="2000" b="1" dirty="0">
                <a:solidFill>
                  <a:srgbClr val="000000"/>
                </a:solidFill>
                <a:latin typeface="Times New Roman" panose="02020603050405020304" pitchFamily="18" charset="0"/>
                <a:cs typeface="Times New Roman" panose="02020603050405020304" pitchFamily="18" charset="0"/>
              </a:rPr>
              <a:t>)</a:t>
            </a:r>
            <a:r>
              <a:rPr lang="en-US" altLang="zh-CN" sz="2000" b="1" baseline="-30000" dirty="0">
                <a:solidFill>
                  <a:srgbClr val="000000"/>
                </a:solidFill>
                <a:latin typeface="Times New Roman" panose="02020603050405020304" pitchFamily="18" charset="0"/>
                <a:cs typeface="Times New Roman" panose="02020603050405020304" pitchFamily="18" charset="0"/>
              </a:rPr>
              <a:t>n</a:t>
            </a:r>
            <a:r>
              <a:rPr lang="en-US" altLang="zh-CN" sz="2000" b="1" dirty="0">
                <a:solidFill>
                  <a:srgbClr val="000000"/>
                </a:solidFill>
              </a:rPr>
              <a:t> </a:t>
            </a:r>
          </a:p>
        </p:txBody>
      </p:sp>
      <p:pic>
        <p:nvPicPr>
          <p:cNvPr id="242692" name="Picture 5">
            <a:extLst>
              <a:ext uri="{FF2B5EF4-FFF2-40B4-BE49-F238E27FC236}">
                <a16:creationId xmlns:a16="http://schemas.microsoft.com/office/drawing/2014/main" id="{BA155958-EBB2-88C7-C798-1128A97F4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4195763"/>
            <a:ext cx="1231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矩形 4">
            <a:extLst>
              <a:ext uri="{FF2B5EF4-FFF2-40B4-BE49-F238E27FC236}">
                <a16:creationId xmlns:a16="http://schemas.microsoft.com/office/drawing/2014/main" id="{B6AA64FB-04F3-BB0E-DBBA-BBE713450961}"/>
              </a:ext>
            </a:extLst>
          </p:cNvPr>
          <p:cNvSpPr>
            <a:spLocks noChangeArrowheads="1"/>
          </p:cNvSpPr>
          <p:nvPr/>
        </p:nvSpPr>
        <p:spPr bwMode="auto">
          <a:xfrm>
            <a:off x="2927351" y="1"/>
            <a:ext cx="1574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00"/>
                </a:solidFill>
              </a:rPr>
              <a:t>硅酸盐</a:t>
            </a:r>
            <a:endParaRPr lang="zh-CN" altLang="en-US" dirty="0">
              <a:solidFill>
                <a:srgbClr val="FF0000"/>
              </a:solidFill>
            </a:endParaRPr>
          </a:p>
        </p:txBody>
      </p:sp>
      <p:graphicFrame>
        <p:nvGraphicFramePr>
          <p:cNvPr id="27650" name="Object 5">
            <a:extLst>
              <a:ext uri="{FF2B5EF4-FFF2-40B4-BE49-F238E27FC236}">
                <a16:creationId xmlns:a16="http://schemas.microsoft.com/office/drawing/2014/main" id="{60706CE1-CDCA-6CD2-F26A-590CA15D5BD7}"/>
              </a:ext>
            </a:extLst>
          </p:cNvPr>
          <p:cNvGraphicFramePr>
            <a:graphicFrameLocks noChangeAspect="1"/>
          </p:cNvGraphicFramePr>
          <p:nvPr/>
        </p:nvGraphicFramePr>
        <p:xfrm>
          <a:off x="6643689" y="115889"/>
          <a:ext cx="1927225" cy="1933575"/>
        </p:xfrm>
        <a:graphic>
          <a:graphicData uri="http://schemas.openxmlformats.org/presentationml/2006/ole">
            <mc:AlternateContent xmlns:mc="http://schemas.openxmlformats.org/markup-compatibility/2006">
              <mc:Choice xmlns:v="urn:schemas-microsoft-com:vml" Requires="v">
                <p:oleObj name="BMP 图像" r:id="rId5" imgW="2042337" imgH="2049958" progId="Paint.Picture">
                  <p:embed/>
                </p:oleObj>
              </mc:Choice>
              <mc:Fallback>
                <p:oleObj name="BMP 图像" r:id="rId5" imgW="2042337" imgH="2049958" progId="Paint.Picture">
                  <p:embed/>
                  <p:pic>
                    <p:nvPicPr>
                      <p:cNvPr id="27650" name="Object 5">
                        <a:extLst>
                          <a:ext uri="{FF2B5EF4-FFF2-40B4-BE49-F238E27FC236}">
                            <a16:creationId xmlns:a16="http://schemas.microsoft.com/office/drawing/2014/main" id="{60706CE1-CDCA-6CD2-F26A-590CA15D5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9" y="115889"/>
                        <a:ext cx="1927225"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5E9C5F67-DE50-6FB9-118D-720159E1DA7F}"/>
              </a:ext>
            </a:extLst>
          </p:cNvPr>
          <p:cNvGraphicFramePr>
            <a:graphicFrameLocks noChangeAspect="1"/>
          </p:cNvGraphicFramePr>
          <p:nvPr/>
        </p:nvGraphicFramePr>
        <p:xfrm>
          <a:off x="8480426" y="1052514"/>
          <a:ext cx="2187575" cy="2065337"/>
        </p:xfrm>
        <a:graphic>
          <a:graphicData uri="http://schemas.openxmlformats.org/presentationml/2006/ole">
            <mc:AlternateContent xmlns:mc="http://schemas.openxmlformats.org/markup-compatibility/2006">
              <mc:Choice xmlns:v="urn:schemas-microsoft-com:vml" Requires="v">
                <p:oleObj name="BMP 图像" r:id="rId7" imgW="2187130" imgH="2064762" progId="Paint.Picture">
                  <p:embed/>
                </p:oleObj>
              </mc:Choice>
              <mc:Fallback>
                <p:oleObj name="BMP 图像" r:id="rId7" imgW="2187130" imgH="2064762" progId="Paint.Picture">
                  <p:embed/>
                  <p:pic>
                    <p:nvPicPr>
                      <p:cNvPr id="11" name="Object 6">
                        <a:extLst>
                          <a:ext uri="{FF2B5EF4-FFF2-40B4-BE49-F238E27FC236}">
                            <a16:creationId xmlns:a16="http://schemas.microsoft.com/office/drawing/2014/main" id="{5E9C5F67-DE50-6FB9-118D-720159E1DA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0426" y="1052514"/>
                        <a:ext cx="2187575" cy="206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 name="Picture 11" descr="04">
            <a:extLst>
              <a:ext uri="{FF2B5EF4-FFF2-40B4-BE49-F238E27FC236}">
                <a16:creationId xmlns:a16="http://schemas.microsoft.com/office/drawing/2014/main" id="{0AB84B81-5FEF-94E6-C8F4-5037191DB7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6961" t="46596" r="31378" b="4890"/>
          <a:stretch>
            <a:fillRect/>
          </a:stretch>
        </p:blipFill>
        <p:spPr bwMode="auto">
          <a:xfrm>
            <a:off x="8796338" y="3213100"/>
            <a:ext cx="1630362" cy="151130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1" descr="04">
            <a:extLst>
              <a:ext uri="{FF2B5EF4-FFF2-40B4-BE49-F238E27FC236}">
                <a16:creationId xmlns:a16="http://schemas.microsoft.com/office/drawing/2014/main" id="{89F5B793-C8E5-AA93-0116-2C41C769EE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5456" t="488" r="-3" b="61212"/>
          <a:stretch>
            <a:fillRect/>
          </a:stretch>
        </p:blipFill>
        <p:spPr bwMode="auto">
          <a:xfrm>
            <a:off x="6743700" y="3068639"/>
            <a:ext cx="1836738" cy="1620837"/>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FD4706F0-28DA-01BF-3787-6FC288F9E535}"/>
              </a:ext>
            </a:extLst>
          </p:cNvPr>
          <p:cNvSpPr>
            <a:spLocks noChangeArrowheads="1"/>
          </p:cNvSpPr>
          <p:nvPr/>
        </p:nvSpPr>
        <p:spPr bwMode="auto">
          <a:xfrm>
            <a:off x="7104064" y="4724400"/>
            <a:ext cx="107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a:solidFill>
                  <a:srgbClr val="000000"/>
                </a:solidFill>
              </a:rPr>
              <a:t>Si</a:t>
            </a:r>
            <a:r>
              <a:rPr lang="en-US" altLang="zh-CN" sz="1800" baseline="-30000">
                <a:solidFill>
                  <a:srgbClr val="000000"/>
                </a:solidFill>
              </a:rPr>
              <a:t>4</a:t>
            </a:r>
            <a:r>
              <a:rPr lang="en-US" altLang="zh-CN" sz="1800">
                <a:solidFill>
                  <a:srgbClr val="000000"/>
                </a:solidFill>
              </a:rPr>
              <a:t>O</a:t>
            </a:r>
            <a:r>
              <a:rPr lang="en-US" altLang="zh-CN" sz="1800" baseline="-30000">
                <a:solidFill>
                  <a:srgbClr val="000000"/>
                </a:solidFill>
              </a:rPr>
              <a:t>12</a:t>
            </a:r>
            <a:r>
              <a:rPr lang="en-US" altLang="zh-CN" sz="1800" baseline="30000">
                <a:solidFill>
                  <a:srgbClr val="000000"/>
                </a:solidFill>
              </a:rPr>
              <a:t>8</a:t>
            </a:r>
            <a:r>
              <a:rPr lang="zh-CN" altLang="en-US" sz="1800" baseline="30000">
                <a:solidFill>
                  <a:srgbClr val="000000"/>
                </a:solidFill>
              </a:rPr>
              <a:t>－</a:t>
            </a:r>
            <a:endParaRPr lang="zh-CN" altLang="en-US"/>
          </a:p>
        </p:txBody>
      </p:sp>
      <p:sp>
        <p:nvSpPr>
          <p:cNvPr id="18" name="矩形 17">
            <a:extLst>
              <a:ext uri="{FF2B5EF4-FFF2-40B4-BE49-F238E27FC236}">
                <a16:creationId xmlns:a16="http://schemas.microsoft.com/office/drawing/2014/main" id="{45536EAD-6EAA-7233-22BF-E8C231F5365E}"/>
              </a:ext>
            </a:extLst>
          </p:cNvPr>
          <p:cNvSpPr>
            <a:spLocks noChangeArrowheads="1"/>
          </p:cNvSpPr>
          <p:nvPr/>
        </p:nvSpPr>
        <p:spPr bwMode="auto">
          <a:xfrm>
            <a:off x="9191625" y="4868864"/>
            <a:ext cx="116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1800">
                <a:solidFill>
                  <a:srgbClr val="000000"/>
                </a:solidFill>
              </a:rPr>
              <a:t>Si</a:t>
            </a:r>
            <a:r>
              <a:rPr lang="en-US" altLang="zh-CN" sz="1800" baseline="-30000">
                <a:solidFill>
                  <a:srgbClr val="000000"/>
                </a:solidFill>
              </a:rPr>
              <a:t>6</a:t>
            </a:r>
            <a:r>
              <a:rPr lang="en-US" altLang="zh-CN" sz="1800">
                <a:solidFill>
                  <a:srgbClr val="000000"/>
                </a:solidFill>
              </a:rPr>
              <a:t>O</a:t>
            </a:r>
            <a:r>
              <a:rPr lang="en-US" altLang="zh-CN" sz="1800" baseline="-30000">
                <a:solidFill>
                  <a:srgbClr val="000000"/>
                </a:solidFill>
              </a:rPr>
              <a:t>18</a:t>
            </a:r>
            <a:r>
              <a:rPr lang="en-US" altLang="zh-CN" sz="1800" baseline="30000">
                <a:solidFill>
                  <a:srgbClr val="000000"/>
                </a:solidFill>
              </a:rPr>
              <a:t>12</a:t>
            </a:r>
            <a:r>
              <a:rPr lang="zh-CN" altLang="en-US" sz="1800" baseline="30000">
                <a:solidFill>
                  <a:srgbClr val="000000"/>
                </a:solidFill>
              </a:rPr>
              <a:t>－</a:t>
            </a:r>
            <a:endParaRPr lang="zh-CN" altLang="en-US"/>
          </a:p>
        </p:txBody>
      </p:sp>
      <p:pic>
        <p:nvPicPr>
          <p:cNvPr id="21" name="Picture 5">
            <a:extLst>
              <a:ext uri="{FF2B5EF4-FFF2-40B4-BE49-F238E27FC236}">
                <a16:creationId xmlns:a16="http://schemas.microsoft.com/office/drawing/2014/main" id="{BDB42A04-EFA1-3D1E-8C4D-4744EEFB3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6353176"/>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9">
            <a:extLst>
              <a:ext uri="{FF2B5EF4-FFF2-40B4-BE49-F238E27FC236}">
                <a16:creationId xmlns:a16="http://schemas.microsoft.com/office/drawing/2014/main" id="{C159B105-3B24-D079-B729-ADC50C151A85}"/>
              </a:ext>
            </a:extLst>
          </p:cNvPr>
          <p:cNvSpPr>
            <a:spLocks noChangeArrowheads="1"/>
          </p:cNvSpPr>
          <p:nvPr/>
        </p:nvSpPr>
        <p:spPr bwMode="auto">
          <a:xfrm>
            <a:off x="1524001" y="-32316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42696" name="Object 8">
            <a:extLst>
              <a:ext uri="{FF2B5EF4-FFF2-40B4-BE49-F238E27FC236}">
                <a16:creationId xmlns:a16="http://schemas.microsoft.com/office/drawing/2014/main" id="{C224E69E-49C6-3099-CF22-021B7BF56B81}"/>
              </a:ext>
            </a:extLst>
          </p:cNvPr>
          <p:cNvGraphicFramePr>
            <a:graphicFrameLocks noChangeAspect="1"/>
          </p:cNvGraphicFramePr>
          <p:nvPr/>
        </p:nvGraphicFramePr>
        <p:xfrm>
          <a:off x="3359151" y="3476626"/>
          <a:ext cx="968375" cy="404813"/>
        </p:xfrm>
        <a:graphic>
          <a:graphicData uri="http://schemas.openxmlformats.org/presentationml/2006/ole">
            <mc:AlternateContent xmlns:mc="http://schemas.openxmlformats.org/markup-compatibility/2006">
              <mc:Choice xmlns:v="urn:schemas-microsoft-com:vml" Requires="v">
                <p:oleObj name="公式" r:id="rId10" imgW="583920" imgH="241200" progId="Equation.3">
                  <p:embed/>
                </p:oleObj>
              </mc:Choice>
              <mc:Fallback>
                <p:oleObj name="公式" r:id="rId10" imgW="583920" imgH="241200" progId="Equation.3">
                  <p:embed/>
                  <p:pic>
                    <p:nvPicPr>
                      <p:cNvPr id="242696" name="Object 8">
                        <a:extLst>
                          <a:ext uri="{FF2B5EF4-FFF2-40B4-BE49-F238E27FC236}">
                            <a16:creationId xmlns:a16="http://schemas.microsoft.com/office/drawing/2014/main" id="{C224E69E-49C6-3099-CF22-021B7BF56B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9151" y="3476626"/>
                        <a:ext cx="9683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5" name="Rectangle 11">
            <a:extLst>
              <a:ext uri="{FF2B5EF4-FFF2-40B4-BE49-F238E27FC236}">
                <a16:creationId xmlns:a16="http://schemas.microsoft.com/office/drawing/2014/main" id="{D43AE149-E56B-CBE1-0EA7-60628C09143B}"/>
              </a:ext>
            </a:extLst>
          </p:cNvPr>
          <p:cNvSpPr>
            <a:spLocks noChangeArrowheads="1"/>
          </p:cNvSpPr>
          <p:nvPr/>
        </p:nvSpPr>
        <p:spPr bwMode="auto">
          <a:xfrm>
            <a:off x="1524001" y="-32316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242698" name="Object 10">
            <a:extLst>
              <a:ext uri="{FF2B5EF4-FFF2-40B4-BE49-F238E27FC236}">
                <a16:creationId xmlns:a16="http://schemas.microsoft.com/office/drawing/2014/main" id="{38B8503D-ACD0-409B-ADE7-4FA9C6DF4EC9}"/>
              </a:ext>
            </a:extLst>
          </p:cNvPr>
          <p:cNvGraphicFramePr>
            <a:graphicFrameLocks noChangeAspect="1"/>
          </p:cNvGraphicFramePr>
          <p:nvPr/>
        </p:nvGraphicFramePr>
        <p:xfrm>
          <a:off x="2254251" y="5256214"/>
          <a:ext cx="1249363" cy="452437"/>
        </p:xfrm>
        <a:graphic>
          <a:graphicData uri="http://schemas.openxmlformats.org/presentationml/2006/ole">
            <mc:AlternateContent xmlns:mc="http://schemas.openxmlformats.org/markup-compatibility/2006">
              <mc:Choice xmlns:v="urn:schemas-microsoft-com:vml" Requires="v">
                <p:oleObj name="公式" r:id="rId12" imgW="634725" imgH="228501" progId="Equation.3">
                  <p:embed/>
                </p:oleObj>
              </mc:Choice>
              <mc:Fallback>
                <p:oleObj name="公式" r:id="rId12" imgW="634725" imgH="228501" progId="Equation.3">
                  <p:embed/>
                  <p:pic>
                    <p:nvPicPr>
                      <p:cNvPr id="242698" name="Object 10">
                        <a:extLst>
                          <a:ext uri="{FF2B5EF4-FFF2-40B4-BE49-F238E27FC236}">
                            <a16:creationId xmlns:a16="http://schemas.microsoft.com/office/drawing/2014/main" id="{38B8503D-ACD0-409B-ADE7-4FA9C6DF4E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4251" y="5256214"/>
                        <a:ext cx="12493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7">
            <a:extLst>
              <a:ext uri="{FF2B5EF4-FFF2-40B4-BE49-F238E27FC236}">
                <a16:creationId xmlns:a16="http://schemas.microsoft.com/office/drawing/2014/main" id="{9D1E2897-412B-5111-0733-4E679843920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64651" y="6092825"/>
            <a:ext cx="1304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灯片编号占位符 18">
            <a:extLst>
              <a:ext uri="{FF2B5EF4-FFF2-40B4-BE49-F238E27FC236}">
                <a16:creationId xmlns:a16="http://schemas.microsoft.com/office/drawing/2014/main" id="{153C9822-7D8B-11E0-699A-D8D7A8AA9B6A}"/>
              </a:ext>
            </a:extLst>
          </p:cNvPr>
          <p:cNvSpPr>
            <a:spLocks noGrp="1"/>
          </p:cNvSpPr>
          <p:nvPr>
            <p:ph type="sldNum" sz="quarter" idx="12"/>
          </p:nvPr>
        </p:nvSpPr>
        <p:spPr>
          <a:xfrm>
            <a:off x="8466139" y="660400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0ADF5B6D-CBAE-4EF0-BF3B-C3A438A97A9A}" type="slidenum">
              <a:rPr lang="en-US" altLang="zh-CN" sz="1400" b="0">
                <a:solidFill>
                  <a:srgbClr val="000000"/>
                </a:solidFill>
              </a:rPr>
              <a:pPr eaLnBrk="1" hangingPunct="1"/>
              <a:t>23</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2690">
                                            <p:txEl>
                                              <p:pRg st="2" end="2"/>
                                            </p:txEl>
                                          </p:spTgt>
                                        </p:tgtEl>
                                        <p:attrNameLst>
                                          <p:attrName>style.visibility</p:attrName>
                                        </p:attrNameLst>
                                      </p:cBhvr>
                                      <p:to>
                                        <p:strVal val="visible"/>
                                      </p:to>
                                    </p:set>
                                    <p:animEffect transition="in" filter="checkerboard(across)">
                                      <p:cBhvr>
                                        <p:cTn id="7" dur="500"/>
                                        <p:tgtEl>
                                          <p:spTgt spid="242690">
                                            <p:txEl>
                                              <p:pRg st="2" end="2"/>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42690">
                                            <p:txEl>
                                              <p:pRg st="3" end="3"/>
                                            </p:txEl>
                                          </p:spTgt>
                                        </p:tgtEl>
                                        <p:attrNameLst>
                                          <p:attrName>style.visibility</p:attrName>
                                        </p:attrNameLst>
                                      </p:cBhvr>
                                      <p:to>
                                        <p:strVal val="visible"/>
                                      </p:to>
                                    </p:set>
                                    <p:animEffect transition="in" filter="checkerboard(across)">
                                      <p:cBhvr>
                                        <p:cTn id="16" dur="500"/>
                                        <p:tgtEl>
                                          <p:spTgt spid="242690">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42690">
                                            <p:txEl>
                                              <p:pRg st="4" end="4"/>
                                            </p:txEl>
                                          </p:spTgt>
                                        </p:tgtEl>
                                        <p:attrNameLst>
                                          <p:attrName>style.visibility</p:attrName>
                                        </p:attrNameLst>
                                      </p:cBhvr>
                                      <p:to>
                                        <p:strVal val="visible"/>
                                      </p:to>
                                    </p:set>
                                    <p:animEffect transition="in" filter="checkerboard(across)">
                                      <p:cBhvr>
                                        <p:cTn id="19" dur="500"/>
                                        <p:tgtEl>
                                          <p:spTgt spid="242690">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242696"/>
                                        </p:tgtEl>
                                        <p:attrNameLst>
                                          <p:attrName>style.visibility</p:attrName>
                                        </p:attrNameLst>
                                      </p:cBhvr>
                                      <p:to>
                                        <p:strVal val="visible"/>
                                      </p:to>
                                    </p:set>
                                    <p:animEffect transition="in" filter="checkerboard(across)">
                                      <p:cBhvr>
                                        <p:cTn id="22" dur="500"/>
                                        <p:tgtEl>
                                          <p:spTgt spid="242696"/>
                                        </p:tgtEl>
                                      </p:cBhvr>
                                    </p:animEffect>
                                  </p:childTnLst>
                                </p:cTn>
                              </p:par>
                            </p:childTnLst>
                          </p:cTn>
                        </p:par>
                        <p:par>
                          <p:cTn id="23" fill="hold" nodeType="afterGroup">
                            <p:stCondLst>
                              <p:cond delay="500"/>
                            </p:stCondLst>
                            <p:childTnLst>
                              <p:par>
                                <p:cTn id="24" presetID="5" presetClass="entr" presetSubtype="1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par>
                                <p:cTn id="27" presetID="5"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par>
                                <p:cTn id="30" presetID="5"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242690">
                                            <p:txEl>
                                              <p:pRg st="5" end="5"/>
                                            </p:txEl>
                                          </p:spTgt>
                                        </p:tgtEl>
                                        <p:attrNameLst>
                                          <p:attrName>style.visibility</p:attrName>
                                        </p:attrNameLst>
                                      </p:cBhvr>
                                      <p:to>
                                        <p:strVal val="visible"/>
                                      </p:to>
                                    </p:set>
                                    <p:animEffect transition="in" filter="checkerboard(across)">
                                      <p:cBhvr>
                                        <p:cTn id="40" dur="500"/>
                                        <p:tgtEl>
                                          <p:spTgt spid="242690">
                                            <p:txEl>
                                              <p:pRg st="5" end="5"/>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242690">
                                            <p:txEl>
                                              <p:pRg st="6" end="6"/>
                                            </p:txEl>
                                          </p:spTgt>
                                        </p:tgtEl>
                                        <p:attrNameLst>
                                          <p:attrName>style.visibility</p:attrName>
                                        </p:attrNameLst>
                                      </p:cBhvr>
                                      <p:to>
                                        <p:strVal val="visible"/>
                                      </p:to>
                                    </p:set>
                                    <p:animEffect transition="in" filter="checkerboard(across)">
                                      <p:cBhvr>
                                        <p:cTn id="43" dur="500"/>
                                        <p:tgtEl>
                                          <p:spTgt spid="242690">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242692"/>
                                        </p:tgtEl>
                                        <p:attrNameLst>
                                          <p:attrName>style.visibility</p:attrName>
                                        </p:attrNameLst>
                                      </p:cBhvr>
                                      <p:to>
                                        <p:strVal val="visible"/>
                                      </p:to>
                                    </p:set>
                                    <p:animEffect transition="in" filter="checkerboard(across)">
                                      <p:cBhvr>
                                        <p:cTn id="46" dur="500"/>
                                        <p:tgtEl>
                                          <p:spTgt spid="242692"/>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242695"/>
                                        </p:tgtEl>
                                        <p:attrNameLst>
                                          <p:attrName>style.visibility</p:attrName>
                                        </p:attrNameLst>
                                      </p:cBhvr>
                                      <p:to>
                                        <p:strVal val="visible"/>
                                      </p:to>
                                    </p:set>
                                    <p:animEffect transition="in" filter="checkerboard(across)">
                                      <p:cBhvr>
                                        <p:cTn id="50" dur="500"/>
                                        <p:tgtEl>
                                          <p:spTgt spid="242695"/>
                                        </p:tgtEl>
                                      </p:cBhvr>
                                    </p:animEffect>
                                  </p:childTnLst>
                                </p:cTn>
                              </p:par>
                              <p:par>
                                <p:cTn id="51" presetID="5" presetClass="entr" presetSubtype="1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242690">
                                            <p:txEl>
                                              <p:pRg st="7" end="7"/>
                                            </p:txEl>
                                          </p:spTgt>
                                        </p:tgtEl>
                                        <p:attrNameLst>
                                          <p:attrName>style.visibility</p:attrName>
                                        </p:attrNameLst>
                                      </p:cBhvr>
                                      <p:to>
                                        <p:strVal val="visible"/>
                                      </p:to>
                                    </p:set>
                                    <p:animEffect transition="in" filter="checkerboard(across)">
                                      <p:cBhvr>
                                        <p:cTn id="58" dur="500"/>
                                        <p:tgtEl>
                                          <p:spTgt spid="242690">
                                            <p:txEl>
                                              <p:pRg st="7" end="7"/>
                                            </p:txEl>
                                          </p:spTgt>
                                        </p:tgtEl>
                                      </p:cBhvr>
                                    </p:animEffect>
                                  </p:childTnLst>
                                </p:cTn>
                              </p:par>
                              <p:par>
                                <p:cTn id="59" presetID="5" presetClass="entr" presetSubtype="10" fill="hold" nodeType="withEffect">
                                  <p:stCondLst>
                                    <p:cond delay="0"/>
                                  </p:stCondLst>
                                  <p:childTnLst>
                                    <p:set>
                                      <p:cBhvr>
                                        <p:cTn id="60" dur="1" fill="hold">
                                          <p:stCondLst>
                                            <p:cond delay="0"/>
                                          </p:stCondLst>
                                        </p:cTn>
                                        <p:tgtEl>
                                          <p:spTgt spid="242690">
                                            <p:txEl>
                                              <p:pRg st="8" end="8"/>
                                            </p:txEl>
                                          </p:spTgt>
                                        </p:tgtEl>
                                        <p:attrNameLst>
                                          <p:attrName>style.visibility</p:attrName>
                                        </p:attrNameLst>
                                      </p:cBhvr>
                                      <p:to>
                                        <p:strVal val="visible"/>
                                      </p:to>
                                    </p:set>
                                    <p:animEffect transition="in" filter="checkerboard(across)">
                                      <p:cBhvr>
                                        <p:cTn id="61" dur="500"/>
                                        <p:tgtEl>
                                          <p:spTgt spid="242690">
                                            <p:txEl>
                                              <p:pRg st="8" end="8"/>
                                            </p:txEl>
                                          </p:spTgt>
                                        </p:tgtEl>
                                      </p:cBhvr>
                                    </p:animEffect>
                                  </p:childTnLst>
                                </p:cTn>
                              </p:par>
                              <p:par>
                                <p:cTn id="62" presetID="5" presetClass="entr" presetSubtype="10" fill="hold" nodeType="withEffect">
                                  <p:stCondLst>
                                    <p:cond delay="0"/>
                                  </p:stCondLst>
                                  <p:childTnLst>
                                    <p:set>
                                      <p:cBhvr>
                                        <p:cTn id="63" dur="1" fill="hold">
                                          <p:stCondLst>
                                            <p:cond delay="0"/>
                                          </p:stCondLst>
                                        </p:cTn>
                                        <p:tgtEl>
                                          <p:spTgt spid="242690">
                                            <p:txEl>
                                              <p:pRg st="9" end="9"/>
                                            </p:txEl>
                                          </p:spTgt>
                                        </p:tgtEl>
                                        <p:attrNameLst>
                                          <p:attrName>style.visibility</p:attrName>
                                        </p:attrNameLst>
                                      </p:cBhvr>
                                      <p:to>
                                        <p:strVal val="visible"/>
                                      </p:to>
                                    </p:set>
                                    <p:animEffect transition="in" filter="checkerboard(across)">
                                      <p:cBhvr>
                                        <p:cTn id="64" dur="500"/>
                                        <p:tgtEl>
                                          <p:spTgt spid="242690">
                                            <p:txEl>
                                              <p:pRg st="9" end="9"/>
                                            </p:txEl>
                                          </p:spTgt>
                                        </p:tgtEl>
                                      </p:cBhvr>
                                    </p:animEffect>
                                  </p:childTnLst>
                                </p:cTn>
                              </p:par>
                            </p:childTnLst>
                          </p:cTn>
                        </p:par>
                        <p:par>
                          <p:cTn id="65" fill="hold" nodeType="afterGroup">
                            <p:stCondLst>
                              <p:cond delay="500"/>
                            </p:stCondLst>
                            <p:childTnLst>
                              <p:par>
                                <p:cTn id="66" presetID="5" presetClass="entr" presetSubtype="10" fill="hold" nodeType="afterEffect">
                                  <p:stCondLst>
                                    <p:cond delay="0"/>
                                  </p:stCondLst>
                                  <p:childTnLst>
                                    <p:set>
                                      <p:cBhvr>
                                        <p:cTn id="67" dur="1" fill="hold">
                                          <p:stCondLst>
                                            <p:cond delay="0"/>
                                          </p:stCondLst>
                                        </p:cTn>
                                        <p:tgtEl>
                                          <p:spTgt spid="242698"/>
                                        </p:tgtEl>
                                        <p:attrNameLst>
                                          <p:attrName>style.visibility</p:attrName>
                                        </p:attrNameLst>
                                      </p:cBhvr>
                                      <p:to>
                                        <p:strVal val="visible"/>
                                      </p:to>
                                    </p:set>
                                    <p:animEffect transition="in" filter="checkerboard(across)">
                                      <p:cBhvr>
                                        <p:cTn id="68" dur="500"/>
                                        <p:tgtEl>
                                          <p:spTgt spid="242698"/>
                                        </p:tgtEl>
                                      </p:cBhvr>
                                    </p:animEffect>
                                  </p:childTnLst>
                                </p:cTn>
                              </p:par>
                            </p:childTnLst>
                          </p:cTn>
                        </p:par>
                        <p:par>
                          <p:cTn id="69" fill="hold" nodeType="afterGroup">
                            <p:stCondLst>
                              <p:cond delay="1000"/>
                            </p:stCondLst>
                            <p:childTnLst>
                              <p:par>
                                <p:cTn id="70" presetID="5" presetClass="entr" presetSubtype="10" fill="hold" nodeType="afterEffect">
                                  <p:stCondLst>
                                    <p:cond delay="0"/>
                                  </p:stCondLst>
                                  <p:childTnLst>
                                    <p:set>
                                      <p:cBhvr>
                                        <p:cTn id="71" dur="1" fill="hold">
                                          <p:stCondLst>
                                            <p:cond delay="0"/>
                                          </p:stCondLst>
                                        </p:cTn>
                                        <p:tgtEl>
                                          <p:spTgt spid="242700"/>
                                        </p:tgtEl>
                                        <p:attrNameLst>
                                          <p:attrName>style.visibility</p:attrName>
                                        </p:attrNameLst>
                                      </p:cBhvr>
                                      <p:to>
                                        <p:strVal val="visible"/>
                                      </p:to>
                                    </p:set>
                                    <p:animEffect transition="in" filter="checkerboard(across)">
                                      <p:cBhvr>
                                        <p:cTn id="72" dur="500"/>
                                        <p:tgtEl>
                                          <p:spTgt spid="242700"/>
                                        </p:tgtEl>
                                      </p:cBhvr>
                                    </p:animEffect>
                                  </p:childTnLst>
                                </p:cTn>
                              </p:par>
                            </p:childTnLst>
                          </p:cTn>
                        </p:par>
                        <p:par>
                          <p:cTn id="73" fill="hold" nodeType="afterGroup">
                            <p:stCondLst>
                              <p:cond delay="1500"/>
                            </p:stCondLst>
                            <p:childTnLst>
                              <p:par>
                                <p:cTn id="74" presetID="5" presetClass="entr" presetSubtype="1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 presetClass="entr" presetSubtype="10" fill="hold" nodeType="clickEffect">
                                  <p:stCondLst>
                                    <p:cond delay="0"/>
                                  </p:stCondLst>
                                  <p:childTnLst>
                                    <p:set>
                                      <p:cBhvr>
                                        <p:cTn id="80" dur="1" fill="hold">
                                          <p:stCondLst>
                                            <p:cond delay="0"/>
                                          </p:stCondLst>
                                        </p:cTn>
                                        <p:tgtEl>
                                          <p:spTgt spid="242690">
                                            <p:txEl>
                                              <p:pRg st="10" end="10"/>
                                            </p:txEl>
                                          </p:spTgt>
                                        </p:tgtEl>
                                        <p:attrNameLst>
                                          <p:attrName>style.visibility</p:attrName>
                                        </p:attrNameLst>
                                      </p:cBhvr>
                                      <p:to>
                                        <p:strVal val="visible"/>
                                      </p:to>
                                    </p:set>
                                    <p:animEffect transition="in" filter="checkerboard(across)">
                                      <p:cBhvr>
                                        <p:cTn id="81" dur="500"/>
                                        <p:tgtEl>
                                          <p:spTgt spid="242690">
                                            <p:txEl>
                                              <p:pRg st="10" end="10"/>
                                            </p:txEl>
                                          </p:spTgt>
                                        </p:tgtEl>
                                      </p:cBhvr>
                                    </p:animEffect>
                                  </p:childTnLst>
                                </p:cTn>
                              </p:par>
                              <p:par>
                                <p:cTn id="82" presetID="5" presetClass="entr" presetSubtype="10" fill="hold" nodeType="withEffect">
                                  <p:stCondLst>
                                    <p:cond delay="0"/>
                                  </p:stCondLst>
                                  <p:childTnLst>
                                    <p:set>
                                      <p:cBhvr>
                                        <p:cTn id="83" dur="1" fill="hold">
                                          <p:stCondLst>
                                            <p:cond delay="0"/>
                                          </p:stCondLst>
                                        </p:cTn>
                                        <p:tgtEl>
                                          <p:spTgt spid="242690">
                                            <p:txEl>
                                              <p:pRg st="11" end="11"/>
                                            </p:txEl>
                                          </p:spTgt>
                                        </p:tgtEl>
                                        <p:attrNameLst>
                                          <p:attrName>style.visibility</p:attrName>
                                        </p:attrNameLst>
                                      </p:cBhvr>
                                      <p:to>
                                        <p:strVal val="visible"/>
                                      </p:to>
                                    </p:set>
                                    <p:animEffect transition="in" filter="checkerboard(across)">
                                      <p:cBhvr>
                                        <p:cTn id="84" dur="500"/>
                                        <p:tgtEl>
                                          <p:spTgt spid="242690">
                                            <p:txEl>
                                              <p:pRg st="11" end="11"/>
                                            </p:txEl>
                                          </p:spTgt>
                                        </p:tgtEl>
                                      </p:cBhvr>
                                    </p:animEffect>
                                  </p:childTnLst>
                                </p:cTn>
                              </p:par>
                              <p:par>
                                <p:cTn id="85" presetID="5" presetClass="entr" presetSubtype="10" fill="hold" nodeType="withEffect">
                                  <p:stCondLst>
                                    <p:cond delay="0"/>
                                  </p:stCondLst>
                                  <p:childTnLst>
                                    <p:set>
                                      <p:cBhvr>
                                        <p:cTn id="86" dur="1" fill="hold">
                                          <p:stCondLst>
                                            <p:cond delay="0"/>
                                          </p:stCondLst>
                                        </p:cTn>
                                        <p:tgtEl>
                                          <p:spTgt spid="242690">
                                            <p:txEl>
                                              <p:pRg st="12" end="12"/>
                                            </p:txEl>
                                          </p:spTgt>
                                        </p:tgtEl>
                                        <p:attrNameLst>
                                          <p:attrName>style.visibility</p:attrName>
                                        </p:attrNameLst>
                                      </p:cBhvr>
                                      <p:to>
                                        <p:strVal val="visible"/>
                                      </p:to>
                                    </p:set>
                                    <p:animEffect transition="in" filter="checkerboard(across)">
                                      <p:cBhvr>
                                        <p:cTn id="87" dur="500"/>
                                        <p:tgtEl>
                                          <p:spTgt spid="24269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3">
            <a:extLst>
              <a:ext uri="{FF2B5EF4-FFF2-40B4-BE49-F238E27FC236}">
                <a16:creationId xmlns:a16="http://schemas.microsoft.com/office/drawing/2014/main" id="{23EB7824-91B6-5AA4-5057-063E95A798F3}"/>
              </a:ext>
            </a:extLst>
          </p:cNvPr>
          <p:cNvSpPr txBox="1">
            <a:spLocks noChangeArrowheads="1"/>
          </p:cNvSpPr>
          <p:nvPr/>
        </p:nvSpPr>
        <p:spPr bwMode="auto">
          <a:xfrm>
            <a:off x="1992314" y="1484313"/>
            <a:ext cx="82772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zh-CN" sz="1800"/>
          </a:p>
        </p:txBody>
      </p:sp>
      <p:pic>
        <p:nvPicPr>
          <p:cNvPr id="334851" name="Picture 5" descr="p292">
            <a:extLst>
              <a:ext uri="{FF2B5EF4-FFF2-40B4-BE49-F238E27FC236}">
                <a16:creationId xmlns:a16="http://schemas.microsoft.com/office/drawing/2014/main" id="{D987BD86-4EAF-91D2-C955-BBE5F487E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038" t="71819" r="11247"/>
          <a:stretch>
            <a:fillRect/>
          </a:stretch>
        </p:blipFill>
        <p:spPr bwMode="auto">
          <a:xfrm>
            <a:off x="1522412" y="1341439"/>
            <a:ext cx="91455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2" name="灯片编号占位符 3">
            <a:extLst>
              <a:ext uri="{FF2B5EF4-FFF2-40B4-BE49-F238E27FC236}">
                <a16:creationId xmlns:a16="http://schemas.microsoft.com/office/drawing/2014/main" id="{5B407C08-4008-AAC8-3721-882448906E1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DB203B9E-B886-492E-9E68-4B60F63528CD}" type="slidenum">
              <a:rPr lang="en-US" altLang="zh-CN" sz="1200">
                <a:solidFill>
                  <a:srgbClr val="000000"/>
                </a:solidFill>
                <a:latin typeface="Arial Black" panose="020B0A04020102020204" pitchFamily="34" charset="0"/>
              </a:rPr>
              <a:pPr eaLnBrk="1" hangingPunct="1"/>
              <a:t>24</a:t>
            </a:fld>
            <a:endParaRPr lang="en-US" altLang="zh-CN" sz="1200">
              <a:solidFill>
                <a:srgbClr val="000000"/>
              </a:solidFill>
              <a:latin typeface="Arial Black" panose="020B0A04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a:extLst>
              <a:ext uri="{FF2B5EF4-FFF2-40B4-BE49-F238E27FC236}">
                <a16:creationId xmlns:a16="http://schemas.microsoft.com/office/drawing/2014/main" id="{B8F53392-9A78-26B2-2205-335B1F28720E}"/>
              </a:ext>
            </a:extLst>
          </p:cNvPr>
          <p:cNvSpPr>
            <a:spLocks noGrp="1" noRot="1" noChangeArrowheads="1"/>
          </p:cNvSpPr>
          <p:nvPr>
            <p:ph type="body" idx="1"/>
          </p:nvPr>
        </p:nvSpPr>
        <p:spPr>
          <a:xfrm>
            <a:off x="1524001" y="115888"/>
            <a:ext cx="8588375" cy="2233612"/>
          </a:xfrm>
        </p:spPr>
        <p:txBody>
          <a:bodyPr/>
          <a:lstStyle/>
          <a:p>
            <a:pPr eaLnBrk="1" hangingPunct="1"/>
            <a:r>
              <a:rPr lang="en-US" altLang="zh-CN" b="1">
                <a:solidFill>
                  <a:srgbClr val="000000"/>
                </a:solidFill>
              </a:rPr>
              <a:t>  </a:t>
            </a:r>
          </a:p>
          <a:p>
            <a:pPr eaLnBrk="1" hangingPunct="1"/>
            <a:r>
              <a:rPr lang="en-US" altLang="zh-CN" b="1">
                <a:solidFill>
                  <a:srgbClr val="000000"/>
                </a:solidFill>
              </a:rPr>
              <a:t> </a:t>
            </a:r>
            <a:r>
              <a:rPr lang="zh-CN" altLang="en-US" b="1">
                <a:solidFill>
                  <a:srgbClr val="0000FF"/>
                </a:solidFill>
              </a:rPr>
              <a:t>一、</a:t>
            </a:r>
            <a:r>
              <a:rPr lang="en-US" altLang="zh-CN" b="1">
                <a:solidFill>
                  <a:srgbClr val="0000FF"/>
                </a:solidFill>
              </a:rPr>
              <a:t>General properties</a:t>
            </a:r>
          </a:p>
          <a:p>
            <a:pPr eaLnBrk="1" hangingPunct="1"/>
            <a:r>
              <a:rPr lang="en-US" altLang="zh-CN" b="1">
                <a:solidFill>
                  <a:srgbClr val="000000"/>
                </a:solidFill>
              </a:rPr>
              <a:t>     +4</a:t>
            </a:r>
            <a:r>
              <a:rPr lang="zh-CN" altLang="en-US" b="1">
                <a:solidFill>
                  <a:srgbClr val="000000"/>
                </a:solidFill>
              </a:rPr>
              <a:t>氧化态       </a:t>
            </a:r>
            <a:r>
              <a:rPr lang="en-US" altLang="zh-CN" b="1">
                <a:solidFill>
                  <a:srgbClr val="000000"/>
                </a:solidFill>
              </a:rPr>
              <a:t>Ge        Sn         Pb       +2</a:t>
            </a:r>
            <a:r>
              <a:rPr lang="zh-CN" altLang="en-US" b="1">
                <a:solidFill>
                  <a:srgbClr val="000000"/>
                </a:solidFill>
              </a:rPr>
              <a:t>氧化态</a:t>
            </a:r>
          </a:p>
          <a:p>
            <a:pPr eaLnBrk="1" hangingPunct="1"/>
            <a:r>
              <a:rPr lang="zh-CN" altLang="en-US" b="1">
                <a:solidFill>
                  <a:srgbClr val="000000"/>
                </a:solidFill>
              </a:rPr>
              <a:t>　稳定性增大                                          稳定性增大</a:t>
            </a:r>
          </a:p>
          <a:p>
            <a:pPr eaLnBrk="1" hangingPunct="1"/>
            <a:endParaRPr lang="zh-CN" altLang="en-US" b="1">
              <a:solidFill>
                <a:srgbClr val="000000"/>
              </a:solidFill>
            </a:endParaRPr>
          </a:p>
        </p:txBody>
      </p:sp>
      <p:sp>
        <p:nvSpPr>
          <p:cNvPr id="335875" name="Line 4">
            <a:extLst>
              <a:ext uri="{FF2B5EF4-FFF2-40B4-BE49-F238E27FC236}">
                <a16:creationId xmlns:a16="http://schemas.microsoft.com/office/drawing/2014/main" id="{2EC316DD-4CE3-5F85-0818-EDFA9DDF8271}"/>
              </a:ext>
            </a:extLst>
          </p:cNvPr>
          <p:cNvSpPr>
            <a:spLocks noChangeShapeType="1"/>
          </p:cNvSpPr>
          <p:nvPr/>
        </p:nvSpPr>
        <p:spPr bwMode="auto">
          <a:xfrm>
            <a:off x="3990976" y="1851025"/>
            <a:ext cx="3744913"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35876" name="Line 5">
            <a:extLst>
              <a:ext uri="{FF2B5EF4-FFF2-40B4-BE49-F238E27FC236}">
                <a16:creationId xmlns:a16="http://schemas.microsoft.com/office/drawing/2014/main" id="{ED71837B-1E5A-C20A-1647-4BF8ED19C718}"/>
              </a:ext>
            </a:extLst>
          </p:cNvPr>
          <p:cNvSpPr>
            <a:spLocks noChangeShapeType="1"/>
          </p:cNvSpPr>
          <p:nvPr/>
        </p:nvSpPr>
        <p:spPr bwMode="auto">
          <a:xfrm flipH="1">
            <a:off x="3990976" y="2066925"/>
            <a:ext cx="3743325"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35877" name="矩形 5">
            <a:extLst>
              <a:ext uri="{FF2B5EF4-FFF2-40B4-BE49-F238E27FC236}">
                <a16:creationId xmlns:a16="http://schemas.microsoft.com/office/drawing/2014/main" id="{7C3BCDEB-6D90-F6DF-362B-64A015FA7C60}"/>
              </a:ext>
            </a:extLst>
          </p:cNvPr>
          <p:cNvSpPr>
            <a:spLocks noChangeArrowheads="1"/>
          </p:cNvSpPr>
          <p:nvPr/>
        </p:nvSpPr>
        <p:spPr bwMode="auto">
          <a:xfrm>
            <a:off x="1847850" y="44450"/>
            <a:ext cx="8262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FF0000"/>
                </a:solidFill>
                <a:cs typeface="Arial" panose="020B0604020202020204" pitchFamily="34" charset="0"/>
              </a:rPr>
              <a:t>§15-3  </a:t>
            </a:r>
            <a:r>
              <a:rPr lang="en-US" altLang="zh-CN">
                <a:solidFill>
                  <a:srgbClr val="FF0000"/>
                </a:solidFill>
              </a:rPr>
              <a:t>Germanium Subgroup</a:t>
            </a:r>
            <a:endParaRPr lang="zh-CN" altLang="en-US">
              <a:solidFill>
                <a:srgbClr val="FF0000"/>
              </a:solidFill>
            </a:endParaRPr>
          </a:p>
        </p:txBody>
      </p:sp>
      <p:sp>
        <p:nvSpPr>
          <p:cNvPr id="7" name="矩形 6">
            <a:extLst>
              <a:ext uri="{FF2B5EF4-FFF2-40B4-BE49-F238E27FC236}">
                <a16:creationId xmlns:a16="http://schemas.microsoft.com/office/drawing/2014/main" id="{18BBE6AF-9F74-05D2-7AC5-EFD96ACFBDBC}"/>
              </a:ext>
            </a:extLst>
          </p:cNvPr>
          <p:cNvSpPr/>
          <p:nvPr/>
        </p:nvSpPr>
        <p:spPr>
          <a:xfrm>
            <a:off x="1524001" y="4032250"/>
            <a:ext cx="8964613" cy="2825750"/>
          </a:xfrm>
          <a:prstGeom prst="rect">
            <a:avLst/>
          </a:prstGeom>
        </p:spPr>
        <p:txBody>
          <a:bodyPr>
            <a:spAutoFit/>
          </a:bodyPr>
          <a:lstStyle/>
          <a:p>
            <a:pPr marL="342900" indent="-342900">
              <a:spcBef>
                <a:spcPct val="20000"/>
              </a:spcBef>
              <a:buClr>
                <a:srgbClr val="CC0066"/>
              </a:buClr>
              <a:buSzPct val="70000"/>
              <a:buFont typeface="Wingdings" pitchFamily="2" charset="2"/>
              <a:buChar char="Ø"/>
              <a:defRPr/>
            </a:pPr>
            <a:r>
              <a:rPr lang="en-US" altLang="zh-CN" sz="2400" kern="0" dirty="0" err="1">
                <a:solidFill>
                  <a:srgbClr val="000000"/>
                </a:solidFill>
                <a:latin typeface="Arial"/>
                <a:ea typeface="宋体"/>
              </a:rPr>
              <a:t>Ge</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Sn</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Pb</a:t>
            </a:r>
            <a:r>
              <a:rPr lang="zh-CN" altLang="en-US" sz="2400" kern="0" dirty="0">
                <a:solidFill>
                  <a:srgbClr val="000000"/>
                </a:solidFill>
                <a:latin typeface="Arial"/>
                <a:ea typeface="宋体"/>
              </a:rPr>
              <a:t>在地壳中的含量分别为</a:t>
            </a:r>
            <a:r>
              <a:rPr lang="en-US" altLang="zh-CN" sz="2400" kern="0" dirty="0">
                <a:solidFill>
                  <a:srgbClr val="000000"/>
                </a:solidFill>
                <a:latin typeface="Arial"/>
                <a:ea typeface="宋体"/>
              </a:rPr>
              <a:t>7e-7, 4e-5, 1.6e-5</a:t>
            </a:r>
            <a:r>
              <a:rPr lang="zh-CN" altLang="en-US" sz="2400" kern="0" dirty="0">
                <a:solidFill>
                  <a:srgbClr val="000000"/>
                </a:solidFill>
                <a:latin typeface="Arial"/>
                <a:ea typeface="宋体"/>
              </a:rPr>
              <a:t>。自然界中存在</a:t>
            </a:r>
            <a:r>
              <a:rPr lang="en-US" altLang="zh-CN" sz="2400" kern="0" dirty="0" err="1">
                <a:solidFill>
                  <a:srgbClr val="000000"/>
                </a:solidFill>
                <a:latin typeface="Arial"/>
                <a:ea typeface="宋体"/>
              </a:rPr>
              <a:t>argyrodite</a:t>
            </a:r>
            <a:r>
              <a:rPr lang="en-US" altLang="zh-CN" sz="2400" kern="0" dirty="0">
                <a:solidFill>
                  <a:srgbClr val="000000"/>
                </a:solidFill>
                <a:latin typeface="Arial"/>
                <a:ea typeface="宋体"/>
              </a:rPr>
              <a:t> </a:t>
            </a:r>
            <a:r>
              <a:rPr lang="zh-CN" altLang="en-US" sz="2400" kern="0" dirty="0">
                <a:solidFill>
                  <a:srgbClr val="000000"/>
                </a:solidFill>
                <a:latin typeface="Arial"/>
                <a:ea typeface="宋体"/>
              </a:rPr>
              <a:t>硫银锗矿</a:t>
            </a:r>
            <a:r>
              <a:rPr lang="en-US" altLang="zh-CN" sz="2400" kern="0" dirty="0">
                <a:solidFill>
                  <a:srgbClr val="000000"/>
                </a:solidFill>
                <a:latin typeface="Arial"/>
                <a:ea typeface="宋体"/>
              </a:rPr>
              <a:t>(4AgS</a:t>
            </a:r>
            <a:r>
              <a:rPr lang="en-US" altLang="zh-CN" sz="2400" kern="0" baseline="30000" dirty="0">
                <a:solidFill>
                  <a:srgbClr val="000000"/>
                </a:solidFill>
                <a:latin typeface="Arial"/>
                <a:ea typeface="宋体"/>
              </a:rPr>
              <a:t>.</a:t>
            </a:r>
            <a:r>
              <a:rPr lang="en-US" altLang="zh-CN" sz="2400" kern="0" dirty="0">
                <a:solidFill>
                  <a:srgbClr val="000000"/>
                </a:solidFill>
                <a:latin typeface="Arial"/>
                <a:ea typeface="宋体"/>
              </a:rPr>
              <a:t>GeS</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a:t>
            </a:r>
            <a:r>
              <a:rPr lang="zh-CN" altLang="en-US" sz="2400" kern="0" dirty="0">
                <a:solidFill>
                  <a:srgbClr val="000000"/>
                </a:solidFill>
                <a:latin typeface="Arial"/>
                <a:ea typeface="宋体"/>
              </a:rPr>
              <a:t>， </a:t>
            </a:r>
            <a:r>
              <a:rPr lang="en-US" altLang="zh-CN" sz="2400" kern="0" dirty="0" err="1">
                <a:solidFill>
                  <a:srgbClr val="000000"/>
                </a:solidFill>
                <a:latin typeface="Arial"/>
                <a:ea typeface="宋体"/>
              </a:rPr>
              <a:t>germanite</a:t>
            </a:r>
            <a:r>
              <a:rPr lang="zh-CN" altLang="en-US" sz="2400" kern="0" dirty="0">
                <a:solidFill>
                  <a:srgbClr val="000000"/>
                </a:solidFill>
                <a:latin typeface="Arial"/>
                <a:ea typeface="宋体"/>
              </a:rPr>
              <a:t>锗矿石</a:t>
            </a:r>
            <a:r>
              <a:rPr lang="en-US" altLang="zh-CN" sz="2400" kern="0" dirty="0">
                <a:solidFill>
                  <a:srgbClr val="000000"/>
                </a:solidFill>
                <a:latin typeface="Arial"/>
                <a:ea typeface="宋体"/>
              </a:rPr>
              <a:t>(</a:t>
            </a:r>
            <a:r>
              <a:rPr lang="en-US" altLang="zh-CN" sz="2400" kern="0" dirty="0" err="1">
                <a:solidFill>
                  <a:srgbClr val="000000"/>
                </a:solidFill>
                <a:latin typeface="Arial"/>
                <a:ea typeface="宋体"/>
              </a:rPr>
              <a:t>CuS</a:t>
            </a:r>
            <a:r>
              <a:rPr lang="en-US" altLang="zh-CN" sz="2400" kern="0" baseline="30000" dirty="0">
                <a:solidFill>
                  <a:srgbClr val="000000"/>
                </a:solidFill>
                <a:latin typeface="Arial"/>
                <a:ea typeface="宋体"/>
              </a:rPr>
              <a:t>.</a:t>
            </a:r>
            <a:r>
              <a:rPr lang="en-US" altLang="zh-CN" sz="2400" kern="0" dirty="0">
                <a:solidFill>
                  <a:srgbClr val="000000"/>
                </a:solidFill>
                <a:latin typeface="Arial"/>
                <a:ea typeface="宋体"/>
              </a:rPr>
              <a:t> FeS</a:t>
            </a:r>
            <a:r>
              <a:rPr lang="en-US" altLang="zh-CN" sz="2400" kern="0" baseline="30000" dirty="0">
                <a:solidFill>
                  <a:srgbClr val="000000"/>
                </a:solidFill>
                <a:latin typeface="Arial"/>
                <a:ea typeface="宋体"/>
              </a:rPr>
              <a:t>.</a:t>
            </a:r>
            <a:r>
              <a:rPr lang="en-US" altLang="zh-CN" sz="2400" kern="0" dirty="0">
                <a:solidFill>
                  <a:srgbClr val="000000"/>
                </a:solidFill>
                <a:latin typeface="Arial"/>
                <a:ea typeface="宋体"/>
              </a:rPr>
              <a:t>GeS</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a:t>
            </a:r>
            <a:r>
              <a:rPr lang="zh-CN" altLang="en-US" sz="2400" kern="0" dirty="0">
                <a:solidFill>
                  <a:srgbClr val="000000"/>
                </a:solidFill>
                <a:latin typeface="Arial"/>
                <a:ea typeface="宋体"/>
              </a:rPr>
              <a:t>， </a:t>
            </a:r>
            <a:r>
              <a:rPr lang="en-US" altLang="zh-CN" sz="2400" kern="0" dirty="0">
                <a:solidFill>
                  <a:srgbClr val="000000"/>
                </a:solidFill>
                <a:latin typeface="Arial"/>
                <a:ea typeface="宋体"/>
              </a:rPr>
              <a:t>tinstone </a:t>
            </a:r>
            <a:r>
              <a:rPr lang="zh-CN" altLang="en-US" sz="2400" kern="0" dirty="0">
                <a:solidFill>
                  <a:srgbClr val="000000"/>
                </a:solidFill>
                <a:latin typeface="Arial"/>
                <a:ea typeface="宋体"/>
              </a:rPr>
              <a:t>锡石</a:t>
            </a:r>
            <a:r>
              <a:rPr lang="en-US" altLang="zh-CN" sz="2400" kern="0" dirty="0">
                <a:solidFill>
                  <a:srgbClr val="000000"/>
                </a:solidFill>
                <a:latin typeface="Arial"/>
                <a:ea typeface="宋体"/>
              </a:rPr>
              <a:t>(SnO</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a:t>
            </a:r>
            <a:r>
              <a:rPr lang="zh-CN" altLang="en-US" sz="2400" kern="0" dirty="0">
                <a:solidFill>
                  <a:srgbClr val="000000"/>
                </a:solidFill>
                <a:latin typeface="Arial"/>
                <a:ea typeface="宋体"/>
              </a:rPr>
              <a:t>， </a:t>
            </a:r>
            <a:r>
              <a:rPr lang="en-US" altLang="zh-CN" sz="2400" kern="0" dirty="0">
                <a:solidFill>
                  <a:srgbClr val="000000"/>
                </a:solidFill>
                <a:latin typeface="Arial"/>
                <a:ea typeface="宋体"/>
              </a:rPr>
              <a:t>galena (</a:t>
            </a:r>
            <a:r>
              <a:rPr lang="zh-CN" altLang="en-US" sz="2400" kern="0" dirty="0">
                <a:solidFill>
                  <a:srgbClr val="000000"/>
                </a:solidFill>
                <a:latin typeface="Arial"/>
                <a:ea typeface="宋体"/>
              </a:rPr>
              <a:t>方铅矿</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PbS</a:t>
            </a:r>
            <a:r>
              <a:rPr lang="en-US" altLang="zh-CN" sz="2400" kern="0" dirty="0">
                <a:solidFill>
                  <a:srgbClr val="000000"/>
                </a:solidFill>
                <a:latin typeface="Arial"/>
                <a:ea typeface="宋体"/>
              </a:rPr>
              <a:t>)</a:t>
            </a:r>
            <a:r>
              <a:rPr lang="zh-CN" altLang="en-US" sz="2400" kern="0" dirty="0">
                <a:solidFill>
                  <a:srgbClr val="000000"/>
                </a:solidFill>
                <a:latin typeface="Arial"/>
                <a:ea typeface="宋体"/>
              </a:rPr>
              <a:t>，</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cerusite</a:t>
            </a:r>
            <a:r>
              <a:rPr lang="en-US" altLang="zh-CN" sz="2400" kern="0" dirty="0">
                <a:solidFill>
                  <a:srgbClr val="000000"/>
                </a:solidFill>
                <a:latin typeface="Arial"/>
                <a:ea typeface="宋体"/>
              </a:rPr>
              <a:t> (</a:t>
            </a:r>
            <a:r>
              <a:rPr lang="zh-CN" altLang="en-US" sz="2400" kern="0" dirty="0">
                <a:solidFill>
                  <a:srgbClr val="000000"/>
                </a:solidFill>
                <a:latin typeface="Arial"/>
                <a:ea typeface="宋体"/>
              </a:rPr>
              <a:t>白铅矿</a:t>
            </a:r>
            <a:r>
              <a:rPr lang="en-US" altLang="zh-CN" sz="2400" kern="0" dirty="0">
                <a:solidFill>
                  <a:srgbClr val="000000"/>
                </a:solidFill>
                <a:latin typeface="Arial"/>
                <a:ea typeface="宋体"/>
              </a:rPr>
              <a:t>) (PbCO</a:t>
            </a:r>
            <a:r>
              <a:rPr lang="en-US" altLang="zh-CN" sz="2400" kern="0" baseline="-25000" dirty="0">
                <a:solidFill>
                  <a:srgbClr val="000000"/>
                </a:solidFill>
                <a:latin typeface="Arial"/>
                <a:ea typeface="宋体"/>
              </a:rPr>
              <a:t>3</a:t>
            </a:r>
            <a:r>
              <a:rPr lang="en-US" altLang="zh-CN" sz="2400" kern="0" dirty="0">
                <a:solidFill>
                  <a:srgbClr val="000000"/>
                </a:solidFill>
                <a:latin typeface="Arial"/>
                <a:ea typeface="宋体"/>
              </a:rPr>
              <a:t>)</a:t>
            </a:r>
            <a:r>
              <a:rPr lang="zh-CN" altLang="en-US" sz="2400" kern="0" dirty="0">
                <a:solidFill>
                  <a:srgbClr val="000000"/>
                </a:solidFill>
                <a:latin typeface="Arial"/>
                <a:ea typeface="宋体"/>
              </a:rPr>
              <a:t>；</a:t>
            </a:r>
            <a:endParaRPr lang="en-US" altLang="zh-CN" sz="2400" kern="0" dirty="0">
              <a:solidFill>
                <a:srgbClr val="000000"/>
              </a:solidFill>
              <a:latin typeface="Arial"/>
              <a:ea typeface="宋体"/>
            </a:endParaRPr>
          </a:p>
          <a:p>
            <a:pPr marL="342900" indent="-342900">
              <a:spcBef>
                <a:spcPct val="20000"/>
              </a:spcBef>
              <a:buClr>
                <a:srgbClr val="CC0066"/>
              </a:buClr>
              <a:buSzPct val="70000"/>
              <a:buFont typeface="Wingdings" pitchFamily="2" charset="2"/>
              <a:buChar char="Ø"/>
              <a:defRPr/>
            </a:pPr>
            <a:r>
              <a:rPr lang="en-US" altLang="zh-CN" sz="2400" kern="0" dirty="0" err="1">
                <a:solidFill>
                  <a:srgbClr val="000000"/>
                </a:solidFill>
                <a:latin typeface="Arial"/>
                <a:ea typeface="宋体"/>
              </a:rPr>
              <a:t>Pb</a:t>
            </a:r>
            <a:r>
              <a:rPr lang="zh-CN" altLang="en-US" sz="2400" kern="0" dirty="0">
                <a:solidFill>
                  <a:srgbClr val="000000"/>
                </a:solidFill>
                <a:latin typeface="Arial"/>
                <a:ea typeface="宋体"/>
              </a:rPr>
              <a:t>存在于</a:t>
            </a:r>
            <a:r>
              <a:rPr lang="en-US" altLang="zh-CN" sz="2400" kern="0" dirty="0">
                <a:solidFill>
                  <a:srgbClr val="000000"/>
                </a:solidFill>
                <a:latin typeface="Arial"/>
                <a:ea typeface="宋体"/>
              </a:rPr>
              <a:t>Uranium </a:t>
            </a:r>
            <a:r>
              <a:rPr lang="zh-CN" altLang="en-US" sz="2400" kern="0" dirty="0">
                <a:solidFill>
                  <a:srgbClr val="000000"/>
                </a:solidFill>
                <a:latin typeface="Arial"/>
                <a:ea typeface="宋体"/>
              </a:rPr>
              <a:t>和</a:t>
            </a:r>
            <a:r>
              <a:rPr lang="en-US" altLang="zh-CN" sz="2400" kern="0" dirty="0">
                <a:solidFill>
                  <a:srgbClr val="000000"/>
                </a:solidFill>
                <a:latin typeface="Arial"/>
                <a:ea typeface="宋体"/>
              </a:rPr>
              <a:t>Thorium</a:t>
            </a:r>
            <a:r>
              <a:rPr lang="zh-CN" altLang="en-US" sz="2400" kern="0" dirty="0">
                <a:solidFill>
                  <a:srgbClr val="000000"/>
                </a:solidFill>
                <a:latin typeface="Arial"/>
                <a:ea typeface="宋体"/>
              </a:rPr>
              <a:t>矿中，这是由于</a:t>
            </a:r>
            <a:r>
              <a:rPr lang="en-US" altLang="zh-CN" sz="2400" kern="0" dirty="0" err="1">
                <a:solidFill>
                  <a:srgbClr val="000000"/>
                </a:solidFill>
                <a:latin typeface="Arial"/>
                <a:ea typeface="宋体"/>
              </a:rPr>
              <a:t>Pb</a:t>
            </a:r>
            <a:r>
              <a:rPr lang="zh-CN" altLang="en-US" sz="2400" kern="0" dirty="0">
                <a:solidFill>
                  <a:srgbClr val="000000"/>
                </a:solidFill>
                <a:latin typeface="Arial"/>
                <a:ea typeface="宋体"/>
              </a:rPr>
              <a:t>是</a:t>
            </a:r>
            <a:r>
              <a:rPr lang="en-US" altLang="zh-CN" sz="2400" kern="0" dirty="0">
                <a:solidFill>
                  <a:srgbClr val="000000"/>
                </a:solidFill>
                <a:latin typeface="Arial"/>
                <a:ea typeface="宋体"/>
              </a:rPr>
              <a:t>U</a:t>
            </a:r>
            <a:r>
              <a:rPr lang="zh-CN" altLang="en-US" sz="2400" kern="0" dirty="0">
                <a:solidFill>
                  <a:srgbClr val="000000"/>
                </a:solidFill>
                <a:latin typeface="Arial"/>
                <a:ea typeface="宋体"/>
              </a:rPr>
              <a:t>和</a:t>
            </a:r>
            <a:r>
              <a:rPr lang="en-US" altLang="zh-CN" sz="2400" kern="0" dirty="0" err="1">
                <a:solidFill>
                  <a:srgbClr val="000000"/>
                </a:solidFill>
                <a:latin typeface="Arial"/>
                <a:ea typeface="宋体"/>
              </a:rPr>
              <a:t>Th</a:t>
            </a:r>
            <a:r>
              <a:rPr lang="zh-CN" altLang="en-US" sz="2400" kern="0" dirty="0">
                <a:solidFill>
                  <a:srgbClr val="000000"/>
                </a:solidFill>
                <a:latin typeface="Arial"/>
                <a:ea typeface="宋体"/>
              </a:rPr>
              <a:t>放射性衰变的产物。</a:t>
            </a:r>
            <a:endParaRPr lang="en-US" altLang="zh-CN" sz="2400" kern="0" dirty="0">
              <a:solidFill>
                <a:srgbClr val="000000"/>
              </a:solidFill>
              <a:latin typeface="Arial"/>
              <a:ea typeface="宋体"/>
            </a:endParaRPr>
          </a:p>
          <a:p>
            <a:pPr marL="342900" indent="-342900">
              <a:spcBef>
                <a:spcPct val="20000"/>
              </a:spcBef>
              <a:buClr>
                <a:srgbClr val="CC0066"/>
              </a:buClr>
              <a:buSzPct val="70000"/>
              <a:buFont typeface="Wingdings" pitchFamily="2" charset="2"/>
              <a:buChar char="Ø"/>
              <a:defRPr/>
            </a:pPr>
            <a:r>
              <a:rPr lang="en-US" altLang="zh-CN" sz="2400" kern="0" dirty="0" err="1">
                <a:solidFill>
                  <a:srgbClr val="000000"/>
                </a:solidFill>
                <a:latin typeface="Arial"/>
                <a:ea typeface="宋体"/>
              </a:rPr>
              <a:t>Pb</a:t>
            </a:r>
            <a:r>
              <a:rPr lang="zh-CN" altLang="en-US" sz="2400" kern="0" dirty="0">
                <a:solidFill>
                  <a:srgbClr val="000000"/>
                </a:solidFill>
                <a:latin typeface="Arial"/>
                <a:ea typeface="宋体"/>
              </a:rPr>
              <a:t>可防</a:t>
            </a:r>
            <a:r>
              <a:rPr lang="en-US" altLang="zh-CN" sz="2400" kern="0" dirty="0">
                <a:solidFill>
                  <a:srgbClr val="000000"/>
                </a:solidFill>
                <a:latin typeface="Arial"/>
                <a:ea typeface="宋体"/>
              </a:rPr>
              <a:t>alpha, gamma</a:t>
            </a:r>
            <a:r>
              <a:rPr lang="zh-CN" altLang="en-US" sz="2400" kern="0" dirty="0">
                <a:solidFill>
                  <a:srgbClr val="000000"/>
                </a:solidFill>
                <a:latin typeface="Arial"/>
                <a:ea typeface="宋体"/>
              </a:rPr>
              <a:t>和</a:t>
            </a:r>
            <a:r>
              <a:rPr lang="en-US" altLang="zh-CN" sz="2400" kern="0" dirty="0">
                <a:solidFill>
                  <a:srgbClr val="000000"/>
                </a:solidFill>
                <a:latin typeface="Arial"/>
                <a:ea typeface="宋体"/>
              </a:rPr>
              <a:t>X-ray</a:t>
            </a:r>
            <a:r>
              <a:rPr lang="zh-CN" altLang="en-US" sz="2400" kern="0" dirty="0">
                <a:solidFill>
                  <a:srgbClr val="000000"/>
                </a:solidFill>
                <a:latin typeface="Arial"/>
                <a:ea typeface="宋体"/>
              </a:rPr>
              <a:t>，但对</a:t>
            </a:r>
            <a:r>
              <a:rPr lang="en-US" altLang="zh-CN" sz="2400" kern="0" dirty="0">
                <a:solidFill>
                  <a:srgbClr val="000000"/>
                </a:solidFill>
                <a:latin typeface="Arial"/>
                <a:ea typeface="宋体"/>
              </a:rPr>
              <a:t>beta</a:t>
            </a:r>
            <a:r>
              <a:rPr lang="zh-CN" altLang="en-US" sz="2400" kern="0" dirty="0">
                <a:solidFill>
                  <a:srgbClr val="000000"/>
                </a:solidFill>
                <a:latin typeface="Arial"/>
                <a:ea typeface="宋体"/>
              </a:rPr>
              <a:t>和</a:t>
            </a:r>
            <a:r>
              <a:rPr lang="en-US" altLang="zh-CN" sz="2400" kern="0" dirty="0">
                <a:solidFill>
                  <a:srgbClr val="000000"/>
                </a:solidFill>
                <a:latin typeface="Arial"/>
                <a:ea typeface="宋体"/>
              </a:rPr>
              <a:t>neutron</a:t>
            </a:r>
            <a:r>
              <a:rPr lang="zh-CN" altLang="en-US" sz="2400" kern="0" dirty="0">
                <a:solidFill>
                  <a:srgbClr val="000000"/>
                </a:solidFill>
                <a:latin typeface="Arial"/>
                <a:ea typeface="宋体"/>
              </a:rPr>
              <a:t>效果差。</a:t>
            </a:r>
          </a:p>
        </p:txBody>
      </p:sp>
      <p:pic>
        <p:nvPicPr>
          <p:cNvPr id="335879" name="Picture 7">
            <a:extLst>
              <a:ext uri="{FF2B5EF4-FFF2-40B4-BE49-F238E27FC236}">
                <a16:creationId xmlns:a16="http://schemas.microsoft.com/office/drawing/2014/main" id="{01113812-FCBA-5905-427E-3A6DC7360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276475"/>
            <a:ext cx="7488237"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2" name="矩形 8">
            <a:extLst>
              <a:ext uri="{FF2B5EF4-FFF2-40B4-BE49-F238E27FC236}">
                <a16:creationId xmlns:a16="http://schemas.microsoft.com/office/drawing/2014/main" id="{55A1735D-B17F-2A28-F37B-0C8F637F0CE3}"/>
              </a:ext>
            </a:extLst>
          </p:cNvPr>
          <p:cNvSpPr>
            <a:spLocks noChangeArrowheads="1"/>
          </p:cNvSpPr>
          <p:nvPr/>
        </p:nvSpPr>
        <p:spPr bwMode="auto">
          <a:xfrm>
            <a:off x="8328026" y="476250"/>
            <a:ext cx="2339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t>6s</a:t>
            </a:r>
            <a:r>
              <a:rPr lang="en-US" altLang="zh-CN" sz="2400" baseline="30000"/>
              <a:t>2</a:t>
            </a:r>
            <a:r>
              <a:rPr lang="zh-CN" altLang="en-US" sz="2400"/>
              <a:t>惰性电子对效应</a:t>
            </a:r>
          </a:p>
        </p:txBody>
      </p:sp>
      <p:sp>
        <p:nvSpPr>
          <p:cNvPr id="10" name="云形标注 9">
            <a:extLst>
              <a:ext uri="{FF2B5EF4-FFF2-40B4-BE49-F238E27FC236}">
                <a16:creationId xmlns:a16="http://schemas.microsoft.com/office/drawing/2014/main" id="{470558CE-A861-E768-5BBF-2C0525E21406}"/>
              </a:ext>
            </a:extLst>
          </p:cNvPr>
          <p:cNvSpPr>
            <a:spLocks noChangeArrowheads="1"/>
          </p:cNvSpPr>
          <p:nvPr/>
        </p:nvSpPr>
        <p:spPr bwMode="auto">
          <a:xfrm rot="21241510">
            <a:off x="8178800" y="384175"/>
            <a:ext cx="2446338" cy="954088"/>
          </a:xfrm>
          <a:prstGeom prst="cloudCallout">
            <a:avLst>
              <a:gd name="adj1" fmla="val -49597"/>
              <a:gd name="adj2" fmla="val 40380"/>
            </a:avLst>
          </a:prstGeom>
          <a:noFill/>
          <a:ln w="2857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5882" name="灯片编号占位符 10">
            <a:extLst>
              <a:ext uri="{FF2B5EF4-FFF2-40B4-BE49-F238E27FC236}">
                <a16:creationId xmlns:a16="http://schemas.microsoft.com/office/drawing/2014/main" id="{B467CC8D-29E6-6906-D821-E80E20890D3B}"/>
              </a:ext>
            </a:extLst>
          </p:cNvPr>
          <p:cNvSpPr>
            <a:spLocks noGrp="1"/>
          </p:cNvSpPr>
          <p:nvPr>
            <p:ph type="sldNum" sz="quarter" idx="12"/>
          </p:nvPr>
        </p:nvSpPr>
        <p:spPr>
          <a:xfrm>
            <a:off x="8378826" y="655320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1B64561-C8BB-4F8C-A5DC-D60FB313D96D}" type="slidenum">
              <a:rPr lang="en-US" altLang="zh-CN" sz="1400" b="0">
                <a:solidFill>
                  <a:srgbClr val="000000"/>
                </a:solidFill>
              </a:rPr>
              <a:pPr eaLnBrk="1" hangingPunct="1"/>
              <a:t>25</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7272"/>
                                        </p:tgtEl>
                                        <p:attrNameLst>
                                          <p:attrName>style.visibility</p:attrName>
                                        </p:attrNameLst>
                                      </p:cBhvr>
                                      <p:to>
                                        <p:strVal val="visible"/>
                                      </p:to>
                                    </p:set>
                                    <p:anim calcmode="lin" valueType="num">
                                      <p:cBhvr additive="base">
                                        <p:cTn id="7" dur="500" fill="hold"/>
                                        <p:tgtEl>
                                          <p:spTgt spid="267272"/>
                                        </p:tgtEl>
                                        <p:attrNameLst>
                                          <p:attrName>ppt_x</p:attrName>
                                        </p:attrNameLst>
                                      </p:cBhvr>
                                      <p:tavLst>
                                        <p:tav tm="0">
                                          <p:val>
                                            <p:strVal val="1+#ppt_w/2"/>
                                          </p:val>
                                        </p:tav>
                                        <p:tav tm="100000">
                                          <p:val>
                                            <p:strVal val="#ppt_x"/>
                                          </p:val>
                                        </p:tav>
                                      </p:tavLst>
                                    </p:anim>
                                    <p:anim calcmode="lin" valueType="num">
                                      <p:cBhvr additive="base">
                                        <p:cTn id="8" dur="500" fill="hold"/>
                                        <p:tgtEl>
                                          <p:spTgt spid="26727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7272"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a:extLst>
              <a:ext uri="{FF2B5EF4-FFF2-40B4-BE49-F238E27FC236}">
                <a16:creationId xmlns:a16="http://schemas.microsoft.com/office/drawing/2014/main" id="{69AE6E7E-7C64-C237-8FF8-2257A2E30FDE}"/>
              </a:ext>
            </a:extLst>
          </p:cNvPr>
          <p:cNvGraphicFramePr>
            <a:graphicFrameLocks noChangeAspect="1"/>
          </p:cNvGraphicFramePr>
          <p:nvPr/>
        </p:nvGraphicFramePr>
        <p:xfrm>
          <a:off x="5087939" y="3192463"/>
          <a:ext cx="4567237" cy="1657350"/>
        </p:xfrm>
        <a:graphic>
          <a:graphicData uri="http://schemas.openxmlformats.org/presentationml/2006/ole">
            <mc:AlternateContent xmlns:mc="http://schemas.openxmlformats.org/markup-compatibility/2006">
              <mc:Choice xmlns:v="urn:schemas-microsoft-com:vml" Requires="v">
                <p:oleObj name="BMP 图像" r:id="rId2" imgW="4961050" imgH="1798095" progId="Paint.Picture">
                  <p:embed/>
                </p:oleObj>
              </mc:Choice>
              <mc:Fallback>
                <p:oleObj name="BMP 图像" r:id="rId2" imgW="4961050" imgH="1798095" progId="Paint.Picture">
                  <p:embed/>
                  <p:pic>
                    <p:nvPicPr>
                      <p:cNvPr id="31746" name="Object 5">
                        <a:extLst>
                          <a:ext uri="{FF2B5EF4-FFF2-40B4-BE49-F238E27FC236}">
                            <a16:creationId xmlns:a16="http://schemas.microsoft.com/office/drawing/2014/main" id="{69AE6E7E-7C64-C237-8FF8-2257A2E3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3192463"/>
                        <a:ext cx="4567237"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218" name="Rectangle 3">
            <a:extLst>
              <a:ext uri="{FF2B5EF4-FFF2-40B4-BE49-F238E27FC236}">
                <a16:creationId xmlns:a16="http://schemas.microsoft.com/office/drawing/2014/main" id="{6499F2DF-35DA-2B03-537A-83647283350A}"/>
              </a:ext>
            </a:extLst>
          </p:cNvPr>
          <p:cNvSpPr>
            <a:spLocks noGrp="1" noRot="1" noChangeArrowheads="1"/>
          </p:cNvSpPr>
          <p:nvPr>
            <p:ph type="body" idx="1"/>
          </p:nvPr>
        </p:nvSpPr>
        <p:spPr>
          <a:xfrm>
            <a:off x="1828801" y="115889"/>
            <a:ext cx="8588375" cy="4752975"/>
          </a:xfrm>
        </p:spPr>
        <p:txBody>
          <a:bodyPr>
            <a:normAutofit fontScale="77500" lnSpcReduction="20000"/>
          </a:bodyPr>
          <a:lstStyle/>
          <a:p>
            <a:pPr eaLnBrk="1" hangingPunct="1"/>
            <a:r>
              <a:rPr lang="en-US" altLang="zh-CN" b="1" dirty="0">
                <a:solidFill>
                  <a:srgbClr val="0000FF"/>
                </a:solidFill>
              </a:rPr>
              <a:t>Compounds</a:t>
            </a:r>
          </a:p>
          <a:p>
            <a:pPr eaLnBrk="1" hangingPunct="1"/>
            <a:r>
              <a:rPr lang="en-US" altLang="zh-CN" b="1" dirty="0">
                <a:solidFill>
                  <a:srgbClr val="000000"/>
                </a:solidFill>
              </a:rPr>
              <a:t>  </a:t>
            </a:r>
            <a:r>
              <a:rPr lang="en-US" altLang="zh-CN" b="1" dirty="0">
                <a:solidFill>
                  <a:srgbClr val="0000FF"/>
                </a:solidFill>
              </a:rPr>
              <a:t>1. </a:t>
            </a:r>
            <a:r>
              <a:rPr lang="zh-CN" altLang="en-US" b="1" dirty="0">
                <a:solidFill>
                  <a:srgbClr val="0000FF"/>
                </a:solidFill>
              </a:rPr>
              <a:t>卤化物</a:t>
            </a:r>
            <a:r>
              <a:rPr lang="en-US" altLang="zh-CN" b="1" dirty="0">
                <a:solidFill>
                  <a:srgbClr val="0000FF"/>
                </a:solidFill>
              </a:rPr>
              <a:t>(halides)</a:t>
            </a:r>
            <a:r>
              <a:rPr lang="zh-CN" altLang="en-US" b="1" dirty="0">
                <a:solidFill>
                  <a:srgbClr val="0000FF"/>
                </a:solidFill>
              </a:rPr>
              <a:t>        </a:t>
            </a:r>
            <a:r>
              <a:rPr lang="en-US" altLang="zh-CN" b="1" dirty="0">
                <a:solidFill>
                  <a:srgbClr val="0000FF"/>
                </a:solidFill>
              </a:rPr>
              <a:t>EHal</a:t>
            </a:r>
            <a:r>
              <a:rPr lang="en-US" altLang="zh-CN" b="1" baseline="-25000" dirty="0">
                <a:solidFill>
                  <a:srgbClr val="0000FF"/>
                </a:solidFill>
              </a:rPr>
              <a:t>4</a:t>
            </a:r>
            <a:r>
              <a:rPr lang="en-US" altLang="zh-CN" b="1" dirty="0">
                <a:solidFill>
                  <a:srgbClr val="0000FF"/>
                </a:solidFill>
              </a:rPr>
              <a:t>         EHal</a:t>
            </a:r>
            <a:r>
              <a:rPr lang="en-US" altLang="zh-CN" b="1" baseline="-25000" dirty="0">
                <a:solidFill>
                  <a:srgbClr val="0000FF"/>
                </a:solidFill>
              </a:rPr>
              <a:t>2</a:t>
            </a:r>
            <a:endParaRPr lang="en-US" altLang="zh-CN" b="1" dirty="0">
              <a:solidFill>
                <a:srgbClr val="0000FF"/>
              </a:solidFill>
            </a:endParaRPr>
          </a:p>
          <a:p>
            <a:pPr eaLnBrk="1" hangingPunct="1"/>
            <a:r>
              <a:rPr lang="en-US" altLang="zh-CN" b="1" dirty="0">
                <a:solidFill>
                  <a:srgbClr val="000000"/>
                </a:solidFill>
              </a:rPr>
              <a:t>    </a:t>
            </a:r>
            <a:r>
              <a:rPr lang="en-US" altLang="zh-CN" b="1" dirty="0">
                <a:solidFill>
                  <a:srgbClr val="0000FF"/>
                </a:solidFill>
              </a:rPr>
              <a:t>(1) SnCl</a:t>
            </a:r>
            <a:r>
              <a:rPr lang="en-US" altLang="zh-CN" b="1" baseline="-25000" dirty="0">
                <a:solidFill>
                  <a:srgbClr val="0000FF"/>
                </a:solidFill>
              </a:rPr>
              <a:t>2</a:t>
            </a:r>
          </a:p>
          <a:p>
            <a:pPr eaLnBrk="1" hangingPunct="1"/>
            <a:r>
              <a:rPr lang="en-US" altLang="zh-CN" b="1" baseline="-25000" dirty="0">
                <a:solidFill>
                  <a:srgbClr val="000000"/>
                </a:solidFill>
              </a:rPr>
              <a:t>       </a:t>
            </a:r>
            <a:r>
              <a:rPr lang="en-US" altLang="zh-CN" b="1" dirty="0">
                <a:solidFill>
                  <a:srgbClr val="000000"/>
                </a:solidFill>
              </a:rPr>
              <a:t>a. </a:t>
            </a:r>
            <a:r>
              <a:rPr lang="zh-CN" altLang="en-US" b="1" dirty="0">
                <a:solidFill>
                  <a:srgbClr val="000000"/>
                </a:solidFill>
              </a:rPr>
              <a:t>水解性</a:t>
            </a:r>
            <a:r>
              <a:rPr lang="en-US" altLang="zh-CN" b="1" dirty="0">
                <a:solidFill>
                  <a:srgbClr val="000000"/>
                </a:solidFill>
              </a:rPr>
              <a:t>:</a:t>
            </a:r>
          </a:p>
          <a:p>
            <a:pPr eaLnBrk="1" hangingPunct="1"/>
            <a:r>
              <a:rPr lang="en-US" altLang="zh-CN" b="1" dirty="0">
                <a:solidFill>
                  <a:srgbClr val="000000"/>
                </a:solidFill>
              </a:rPr>
              <a:t>		</a:t>
            </a:r>
            <a:r>
              <a:rPr lang="zh-CN" altLang="en-US" b="1" dirty="0">
                <a:solidFill>
                  <a:srgbClr val="000000"/>
                </a:solidFill>
              </a:rPr>
              <a:t>    </a:t>
            </a:r>
            <a:r>
              <a:rPr lang="en-US" altLang="zh-CN" b="1" dirty="0">
                <a:solidFill>
                  <a:srgbClr val="000000"/>
                </a:solidFill>
              </a:rPr>
              <a:t>SnCl</a:t>
            </a:r>
            <a:r>
              <a:rPr lang="en-US" altLang="zh-CN" b="1" baseline="-25000" dirty="0">
                <a:solidFill>
                  <a:srgbClr val="000000"/>
                </a:solidFill>
              </a:rPr>
              <a:t>2</a:t>
            </a:r>
            <a:r>
              <a:rPr lang="en-US" altLang="zh-CN" b="1" dirty="0">
                <a:solidFill>
                  <a:srgbClr val="000000"/>
                </a:solidFill>
              </a:rPr>
              <a:t> + H</a:t>
            </a:r>
            <a:r>
              <a:rPr lang="en-US" altLang="zh-CN" b="1" baseline="-25000" dirty="0">
                <a:solidFill>
                  <a:srgbClr val="000000"/>
                </a:solidFill>
              </a:rPr>
              <a:t>2</a:t>
            </a:r>
            <a:r>
              <a:rPr lang="en-US" altLang="zh-CN" b="1" dirty="0">
                <a:solidFill>
                  <a:srgbClr val="000000"/>
                </a:solidFill>
              </a:rPr>
              <a:t>O = Sn(OH)Cl↓ + H</a:t>
            </a:r>
            <a:r>
              <a:rPr lang="en-US" altLang="zh-CN" b="1" baseline="30000" dirty="0">
                <a:solidFill>
                  <a:srgbClr val="000000"/>
                </a:solidFill>
              </a:rPr>
              <a:t>+</a:t>
            </a:r>
            <a:r>
              <a:rPr lang="en-US" altLang="zh-CN" b="1" dirty="0">
                <a:solidFill>
                  <a:srgbClr val="000000"/>
                </a:solidFill>
              </a:rPr>
              <a:t> + Cl</a:t>
            </a:r>
            <a:r>
              <a:rPr lang="en-US" altLang="zh-CN" b="1" baseline="30000" dirty="0">
                <a:solidFill>
                  <a:srgbClr val="000000"/>
                </a:solidFill>
                <a:latin typeface="宋体" panose="02010600030101010101" pitchFamily="2" charset="-122"/>
              </a:rPr>
              <a:t>-</a:t>
            </a:r>
            <a:endParaRPr lang="en-US" altLang="zh-CN" b="1" dirty="0">
              <a:solidFill>
                <a:srgbClr val="000000"/>
              </a:solidFill>
            </a:endParaRPr>
          </a:p>
          <a:p>
            <a:pPr eaLnBrk="1" hangingPunct="1"/>
            <a:r>
              <a:rPr lang="en-US" altLang="zh-CN" b="1" dirty="0">
                <a:solidFill>
                  <a:srgbClr val="000000"/>
                </a:solidFill>
              </a:rPr>
              <a:t>      </a:t>
            </a:r>
            <a:r>
              <a:rPr lang="zh-CN" altLang="en-US" b="1" dirty="0">
                <a:solidFill>
                  <a:srgbClr val="000000"/>
                </a:solidFill>
              </a:rPr>
              <a:t>在配制</a:t>
            </a:r>
            <a:r>
              <a:rPr lang="en-US" altLang="zh-CN" b="1" dirty="0">
                <a:solidFill>
                  <a:srgbClr val="000000"/>
                </a:solidFill>
              </a:rPr>
              <a:t>SnCl</a:t>
            </a:r>
            <a:r>
              <a:rPr lang="en-US" altLang="zh-CN" b="1" baseline="-25000" dirty="0">
                <a:solidFill>
                  <a:srgbClr val="000000"/>
                </a:solidFill>
              </a:rPr>
              <a:t>2</a:t>
            </a:r>
            <a:r>
              <a:rPr lang="zh-CN" altLang="en-US" b="1" dirty="0">
                <a:solidFill>
                  <a:srgbClr val="000000"/>
                </a:solidFill>
              </a:rPr>
              <a:t>必须防止氧化和水解</a:t>
            </a:r>
            <a:endParaRPr lang="en-US" altLang="zh-CN" b="1" dirty="0">
              <a:solidFill>
                <a:srgbClr val="000000"/>
              </a:solidFill>
            </a:endParaRPr>
          </a:p>
          <a:p>
            <a:pPr eaLnBrk="1" hangingPunct="1"/>
            <a:r>
              <a:rPr lang="en-US" altLang="zh-CN" b="1" dirty="0">
                <a:solidFill>
                  <a:srgbClr val="000000"/>
                </a:solidFill>
              </a:rPr>
              <a:t>                                 </a:t>
            </a:r>
            <a:endParaRPr lang="zh-CN" altLang="en-US" b="1" dirty="0">
              <a:solidFill>
                <a:srgbClr val="000000"/>
              </a:solidFill>
            </a:endParaRPr>
          </a:p>
          <a:p>
            <a:pPr eaLnBrk="1" hangingPunct="1"/>
            <a:r>
              <a:rPr lang="zh-CN" altLang="en-US" b="1" dirty="0">
                <a:solidFill>
                  <a:srgbClr val="000000"/>
                </a:solidFill>
              </a:rPr>
              <a:t>      </a:t>
            </a:r>
            <a:r>
              <a:rPr lang="en-US" altLang="zh-CN" b="1" dirty="0">
                <a:solidFill>
                  <a:srgbClr val="000000"/>
                </a:solidFill>
              </a:rPr>
              <a:t>※ </a:t>
            </a:r>
            <a:r>
              <a:rPr lang="zh-CN" altLang="en-US" b="1" dirty="0">
                <a:solidFill>
                  <a:srgbClr val="000000"/>
                </a:solidFill>
              </a:rPr>
              <a:t>用盐酸酸化蒸馏水，并在</a:t>
            </a:r>
            <a:r>
              <a:rPr lang="en-US" altLang="zh-CN" b="1" dirty="0">
                <a:solidFill>
                  <a:srgbClr val="000000"/>
                </a:solidFill>
              </a:rPr>
              <a:t>SnCl</a:t>
            </a:r>
            <a:r>
              <a:rPr lang="en-US" altLang="zh-CN" b="1" baseline="-25000" dirty="0">
                <a:solidFill>
                  <a:srgbClr val="000000"/>
                </a:solidFill>
              </a:rPr>
              <a:t>2</a:t>
            </a:r>
            <a:r>
              <a:rPr lang="zh-CN" altLang="en-US" b="1" dirty="0">
                <a:solidFill>
                  <a:srgbClr val="000000"/>
                </a:solidFill>
              </a:rPr>
              <a:t>中加入</a:t>
            </a:r>
            <a:r>
              <a:rPr lang="en-US" altLang="zh-CN" b="1" dirty="0">
                <a:solidFill>
                  <a:srgbClr val="000000"/>
                </a:solidFill>
              </a:rPr>
              <a:t>Sn</a:t>
            </a:r>
            <a:r>
              <a:rPr lang="zh-CN" altLang="en-US" b="1" dirty="0">
                <a:solidFill>
                  <a:srgbClr val="000000"/>
                </a:solidFill>
              </a:rPr>
              <a:t>粒</a:t>
            </a:r>
            <a:r>
              <a:rPr lang="en-US" altLang="zh-CN" b="1" dirty="0">
                <a:solidFill>
                  <a:srgbClr val="000000"/>
                </a:solidFill>
              </a:rPr>
              <a:t>:               </a:t>
            </a:r>
          </a:p>
          <a:p>
            <a:pPr eaLnBrk="1" hangingPunct="1"/>
            <a:endParaRPr lang="zh-CN" altLang="en-US" b="1" dirty="0">
              <a:solidFill>
                <a:srgbClr val="000000"/>
              </a:solidFill>
            </a:endParaRPr>
          </a:p>
          <a:p>
            <a:pPr eaLnBrk="1" hangingPunct="1"/>
            <a:r>
              <a:rPr lang="zh-CN" altLang="en-US" b="1" dirty="0">
                <a:solidFill>
                  <a:srgbClr val="000000"/>
                </a:solidFill>
              </a:rPr>
              <a:t>    </a:t>
            </a:r>
            <a:r>
              <a:rPr lang="en-US" altLang="zh-CN" b="1" dirty="0">
                <a:solidFill>
                  <a:srgbClr val="000000"/>
                </a:solidFill>
              </a:rPr>
              <a:t>b. </a:t>
            </a:r>
            <a:r>
              <a:rPr lang="zh-CN" altLang="en-US" b="1" dirty="0">
                <a:solidFill>
                  <a:srgbClr val="000000"/>
                </a:solidFill>
              </a:rPr>
              <a:t>还原性：</a:t>
            </a:r>
          </a:p>
          <a:p>
            <a:pPr eaLnBrk="1" hangingPunct="1"/>
            <a:r>
              <a:rPr lang="zh-CN" altLang="en-US" b="1" dirty="0">
                <a:solidFill>
                  <a:srgbClr val="000000"/>
                </a:solidFill>
              </a:rPr>
              <a:t>         </a:t>
            </a:r>
            <a:r>
              <a:rPr lang="en-US" altLang="zh-CN" b="1" dirty="0">
                <a:solidFill>
                  <a:srgbClr val="000000"/>
                </a:solidFill>
              </a:rPr>
              <a:t>SnCl</a:t>
            </a:r>
            <a:r>
              <a:rPr lang="en-US" altLang="zh-CN" b="1" baseline="-25000" dirty="0">
                <a:solidFill>
                  <a:srgbClr val="000000"/>
                </a:solidFill>
              </a:rPr>
              <a:t>2</a:t>
            </a:r>
            <a:r>
              <a:rPr lang="en-US" altLang="zh-CN" b="1" dirty="0">
                <a:solidFill>
                  <a:srgbClr val="000000"/>
                </a:solidFill>
              </a:rPr>
              <a:t> +2HgCl</a:t>
            </a:r>
            <a:r>
              <a:rPr lang="en-US" altLang="zh-CN" b="1" baseline="-25000" dirty="0">
                <a:solidFill>
                  <a:srgbClr val="000000"/>
                </a:solidFill>
              </a:rPr>
              <a:t>2</a:t>
            </a:r>
            <a:r>
              <a:rPr lang="en-US" altLang="zh-CN" b="1" dirty="0">
                <a:solidFill>
                  <a:srgbClr val="000000"/>
                </a:solidFill>
              </a:rPr>
              <a:t> = SnCl</a:t>
            </a:r>
            <a:r>
              <a:rPr lang="en-US" altLang="zh-CN" b="1" baseline="-25000" dirty="0">
                <a:solidFill>
                  <a:srgbClr val="000000"/>
                </a:solidFill>
              </a:rPr>
              <a:t>4</a:t>
            </a:r>
            <a:r>
              <a:rPr lang="en-US" altLang="zh-CN" b="1" dirty="0">
                <a:solidFill>
                  <a:srgbClr val="000000"/>
                </a:solidFill>
              </a:rPr>
              <a:t> + Hg</a:t>
            </a:r>
            <a:r>
              <a:rPr lang="en-US" altLang="zh-CN" b="1" baseline="-25000" dirty="0">
                <a:solidFill>
                  <a:srgbClr val="000000"/>
                </a:solidFill>
              </a:rPr>
              <a:t>2</a:t>
            </a:r>
            <a:r>
              <a:rPr lang="en-US" altLang="zh-CN" b="1" dirty="0">
                <a:solidFill>
                  <a:srgbClr val="000000"/>
                </a:solidFill>
              </a:rPr>
              <a:t>Cl</a:t>
            </a:r>
            <a:r>
              <a:rPr lang="en-US" altLang="zh-CN" b="1" baseline="-25000" dirty="0">
                <a:solidFill>
                  <a:srgbClr val="000000"/>
                </a:solidFill>
              </a:rPr>
              <a:t>2</a:t>
            </a:r>
            <a:r>
              <a:rPr lang="en-US" altLang="zh-CN" b="1" dirty="0">
                <a:solidFill>
                  <a:srgbClr val="000000"/>
                </a:solidFill>
              </a:rPr>
              <a:t> </a:t>
            </a:r>
            <a:r>
              <a:rPr lang="en-US" altLang="zh-CN" b="1" dirty="0">
                <a:solidFill>
                  <a:srgbClr val="CC6600"/>
                </a:solidFill>
              </a:rPr>
              <a:t>(</a:t>
            </a:r>
            <a:r>
              <a:rPr lang="zh-CN" altLang="en-US" b="1" dirty="0">
                <a:solidFill>
                  <a:srgbClr val="CC6600"/>
                </a:solidFill>
              </a:rPr>
              <a:t>白色</a:t>
            </a:r>
            <a:r>
              <a:rPr lang="en-US" altLang="zh-CN" b="1" dirty="0">
                <a:solidFill>
                  <a:srgbClr val="CC6600"/>
                </a:solidFill>
              </a:rPr>
              <a:t>)</a:t>
            </a:r>
          </a:p>
          <a:p>
            <a:pPr eaLnBrk="1" hangingPunct="1"/>
            <a:r>
              <a:rPr lang="en-US" altLang="zh-CN" b="1" dirty="0">
                <a:solidFill>
                  <a:srgbClr val="000000"/>
                </a:solidFill>
              </a:rPr>
              <a:t>         Hg</a:t>
            </a:r>
            <a:r>
              <a:rPr lang="en-US" altLang="zh-CN" b="1" baseline="-25000" dirty="0">
                <a:solidFill>
                  <a:srgbClr val="000000"/>
                </a:solidFill>
              </a:rPr>
              <a:t>2</a:t>
            </a:r>
            <a:r>
              <a:rPr lang="en-US" altLang="zh-CN" b="1" dirty="0">
                <a:solidFill>
                  <a:srgbClr val="000000"/>
                </a:solidFill>
              </a:rPr>
              <a:t>Cl</a:t>
            </a:r>
            <a:r>
              <a:rPr lang="en-US" altLang="zh-CN" b="1" baseline="-25000" dirty="0">
                <a:solidFill>
                  <a:srgbClr val="000000"/>
                </a:solidFill>
              </a:rPr>
              <a:t>2</a:t>
            </a:r>
            <a:r>
              <a:rPr lang="en-US" altLang="zh-CN" b="1" dirty="0">
                <a:solidFill>
                  <a:srgbClr val="000000"/>
                </a:solidFill>
              </a:rPr>
              <a:t> + SnCl</a:t>
            </a:r>
            <a:r>
              <a:rPr lang="en-US" altLang="zh-CN" b="1" baseline="-25000" dirty="0">
                <a:solidFill>
                  <a:srgbClr val="000000"/>
                </a:solidFill>
              </a:rPr>
              <a:t>2</a:t>
            </a:r>
            <a:r>
              <a:rPr lang="en-US" altLang="zh-CN" b="1" dirty="0">
                <a:solidFill>
                  <a:srgbClr val="000000"/>
                </a:solidFill>
              </a:rPr>
              <a:t> = SnCl</a:t>
            </a:r>
            <a:r>
              <a:rPr lang="en-US" altLang="zh-CN" b="1" baseline="-25000" dirty="0">
                <a:solidFill>
                  <a:srgbClr val="000000"/>
                </a:solidFill>
              </a:rPr>
              <a:t>4</a:t>
            </a:r>
            <a:r>
              <a:rPr lang="en-US" altLang="zh-CN" b="1" dirty="0">
                <a:solidFill>
                  <a:srgbClr val="000000"/>
                </a:solidFill>
              </a:rPr>
              <a:t> + 2Hg↓</a:t>
            </a:r>
            <a:r>
              <a:rPr lang="en-US" altLang="zh-CN" dirty="0"/>
              <a:t> (</a:t>
            </a:r>
            <a:r>
              <a:rPr lang="zh-CN" altLang="en-US" dirty="0">
                <a:latin typeface="Times New Roman" panose="02020603050405020304" pitchFamily="18" charset="0"/>
              </a:rPr>
              <a:t>黑色</a:t>
            </a:r>
            <a:r>
              <a:rPr lang="en-US" altLang="zh-CN" dirty="0"/>
              <a:t>)	</a:t>
            </a:r>
          </a:p>
          <a:p>
            <a:pPr eaLnBrk="1" hangingPunct="1"/>
            <a:r>
              <a:rPr lang="en-US" altLang="zh-CN" dirty="0"/>
              <a:t>         (※ </a:t>
            </a:r>
            <a:r>
              <a:rPr lang="zh-CN" altLang="en-US" dirty="0">
                <a:latin typeface="Times New Roman" panose="02020603050405020304" pitchFamily="18" charset="0"/>
              </a:rPr>
              <a:t>常用此反应检测</a:t>
            </a:r>
            <a:r>
              <a:rPr lang="en-US" altLang="zh-CN" dirty="0"/>
              <a:t>Hg</a:t>
            </a:r>
            <a:r>
              <a:rPr lang="en-US" altLang="zh-CN" baseline="30000" dirty="0"/>
              <a:t>2+</a:t>
            </a:r>
            <a:r>
              <a:rPr lang="en-US" altLang="zh-CN" dirty="0"/>
              <a:t>, Sn</a:t>
            </a:r>
            <a:r>
              <a:rPr lang="en-US" altLang="zh-CN" baseline="30000" dirty="0"/>
              <a:t>2+</a:t>
            </a:r>
            <a:r>
              <a:rPr lang="zh-CN" altLang="en-US" dirty="0">
                <a:latin typeface="Times New Roman" panose="02020603050405020304" pitchFamily="18" charset="0"/>
              </a:rPr>
              <a:t>离子的存在</a:t>
            </a:r>
            <a:r>
              <a:rPr lang="en-US" altLang="zh-CN" dirty="0"/>
              <a:t>)</a:t>
            </a:r>
            <a:endParaRPr lang="en-US" altLang="zh-CN" b="1" dirty="0">
              <a:solidFill>
                <a:srgbClr val="000000"/>
              </a:solidFill>
            </a:endParaRPr>
          </a:p>
        </p:txBody>
      </p:sp>
      <p:pic>
        <p:nvPicPr>
          <p:cNvPr id="31748" name="Picture 3">
            <a:extLst>
              <a:ext uri="{FF2B5EF4-FFF2-40B4-BE49-F238E27FC236}">
                <a16:creationId xmlns:a16="http://schemas.microsoft.com/office/drawing/2014/main" id="{137B1D89-56D2-F853-A846-CB3BA407A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3192464"/>
            <a:ext cx="23764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a:extLst>
              <a:ext uri="{FF2B5EF4-FFF2-40B4-BE49-F238E27FC236}">
                <a16:creationId xmlns:a16="http://schemas.microsoft.com/office/drawing/2014/main" id="{05D2E36A-C147-3736-440A-BD25D3A72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826" y="2546351"/>
            <a:ext cx="3168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灯片编号占位符 5">
            <a:extLst>
              <a:ext uri="{FF2B5EF4-FFF2-40B4-BE49-F238E27FC236}">
                <a16:creationId xmlns:a16="http://schemas.microsoft.com/office/drawing/2014/main" id="{6BC6DB8A-7C3F-EAF2-2877-FCDF3F059299}"/>
              </a:ext>
            </a:extLst>
          </p:cNvPr>
          <p:cNvSpPr>
            <a:spLocks noGrp="1"/>
          </p:cNvSpPr>
          <p:nvPr>
            <p:ph type="sldNum" sz="quarter" idx="12"/>
          </p:nvPr>
        </p:nvSpPr>
        <p:spPr>
          <a:xfrm>
            <a:off x="8378826" y="63817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365C10D7-0CAD-4946-922D-64F563FF4E21}" type="slidenum">
              <a:rPr lang="en-US" altLang="zh-CN" sz="1400" b="0">
                <a:solidFill>
                  <a:srgbClr val="000000"/>
                </a:solidFill>
              </a:rPr>
              <a:pPr eaLnBrk="1" hangingPunct="1"/>
              <a:t>26</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5218">
                                            <p:txEl>
                                              <p:pRg st="9" end="9"/>
                                            </p:txEl>
                                          </p:spTgt>
                                        </p:tgtEl>
                                        <p:attrNameLst>
                                          <p:attrName>style.visibility</p:attrName>
                                        </p:attrNameLst>
                                      </p:cBhvr>
                                      <p:to>
                                        <p:strVal val="visible"/>
                                      </p:to>
                                    </p:set>
                                    <p:animEffect transition="in" filter="checkerboard(across)">
                                      <p:cBhvr>
                                        <p:cTn id="7" dur="500"/>
                                        <p:tgtEl>
                                          <p:spTgt spid="265218">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65218">
                                            <p:txEl>
                                              <p:pRg st="10" end="10"/>
                                            </p:txEl>
                                          </p:spTgt>
                                        </p:tgtEl>
                                        <p:attrNameLst>
                                          <p:attrName>style.visibility</p:attrName>
                                        </p:attrNameLst>
                                      </p:cBhvr>
                                      <p:to>
                                        <p:strVal val="visible"/>
                                      </p:to>
                                    </p:set>
                                    <p:animEffect transition="in" filter="checkerboard(across)">
                                      <p:cBhvr>
                                        <p:cTn id="10" dur="500"/>
                                        <p:tgtEl>
                                          <p:spTgt spid="265218">
                                            <p:txEl>
                                              <p:pRg st="10" end="1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65218">
                                            <p:txEl>
                                              <p:pRg st="11" end="11"/>
                                            </p:txEl>
                                          </p:spTgt>
                                        </p:tgtEl>
                                        <p:attrNameLst>
                                          <p:attrName>style.visibility</p:attrName>
                                        </p:attrNameLst>
                                      </p:cBhvr>
                                      <p:to>
                                        <p:strVal val="visible"/>
                                      </p:to>
                                    </p:set>
                                    <p:animEffect transition="in" filter="checkerboard(across)">
                                      <p:cBhvr>
                                        <p:cTn id="13" dur="500"/>
                                        <p:tgtEl>
                                          <p:spTgt spid="265218">
                                            <p:txEl>
                                              <p:pRg st="11" end="1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65218">
                                            <p:txEl>
                                              <p:pRg st="12" end="12"/>
                                            </p:txEl>
                                          </p:spTgt>
                                        </p:tgtEl>
                                        <p:attrNameLst>
                                          <p:attrName>style.visibility</p:attrName>
                                        </p:attrNameLst>
                                      </p:cBhvr>
                                      <p:to>
                                        <p:strVal val="visible"/>
                                      </p:to>
                                    </p:set>
                                    <p:animEffect transition="in" filter="checkerboard(across)">
                                      <p:cBhvr>
                                        <p:cTn id="16" dur="500"/>
                                        <p:tgtEl>
                                          <p:spTgt spid="2652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2C62C92-FD75-BE13-F167-6723B9952E7E}"/>
              </a:ext>
            </a:extLst>
          </p:cNvPr>
          <p:cNvSpPr/>
          <p:nvPr/>
        </p:nvSpPr>
        <p:spPr>
          <a:xfrm>
            <a:off x="1847850" y="188913"/>
            <a:ext cx="7848600" cy="584200"/>
          </a:xfrm>
          <a:prstGeom prst="rect">
            <a:avLst/>
          </a:prstGeom>
        </p:spPr>
        <p:txBody>
          <a:bodyPr>
            <a:spAutoFit/>
          </a:bodyPr>
          <a:lstStyle/>
          <a:p>
            <a:pPr>
              <a:defRPr/>
            </a:pPr>
            <a:r>
              <a:rPr lang="en-US" altLang="zh-CN" sz="3200" kern="0" dirty="0">
                <a:solidFill>
                  <a:srgbClr val="0000FF"/>
                </a:solidFill>
                <a:latin typeface="Arial"/>
                <a:ea typeface="宋体"/>
              </a:rPr>
              <a:t>3. </a:t>
            </a:r>
            <a:r>
              <a:rPr lang="zh-CN" altLang="en-US" sz="3200" kern="0" dirty="0">
                <a:solidFill>
                  <a:srgbClr val="0000FF"/>
                </a:solidFill>
                <a:latin typeface="Arial"/>
                <a:ea typeface="宋体"/>
              </a:rPr>
              <a:t>氧化物</a:t>
            </a:r>
            <a:r>
              <a:rPr lang="en-US" altLang="zh-CN" sz="3200" kern="0" dirty="0">
                <a:solidFill>
                  <a:srgbClr val="0000FF"/>
                </a:solidFill>
                <a:latin typeface="Arial"/>
                <a:ea typeface="宋体"/>
              </a:rPr>
              <a:t>(oxides)</a:t>
            </a:r>
            <a:r>
              <a:rPr lang="zh-CN" altLang="en-US" sz="3200" kern="0" dirty="0">
                <a:solidFill>
                  <a:srgbClr val="0000FF"/>
                </a:solidFill>
                <a:latin typeface="Arial"/>
                <a:ea typeface="宋体"/>
              </a:rPr>
              <a:t>        </a:t>
            </a:r>
            <a:r>
              <a:rPr lang="en-US" altLang="zh-CN" sz="3200" kern="0" dirty="0">
                <a:solidFill>
                  <a:srgbClr val="0000FF"/>
                </a:solidFill>
                <a:latin typeface="Arial"/>
                <a:ea typeface="宋体"/>
              </a:rPr>
              <a:t>MO         MO</a:t>
            </a:r>
            <a:r>
              <a:rPr lang="en-US" altLang="zh-CN" sz="3200" kern="0" baseline="-25000" dirty="0">
                <a:solidFill>
                  <a:srgbClr val="0000FF"/>
                </a:solidFill>
                <a:latin typeface="Arial"/>
                <a:ea typeface="宋体"/>
              </a:rPr>
              <a:t>2</a:t>
            </a:r>
            <a:endParaRPr lang="zh-CN" altLang="en-US" sz="3200" dirty="0"/>
          </a:p>
        </p:txBody>
      </p:sp>
      <p:sp>
        <p:nvSpPr>
          <p:cNvPr id="5" name="矩形 4">
            <a:extLst>
              <a:ext uri="{FF2B5EF4-FFF2-40B4-BE49-F238E27FC236}">
                <a16:creationId xmlns:a16="http://schemas.microsoft.com/office/drawing/2014/main" id="{2EFD216E-9D42-ACA6-1439-150F2ECF1CE8}"/>
              </a:ext>
            </a:extLst>
          </p:cNvPr>
          <p:cNvSpPr/>
          <p:nvPr/>
        </p:nvSpPr>
        <p:spPr>
          <a:xfrm>
            <a:off x="1992314" y="836613"/>
            <a:ext cx="8334375" cy="5089598"/>
          </a:xfrm>
          <a:prstGeom prst="rect">
            <a:avLst/>
          </a:prstGeom>
        </p:spPr>
        <p:txBody>
          <a:bodyPr>
            <a:spAutoFit/>
          </a:bodyPr>
          <a:lstStyle/>
          <a:p>
            <a:pPr marL="1079500" indent="-1079500">
              <a:lnSpc>
                <a:spcPct val="130000"/>
              </a:lnSpc>
              <a:buClr>
                <a:schemeClr val="folHlink"/>
              </a:buClr>
              <a:buSzPct val="60000"/>
              <a:tabLst>
                <a:tab pos="1169988" algn="l"/>
              </a:tabLst>
              <a:defRPr/>
            </a:pPr>
            <a:r>
              <a:rPr lang="en-US" altLang="zh-CN" sz="2800" dirty="0">
                <a:solidFill>
                  <a:srgbClr val="FF0000"/>
                </a:solidFill>
              </a:rPr>
              <a:t>MO  </a:t>
            </a:r>
            <a:r>
              <a:rPr lang="zh-CN" altLang="en-US" sz="2800" dirty="0">
                <a:solidFill>
                  <a:srgbClr val="FF0000"/>
                </a:solidFill>
              </a:rPr>
              <a:t>两性偏碱，</a:t>
            </a:r>
            <a:r>
              <a:rPr lang="en-US" altLang="zh-CN" sz="2800" dirty="0">
                <a:solidFill>
                  <a:srgbClr val="FF0000"/>
                </a:solidFill>
              </a:rPr>
              <a:t>MO</a:t>
            </a:r>
            <a:r>
              <a:rPr lang="en-US" altLang="zh-CN" sz="2800" baseline="-25000" dirty="0">
                <a:solidFill>
                  <a:srgbClr val="FF0000"/>
                </a:solidFill>
              </a:rPr>
              <a:t>2</a:t>
            </a:r>
            <a:r>
              <a:rPr lang="en-US" altLang="zh-CN" sz="2800" dirty="0">
                <a:solidFill>
                  <a:srgbClr val="FF0000"/>
                </a:solidFill>
              </a:rPr>
              <a:t>  </a:t>
            </a:r>
            <a:r>
              <a:rPr lang="zh-CN" altLang="en-US" sz="2800" dirty="0">
                <a:solidFill>
                  <a:srgbClr val="FF0000"/>
                </a:solidFill>
              </a:rPr>
              <a:t>两性偏酸，均不溶于水</a:t>
            </a:r>
            <a:r>
              <a:rPr lang="zh-CN" altLang="en-US" sz="2800" dirty="0">
                <a:solidFill>
                  <a:srgbClr val="000000"/>
                </a:solidFill>
              </a:rPr>
              <a:t>。</a:t>
            </a:r>
          </a:p>
          <a:p>
            <a:pPr marL="1079500" indent="-1079500">
              <a:lnSpc>
                <a:spcPct val="130000"/>
              </a:lnSpc>
              <a:buClr>
                <a:schemeClr val="folHlink"/>
              </a:buClr>
              <a:buSzPct val="60000"/>
              <a:tabLst>
                <a:tab pos="1169988" algn="l"/>
              </a:tabLst>
              <a:defRPr/>
            </a:pPr>
            <a:r>
              <a:rPr lang="en-US" altLang="zh-CN" sz="2800" dirty="0" err="1">
                <a:solidFill>
                  <a:srgbClr val="000000"/>
                </a:solidFill>
              </a:rPr>
              <a:t>GeO</a:t>
            </a:r>
            <a:r>
              <a:rPr lang="en-US" altLang="zh-CN" sz="2800" dirty="0">
                <a:solidFill>
                  <a:srgbClr val="000000"/>
                </a:solidFill>
              </a:rPr>
              <a:t>(</a:t>
            </a:r>
            <a:r>
              <a:rPr lang="zh-CN" altLang="en-US" sz="2800" dirty="0">
                <a:solidFill>
                  <a:srgbClr val="000000"/>
                </a:solidFill>
              </a:rPr>
              <a:t>黑</a:t>
            </a:r>
            <a:r>
              <a:rPr lang="zh-CN" altLang="zh-CN" sz="2800" dirty="0">
                <a:solidFill>
                  <a:srgbClr val="000000"/>
                </a:solidFill>
              </a:rPr>
              <a:t>色</a:t>
            </a:r>
            <a:r>
              <a:rPr lang="en-US" altLang="zh-CN" sz="2800" dirty="0">
                <a:solidFill>
                  <a:srgbClr val="000000"/>
                </a:solidFill>
              </a:rPr>
              <a:t>) </a:t>
            </a:r>
            <a:r>
              <a:rPr lang="zh-CN" altLang="en-US" sz="2800" dirty="0">
                <a:solidFill>
                  <a:srgbClr val="000000"/>
                </a:solidFill>
              </a:rPr>
              <a:t>；                                 </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a:solidFill>
                  <a:srgbClr val="000000"/>
                </a:solidFill>
              </a:rPr>
              <a:t>GeO</a:t>
            </a:r>
            <a:r>
              <a:rPr lang="en-US" altLang="zh-CN" sz="2800" baseline="-25000" dirty="0">
                <a:solidFill>
                  <a:srgbClr val="000000"/>
                </a:solidFill>
              </a:rPr>
              <a:t>2</a:t>
            </a:r>
            <a:r>
              <a:rPr lang="en-US" altLang="zh-CN" sz="2800" dirty="0">
                <a:solidFill>
                  <a:srgbClr val="000000"/>
                </a:solidFill>
              </a:rPr>
              <a:t>(</a:t>
            </a:r>
            <a:r>
              <a:rPr lang="zh-CN" altLang="en-US" sz="2800" dirty="0">
                <a:solidFill>
                  <a:srgbClr val="000000"/>
                </a:solidFill>
              </a:rPr>
              <a:t>白色</a:t>
            </a:r>
            <a:r>
              <a:rPr lang="en-US" altLang="zh-CN" sz="2800" dirty="0">
                <a:solidFill>
                  <a:srgbClr val="000000"/>
                </a:solidFill>
              </a:rPr>
              <a:t>)</a:t>
            </a:r>
            <a:r>
              <a:rPr lang="zh-CN" altLang="en-US" sz="2800" dirty="0">
                <a:solidFill>
                  <a:srgbClr val="000000"/>
                </a:solidFill>
              </a:rPr>
              <a:t>；</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err="1">
                <a:solidFill>
                  <a:srgbClr val="000000"/>
                </a:solidFill>
              </a:rPr>
              <a:t>SnO</a:t>
            </a:r>
            <a:r>
              <a:rPr lang="en-US" altLang="zh-CN" sz="2800" dirty="0">
                <a:solidFill>
                  <a:srgbClr val="000000"/>
                </a:solidFill>
              </a:rPr>
              <a:t>(</a:t>
            </a:r>
            <a:r>
              <a:rPr lang="zh-CN" altLang="zh-CN" sz="2800" dirty="0">
                <a:solidFill>
                  <a:srgbClr val="000000"/>
                </a:solidFill>
              </a:rPr>
              <a:t>蓝色</a:t>
            </a:r>
            <a:r>
              <a:rPr lang="en-US" altLang="zh-CN" sz="2800" dirty="0">
                <a:solidFill>
                  <a:srgbClr val="000000"/>
                </a:solidFill>
              </a:rPr>
              <a:t>) </a:t>
            </a:r>
            <a:r>
              <a:rPr lang="zh-CN" altLang="en-US" sz="2800" dirty="0">
                <a:solidFill>
                  <a:srgbClr val="000000"/>
                </a:solidFill>
              </a:rPr>
              <a:t>；                                 </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a:solidFill>
                  <a:srgbClr val="000000"/>
                </a:solidFill>
              </a:rPr>
              <a:t>SnO</a:t>
            </a:r>
            <a:r>
              <a:rPr lang="en-US" altLang="zh-CN" sz="2800" baseline="-25000" dirty="0">
                <a:solidFill>
                  <a:srgbClr val="000000"/>
                </a:solidFill>
              </a:rPr>
              <a:t>2</a:t>
            </a:r>
            <a:r>
              <a:rPr lang="en-US" altLang="zh-CN" sz="2800" dirty="0">
                <a:solidFill>
                  <a:srgbClr val="000000"/>
                </a:solidFill>
              </a:rPr>
              <a:t>(</a:t>
            </a:r>
            <a:r>
              <a:rPr lang="zh-CN" altLang="en-US" sz="2800" dirty="0">
                <a:solidFill>
                  <a:srgbClr val="000000"/>
                </a:solidFill>
              </a:rPr>
              <a:t>灰色</a:t>
            </a:r>
            <a:r>
              <a:rPr lang="en-US" altLang="zh-CN" sz="2800" dirty="0">
                <a:solidFill>
                  <a:srgbClr val="000000"/>
                </a:solidFill>
              </a:rPr>
              <a:t>)</a:t>
            </a:r>
            <a:r>
              <a:rPr lang="zh-CN" altLang="en-US" sz="2800" dirty="0">
                <a:solidFill>
                  <a:srgbClr val="000000"/>
                </a:solidFill>
              </a:rPr>
              <a:t>；</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err="1">
                <a:solidFill>
                  <a:srgbClr val="000000"/>
                </a:solidFill>
              </a:rPr>
              <a:t>PbO</a:t>
            </a:r>
            <a:r>
              <a:rPr lang="en-US" altLang="zh-CN" sz="2800" dirty="0">
                <a:solidFill>
                  <a:srgbClr val="000000"/>
                </a:solidFill>
              </a:rPr>
              <a:t>(</a:t>
            </a:r>
            <a:r>
              <a:rPr lang="zh-CN" altLang="en-US" sz="2800" dirty="0">
                <a:solidFill>
                  <a:srgbClr val="000000"/>
                </a:solidFill>
              </a:rPr>
              <a:t>黄色，又名密陀僧，</a:t>
            </a:r>
            <a:r>
              <a:rPr lang="en-US" altLang="zh-CN" sz="2800" kern="0" dirty="0" err="1">
                <a:solidFill>
                  <a:srgbClr val="000000"/>
                </a:solidFill>
                <a:latin typeface="Arial"/>
                <a:ea typeface="宋体"/>
              </a:rPr>
              <a:t>massicot</a:t>
            </a:r>
            <a:r>
              <a:rPr lang="en-US" altLang="zh-CN" sz="2800" dirty="0">
                <a:solidFill>
                  <a:srgbClr val="000000"/>
                </a:solidFill>
              </a:rPr>
              <a:t> ) </a:t>
            </a:r>
            <a:r>
              <a:rPr lang="zh-CN" altLang="en-US" sz="2800" dirty="0">
                <a:solidFill>
                  <a:srgbClr val="000000"/>
                </a:solidFill>
              </a:rPr>
              <a:t>； </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a:solidFill>
                  <a:srgbClr val="000000"/>
                </a:solidFill>
              </a:rPr>
              <a:t>PbO</a:t>
            </a:r>
            <a:r>
              <a:rPr lang="en-US" altLang="zh-CN" sz="2800" baseline="-25000" dirty="0">
                <a:solidFill>
                  <a:srgbClr val="000000"/>
                </a:solidFill>
              </a:rPr>
              <a:t>2</a:t>
            </a:r>
            <a:r>
              <a:rPr lang="en-US" altLang="zh-CN" sz="2800" dirty="0">
                <a:solidFill>
                  <a:srgbClr val="000000"/>
                </a:solidFill>
              </a:rPr>
              <a:t>(</a:t>
            </a:r>
            <a:r>
              <a:rPr lang="zh-CN" altLang="en-US" sz="2800" dirty="0">
                <a:solidFill>
                  <a:srgbClr val="000000"/>
                </a:solidFill>
              </a:rPr>
              <a:t>黑色</a:t>
            </a:r>
            <a:r>
              <a:rPr lang="en-US" altLang="zh-CN" sz="2800" dirty="0">
                <a:solidFill>
                  <a:srgbClr val="000000"/>
                </a:solidFill>
              </a:rPr>
              <a:t>) </a:t>
            </a:r>
            <a:r>
              <a:rPr lang="zh-CN" altLang="en-US" sz="2800" dirty="0">
                <a:solidFill>
                  <a:srgbClr val="000000"/>
                </a:solidFill>
              </a:rPr>
              <a:t>； </a:t>
            </a:r>
          </a:p>
          <a:p>
            <a:pPr marL="1079500" indent="-1079500">
              <a:lnSpc>
                <a:spcPct val="130000"/>
              </a:lnSpc>
              <a:buClr>
                <a:schemeClr val="folHlink"/>
              </a:buClr>
              <a:buSzPct val="60000"/>
              <a:tabLst>
                <a:tab pos="1169988" algn="l"/>
              </a:tabLst>
              <a:defRPr/>
            </a:pPr>
            <a:r>
              <a:rPr lang="en-US" altLang="zh-CN" sz="2800" dirty="0">
                <a:solidFill>
                  <a:srgbClr val="000000"/>
                </a:solidFill>
              </a:rPr>
              <a:t>Pb</a:t>
            </a:r>
            <a:r>
              <a:rPr lang="en-US" altLang="zh-CN" sz="2800" baseline="-25000" dirty="0">
                <a:solidFill>
                  <a:srgbClr val="000000"/>
                </a:solidFill>
              </a:rPr>
              <a:t>2</a:t>
            </a:r>
            <a:r>
              <a:rPr lang="en-US" altLang="zh-CN" sz="2800" dirty="0">
                <a:solidFill>
                  <a:srgbClr val="000000"/>
                </a:solidFill>
              </a:rPr>
              <a:t>O</a:t>
            </a:r>
            <a:r>
              <a:rPr lang="en-US" altLang="zh-CN" sz="2800" baseline="-25000" dirty="0">
                <a:solidFill>
                  <a:srgbClr val="000000"/>
                </a:solidFill>
              </a:rPr>
              <a:t>3</a:t>
            </a:r>
            <a:r>
              <a:rPr lang="en-US" altLang="zh-CN" sz="2800" dirty="0">
                <a:solidFill>
                  <a:srgbClr val="000000"/>
                </a:solidFill>
              </a:rPr>
              <a:t>(</a:t>
            </a:r>
            <a:r>
              <a:rPr lang="zh-CN" altLang="en-US" sz="2800" kern="0" dirty="0">
                <a:solidFill>
                  <a:srgbClr val="000000"/>
                </a:solidFill>
                <a:latin typeface="Arial"/>
                <a:ea typeface="宋体"/>
              </a:rPr>
              <a:t>黄</a:t>
            </a:r>
            <a:r>
              <a:rPr lang="zh-CN" altLang="en-US" sz="2800" dirty="0">
                <a:solidFill>
                  <a:srgbClr val="000000"/>
                </a:solidFill>
              </a:rPr>
              <a:t>色</a:t>
            </a:r>
            <a:r>
              <a:rPr lang="en-US" altLang="zh-CN" sz="2800" dirty="0">
                <a:solidFill>
                  <a:srgbClr val="000000"/>
                </a:solidFill>
              </a:rPr>
              <a:t>)</a:t>
            </a:r>
            <a:r>
              <a:rPr lang="zh-CN" altLang="en-US" sz="2800" dirty="0">
                <a:solidFill>
                  <a:srgbClr val="000000"/>
                </a:solidFill>
              </a:rPr>
              <a:t>，可看作：</a:t>
            </a:r>
            <a:r>
              <a:rPr lang="en-US" altLang="zh-CN" sz="2800" dirty="0">
                <a:solidFill>
                  <a:srgbClr val="000000"/>
                </a:solidFill>
              </a:rPr>
              <a:t>PbO·PbO</a:t>
            </a:r>
            <a:r>
              <a:rPr lang="en-US" altLang="zh-CN" sz="2800" baseline="-25000" dirty="0">
                <a:solidFill>
                  <a:srgbClr val="000000"/>
                </a:solidFill>
              </a:rPr>
              <a:t>2</a:t>
            </a:r>
            <a:r>
              <a:rPr lang="zh-CN" altLang="en-US" sz="2800" dirty="0">
                <a:solidFill>
                  <a:srgbClr val="000000"/>
                </a:solidFill>
              </a:rPr>
              <a:t>；</a:t>
            </a:r>
            <a:endParaRPr lang="en-US" altLang="zh-CN" sz="2800" dirty="0">
              <a:solidFill>
                <a:srgbClr val="000000"/>
              </a:solidFill>
            </a:endParaRPr>
          </a:p>
          <a:p>
            <a:pPr marL="1079500" indent="-1079500">
              <a:lnSpc>
                <a:spcPct val="130000"/>
              </a:lnSpc>
              <a:buClr>
                <a:schemeClr val="folHlink"/>
              </a:buClr>
              <a:buSzPct val="60000"/>
              <a:tabLst>
                <a:tab pos="1169988" algn="l"/>
              </a:tabLst>
              <a:defRPr/>
            </a:pPr>
            <a:r>
              <a:rPr lang="en-US" altLang="zh-CN" sz="2800" dirty="0">
                <a:solidFill>
                  <a:srgbClr val="000000"/>
                </a:solidFill>
              </a:rPr>
              <a:t>Pb</a:t>
            </a:r>
            <a:r>
              <a:rPr lang="en-US" altLang="zh-CN" sz="2800" baseline="-25000" dirty="0">
                <a:solidFill>
                  <a:srgbClr val="000000"/>
                </a:solidFill>
              </a:rPr>
              <a:t>3</a:t>
            </a:r>
            <a:r>
              <a:rPr lang="en-US" altLang="zh-CN" sz="2800" dirty="0">
                <a:solidFill>
                  <a:srgbClr val="000000"/>
                </a:solidFill>
              </a:rPr>
              <a:t>O</a:t>
            </a:r>
            <a:r>
              <a:rPr lang="en-US" altLang="zh-CN" sz="2800" baseline="-25000" dirty="0">
                <a:solidFill>
                  <a:srgbClr val="000000"/>
                </a:solidFill>
              </a:rPr>
              <a:t>4</a:t>
            </a:r>
            <a:r>
              <a:rPr lang="en-US" altLang="zh-CN" sz="2800" dirty="0">
                <a:solidFill>
                  <a:srgbClr val="000000"/>
                </a:solidFill>
              </a:rPr>
              <a:t>(</a:t>
            </a:r>
            <a:r>
              <a:rPr lang="zh-CN" altLang="en-US" sz="2800" dirty="0">
                <a:solidFill>
                  <a:srgbClr val="000000"/>
                </a:solidFill>
              </a:rPr>
              <a:t>红色</a:t>
            </a:r>
            <a:r>
              <a:rPr lang="en-US" altLang="zh-CN" sz="2800" dirty="0">
                <a:solidFill>
                  <a:srgbClr val="000000"/>
                </a:solidFill>
              </a:rPr>
              <a:t>)</a:t>
            </a:r>
            <a:r>
              <a:rPr lang="zh-CN" altLang="en-US" sz="2800" dirty="0">
                <a:solidFill>
                  <a:srgbClr val="000000"/>
                </a:solidFill>
              </a:rPr>
              <a:t>，又名铅丹，可看作：</a:t>
            </a:r>
            <a:r>
              <a:rPr lang="en-US" altLang="zh-CN" sz="2800" dirty="0">
                <a:solidFill>
                  <a:srgbClr val="000000"/>
                </a:solidFill>
              </a:rPr>
              <a:t>2PbO·PbO</a:t>
            </a:r>
            <a:r>
              <a:rPr lang="en-US" altLang="zh-CN" sz="2800" baseline="-25000" dirty="0">
                <a:solidFill>
                  <a:srgbClr val="000000"/>
                </a:solidFill>
              </a:rPr>
              <a:t>2</a:t>
            </a:r>
          </a:p>
        </p:txBody>
      </p:sp>
      <p:sp>
        <p:nvSpPr>
          <p:cNvPr id="345092" name="灯片编号占位符 5">
            <a:extLst>
              <a:ext uri="{FF2B5EF4-FFF2-40B4-BE49-F238E27FC236}">
                <a16:creationId xmlns:a16="http://schemas.microsoft.com/office/drawing/2014/main" id="{A8F3E2C0-F434-D20D-1199-50D9038052B0}"/>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8DB3EBAE-75D8-4DE6-A3F0-4FA4841BD6A1}" type="slidenum">
              <a:rPr lang="en-US" altLang="zh-CN" sz="1400" b="0">
                <a:solidFill>
                  <a:srgbClr val="000000"/>
                </a:solidFill>
              </a:rPr>
              <a:pPr eaLnBrk="1" hangingPunct="1"/>
              <a:t>27</a:t>
            </a:fld>
            <a:endParaRPr lang="en-US" altLang="zh-CN" sz="1400" b="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
            <a:extLst>
              <a:ext uri="{FF2B5EF4-FFF2-40B4-BE49-F238E27FC236}">
                <a16:creationId xmlns:a16="http://schemas.microsoft.com/office/drawing/2014/main" id="{FA7B616A-93AE-E528-A0A4-F78E7214A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412876"/>
            <a:ext cx="1054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2AF4C20-66BA-BD25-A250-BBB46272D776}"/>
              </a:ext>
            </a:extLst>
          </p:cNvPr>
          <p:cNvSpPr/>
          <p:nvPr/>
        </p:nvSpPr>
        <p:spPr>
          <a:xfrm>
            <a:off x="1524000" y="44450"/>
            <a:ext cx="9144000" cy="4406900"/>
          </a:xfrm>
          <a:prstGeom prst="rect">
            <a:avLst/>
          </a:prstGeom>
        </p:spPr>
        <p:txBody>
          <a:bodyPr>
            <a:spAutoFit/>
          </a:bodyPr>
          <a:lstStyle/>
          <a:p>
            <a:pPr marL="342900" indent="-342900">
              <a:spcBef>
                <a:spcPct val="20000"/>
              </a:spcBef>
              <a:buClr>
                <a:srgbClr val="CC0066"/>
              </a:buClr>
              <a:buSzPct val="70000"/>
              <a:buFont typeface="Wingdings" pitchFamily="2" charset="2"/>
              <a:buChar char="Ø"/>
              <a:defRPr/>
            </a:pPr>
            <a:r>
              <a:rPr lang="zh-CN" altLang="en-US" sz="3200" kern="0" dirty="0">
                <a:solidFill>
                  <a:srgbClr val="0000FF"/>
                </a:solidFill>
                <a:latin typeface="Arial"/>
                <a:ea typeface="宋体"/>
              </a:rPr>
              <a:t>性质</a:t>
            </a:r>
            <a:r>
              <a:rPr lang="zh-CN" altLang="en-US" sz="2800" kern="0" dirty="0">
                <a:solidFill>
                  <a:srgbClr val="000000"/>
                </a:solidFill>
                <a:latin typeface="Arial"/>
                <a:ea typeface="宋体"/>
              </a:rPr>
              <a:t>： </a:t>
            </a:r>
            <a:endParaRPr lang="en-US" altLang="zh-CN" sz="2800" kern="0" dirty="0">
              <a:solidFill>
                <a:srgbClr val="000000"/>
              </a:solidFill>
              <a:latin typeface="Arial"/>
              <a:ea typeface="宋体"/>
            </a:endParaRPr>
          </a:p>
          <a:p>
            <a:pPr marL="342900" indent="-342900">
              <a:spcBef>
                <a:spcPct val="20000"/>
              </a:spcBef>
              <a:buClr>
                <a:srgbClr val="CC0066"/>
              </a:buClr>
              <a:buSzPct val="70000"/>
              <a:buFont typeface="Wingdings" pitchFamily="2" charset="2"/>
              <a:buChar char="u"/>
              <a:defRPr/>
            </a:pPr>
            <a:r>
              <a:rPr lang="zh-CN" altLang="en-US" sz="2800" kern="0" dirty="0">
                <a:solidFill>
                  <a:srgbClr val="000000"/>
                </a:solidFill>
                <a:latin typeface="Arial"/>
                <a:ea typeface="宋体"/>
              </a:rPr>
              <a:t>两性偏酸性</a:t>
            </a:r>
            <a:r>
              <a:rPr lang="en-US" altLang="zh-CN" sz="2800" kern="0" dirty="0">
                <a:solidFill>
                  <a:srgbClr val="000000"/>
                </a:solidFill>
                <a:latin typeface="Arial"/>
                <a:ea typeface="宋体"/>
              </a:rPr>
              <a:t>:</a:t>
            </a:r>
          </a:p>
          <a:p>
            <a:pPr marL="342900" indent="-342900">
              <a:spcBef>
                <a:spcPct val="20000"/>
              </a:spcBef>
              <a:buClr>
                <a:srgbClr val="CC0066"/>
              </a:buClr>
              <a:buSzPct val="70000"/>
              <a:defRPr/>
            </a:pPr>
            <a:r>
              <a:rPr lang="en-US" altLang="zh-CN" sz="2800" kern="0" dirty="0">
                <a:solidFill>
                  <a:srgbClr val="000000"/>
                </a:solidFill>
                <a:latin typeface="Arial"/>
                <a:ea typeface="宋体"/>
              </a:rPr>
              <a:t>        </a:t>
            </a:r>
            <a:r>
              <a:rPr lang="en-US" altLang="zh-CN" sz="2800" dirty="0">
                <a:solidFill>
                  <a:srgbClr val="000000"/>
                </a:solidFill>
              </a:rPr>
              <a:t>PbO</a:t>
            </a:r>
            <a:r>
              <a:rPr lang="en-US" altLang="zh-CN" sz="2800" baseline="-30000" dirty="0">
                <a:solidFill>
                  <a:srgbClr val="000000"/>
                </a:solidFill>
              </a:rPr>
              <a:t>2 </a:t>
            </a:r>
            <a:r>
              <a:rPr lang="en-US" altLang="zh-CN" sz="2800" dirty="0">
                <a:solidFill>
                  <a:srgbClr val="000000"/>
                </a:solidFill>
              </a:rPr>
              <a:t>+ 2NaOH + 2H</a:t>
            </a:r>
            <a:r>
              <a:rPr lang="en-US" altLang="zh-CN" sz="2800" baseline="-30000" dirty="0">
                <a:solidFill>
                  <a:srgbClr val="000000"/>
                </a:solidFill>
              </a:rPr>
              <a:t>2</a:t>
            </a:r>
            <a:r>
              <a:rPr lang="en-US" altLang="zh-CN" sz="2800" dirty="0">
                <a:solidFill>
                  <a:srgbClr val="000000"/>
                </a:solidFill>
              </a:rPr>
              <a:t>O </a:t>
            </a:r>
            <a:r>
              <a:rPr lang="zh-CN" altLang="en-US" sz="2800" u="sng" dirty="0">
                <a:solidFill>
                  <a:srgbClr val="000000"/>
                </a:solidFill>
                <a:latin typeface="Times New Roman" pitchFamily="18" charset="0"/>
              </a:rPr>
              <a:t>加热</a:t>
            </a:r>
            <a:r>
              <a:rPr lang="zh-CN" altLang="en-US" sz="2800" dirty="0">
                <a:solidFill>
                  <a:srgbClr val="000000"/>
                </a:solidFill>
              </a:rPr>
              <a:t>  </a:t>
            </a:r>
            <a:r>
              <a:rPr lang="en-US" altLang="zh-CN" sz="2800" dirty="0">
                <a:solidFill>
                  <a:srgbClr val="000000"/>
                </a:solidFill>
              </a:rPr>
              <a:t>Na</a:t>
            </a:r>
            <a:r>
              <a:rPr lang="en-US" altLang="zh-CN" sz="2800" baseline="-30000" dirty="0">
                <a:solidFill>
                  <a:srgbClr val="000000"/>
                </a:solidFill>
              </a:rPr>
              <a:t>2</a:t>
            </a:r>
            <a:r>
              <a:rPr lang="en-US" altLang="zh-CN" sz="2800" dirty="0">
                <a:solidFill>
                  <a:srgbClr val="000000"/>
                </a:solidFill>
              </a:rPr>
              <a:t>Pb(OH)</a:t>
            </a:r>
            <a:r>
              <a:rPr lang="en-US" altLang="zh-CN" sz="2800" baseline="-30000" dirty="0">
                <a:solidFill>
                  <a:srgbClr val="000000"/>
                </a:solidFill>
              </a:rPr>
              <a:t>6(</a:t>
            </a:r>
            <a:r>
              <a:rPr lang="zh-CN" altLang="en-US" sz="2800" baseline="-30000" dirty="0">
                <a:solidFill>
                  <a:srgbClr val="000000"/>
                </a:solidFill>
                <a:latin typeface="Times New Roman" pitchFamily="18" charset="0"/>
              </a:rPr>
              <a:t>铅酸盐</a:t>
            </a:r>
            <a:r>
              <a:rPr lang="en-US" altLang="zh-CN" sz="2800" baseline="-30000" dirty="0">
                <a:solidFill>
                  <a:srgbClr val="000000"/>
                </a:solidFill>
              </a:rPr>
              <a:t>)</a:t>
            </a:r>
            <a:endParaRPr lang="en-US" altLang="zh-CN" sz="2800" kern="0" dirty="0">
              <a:solidFill>
                <a:srgbClr val="000000"/>
              </a:solidFill>
              <a:latin typeface="Arial"/>
              <a:ea typeface="宋体"/>
            </a:endParaRPr>
          </a:p>
          <a:p>
            <a:pPr marL="342900" indent="-342900">
              <a:spcBef>
                <a:spcPts val="1800"/>
              </a:spcBef>
              <a:buClr>
                <a:srgbClr val="CC0066"/>
              </a:buClr>
              <a:buSzPct val="70000"/>
              <a:buFont typeface="Wingdings" pitchFamily="2" charset="2"/>
              <a:buChar char="u"/>
              <a:defRPr/>
            </a:pPr>
            <a:r>
              <a:rPr lang="en-US" altLang="zh-CN" sz="2800" kern="0" dirty="0">
                <a:solidFill>
                  <a:srgbClr val="000000"/>
                </a:solidFill>
                <a:latin typeface="Arial"/>
                <a:ea typeface="宋体"/>
              </a:rPr>
              <a:t> Pb</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a:t>
            </a:r>
            <a:r>
              <a:rPr lang="en-US" altLang="zh-CN" sz="2800" kern="0" baseline="-25000" dirty="0">
                <a:solidFill>
                  <a:srgbClr val="000000"/>
                </a:solidFill>
                <a:latin typeface="Arial"/>
                <a:ea typeface="宋体"/>
              </a:rPr>
              <a:t>3 </a:t>
            </a:r>
            <a:r>
              <a:rPr lang="en-US" altLang="zh-CN" sz="2800" kern="0" dirty="0">
                <a:solidFill>
                  <a:srgbClr val="000000"/>
                </a:solidFill>
                <a:latin typeface="Arial"/>
                <a:ea typeface="宋体"/>
              </a:rPr>
              <a:t>, Pb</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O</a:t>
            </a:r>
            <a:r>
              <a:rPr lang="en-US" altLang="zh-CN" sz="2800" kern="0" baseline="-25000" dirty="0">
                <a:solidFill>
                  <a:srgbClr val="000000"/>
                </a:solidFill>
                <a:latin typeface="Arial"/>
                <a:ea typeface="宋体"/>
              </a:rPr>
              <a:t>4 </a:t>
            </a:r>
            <a:r>
              <a:rPr lang="en-US" altLang="zh-CN" sz="2800" kern="0" dirty="0">
                <a:solidFill>
                  <a:srgbClr val="000000"/>
                </a:solidFill>
                <a:latin typeface="Arial"/>
                <a:ea typeface="宋体"/>
              </a:rPr>
              <a:t>, PbO</a:t>
            </a:r>
            <a:r>
              <a:rPr lang="en-US" altLang="zh-CN" sz="2800" kern="0" baseline="-25000" dirty="0">
                <a:solidFill>
                  <a:srgbClr val="000000"/>
                </a:solidFill>
                <a:latin typeface="Arial"/>
                <a:ea typeface="宋体"/>
              </a:rPr>
              <a:t>2</a:t>
            </a:r>
            <a:r>
              <a:rPr lang="zh-CN" altLang="en-US" sz="2800" kern="0" dirty="0">
                <a:solidFill>
                  <a:srgbClr val="000000"/>
                </a:solidFill>
                <a:latin typeface="Arial"/>
                <a:ea typeface="宋体"/>
              </a:rPr>
              <a:t>都具有强氧化性</a:t>
            </a:r>
            <a:r>
              <a:rPr lang="en-US" altLang="zh-CN" sz="2800" kern="0" dirty="0">
                <a:solidFill>
                  <a:srgbClr val="000000"/>
                </a:solidFill>
                <a:latin typeface="Arial"/>
                <a:ea typeface="宋体"/>
              </a:rPr>
              <a:t>(</a:t>
            </a:r>
            <a:r>
              <a:rPr lang="zh-CN" altLang="en-US" sz="2800" kern="0" dirty="0">
                <a:solidFill>
                  <a:srgbClr val="000000"/>
                </a:solidFill>
                <a:latin typeface="Arial"/>
                <a:ea typeface="宋体"/>
              </a:rPr>
              <a:t>在酸性介质中</a:t>
            </a:r>
            <a:r>
              <a:rPr lang="en-US" altLang="zh-CN" sz="2800" kern="0" dirty="0">
                <a:solidFill>
                  <a:srgbClr val="000000"/>
                </a:solidFill>
                <a:latin typeface="Arial"/>
                <a:ea typeface="宋体"/>
              </a:rPr>
              <a:t>)</a:t>
            </a:r>
            <a:endParaRPr lang="zh-CN" altLang="en-US" sz="2800" kern="0" dirty="0">
              <a:solidFill>
                <a:srgbClr val="000000"/>
              </a:solidFill>
              <a:latin typeface="Arial"/>
              <a:ea typeface="宋体"/>
            </a:endParaRPr>
          </a:p>
          <a:p>
            <a:pPr marL="342900" indent="-342900">
              <a:spcBef>
                <a:spcPct val="20000"/>
              </a:spcBef>
              <a:buClr>
                <a:srgbClr val="CC0066"/>
              </a:buClr>
              <a:buSzPct val="70000"/>
              <a:defRPr/>
            </a:pPr>
            <a:r>
              <a:rPr lang="zh-CN" altLang="en-US" sz="2800" kern="0" dirty="0">
                <a:solidFill>
                  <a:srgbClr val="000000"/>
                </a:solidFill>
                <a:latin typeface="Arial"/>
                <a:ea typeface="宋体"/>
              </a:rPr>
              <a:t>      </a:t>
            </a:r>
            <a:r>
              <a:rPr lang="en-US" altLang="zh-CN" sz="2800" kern="0" dirty="0">
                <a:solidFill>
                  <a:srgbClr val="000000"/>
                </a:solidFill>
                <a:latin typeface="Arial"/>
                <a:ea typeface="宋体"/>
              </a:rPr>
              <a:t>5PbO</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+ 2Mn</a:t>
            </a:r>
            <a:r>
              <a:rPr lang="en-US" altLang="zh-CN" sz="2800" kern="0" baseline="30000" dirty="0">
                <a:solidFill>
                  <a:srgbClr val="000000"/>
                </a:solidFill>
                <a:latin typeface="Arial"/>
                <a:ea typeface="宋体"/>
              </a:rPr>
              <a:t>2+</a:t>
            </a:r>
            <a:r>
              <a:rPr lang="en-US" altLang="zh-CN" sz="2800" kern="0" dirty="0">
                <a:solidFill>
                  <a:srgbClr val="000000"/>
                </a:solidFill>
                <a:latin typeface="Arial"/>
                <a:ea typeface="宋体"/>
              </a:rPr>
              <a:t> + 4H</a:t>
            </a:r>
            <a:r>
              <a:rPr lang="en-US" altLang="zh-CN" sz="2800" kern="0" baseline="30000" dirty="0">
                <a:solidFill>
                  <a:srgbClr val="000000"/>
                </a:solidFill>
                <a:latin typeface="Arial"/>
                <a:ea typeface="宋体"/>
              </a:rPr>
              <a:t>+</a:t>
            </a:r>
            <a:r>
              <a:rPr lang="en-US" altLang="zh-CN" sz="2800" kern="0" dirty="0">
                <a:solidFill>
                  <a:srgbClr val="000000"/>
                </a:solidFill>
                <a:latin typeface="Arial"/>
                <a:ea typeface="宋体"/>
              </a:rPr>
              <a:t> = 5Pb</a:t>
            </a:r>
            <a:r>
              <a:rPr lang="en-US" altLang="zh-CN" sz="2800" kern="0" baseline="30000" dirty="0">
                <a:solidFill>
                  <a:srgbClr val="000000"/>
                </a:solidFill>
                <a:latin typeface="Arial"/>
                <a:ea typeface="宋体"/>
              </a:rPr>
              <a:t>2+</a:t>
            </a:r>
            <a:r>
              <a:rPr lang="en-US" altLang="zh-CN" sz="2800" kern="0" dirty="0">
                <a:solidFill>
                  <a:srgbClr val="000000"/>
                </a:solidFill>
                <a:latin typeface="Arial"/>
                <a:ea typeface="宋体"/>
              </a:rPr>
              <a:t> + 2MnO</a:t>
            </a:r>
            <a:r>
              <a:rPr lang="en-US" altLang="zh-CN" sz="2800" kern="0" baseline="-25000" dirty="0">
                <a:solidFill>
                  <a:srgbClr val="000000"/>
                </a:solidFill>
                <a:latin typeface="Arial"/>
                <a:ea typeface="宋体"/>
              </a:rPr>
              <a:t>4</a:t>
            </a:r>
            <a:r>
              <a:rPr lang="en-US" altLang="zh-CN" sz="2800" kern="0" baseline="30000" dirty="0">
                <a:solidFill>
                  <a:srgbClr val="000000"/>
                </a:solidFill>
                <a:latin typeface="宋体" pitchFamily="2" charset="-122"/>
                <a:ea typeface="宋体"/>
              </a:rPr>
              <a:t>-</a:t>
            </a:r>
            <a:r>
              <a:rPr lang="en-US" altLang="zh-CN" sz="2800" kern="0" dirty="0">
                <a:solidFill>
                  <a:srgbClr val="000000"/>
                </a:solidFill>
                <a:latin typeface="Arial"/>
                <a:ea typeface="宋体"/>
              </a:rPr>
              <a:t> + 2H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a:t>
            </a:r>
          </a:p>
          <a:p>
            <a:pPr marL="342900" indent="-342900">
              <a:spcBef>
                <a:spcPct val="20000"/>
              </a:spcBef>
              <a:buClr>
                <a:srgbClr val="CC0066"/>
              </a:buClr>
              <a:buSzPct val="70000"/>
              <a:defRPr/>
            </a:pPr>
            <a:r>
              <a:rPr lang="en-US" altLang="zh-CN" sz="2800" kern="0" dirty="0">
                <a:solidFill>
                  <a:srgbClr val="000000"/>
                </a:solidFill>
                <a:latin typeface="Arial"/>
                <a:ea typeface="宋体"/>
              </a:rPr>
              <a:t>      PbO</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+ 4HCl = PbCl</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Cl</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↑+ 2H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a:t>
            </a:r>
          </a:p>
          <a:p>
            <a:pPr marL="342900" indent="-342900">
              <a:spcBef>
                <a:spcPts val="1800"/>
              </a:spcBef>
              <a:buClr>
                <a:srgbClr val="CC0066"/>
              </a:buClr>
              <a:buSzPct val="70000"/>
              <a:buFont typeface="Wingdings" pitchFamily="2" charset="2"/>
              <a:buChar char="u"/>
              <a:defRPr/>
            </a:pPr>
            <a:r>
              <a:rPr lang="en-US" altLang="zh-CN" sz="2800" kern="0" dirty="0">
                <a:solidFill>
                  <a:srgbClr val="000000"/>
                </a:solidFill>
                <a:latin typeface="Arial"/>
                <a:ea typeface="宋体"/>
              </a:rPr>
              <a:t> PbO</a:t>
            </a:r>
            <a:r>
              <a:rPr lang="en-US" altLang="zh-CN" sz="2800" kern="0" baseline="-25000" dirty="0">
                <a:solidFill>
                  <a:srgbClr val="000000"/>
                </a:solidFill>
                <a:latin typeface="Arial"/>
                <a:ea typeface="宋体"/>
              </a:rPr>
              <a:t>2</a:t>
            </a:r>
            <a:r>
              <a:rPr lang="zh-CN" altLang="en-US" sz="2800" kern="0" dirty="0">
                <a:solidFill>
                  <a:srgbClr val="000000"/>
                </a:solidFill>
                <a:latin typeface="Arial"/>
                <a:ea typeface="宋体"/>
              </a:rPr>
              <a:t>：</a:t>
            </a:r>
            <a:r>
              <a:rPr lang="en-US" altLang="zh-CN" sz="2800" kern="0" dirty="0" err="1">
                <a:solidFill>
                  <a:srgbClr val="000000"/>
                </a:solidFill>
                <a:latin typeface="Arial"/>
                <a:ea typeface="宋体"/>
              </a:rPr>
              <a:t>Pb</a:t>
            </a:r>
            <a:r>
              <a:rPr lang="zh-CN" altLang="en-US" sz="2800" kern="0" dirty="0">
                <a:solidFill>
                  <a:srgbClr val="000000"/>
                </a:solidFill>
                <a:latin typeface="Arial"/>
                <a:ea typeface="宋体"/>
              </a:rPr>
              <a:t>（</a:t>
            </a:r>
            <a:r>
              <a:rPr lang="en-US" altLang="zh-CN" sz="2800" kern="0" dirty="0">
                <a:solidFill>
                  <a:srgbClr val="000000"/>
                </a:solidFill>
                <a:latin typeface="Arial"/>
                <a:ea typeface="宋体"/>
              </a:rPr>
              <a:t>6s</a:t>
            </a:r>
            <a:r>
              <a:rPr lang="en-US" altLang="zh-CN" sz="2800" kern="0" baseline="30000" dirty="0">
                <a:solidFill>
                  <a:srgbClr val="000000"/>
                </a:solidFill>
                <a:latin typeface="Arial"/>
                <a:ea typeface="宋体"/>
              </a:rPr>
              <a:t>2</a:t>
            </a:r>
            <a:r>
              <a:rPr lang="en-US" altLang="zh-CN" sz="2800" kern="0" dirty="0">
                <a:solidFill>
                  <a:srgbClr val="000000"/>
                </a:solidFill>
                <a:latin typeface="Arial"/>
                <a:ea typeface="宋体"/>
              </a:rPr>
              <a:t>6p</a:t>
            </a:r>
            <a:r>
              <a:rPr lang="en-US" altLang="zh-CN" sz="2800" kern="0" baseline="30000" dirty="0">
                <a:solidFill>
                  <a:srgbClr val="000000"/>
                </a:solidFill>
                <a:latin typeface="Arial"/>
                <a:ea typeface="宋体"/>
              </a:rPr>
              <a:t>2</a:t>
            </a:r>
            <a:r>
              <a:rPr lang="zh-CN" altLang="en-US" sz="2800" kern="0" dirty="0">
                <a:solidFill>
                  <a:srgbClr val="000000"/>
                </a:solidFill>
                <a:latin typeface="Arial"/>
                <a:ea typeface="宋体"/>
              </a:rPr>
              <a:t>）的惰性电子对效应</a:t>
            </a:r>
            <a:r>
              <a:rPr lang="zh-CN" altLang="en-US" sz="2800" kern="0" dirty="0">
                <a:solidFill>
                  <a:srgbClr val="000000"/>
                </a:solidFill>
                <a:latin typeface="Arial"/>
                <a:ea typeface="宋体"/>
                <a:sym typeface="Symbol"/>
              </a:rPr>
              <a:t></a:t>
            </a:r>
            <a:r>
              <a:rPr lang="zh-CN" altLang="en-US" sz="2800" kern="0" dirty="0">
                <a:solidFill>
                  <a:srgbClr val="000000"/>
                </a:solidFill>
                <a:latin typeface="Arial"/>
                <a:ea typeface="宋体"/>
              </a:rPr>
              <a:t> </a:t>
            </a:r>
            <a:r>
              <a:rPr lang="en-US" altLang="zh-CN" sz="2800" kern="0" dirty="0">
                <a:solidFill>
                  <a:srgbClr val="000000"/>
                </a:solidFill>
                <a:latin typeface="Arial"/>
                <a:ea typeface="宋体"/>
              </a:rPr>
              <a:t>6s</a:t>
            </a:r>
            <a:r>
              <a:rPr lang="en-US" altLang="zh-CN" sz="2800" kern="0" baseline="30000" dirty="0">
                <a:solidFill>
                  <a:srgbClr val="000000"/>
                </a:solidFill>
                <a:latin typeface="Arial"/>
                <a:ea typeface="宋体"/>
              </a:rPr>
              <a:t>2</a:t>
            </a:r>
            <a:r>
              <a:rPr lang="zh-CN" altLang="en-US" sz="2800" kern="0" dirty="0">
                <a:solidFill>
                  <a:srgbClr val="000000"/>
                </a:solidFill>
                <a:latin typeface="Arial"/>
                <a:ea typeface="宋体"/>
              </a:rPr>
              <a:t>电子不易失去，一旦失去，夺回的倾向很强</a:t>
            </a:r>
            <a:endParaRPr lang="en-US" altLang="zh-CN" sz="2800" kern="0" dirty="0">
              <a:solidFill>
                <a:srgbClr val="000000"/>
              </a:solidFill>
              <a:latin typeface="Arial"/>
              <a:ea typeface="宋体"/>
            </a:endParaRPr>
          </a:p>
        </p:txBody>
      </p:sp>
      <p:graphicFrame>
        <p:nvGraphicFramePr>
          <p:cNvPr id="35842" name="Object 1">
            <a:extLst>
              <a:ext uri="{FF2B5EF4-FFF2-40B4-BE49-F238E27FC236}">
                <a16:creationId xmlns:a16="http://schemas.microsoft.com/office/drawing/2014/main" id="{9EDFEF19-E7BA-457A-F5BC-2908A66FCDF4}"/>
              </a:ext>
            </a:extLst>
          </p:cNvPr>
          <p:cNvGraphicFramePr>
            <a:graphicFrameLocks noChangeAspect="1"/>
          </p:cNvGraphicFramePr>
          <p:nvPr/>
        </p:nvGraphicFramePr>
        <p:xfrm>
          <a:off x="3863975" y="4365626"/>
          <a:ext cx="4025900" cy="1439863"/>
        </p:xfrm>
        <a:graphic>
          <a:graphicData uri="http://schemas.openxmlformats.org/presentationml/2006/ole">
            <mc:AlternateContent xmlns:mc="http://schemas.openxmlformats.org/markup-compatibility/2006">
              <mc:Choice xmlns:v="urn:schemas-microsoft-com:vml" Requires="v">
                <p:oleObj name="BMP 图像" r:id="rId3" imgW="5029636" imgH="1798095" progId="Paint.Picture">
                  <p:embed/>
                </p:oleObj>
              </mc:Choice>
              <mc:Fallback>
                <p:oleObj name="BMP 图像" r:id="rId3" imgW="5029636" imgH="1798095" progId="Paint.Picture">
                  <p:embed/>
                  <p:pic>
                    <p:nvPicPr>
                      <p:cNvPr id="35842" name="Object 1">
                        <a:extLst>
                          <a:ext uri="{FF2B5EF4-FFF2-40B4-BE49-F238E27FC236}">
                            <a16:creationId xmlns:a16="http://schemas.microsoft.com/office/drawing/2014/main" id="{9EDFEF19-E7BA-457A-F5BC-2908A66FC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4365626"/>
                        <a:ext cx="4025900" cy="143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灯片编号占位符 5">
            <a:extLst>
              <a:ext uri="{FF2B5EF4-FFF2-40B4-BE49-F238E27FC236}">
                <a16:creationId xmlns:a16="http://schemas.microsoft.com/office/drawing/2014/main" id="{4E44CC97-203E-0DCB-030B-5E44D7F17BB5}"/>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560E94E0-D95E-4924-AC0F-70D226EA46B3}" type="slidenum">
              <a:rPr lang="en-US" altLang="zh-CN" sz="1400" b="0">
                <a:solidFill>
                  <a:srgbClr val="000000"/>
                </a:solidFill>
              </a:rPr>
              <a:pPr eaLnBrk="1" hangingPunct="1"/>
              <a:t>28</a:t>
            </a:fld>
            <a:endParaRPr lang="en-US" altLang="zh-CN" sz="1400" b="0">
              <a:solidFill>
                <a:srgbClr val="000000"/>
              </a:solidFill>
            </a:endParaRPr>
          </a:p>
        </p:txBody>
      </p:sp>
      <p:pic>
        <p:nvPicPr>
          <p:cNvPr id="35846" name="Picture 7">
            <a:extLst>
              <a:ext uri="{FF2B5EF4-FFF2-40B4-BE49-F238E27FC236}">
                <a16:creationId xmlns:a16="http://schemas.microsoft.com/office/drawing/2014/main" id="{B44BEAD3-0100-3340-CB9E-91EAD4ECB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5732463"/>
            <a:ext cx="4686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checkerboard(across)">
                                      <p:cBhvr>
                                        <p:cTn id="7" dur="500"/>
                                        <p:tgtEl>
                                          <p:spTgt spid="2">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checkerboard(across)">
                                      <p:cBhvr>
                                        <p:cTn id="12" dur="500"/>
                                        <p:tgtEl>
                                          <p:spTgt spid="35842"/>
                                        </p:tgtEl>
                                      </p:cBhvr>
                                    </p:animEffect>
                                  </p:childTnLst>
                                </p:cTn>
                              </p:par>
                              <p:par>
                                <p:cTn id="13" presetID="3" presetClass="entr" presetSubtype="10" fill="hold" nodeType="withEffect">
                                  <p:stCondLst>
                                    <p:cond delay="0"/>
                                  </p:stCondLst>
                                  <p:childTnLst>
                                    <p:set>
                                      <p:cBhvr>
                                        <p:cTn id="14" dur="1" fill="hold">
                                          <p:stCondLst>
                                            <p:cond delay="0"/>
                                          </p:stCondLst>
                                        </p:cTn>
                                        <p:tgtEl>
                                          <p:spTgt spid="35846"/>
                                        </p:tgtEl>
                                        <p:attrNameLst>
                                          <p:attrName>style.visibility</p:attrName>
                                        </p:attrNameLst>
                                      </p:cBhvr>
                                      <p:to>
                                        <p:strVal val="visible"/>
                                      </p:to>
                                    </p:set>
                                    <p:animEffect transition="in" filter="blinds(horizontal)">
                                      <p:cBhvr>
                                        <p:cTn id="15"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3">
            <a:extLst>
              <a:ext uri="{FF2B5EF4-FFF2-40B4-BE49-F238E27FC236}">
                <a16:creationId xmlns:a16="http://schemas.microsoft.com/office/drawing/2014/main" id="{E1EF4742-E5C8-802D-E566-2BDBE62A626D}"/>
              </a:ext>
            </a:extLst>
          </p:cNvPr>
          <p:cNvSpPr>
            <a:spLocks noGrp="1" noRot="1" noChangeArrowheads="1"/>
          </p:cNvSpPr>
          <p:nvPr>
            <p:ph type="body" idx="1"/>
          </p:nvPr>
        </p:nvSpPr>
        <p:spPr>
          <a:xfrm>
            <a:off x="1919288" y="609600"/>
            <a:ext cx="8424862" cy="5410200"/>
          </a:xfrm>
        </p:spPr>
        <p:txBody>
          <a:bodyPr/>
          <a:lstStyle/>
          <a:p>
            <a:pPr eaLnBrk="1" hangingPunct="1"/>
            <a:r>
              <a:rPr lang="en-US" altLang="zh-CN" b="1">
                <a:solidFill>
                  <a:srgbClr val="000000"/>
                </a:solidFill>
              </a:rPr>
              <a:t>  </a:t>
            </a:r>
            <a:r>
              <a:rPr lang="en-US" altLang="zh-CN" b="1">
                <a:solidFill>
                  <a:srgbClr val="0000FF"/>
                </a:solidFill>
              </a:rPr>
              <a:t>(1) Pb(NO</a:t>
            </a:r>
            <a:r>
              <a:rPr lang="en-US" altLang="zh-CN" b="1" baseline="-25000">
                <a:solidFill>
                  <a:srgbClr val="0000FF"/>
                </a:solidFill>
              </a:rPr>
              <a:t>3</a:t>
            </a:r>
            <a:r>
              <a:rPr lang="en-US" altLang="zh-CN" b="1">
                <a:solidFill>
                  <a:srgbClr val="0000FF"/>
                </a:solidFill>
              </a:rPr>
              <a:t>)</a:t>
            </a:r>
            <a:r>
              <a:rPr lang="en-US" altLang="zh-CN" b="1" baseline="-25000">
                <a:solidFill>
                  <a:srgbClr val="0000FF"/>
                </a:solidFill>
              </a:rPr>
              <a:t>2   </a:t>
            </a:r>
          </a:p>
          <a:p>
            <a:pPr eaLnBrk="1" hangingPunct="1"/>
            <a:r>
              <a:rPr lang="en-US" altLang="zh-CN" b="1" baseline="-25000">
                <a:solidFill>
                  <a:srgbClr val="000000"/>
                </a:solidFill>
              </a:rPr>
              <a:t>   </a:t>
            </a:r>
            <a:endParaRPr lang="en-US" altLang="zh-CN" b="1">
              <a:solidFill>
                <a:srgbClr val="000000"/>
              </a:solidFill>
            </a:endParaRPr>
          </a:p>
          <a:p>
            <a:pPr eaLnBrk="1" hangingPunct="1"/>
            <a:endParaRPr lang="en-US" altLang="zh-CN" b="1">
              <a:solidFill>
                <a:srgbClr val="000000"/>
              </a:solidFill>
            </a:endParaRPr>
          </a:p>
          <a:p>
            <a:pPr eaLnBrk="1" hangingPunct="1"/>
            <a:r>
              <a:rPr lang="en-US" altLang="zh-CN" b="1">
                <a:solidFill>
                  <a:srgbClr val="000000"/>
                </a:solidFill>
              </a:rPr>
              <a:t>  </a:t>
            </a:r>
            <a:r>
              <a:rPr lang="en-US" altLang="zh-CN" b="1">
                <a:solidFill>
                  <a:srgbClr val="0000FF"/>
                </a:solidFill>
              </a:rPr>
              <a:t>(2) Pb(CH</a:t>
            </a:r>
            <a:r>
              <a:rPr lang="en-US" altLang="zh-CN" b="1" baseline="-25000">
                <a:solidFill>
                  <a:srgbClr val="0000FF"/>
                </a:solidFill>
              </a:rPr>
              <a:t>3</a:t>
            </a:r>
            <a:r>
              <a:rPr lang="en-US" altLang="zh-CN" b="1">
                <a:solidFill>
                  <a:srgbClr val="0000FF"/>
                </a:solidFill>
              </a:rPr>
              <a:t>COO)</a:t>
            </a:r>
            <a:r>
              <a:rPr lang="en-US" altLang="zh-CN" b="1" baseline="-25000">
                <a:solidFill>
                  <a:srgbClr val="0000FF"/>
                </a:solidFill>
              </a:rPr>
              <a:t>2   </a:t>
            </a:r>
            <a:r>
              <a:rPr lang="en-US" altLang="zh-CN" b="1">
                <a:solidFill>
                  <a:srgbClr val="0000FF"/>
                </a:solidFill>
              </a:rPr>
              <a:t>(</a:t>
            </a:r>
            <a:r>
              <a:rPr lang="zh-CN" altLang="en-US" b="1">
                <a:solidFill>
                  <a:srgbClr val="0000FF"/>
                </a:solidFill>
              </a:rPr>
              <a:t>弱电解质，有甜味，俗称铅糖</a:t>
            </a:r>
            <a:r>
              <a:rPr lang="en-US" altLang="zh-CN" b="1">
                <a:solidFill>
                  <a:srgbClr val="0000FF"/>
                </a:solidFill>
              </a:rPr>
              <a:t>)</a:t>
            </a:r>
          </a:p>
          <a:p>
            <a:pPr eaLnBrk="1" hangingPunct="1"/>
            <a:r>
              <a:rPr lang="en-US" altLang="zh-CN" b="1" baseline="-25000">
                <a:solidFill>
                  <a:srgbClr val="000000"/>
                </a:solidFill>
              </a:rPr>
              <a:t>   </a:t>
            </a:r>
            <a:r>
              <a:rPr lang="zh-CN" altLang="en-US" b="1">
                <a:solidFill>
                  <a:srgbClr val="000000"/>
                </a:solidFill>
              </a:rPr>
              <a:t>共价化合物，易溶于水，难离解，毒性大</a:t>
            </a:r>
          </a:p>
          <a:p>
            <a:pPr eaLnBrk="1" hangingPunct="1"/>
            <a:r>
              <a:rPr lang="zh-CN" altLang="en-US" b="1">
                <a:solidFill>
                  <a:srgbClr val="000000"/>
                </a:solidFill>
              </a:rPr>
              <a:t>      </a:t>
            </a:r>
            <a:r>
              <a:rPr lang="en-US" altLang="zh-CN" sz="2400" b="1">
                <a:solidFill>
                  <a:srgbClr val="000000"/>
                </a:solidFill>
              </a:rPr>
              <a:t>Pb(Ac)</a:t>
            </a:r>
            <a:r>
              <a:rPr lang="en-US" altLang="zh-CN" sz="2400" b="1" baseline="-25000">
                <a:solidFill>
                  <a:srgbClr val="000000"/>
                </a:solidFill>
              </a:rPr>
              <a:t>2</a:t>
            </a:r>
            <a:r>
              <a:rPr lang="en-US" altLang="zh-CN" sz="2400" b="1">
                <a:solidFill>
                  <a:srgbClr val="000000"/>
                </a:solidFill>
              </a:rPr>
              <a:t> + Cl</a:t>
            </a:r>
            <a:r>
              <a:rPr lang="en-US" altLang="zh-CN" sz="2400" b="1" baseline="-25000">
                <a:solidFill>
                  <a:srgbClr val="000000"/>
                </a:solidFill>
              </a:rPr>
              <a:t>2</a:t>
            </a:r>
            <a:r>
              <a:rPr lang="en-US" altLang="zh-CN" sz="2400" b="1">
                <a:solidFill>
                  <a:srgbClr val="000000"/>
                </a:solidFill>
              </a:rPr>
              <a:t> + 4KOH = PbO</a:t>
            </a:r>
            <a:r>
              <a:rPr lang="en-US" altLang="zh-CN" sz="2400" b="1" baseline="-25000">
                <a:solidFill>
                  <a:srgbClr val="000000"/>
                </a:solidFill>
              </a:rPr>
              <a:t>2</a:t>
            </a:r>
            <a:r>
              <a:rPr lang="en-US" altLang="zh-CN" sz="2400" b="1">
                <a:solidFill>
                  <a:srgbClr val="000000"/>
                </a:solidFill>
              </a:rPr>
              <a:t> + 2KCl + 2KAc + 2H</a:t>
            </a:r>
            <a:r>
              <a:rPr lang="en-US" altLang="zh-CN" sz="2400" b="1" baseline="-25000">
                <a:solidFill>
                  <a:srgbClr val="000000"/>
                </a:solidFill>
              </a:rPr>
              <a:t>2</a:t>
            </a:r>
            <a:r>
              <a:rPr lang="en-US" altLang="zh-CN" sz="2400" b="1">
                <a:solidFill>
                  <a:srgbClr val="000000"/>
                </a:solidFill>
              </a:rPr>
              <a:t>O</a:t>
            </a:r>
          </a:p>
          <a:p>
            <a:pPr>
              <a:spcBef>
                <a:spcPts val="1200"/>
              </a:spcBef>
            </a:pPr>
            <a:r>
              <a:rPr lang="en-US" altLang="zh-CN" b="1">
                <a:solidFill>
                  <a:srgbClr val="000000"/>
                </a:solidFill>
              </a:rPr>
              <a:t>  </a:t>
            </a:r>
            <a:r>
              <a:rPr lang="en-US" altLang="zh-CN" b="1">
                <a:solidFill>
                  <a:srgbClr val="0000FF"/>
                </a:solidFill>
              </a:rPr>
              <a:t>(3) PbSO</a:t>
            </a:r>
            <a:r>
              <a:rPr lang="en-US" altLang="zh-CN" b="1" baseline="-25000">
                <a:solidFill>
                  <a:srgbClr val="0000FF"/>
                </a:solidFill>
              </a:rPr>
              <a:t>4</a:t>
            </a:r>
          </a:p>
          <a:p>
            <a:pPr eaLnBrk="1" hangingPunct="1"/>
            <a:r>
              <a:rPr lang="en-US" altLang="zh-CN" b="1" baseline="-25000">
                <a:solidFill>
                  <a:srgbClr val="000000"/>
                </a:solidFill>
              </a:rPr>
              <a:t>    </a:t>
            </a:r>
            <a:r>
              <a:rPr lang="zh-CN" altLang="en-US" b="1">
                <a:solidFill>
                  <a:srgbClr val="000000"/>
                </a:solidFill>
              </a:rPr>
              <a:t>可溶于浓</a:t>
            </a:r>
            <a:r>
              <a:rPr lang="en-US" altLang="zh-CN" b="1">
                <a:solidFill>
                  <a:srgbClr val="000000"/>
                </a:solidFill>
              </a:rPr>
              <a:t>H</a:t>
            </a:r>
            <a:r>
              <a:rPr lang="en-US" altLang="zh-CN" b="1" baseline="-25000">
                <a:solidFill>
                  <a:srgbClr val="000000"/>
                </a:solidFill>
              </a:rPr>
              <a:t>2</a:t>
            </a:r>
            <a:r>
              <a:rPr lang="en-US" altLang="zh-CN" b="1">
                <a:solidFill>
                  <a:srgbClr val="000000"/>
                </a:solidFill>
              </a:rPr>
              <a:t>SO</a:t>
            </a:r>
            <a:r>
              <a:rPr lang="en-US" altLang="zh-CN" b="1" baseline="-25000">
                <a:solidFill>
                  <a:srgbClr val="000000"/>
                </a:solidFill>
              </a:rPr>
              <a:t>4</a:t>
            </a:r>
            <a:r>
              <a:rPr lang="zh-CN" altLang="en-US" b="1">
                <a:solidFill>
                  <a:srgbClr val="000000"/>
                </a:solidFill>
              </a:rPr>
              <a:t>中</a:t>
            </a:r>
            <a:r>
              <a:rPr lang="en-US" altLang="zh-CN" b="1">
                <a:solidFill>
                  <a:srgbClr val="000000"/>
                </a:solidFill>
              </a:rPr>
              <a:t>,</a:t>
            </a:r>
            <a:r>
              <a:rPr lang="zh-CN" altLang="en-US" b="1">
                <a:solidFill>
                  <a:srgbClr val="000000"/>
                </a:solidFill>
              </a:rPr>
              <a:t>也可溶于</a:t>
            </a:r>
            <a:r>
              <a:rPr lang="en-US" altLang="zh-CN" b="1">
                <a:solidFill>
                  <a:srgbClr val="000000"/>
                </a:solidFill>
              </a:rPr>
              <a:t>NH</a:t>
            </a:r>
            <a:r>
              <a:rPr lang="en-US" altLang="zh-CN" b="1" baseline="-25000">
                <a:solidFill>
                  <a:srgbClr val="000000"/>
                </a:solidFill>
              </a:rPr>
              <a:t>4</a:t>
            </a:r>
            <a:r>
              <a:rPr lang="en-US" altLang="zh-CN" b="1">
                <a:solidFill>
                  <a:srgbClr val="000000"/>
                </a:solidFill>
              </a:rPr>
              <a:t>Ac</a:t>
            </a:r>
            <a:r>
              <a:rPr lang="zh-CN" altLang="en-US" b="1">
                <a:solidFill>
                  <a:srgbClr val="000000"/>
                </a:solidFill>
              </a:rPr>
              <a:t>或</a:t>
            </a:r>
            <a:r>
              <a:rPr lang="en-US" altLang="zh-CN" b="1">
                <a:solidFill>
                  <a:srgbClr val="000000"/>
                </a:solidFill>
              </a:rPr>
              <a:t>NaAc</a:t>
            </a:r>
            <a:r>
              <a:rPr lang="zh-CN" altLang="en-US" b="1">
                <a:solidFill>
                  <a:srgbClr val="000000"/>
                </a:solidFill>
              </a:rPr>
              <a:t>溶液中</a:t>
            </a:r>
          </a:p>
          <a:p>
            <a:pPr eaLnBrk="1" hangingPunct="1"/>
            <a:r>
              <a:rPr lang="zh-CN" altLang="en-US" b="1">
                <a:solidFill>
                  <a:srgbClr val="000000"/>
                </a:solidFill>
              </a:rPr>
              <a:t>      </a:t>
            </a:r>
            <a:endParaRPr lang="zh-CN" altLang="en-US" sz="2400" b="1" baseline="-25000">
              <a:solidFill>
                <a:srgbClr val="000000"/>
              </a:solidFill>
            </a:endParaRPr>
          </a:p>
        </p:txBody>
      </p:sp>
      <p:sp>
        <p:nvSpPr>
          <p:cNvPr id="4" name="矩形 3">
            <a:extLst>
              <a:ext uri="{FF2B5EF4-FFF2-40B4-BE49-F238E27FC236}">
                <a16:creationId xmlns:a16="http://schemas.microsoft.com/office/drawing/2014/main" id="{4EBB1B64-4B38-9366-CC69-E858D0C3A5E1}"/>
              </a:ext>
            </a:extLst>
          </p:cNvPr>
          <p:cNvSpPr/>
          <p:nvPr/>
        </p:nvSpPr>
        <p:spPr>
          <a:xfrm>
            <a:off x="1524001" y="1"/>
            <a:ext cx="2486025" cy="523875"/>
          </a:xfrm>
          <a:prstGeom prst="rect">
            <a:avLst/>
          </a:prstGeom>
        </p:spPr>
        <p:txBody>
          <a:bodyPr wrap="none">
            <a:spAutoFit/>
          </a:bodyPr>
          <a:lstStyle/>
          <a:p>
            <a:pPr marL="342900" indent="-342900">
              <a:spcBef>
                <a:spcPct val="20000"/>
              </a:spcBef>
              <a:buClr>
                <a:srgbClr val="CC0066"/>
              </a:buClr>
              <a:buSzPct val="70000"/>
              <a:defRPr/>
            </a:pPr>
            <a:r>
              <a:rPr lang="en-US" altLang="zh-CN" sz="2800" kern="0" dirty="0">
                <a:solidFill>
                  <a:srgbClr val="0000FF"/>
                </a:solidFill>
                <a:latin typeface="Arial"/>
                <a:ea typeface="宋体"/>
              </a:rPr>
              <a:t> 3. </a:t>
            </a:r>
            <a:r>
              <a:rPr lang="zh-CN" altLang="en-US" sz="2800" kern="0" dirty="0">
                <a:solidFill>
                  <a:srgbClr val="0000FF"/>
                </a:solidFill>
                <a:latin typeface="Arial"/>
                <a:ea typeface="宋体"/>
              </a:rPr>
              <a:t>铅的化合物</a:t>
            </a:r>
          </a:p>
        </p:txBody>
      </p:sp>
      <p:pic>
        <p:nvPicPr>
          <p:cNvPr id="347140" name="Picture 4">
            <a:extLst>
              <a:ext uri="{FF2B5EF4-FFF2-40B4-BE49-F238E27FC236}">
                <a16:creationId xmlns:a16="http://schemas.microsoft.com/office/drawing/2014/main" id="{A9E4A62F-D21D-3ABF-10D6-F8D5A035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196976"/>
            <a:ext cx="7861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1" name="Picture 5">
            <a:extLst>
              <a:ext uri="{FF2B5EF4-FFF2-40B4-BE49-F238E27FC236}">
                <a16:creationId xmlns:a16="http://schemas.microsoft.com/office/drawing/2014/main" id="{792F3D81-8E02-5092-4A68-84F63C8CA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4724400"/>
            <a:ext cx="772953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2" name="灯片编号占位符 5">
            <a:extLst>
              <a:ext uri="{FF2B5EF4-FFF2-40B4-BE49-F238E27FC236}">
                <a16:creationId xmlns:a16="http://schemas.microsoft.com/office/drawing/2014/main" id="{05600CEF-F027-D01A-EAC6-CE7697A8725A}"/>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45D68066-D6C0-40F8-9830-2342C1A8EDD6}" type="slidenum">
              <a:rPr lang="en-US" altLang="zh-CN" sz="1400" b="0">
                <a:solidFill>
                  <a:srgbClr val="000000"/>
                </a:solidFill>
              </a:rPr>
              <a:pPr eaLnBrk="1" hangingPunct="1"/>
              <a:t>29</a:t>
            </a:fld>
            <a:endParaRPr lang="en-US" altLang="zh-CN" sz="1400" b="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a:extLst>
              <a:ext uri="{FF2B5EF4-FFF2-40B4-BE49-F238E27FC236}">
                <a16:creationId xmlns:a16="http://schemas.microsoft.com/office/drawing/2014/main" id="{062BFB2F-3457-D69A-B78E-4DA88A717443}"/>
              </a:ext>
            </a:extLst>
          </p:cNvPr>
          <p:cNvSpPr>
            <a:spLocks noGrp="1" noRot="1" noChangeArrowheads="1"/>
          </p:cNvSpPr>
          <p:nvPr>
            <p:ph type="body" idx="1"/>
          </p:nvPr>
        </p:nvSpPr>
        <p:spPr>
          <a:xfrm>
            <a:off x="1595439" y="2513014"/>
            <a:ext cx="8461375" cy="555625"/>
          </a:xfrm>
        </p:spPr>
        <p:txBody>
          <a:bodyPr>
            <a:normAutofit fontScale="55000" lnSpcReduction="20000"/>
          </a:bodyPr>
          <a:lstStyle/>
          <a:p>
            <a:pPr eaLnBrk="1" hangingPunct="1">
              <a:lnSpc>
                <a:spcPct val="90000"/>
              </a:lnSpc>
            </a:pPr>
            <a:r>
              <a:rPr lang="en-US" altLang="zh-CN" b="1" dirty="0">
                <a:solidFill>
                  <a:srgbClr val="000000"/>
                </a:solidFill>
              </a:rPr>
              <a:t>  (3) </a:t>
            </a:r>
            <a:r>
              <a:rPr lang="en-US" altLang="zh-CN" b="1" dirty="0" err="1">
                <a:solidFill>
                  <a:srgbClr val="000000"/>
                </a:solidFill>
              </a:rPr>
              <a:t>C</a:t>
            </a:r>
            <a:r>
              <a:rPr lang="en-US" altLang="zh-CN" sz="2400" b="1" baseline="-25000" dirty="0" err="1">
                <a:solidFill>
                  <a:srgbClr val="000000"/>
                </a:solidFill>
              </a:rPr>
              <a:t>graphite</a:t>
            </a:r>
            <a:r>
              <a:rPr lang="en-US" altLang="zh-CN" sz="2400" b="1" dirty="0">
                <a:solidFill>
                  <a:srgbClr val="000000"/>
                </a:solidFill>
              </a:rPr>
              <a:t>            </a:t>
            </a:r>
            <a:r>
              <a:rPr lang="en-US" altLang="zh-CN" b="1" dirty="0" err="1">
                <a:solidFill>
                  <a:srgbClr val="000000"/>
                </a:solidFill>
              </a:rPr>
              <a:t>C</a:t>
            </a:r>
            <a:r>
              <a:rPr lang="en-US" altLang="zh-CN" sz="2400" b="1" baseline="-25000" dirty="0" err="1">
                <a:solidFill>
                  <a:srgbClr val="000000"/>
                </a:solidFill>
              </a:rPr>
              <a:t>diamond</a:t>
            </a:r>
            <a:r>
              <a:rPr lang="en-US" altLang="zh-CN" sz="2400" b="1" dirty="0">
                <a:solidFill>
                  <a:srgbClr val="000000"/>
                </a:solidFill>
              </a:rPr>
              <a:t>    </a:t>
            </a:r>
            <a:r>
              <a:rPr lang="en-US" altLang="zh-CN" sz="2400" dirty="0">
                <a:solidFill>
                  <a:srgbClr val="000000"/>
                </a:solidFill>
                <a:cs typeface="Arial" panose="020B0604020202020204" pitchFamily="34" charset="0"/>
              </a:rPr>
              <a:t>∆</a:t>
            </a:r>
            <a:r>
              <a:rPr lang="en-US" altLang="zh-CN" sz="2400" b="1" dirty="0">
                <a:solidFill>
                  <a:srgbClr val="000000"/>
                </a:solidFill>
                <a:cs typeface="Arial" panose="020B0604020202020204" pitchFamily="34" charset="0"/>
              </a:rPr>
              <a:t>H &gt; 0     </a:t>
            </a:r>
            <a:r>
              <a:rPr lang="en-US" altLang="zh-CN" sz="2400" dirty="0">
                <a:solidFill>
                  <a:srgbClr val="000000"/>
                </a:solidFill>
                <a:cs typeface="Arial" panose="020B0604020202020204" pitchFamily="34" charset="0"/>
              </a:rPr>
              <a:t>∆</a:t>
            </a:r>
            <a:r>
              <a:rPr lang="en-US" altLang="zh-CN" sz="2400" b="1" dirty="0">
                <a:solidFill>
                  <a:srgbClr val="000000"/>
                </a:solidFill>
                <a:cs typeface="Arial" panose="020B0604020202020204" pitchFamily="34" charset="0"/>
              </a:rPr>
              <a:t>S &lt; 0</a:t>
            </a:r>
          </a:p>
          <a:p>
            <a:pPr eaLnBrk="1" hangingPunct="1">
              <a:lnSpc>
                <a:spcPct val="90000"/>
              </a:lnSpc>
            </a:pPr>
            <a:r>
              <a:rPr lang="en-US" altLang="zh-CN" b="1" dirty="0">
                <a:solidFill>
                  <a:srgbClr val="000000"/>
                </a:solidFill>
              </a:rPr>
              <a:t>          </a:t>
            </a:r>
            <a:endParaRPr lang="en-US" altLang="zh-CN" sz="2400" b="1" dirty="0">
              <a:solidFill>
                <a:srgbClr val="000000"/>
              </a:solidFill>
            </a:endParaRPr>
          </a:p>
          <a:p>
            <a:pPr eaLnBrk="1" hangingPunct="1">
              <a:lnSpc>
                <a:spcPct val="90000"/>
              </a:lnSpc>
            </a:pPr>
            <a:endParaRPr lang="en-US" altLang="zh-CN" b="1" dirty="0">
              <a:solidFill>
                <a:srgbClr val="000000"/>
              </a:solidFill>
            </a:endParaRPr>
          </a:p>
        </p:txBody>
      </p:sp>
      <p:sp>
        <p:nvSpPr>
          <p:cNvPr id="252931" name="Line 4">
            <a:extLst>
              <a:ext uri="{FF2B5EF4-FFF2-40B4-BE49-F238E27FC236}">
                <a16:creationId xmlns:a16="http://schemas.microsoft.com/office/drawing/2014/main" id="{4D337EA4-7C82-8B68-1342-C4506663D606}"/>
              </a:ext>
            </a:extLst>
          </p:cNvPr>
          <p:cNvSpPr>
            <a:spLocks noChangeShapeType="1"/>
          </p:cNvSpPr>
          <p:nvPr/>
        </p:nvSpPr>
        <p:spPr bwMode="auto">
          <a:xfrm>
            <a:off x="3503613" y="2781300"/>
            <a:ext cx="952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 name="矩形 4">
            <a:extLst>
              <a:ext uri="{FF2B5EF4-FFF2-40B4-BE49-F238E27FC236}">
                <a16:creationId xmlns:a16="http://schemas.microsoft.com/office/drawing/2014/main" id="{BB8D6C2F-ADF5-8DF8-F7BA-A54380D9CA6A}"/>
              </a:ext>
            </a:extLst>
          </p:cNvPr>
          <p:cNvSpPr/>
          <p:nvPr/>
        </p:nvSpPr>
        <p:spPr>
          <a:xfrm>
            <a:off x="1506537" y="325439"/>
            <a:ext cx="9126538" cy="2166937"/>
          </a:xfrm>
          <a:prstGeom prst="rect">
            <a:avLst/>
          </a:prstGeom>
        </p:spPr>
        <p:txBody>
          <a:bodyPr>
            <a:spAutoFit/>
          </a:bodyPr>
          <a:lstStyle/>
          <a:p>
            <a:pPr marL="342900" indent="-342900">
              <a:lnSpc>
                <a:spcPct val="90000"/>
              </a:lnSpc>
              <a:spcBef>
                <a:spcPct val="20000"/>
              </a:spcBef>
              <a:buClr>
                <a:srgbClr val="CC0066"/>
              </a:buClr>
              <a:buSzPct val="70000"/>
              <a:defRPr/>
            </a:pPr>
            <a:r>
              <a:rPr lang="en-US" altLang="zh-CN" sz="2800" kern="0" dirty="0">
                <a:solidFill>
                  <a:srgbClr val="0000FF"/>
                </a:solidFill>
                <a:latin typeface="Arial"/>
                <a:ea typeface="宋体"/>
              </a:rPr>
              <a:t>Allotropes</a:t>
            </a:r>
            <a:r>
              <a:rPr lang="zh-CN" altLang="en-US" sz="2800" kern="0" dirty="0">
                <a:solidFill>
                  <a:srgbClr val="0000FF"/>
                </a:solidFill>
                <a:latin typeface="Arial"/>
                <a:ea typeface="宋体"/>
              </a:rPr>
              <a:t>（同素异形体）</a:t>
            </a:r>
            <a:r>
              <a:rPr lang="en-US" altLang="zh-CN" sz="2800" kern="0" dirty="0">
                <a:solidFill>
                  <a:srgbClr val="000000"/>
                </a:solidFill>
                <a:latin typeface="Arial"/>
                <a:ea typeface="宋体"/>
              </a:rPr>
              <a:t>:   </a:t>
            </a:r>
          </a:p>
          <a:p>
            <a:pPr marL="342900" indent="-342900">
              <a:lnSpc>
                <a:spcPct val="90000"/>
              </a:lnSpc>
              <a:spcBef>
                <a:spcPct val="20000"/>
              </a:spcBef>
              <a:buClr>
                <a:srgbClr val="CC0066"/>
              </a:buClr>
              <a:buSzPct val="70000"/>
              <a:defRPr/>
            </a:pPr>
            <a:r>
              <a:rPr lang="en-US" altLang="zh-CN" sz="2400" kern="0" dirty="0">
                <a:solidFill>
                  <a:srgbClr val="000000"/>
                </a:solidFill>
                <a:latin typeface="Arial"/>
                <a:ea typeface="宋体"/>
              </a:rPr>
              <a:t>    diamond, graphite, fullerene, carbon </a:t>
            </a:r>
            <a:r>
              <a:rPr lang="en-US" altLang="zh-CN" sz="2400" kern="0" dirty="0" err="1">
                <a:solidFill>
                  <a:srgbClr val="000000"/>
                </a:solidFill>
                <a:latin typeface="Arial"/>
                <a:ea typeface="宋体"/>
              </a:rPr>
              <a:t>nanotube</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graphene</a:t>
            </a:r>
            <a:r>
              <a:rPr lang="en-US" altLang="zh-CN" sz="2400" kern="0" dirty="0">
                <a:solidFill>
                  <a:srgbClr val="000000"/>
                </a:solidFill>
                <a:latin typeface="Arial"/>
                <a:ea typeface="宋体"/>
              </a:rPr>
              <a:t>,</a:t>
            </a:r>
            <a:r>
              <a:rPr lang="en-US" altLang="zh-CN" sz="2400" kern="0" baseline="-25000" dirty="0">
                <a:solidFill>
                  <a:srgbClr val="000000"/>
                </a:solidFill>
                <a:latin typeface="Arial"/>
                <a:ea typeface="宋体"/>
              </a:rPr>
              <a:t> </a:t>
            </a:r>
            <a:r>
              <a:rPr lang="en-US" altLang="zh-CN" sz="2400" kern="0" dirty="0" err="1">
                <a:solidFill>
                  <a:srgbClr val="000000"/>
                </a:solidFill>
                <a:latin typeface="Arial"/>
                <a:ea typeface="宋体"/>
              </a:rPr>
              <a:t>Graphdiyne</a:t>
            </a:r>
            <a:r>
              <a:rPr lang="en-US" altLang="zh-CN" sz="2400" kern="0" dirty="0">
                <a:solidFill>
                  <a:srgbClr val="000000"/>
                </a:solidFill>
                <a:latin typeface="Arial"/>
                <a:ea typeface="宋体"/>
              </a:rPr>
              <a:t>, </a:t>
            </a:r>
            <a:r>
              <a:rPr lang="en-US" altLang="zh-CN" sz="2400" kern="0" dirty="0" err="1">
                <a:solidFill>
                  <a:srgbClr val="000000"/>
                </a:solidFill>
                <a:latin typeface="Arial"/>
                <a:ea typeface="宋体"/>
              </a:rPr>
              <a:t>carbin</a:t>
            </a:r>
            <a:r>
              <a:rPr lang="en-US" altLang="zh-CN" sz="2400" kern="0" dirty="0">
                <a:solidFill>
                  <a:srgbClr val="000000"/>
                </a:solidFill>
                <a:latin typeface="Arial"/>
                <a:ea typeface="宋体"/>
              </a:rPr>
              <a:t> (carbon fibers)</a:t>
            </a:r>
            <a:endParaRPr lang="en-US" altLang="zh-CN" sz="2400" kern="0" baseline="-25000" dirty="0">
              <a:solidFill>
                <a:srgbClr val="000000"/>
              </a:solidFill>
              <a:latin typeface="Arial"/>
              <a:ea typeface="宋体"/>
            </a:endParaRPr>
          </a:p>
          <a:p>
            <a:pPr marL="342900" indent="-342900">
              <a:lnSpc>
                <a:spcPct val="90000"/>
              </a:lnSpc>
              <a:spcBef>
                <a:spcPct val="20000"/>
              </a:spcBef>
              <a:buClr>
                <a:srgbClr val="CC0066"/>
              </a:buClr>
              <a:buSzPct val="70000"/>
              <a:defRPr/>
            </a:pPr>
            <a:r>
              <a:rPr lang="en-US" altLang="zh-CN" sz="2800" kern="0" dirty="0">
                <a:solidFill>
                  <a:srgbClr val="000000"/>
                </a:solidFill>
                <a:latin typeface="Arial"/>
                <a:ea typeface="宋体"/>
              </a:rPr>
              <a:t>   (1) </a:t>
            </a:r>
            <a:r>
              <a:rPr lang="zh-CN" altLang="en-US" sz="2800" kern="0" dirty="0">
                <a:solidFill>
                  <a:srgbClr val="000000"/>
                </a:solidFill>
                <a:latin typeface="Arial"/>
                <a:ea typeface="宋体"/>
              </a:rPr>
              <a:t>熵</a:t>
            </a:r>
            <a:r>
              <a:rPr lang="en-US" altLang="zh-CN" sz="2800" kern="0" dirty="0">
                <a:solidFill>
                  <a:srgbClr val="000000"/>
                </a:solidFill>
                <a:latin typeface="Arial"/>
                <a:ea typeface="宋体"/>
              </a:rPr>
              <a:t>:</a:t>
            </a:r>
            <a:r>
              <a:rPr lang="zh-CN" altLang="en-US" sz="2800" kern="0" dirty="0">
                <a:solidFill>
                  <a:srgbClr val="000000"/>
                </a:solidFill>
                <a:latin typeface="Arial"/>
                <a:ea typeface="宋体"/>
              </a:rPr>
              <a:t>  </a:t>
            </a:r>
            <a:r>
              <a:rPr lang="en-US" altLang="zh-CN" sz="2800" kern="0" dirty="0" err="1">
                <a:solidFill>
                  <a:srgbClr val="000000"/>
                </a:solidFill>
                <a:latin typeface="Arial"/>
                <a:ea typeface="宋体"/>
              </a:rPr>
              <a:t>S</a:t>
            </a:r>
            <a:r>
              <a:rPr lang="en-US" altLang="zh-CN" sz="2400" kern="0" baseline="-25000" dirty="0" err="1">
                <a:solidFill>
                  <a:srgbClr val="000000"/>
                </a:solidFill>
                <a:latin typeface="Arial"/>
                <a:ea typeface="宋体"/>
              </a:rPr>
              <a:t>carbin</a:t>
            </a:r>
            <a:r>
              <a:rPr lang="en-US" altLang="zh-CN" sz="2800" kern="0" dirty="0">
                <a:solidFill>
                  <a:srgbClr val="000000"/>
                </a:solidFill>
                <a:latin typeface="Arial"/>
                <a:ea typeface="宋体"/>
              </a:rPr>
              <a:t> &gt; </a:t>
            </a:r>
            <a:r>
              <a:rPr lang="en-US" altLang="zh-CN" sz="2800" kern="0" dirty="0" err="1">
                <a:solidFill>
                  <a:srgbClr val="000000"/>
                </a:solidFill>
                <a:latin typeface="Arial"/>
                <a:ea typeface="宋体"/>
              </a:rPr>
              <a:t>S</a:t>
            </a:r>
            <a:r>
              <a:rPr lang="en-US" altLang="zh-CN" sz="2400" kern="0" baseline="-25000" dirty="0" err="1">
                <a:solidFill>
                  <a:srgbClr val="000000"/>
                </a:solidFill>
                <a:latin typeface="Arial"/>
                <a:ea typeface="宋体"/>
              </a:rPr>
              <a:t>graphite</a:t>
            </a:r>
            <a:r>
              <a:rPr lang="en-US" altLang="zh-CN" sz="2800" kern="0" dirty="0">
                <a:solidFill>
                  <a:srgbClr val="000000"/>
                </a:solidFill>
                <a:latin typeface="Arial"/>
                <a:ea typeface="宋体"/>
              </a:rPr>
              <a:t> &gt; </a:t>
            </a:r>
            <a:r>
              <a:rPr lang="en-US" altLang="zh-CN" sz="2800" kern="0" dirty="0" err="1">
                <a:solidFill>
                  <a:srgbClr val="000000"/>
                </a:solidFill>
                <a:latin typeface="Arial"/>
                <a:ea typeface="宋体"/>
              </a:rPr>
              <a:t>S</a:t>
            </a:r>
            <a:r>
              <a:rPr lang="en-US" altLang="zh-CN" sz="2400" kern="0" baseline="-25000" dirty="0" err="1">
                <a:solidFill>
                  <a:srgbClr val="000000"/>
                </a:solidFill>
                <a:latin typeface="Arial"/>
                <a:ea typeface="宋体"/>
              </a:rPr>
              <a:t>diamond</a:t>
            </a:r>
            <a:endParaRPr lang="en-US" altLang="zh-CN" sz="2400" kern="0" baseline="-25000" dirty="0">
              <a:solidFill>
                <a:srgbClr val="000000"/>
              </a:solidFill>
              <a:latin typeface="Arial"/>
              <a:ea typeface="宋体"/>
            </a:endParaRPr>
          </a:p>
          <a:p>
            <a:pPr marL="342900" indent="-342900">
              <a:lnSpc>
                <a:spcPct val="90000"/>
              </a:lnSpc>
              <a:spcBef>
                <a:spcPct val="20000"/>
              </a:spcBef>
              <a:buClr>
                <a:srgbClr val="CC0066"/>
              </a:buClr>
              <a:buSzPct val="70000"/>
              <a:defRPr/>
            </a:pPr>
            <a:r>
              <a:rPr lang="en-US" altLang="zh-CN" sz="2800" kern="0" dirty="0">
                <a:solidFill>
                  <a:srgbClr val="000000"/>
                </a:solidFill>
                <a:latin typeface="Arial"/>
                <a:ea typeface="宋体"/>
              </a:rPr>
              <a:t>   (2) </a:t>
            </a:r>
            <a:r>
              <a:rPr lang="en-US" altLang="zh-CN" sz="2800" kern="0" dirty="0" err="1">
                <a:solidFill>
                  <a:srgbClr val="000000"/>
                </a:solidFill>
                <a:latin typeface="Arial"/>
                <a:ea typeface="宋体"/>
              </a:rPr>
              <a:t>d</a:t>
            </a:r>
            <a:r>
              <a:rPr lang="en-US" altLang="zh-CN" sz="2400" kern="0" baseline="-25000" dirty="0" err="1">
                <a:solidFill>
                  <a:srgbClr val="000000"/>
                </a:solidFill>
                <a:latin typeface="Arial"/>
                <a:ea typeface="宋体"/>
              </a:rPr>
              <a:t>C</a:t>
            </a:r>
            <a:r>
              <a:rPr lang="en-US" altLang="zh-CN" sz="2400" kern="0" baseline="-25000" dirty="0">
                <a:solidFill>
                  <a:srgbClr val="000000"/>
                </a:solidFill>
                <a:latin typeface="Arial"/>
                <a:ea typeface="宋体"/>
              </a:rPr>
              <a:t>-C</a:t>
            </a:r>
            <a:r>
              <a:rPr lang="en-US" altLang="zh-CN" sz="2400" kern="0" dirty="0">
                <a:solidFill>
                  <a:srgbClr val="000000"/>
                </a:solidFill>
                <a:latin typeface="Arial"/>
                <a:ea typeface="宋体"/>
              </a:rPr>
              <a:t> </a:t>
            </a:r>
            <a:r>
              <a:rPr lang="en-US" altLang="zh-CN" sz="2800" kern="0" dirty="0">
                <a:solidFill>
                  <a:srgbClr val="000000"/>
                </a:solidFill>
                <a:latin typeface="Arial"/>
                <a:ea typeface="宋体"/>
              </a:rPr>
              <a:t>(nm): diamond &gt; graphite &gt; </a:t>
            </a:r>
            <a:r>
              <a:rPr lang="en-US" altLang="zh-CN" sz="2800" kern="0" dirty="0" err="1">
                <a:solidFill>
                  <a:srgbClr val="000000"/>
                </a:solidFill>
                <a:latin typeface="Arial"/>
                <a:ea typeface="宋体"/>
              </a:rPr>
              <a:t>carbin</a:t>
            </a:r>
            <a:endParaRPr lang="en-US" altLang="zh-CN" sz="2800" kern="0" dirty="0">
              <a:solidFill>
                <a:srgbClr val="000000"/>
              </a:solidFill>
              <a:latin typeface="Arial"/>
              <a:ea typeface="宋体"/>
            </a:endParaRPr>
          </a:p>
        </p:txBody>
      </p:sp>
      <p:pic>
        <p:nvPicPr>
          <p:cNvPr id="252933" name="Picture 5">
            <a:extLst>
              <a:ext uri="{FF2B5EF4-FFF2-40B4-BE49-F238E27FC236}">
                <a16:creationId xmlns:a16="http://schemas.microsoft.com/office/drawing/2014/main" id="{22950F1D-BB60-17A5-1E95-5DE5EF751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3284539"/>
            <a:ext cx="31877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4" name="矩形 5">
            <a:extLst>
              <a:ext uri="{FF2B5EF4-FFF2-40B4-BE49-F238E27FC236}">
                <a16:creationId xmlns:a16="http://schemas.microsoft.com/office/drawing/2014/main" id="{5B11160E-651D-8177-915F-39EBEB03A4F8}"/>
              </a:ext>
            </a:extLst>
          </p:cNvPr>
          <p:cNvSpPr>
            <a:spLocks noChangeArrowheads="1"/>
          </p:cNvSpPr>
          <p:nvPr/>
        </p:nvSpPr>
        <p:spPr bwMode="auto">
          <a:xfrm>
            <a:off x="1524001" y="3429001"/>
            <a:ext cx="60118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000000"/>
                </a:solidFill>
              </a:rPr>
              <a:t>       根据平衡，需要高压</a:t>
            </a:r>
            <a:r>
              <a:rPr lang="en-US" altLang="zh-CN" sz="2400">
                <a:solidFill>
                  <a:srgbClr val="000000"/>
                </a:solidFill>
              </a:rPr>
              <a:t>6x10</a:t>
            </a:r>
            <a:r>
              <a:rPr lang="en-US" altLang="zh-CN" sz="2400" baseline="30000">
                <a:solidFill>
                  <a:srgbClr val="000000"/>
                </a:solidFill>
              </a:rPr>
              <a:t>9</a:t>
            </a:r>
            <a:r>
              <a:rPr lang="en-US" altLang="zh-CN" sz="2400">
                <a:solidFill>
                  <a:srgbClr val="000000"/>
                </a:solidFill>
              </a:rPr>
              <a:t>—1x10</a:t>
            </a:r>
            <a:r>
              <a:rPr lang="en-US" altLang="zh-CN" sz="2400" baseline="30000">
                <a:solidFill>
                  <a:srgbClr val="000000"/>
                </a:solidFill>
              </a:rPr>
              <a:t>10</a:t>
            </a:r>
            <a:r>
              <a:rPr lang="en-US" altLang="zh-CN" sz="2400">
                <a:solidFill>
                  <a:srgbClr val="000000"/>
                </a:solidFill>
              </a:rPr>
              <a:t>Pa</a:t>
            </a:r>
            <a:r>
              <a:rPr lang="zh-CN" altLang="en-US" sz="2400">
                <a:solidFill>
                  <a:srgbClr val="000000"/>
                </a:solidFill>
              </a:rPr>
              <a:t>，升高温度不利于平衡的移动，但为了达到该过程可以接受的速率，反应温度大约在</a:t>
            </a:r>
            <a:r>
              <a:rPr lang="en-US" altLang="zh-CN" sz="2400">
                <a:solidFill>
                  <a:srgbClr val="000000"/>
                </a:solidFill>
              </a:rPr>
              <a:t>2000</a:t>
            </a:r>
            <a:r>
              <a:rPr lang="en-US" altLang="zh-CN" sz="2400">
                <a:solidFill>
                  <a:srgbClr val="000000"/>
                </a:solidFill>
                <a:latin typeface="宋体" panose="02010600030101010101" pitchFamily="2" charset="-122"/>
              </a:rPr>
              <a:t>℃</a:t>
            </a:r>
            <a:r>
              <a:rPr lang="zh-CN" altLang="en-US" sz="2400">
                <a:solidFill>
                  <a:srgbClr val="000000"/>
                </a:solidFill>
                <a:latin typeface="宋体" panose="02010600030101010101" pitchFamily="2" charset="-122"/>
              </a:rPr>
              <a:t>。</a:t>
            </a:r>
            <a:r>
              <a:rPr lang="zh-CN" altLang="en-US" sz="2400">
                <a:solidFill>
                  <a:srgbClr val="000000"/>
                </a:solidFill>
              </a:rPr>
              <a:t>近来已发明一种低压生产金刚石的方法：把金刚石晶种</a:t>
            </a:r>
            <a:r>
              <a:rPr lang="en-US" altLang="zh-CN" sz="2400">
                <a:solidFill>
                  <a:srgbClr val="000000"/>
                </a:solidFill>
              </a:rPr>
              <a:t>(seed)</a:t>
            </a:r>
            <a:r>
              <a:rPr lang="zh-CN" altLang="en-US" sz="2400">
                <a:solidFill>
                  <a:srgbClr val="000000"/>
                </a:solidFill>
              </a:rPr>
              <a:t>放在气态碳氢化合物（甲烷</a:t>
            </a:r>
            <a:r>
              <a:rPr lang="en-US" altLang="zh-CN" sz="2400">
                <a:solidFill>
                  <a:srgbClr val="000000"/>
                </a:solidFill>
              </a:rPr>
              <a:t>methane, </a:t>
            </a:r>
            <a:r>
              <a:rPr lang="zh-CN" altLang="en-US" sz="2400">
                <a:solidFill>
                  <a:srgbClr val="000000"/>
                </a:solidFill>
              </a:rPr>
              <a:t>乙烷</a:t>
            </a:r>
            <a:r>
              <a:rPr lang="en-US" altLang="zh-CN" sz="2400">
                <a:solidFill>
                  <a:srgbClr val="000000"/>
                </a:solidFill>
              </a:rPr>
              <a:t>ethane</a:t>
            </a:r>
            <a:r>
              <a:rPr lang="zh-CN" altLang="en-US" sz="2400">
                <a:solidFill>
                  <a:srgbClr val="000000"/>
                </a:solidFill>
              </a:rPr>
              <a:t>）中，温度升高到</a:t>
            </a:r>
            <a:r>
              <a:rPr lang="en-US" altLang="zh-CN" sz="2400">
                <a:solidFill>
                  <a:srgbClr val="000000"/>
                </a:solidFill>
              </a:rPr>
              <a:t>1000</a:t>
            </a:r>
            <a:r>
              <a:rPr lang="en-US" altLang="zh-CN" sz="2400">
                <a:solidFill>
                  <a:srgbClr val="000000"/>
                </a:solidFill>
                <a:latin typeface="宋体" panose="02010600030101010101" pitchFamily="2" charset="-122"/>
              </a:rPr>
              <a:t>℃</a:t>
            </a:r>
            <a:r>
              <a:rPr lang="en-US" altLang="zh-CN" sz="2400">
                <a:solidFill>
                  <a:srgbClr val="000000"/>
                </a:solidFill>
              </a:rPr>
              <a:t>,</a:t>
            </a:r>
            <a:r>
              <a:rPr lang="zh-CN" altLang="en-US" sz="2400">
                <a:solidFill>
                  <a:srgbClr val="000000"/>
                </a:solidFill>
              </a:rPr>
              <a:t>可以得到金刚石粉末或者</a:t>
            </a:r>
            <a:r>
              <a:rPr lang="en-US" altLang="zh-CN" sz="2400">
                <a:solidFill>
                  <a:srgbClr val="000000"/>
                </a:solidFill>
              </a:rPr>
              <a:t>crystal whiskers</a:t>
            </a:r>
            <a:r>
              <a:rPr lang="zh-CN" altLang="en-US" sz="2400">
                <a:solidFill>
                  <a:srgbClr val="000000"/>
                </a:solidFill>
              </a:rPr>
              <a:t>。</a:t>
            </a:r>
            <a:endParaRPr lang="zh-CN" altLang="en-US" sz="2400"/>
          </a:p>
        </p:txBody>
      </p:sp>
      <p:sp>
        <p:nvSpPr>
          <p:cNvPr id="252935" name="灯片编号占位符 6">
            <a:extLst>
              <a:ext uri="{FF2B5EF4-FFF2-40B4-BE49-F238E27FC236}">
                <a16:creationId xmlns:a16="http://schemas.microsoft.com/office/drawing/2014/main" id="{3C51F070-BA24-097E-F53A-E36D4B925E20}"/>
              </a:ext>
            </a:extLst>
          </p:cNvPr>
          <p:cNvSpPr>
            <a:spLocks noGrp="1"/>
          </p:cNvSpPr>
          <p:nvPr>
            <p:ph type="sldNum" sz="quarter" idx="12"/>
          </p:nvPr>
        </p:nvSpPr>
        <p:spPr>
          <a:xfrm>
            <a:off x="8378826" y="63817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1242C1F9-1657-46D7-B023-DE0CF447AC01}" type="slidenum">
              <a:rPr lang="en-US" altLang="zh-CN" sz="1400" b="0">
                <a:solidFill>
                  <a:srgbClr val="000000"/>
                </a:solidFill>
              </a:rPr>
              <a:pPr eaLnBrk="1" hangingPunct="1"/>
              <a:t>3</a:t>
            </a:fld>
            <a:endParaRPr lang="en-US" altLang="zh-CN" sz="1400" b="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00C925C4-942D-8268-0F7E-FB4F3180437D}"/>
              </a:ext>
            </a:extLst>
          </p:cNvPr>
          <p:cNvGrpSpPr>
            <a:grpSpLocks/>
          </p:cNvGrpSpPr>
          <p:nvPr/>
        </p:nvGrpSpPr>
        <p:grpSpPr bwMode="auto">
          <a:xfrm>
            <a:off x="3071814" y="6021388"/>
            <a:ext cx="5673725" cy="836612"/>
            <a:chOff x="744082" y="5661248"/>
            <a:chExt cx="5673392" cy="836712"/>
          </a:xfrm>
        </p:grpSpPr>
        <p:pic>
          <p:nvPicPr>
            <p:cNvPr id="37898" name="Picture 6">
              <a:extLst>
                <a:ext uri="{FF2B5EF4-FFF2-40B4-BE49-F238E27FC236}">
                  <a16:creationId xmlns:a16="http://schemas.microsoft.com/office/drawing/2014/main" id="{BDBE1879-C3B1-8ECC-BF93-40068B22D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661248"/>
              <a:ext cx="3645674"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矩形 2">
              <a:extLst>
                <a:ext uri="{FF2B5EF4-FFF2-40B4-BE49-F238E27FC236}">
                  <a16:creationId xmlns:a16="http://schemas.microsoft.com/office/drawing/2014/main" id="{A3CEAFC3-61B8-BE0C-E3F1-D831BE8D717D}"/>
                </a:ext>
              </a:extLst>
            </p:cNvPr>
            <p:cNvSpPr>
              <a:spLocks noChangeArrowheads="1"/>
            </p:cNvSpPr>
            <p:nvPr/>
          </p:nvSpPr>
          <p:spPr bwMode="auto">
            <a:xfrm>
              <a:off x="744082" y="5774784"/>
              <a:ext cx="2060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solidFill>
                    <a:srgbClr val="000000"/>
                  </a:solidFill>
                </a:rPr>
                <a:t>PbCrO</a:t>
              </a:r>
              <a:r>
                <a:rPr lang="en-US" altLang="zh-CN" sz="2400" b="0" baseline="-25000">
                  <a:solidFill>
                    <a:srgbClr val="000000"/>
                  </a:solidFill>
                </a:rPr>
                <a:t>4</a:t>
              </a:r>
              <a:r>
                <a:rPr lang="en-US" altLang="zh-CN" sz="2400" b="0">
                  <a:solidFill>
                    <a:srgbClr val="000000"/>
                  </a:solidFill>
                </a:rPr>
                <a:t>(</a:t>
              </a:r>
              <a:r>
                <a:rPr lang="zh-CN" altLang="zh-CN" sz="2400" b="0">
                  <a:solidFill>
                    <a:srgbClr val="000000"/>
                  </a:solidFill>
                </a:rPr>
                <a:t>黄色</a:t>
              </a:r>
              <a:r>
                <a:rPr lang="en-US" altLang="zh-CN" sz="2400" b="0">
                  <a:solidFill>
                    <a:srgbClr val="000000"/>
                  </a:solidFill>
                </a:rPr>
                <a:t>)</a:t>
              </a:r>
              <a:endParaRPr lang="zh-CN" altLang="en-US" sz="2400" b="0">
                <a:solidFill>
                  <a:srgbClr val="000000"/>
                </a:solidFill>
              </a:endParaRPr>
            </a:p>
          </p:txBody>
        </p:sp>
      </p:grpSp>
      <p:sp>
        <p:nvSpPr>
          <p:cNvPr id="5" name="Text Box 27">
            <a:extLst>
              <a:ext uri="{FF2B5EF4-FFF2-40B4-BE49-F238E27FC236}">
                <a16:creationId xmlns:a16="http://schemas.microsoft.com/office/drawing/2014/main" id="{578EF8AF-362C-2132-087F-84D991A568D8}"/>
              </a:ext>
            </a:extLst>
          </p:cNvPr>
          <p:cNvSpPr txBox="1">
            <a:spLocks noChangeArrowheads="1"/>
          </p:cNvSpPr>
          <p:nvPr/>
        </p:nvSpPr>
        <p:spPr bwMode="auto">
          <a:xfrm>
            <a:off x="1847850" y="2754314"/>
            <a:ext cx="8820150" cy="962025"/>
          </a:xfrm>
          <a:prstGeom prst="rect">
            <a:avLst/>
          </a:prstGeom>
          <a:noFill/>
          <a:ln w="12700" cap="sq">
            <a:noFill/>
            <a:miter lim="800000"/>
            <a:headEnd type="none" w="sm" len="sm"/>
            <a:tailEnd type="none" w="sm" len="sm"/>
          </a:ln>
        </p:spPr>
        <p:txBody>
          <a:bodyPr lIns="99779" tIns="49890" rIns="99779" bIns="49890">
            <a:spAutoFit/>
          </a:bodyPr>
          <a:lstStyle/>
          <a:p>
            <a:pPr defTabSz="998538" eaLnBrk="0" hangingPunct="0">
              <a:spcBef>
                <a:spcPct val="50000"/>
              </a:spcBef>
              <a:defRPr/>
            </a:pPr>
            <a:r>
              <a:rPr lang="en-US" altLang="zh-CN" sz="2800" dirty="0">
                <a:solidFill>
                  <a:srgbClr val="FF0000"/>
                </a:solidFill>
              </a:rPr>
              <a:t>※ </a:t>
            </a:r>
            <a:r>
              <a:rPr lang="zh-CN" altLang="en-US" sz="2800" dirty="0">
                <a:solidFill>
                  <a:srgbClr val="FF0000"/>
                </a:solidFill>
              </a:rPr>
              <a:t>用于</a:t>
            </a:r>
            <a:r>
              <a:rPr lang="en-US" altLang="zh-CN" sz="2800" dirty="0">
                <a:solidFill>
                  <a:srgbClr val="FF0000"/>
                </a:solidFill>
              </a:rPr>
              <a:t>Pb</a:t>
            </a:r>
            <a:r>
              <a:rPr lang="en-US" altLang="zh-CN" sz="2800" baseline="30000" dirty="0">
                <a:solidFill>
                  <a:srgbClr val="FF0000"/>
                </a:solidFill>
              </a:rPr>
              <a:t>2+</a:t>
            </a:r>
            <a:r>
              <a:rPr lang="zh-CN" altLang="en-US" sz="2800" dirty="0">
                <a:solidFill>
                  <a:srgbClr val="FF0000"/>
                </a:solidFill>
              </a:rPr>
              <a:t>的鉴定</a:t>
            </a:r>
            <a:r>
              <a:rPr lang="zh-CN" altLang="en-US" sz="2800" dirty="0">
                <a:solidFill>
                  <a:srgbClr val="000000"/>
                </a:solidFill>
              </a:rPr>
              <a:t>（</a:t>
            </a:r>
            <a:r>
              <a:rPr lang="en-US" altLang="zh-CN" sz="2800" dirty="0">
                <a:solidFill>
                  <a:srgbClr val="000000"/>
                </a:solidFill>
              </a:rPr>
              <a:t>PbCrO</a:t>
            </a:r>
            <a:r>
              <a:rPr lang="en-US" altLang="zh-CN" sz="2800" baseline="-25000" dirty="0">
                <a:solidFill>
                  <a:srgbClr val="000000"/>
                </a:solidFill>
              </a:rPr>
              <a:t>4</a:t>
            </a:r>
            <a:r>
              <a:rPr lang="zh-CN" altLang="en-US" sz="2800" dirty="0">
                <a:solidFill>
                  <a:srgbClr val="000000"/>
                </a:solidFill>
                <a:latin typeface="宋体" pitchFamily="2" charset="-122"/>
              </a:rPr>
              <a:t>溶于过量的碱，这与黄色</a:t>
            </a:r>
            <a:r>
              <a:rPr lang="en-US" altLang="zh-CN" sz="2800" dirty="0">
                <a:solidFill>
                  <a:srgbClr val="000000"/>
                </a:solidFill>
              </a:rPr>
              <a:t>BaCrO</a:t>
            </a:r>
            <a:r>
              <a:rPr lang="en-US" altLang="zh-CN" sz="2800" baseline="-25000" dirty="0">
                <a:solidFill>
                  <a:srgbClr val="000000"/>
                </a:solidFill>
              </a:rPr>
              <a:t>4</a:t>
            </a:r>
            <a:r>
              <a:rPr lang="zh-CN" altLang="en-US" sz="2800" dirty="0">
                <a:solidFill>
                  <a:srgbClr val="000000"/>
                </a:solidFill>
                <a:latin typeface="宋体" pitchFamily="2" charset="-122"/>
              </a:rPr>
              <a:t>有别；</a:t>
            </a:r>
            <a:r>
              <a:rPr lang="en-US" altLang="zh-CN" sz="2800" dirty="0">
                <a:solidFill>
                  <a:srgbClr val="000000"/>
                </a:solidFill>
              </a:rPr>
              <a:t>SrCrO</a:t>
            </a:r>
            <a:r>
              <a:rPr lang="en-US" altLang="zh-CN" sz="2800" baseline="-25000" dirty="0">
                <a:solidFill>
                  <a:srgbClr val="000000"/>
                </a:solidFill>
              </a:rPr>
              <a:t>4</a:t>
            </a:r>
            <a:r>
              <a:rPr lang="zh-CN" altLang="en-US" sz="2800" dirty="0">
                <a:solidFill>
                  <a:srgbClr val="000000"/>
                </a:solidFill>
                <a:latin typeface="宋体" pitchFamily="2" charset="-122"/>
              </a:rPr>
              <a:t>溶于</a:t>
            </a:r>
            <a:r>
              <a:rPr lang="en-US" altLang="zh-CN" sz="2800" dirty="0" err="1">
                <a:solidFill>
                  <a:srgbClr val="000000"/>
                </a:solidFill>
                <a:latin typeface="+mj-lt"/>
              </a:rPr>
              <a:t>HAc</a:t>
            </a:r>
            <a:r>
              <a:rPr lang="zh-CN" altLang="en-US" sz="2800" dirty="0">
                <a:solidFill>
                  <a:srgbClr val="000000"/>
                </a:solidFill>
                <a:latin typeface="宋体" pitchFamily="2" charset="-122"/>
              </a:rPr>
              <a:t>，不溶于碱。）</a:t>
            </a:r>
            <a:endParaRPr lang="zh-CN" altLang="en-US" sz="2800" dirty="0">
              <a:solidFill>
                <a:srgbClr val="FF0000"/>
              </a:solidFill>
            </a:endParaRPr>
          </a:p>
        </p:txBody>
      </p:sp>
      <p:graphicFrame>
        <p:nvGraphicFramePr>
          <p:cNvPr id="26626" name="Object 44">
            <a:extLst>
              <a:ext uri="{FF2B5EF4-FFF2-40B4-BE49-F238E27FC236}">
                <a16:creationId xmlns:a16="http://schemas.microsoft.com/office/drawing/2014/main" id="{EF0B7C27-6B4E-9407-5990-B5B691AFD162}"/>
              </a:ext>
            </a:extLst>
          </p:cNvPr>
          <p:cNvGraphicFramePr>
            <a:graphicFrameLocks noChangeAspect="1"/>
          </p:cNvGraphicFramePr>
          <p:nvPr/>
        </p:nvGraphicFramePr>
        <p:xfrm>
          <a:off x="2063750" y="2060575"/>
          <a:ext cx="5295900" cy="647700"/>
        </p:xfrm>
        <a:graphic>
          <a:graphicData uri="http://schemas.openxmlformats.org/presentationml/2006/ole">
            <mc:AlternateContent xmlns:mc="http://schemas.openxmlformats.org/markup-compatibility/2006">
              <mc:Choice xmlns:v="urn:schemas-microsoft-com:vml" Requires="v">
                <p:oleObj name="公式" r:id="rId3" imgW="1904760" imgH="228600" progId="Equation.3">
                  <p:embed/>
                </p:oleObj>
              </mc:Choice>
              <mc:Fallback>
                <p:oleObj name="公式" r:id="rId3" imgW="1904760" imgH="228600" progId="Equation.3">
                  <p:embed/>
                  <p:pic>
                    <p:nvPicPr>
                      <p:cNvPr id="26626" name="Object 44">
                        <a:extLst>
                          <a:ext uri="{FF2B5EF4-FFF2-40B4-BE49-F238E27FC236}">
                            <a16:creationId xmlns:a16="http://schemas.microsoft.com/office/drawing/2014/main" id="{EF0B7C27-6B4E-9407-5990-B5B691AFD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2060575"/>
                        <a:ext cx="5295900" cy="647700"/>
                      </a:xfrm>
                      <a:prstGeom prst="rect">
                        <a:avLst/>
                      </a:prstGeom>
                      <a:solidFill>
                        <a:srgbClr val="FFFF99">
                          <a:alpha val="71001"/>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矩形 8">
            <a:extLst>
              <a:ext uri="{FF2B5EF4-FFF2-40B4-BE49-F238E27FC236}">
                <a16:creationId xmlns:a16="http://schemas.microsoft.com/office/drawing/2014/main" id="{B2A57CF7-1BE8-760A-0E86-25CA2621D6B4}"/>
              </a:ext>
            </a:extLst>
          </p:cNvPr>
          <p:cNvSpPr>
            <a:spLocks noChangeArrowheads="1"/>
          </p:cNvSpPr>
          <p:nvPr/>
        </p:nvSpPr>
        <p:spPr bwMode="auto">
          <a:xfrm>
            <a:off x="1774825" y="260350"/>
            <a:ext cx="5257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0000FF"/>
                </a:solidFill>
              </a:rPr>
              <a:t>(4) PbCrO</a:t>
            </a:r>
            <a:r>
              <a:rPr lang="en-US" altLang="zh-CN" sz="2800" baseline="-25000">
                <a:solidFill>
                  <a:srgbClr val="0000FF"/>
                </a:solidFill>
              </a:rPr>
              <a:t>4</a:t>
            </a:r>
          </a:p>
          <a:p>
            <a:pPr eaLnBrk="1" hangingPunct="1"/>
            <a:r>
              <a:rPr lang="en-US" altLang="zh-CN" sz="2800" baseline="-25000">
                <a:solidFill>
                  <a:srgbClr val="0000FF"/>
                </a:solidFill>
              </a:rPr>
              <a:t>      </a:t>
            </a:r>
            <a:r>
              <a:rPr lang="zh-CN" altLang="en-US" sz="2800">
                <a:solidFill>
                  <a:srgbClr val="000000"/>
                </a:solidFill>
              </a:rPr>
              <a:t>难溶于水的</a:t>
            </a:r>
            <a:r>
              <a:rPr lang="zh-CN" altLang="zh-CN" sz="2800">
                <a:solidFill>
                  <a:srgbClr val="000000"/>
                </a:solidFill>
              </a:rPr>
              <a:t>黄色</a:t>
            </a:r>
            <a:r>
              <a:rPr lang="zh-CN" altLang="en-US" sz="2800">
                <a:solidFill>
                  <a:srgbClr val="000000"/>
                </a:solidFill>
              </a:rPr>
              <a:t>晶体，有毒，加热分解可放出氧气，是氧化剂。</a:t>
            </a:r>
          </a:p>
        </p:txBody>
      </p:sp>
      <p:pic>
        <p:nvPicPr>
          <p:cNvPr id="37894" name="Picture 3">
            <a:extLst>
              <a:ext uri="{FF2B5EF4-FFF2-40B4-BE49-F238E27FC236}">
                <a16:creationId xmlns:a16="http://schemas.microsoft.com/office/drawing/2014/main" id="{2E22E123-EBAC-8E28-BF93-114CEA83D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664" y="1"/>
            <a:ext cx="24717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矩形 10">
            <a:extLst>
              <a:ext uri="{FF2B5EF4-FFF2-40B4-BE49-F238E27FC236}">
                <a16:creationId xmlns:a16="http://schemas.microsoft.com/office/drawing/2014/main" id="{83CB0050-8BAE-4498-77F2-7319E6B9CECF}"/>
              </a:ext>
            </a:extLst>
          </p:cNvPr>
          <p:cNvSpPr>
            <a:spLocks noChangeArrowheads="1"/>
          </p:cNvSpPr>
          <p:nvPr/>
        </p:nvSpPr>
        <p:spPr bwMode="auto">
          <a:xfrm>
            <a:off x="3071814" y="3716338"/>
            <a:ext cx="604837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0">
                <a:solidFill>
                  <a:srgbClr val="000000"/>
                </a:solidFill>
              </a:rPr>
              <a:t>PbCrO</a:t>
            </a:r>
            <a:r>
              <a:rPr lang="en-US" altLang="zh-CN" sz="2400" b="0" baseline="-25000">
                <a:solidFill>
                  <a:srgbClr val="000000"/>
                </a:solidFill>
              </a:rPr>
              <a:t>4</a:t>
            </a:r>
            <a:r>
              <a:rPr lang="en-US" altLang="zh-CN" sz="2400" b="0">
                <a:solidFill>
                  <a:srgbClr val="000000"/>
                </a:solidFill>
              </a:rPr>
              <a:t> + 2 NaOH → Pb(OH)</a:t>
            </a:r>
            <a:r>
              <a:rPr lang="en-US" altLang="zh-CN" sz="2400" b="0" baseline="-25000">
                <a:solidFill>
                  <a:srgbClr val="000000"/>
                </a:solidFill>
              </a:rPr>
              <a:t>2</a:t>
            </a:r>
            <a:r>
              <a:rPr lang="en-US" altLang="zh-CN" sz="2400" b="0">
                <a:solidFill>
                  <a:srgbClr val="000000"/>
                </a:solidFill>
              </a:rPr>
              <a:t> + Na</a:t>
            </a:r>
            <a:r>
              <a:rPr lang="en-US" altLang="zh-CN" sz="2400" b="0" baseline="-25000">
                <a:solidFill>
                  <a:srgbClr val="000000"/>
                </a:solidFill>
              </a:rPr>
              <a:t>2</a:t>
            </a:r>
            <a:r>
              <a:rPr lang="en-US" altLang="zh-CN" sz="2400" b="0">
                <a:solidFill>
                  <a:srgbClr val="000000"/>
                </a:solidFill>
              </a:rPr>
              <a:t>CrO</a:t>
            </a:r>
            <a:r>
              <a:rPr lang="en-US" altLang="zh-CN" sz="2400" b="0" baseline="-25000">
                <a:solidFill>
                  <a:srgbClr val="000000"/>
                </a:solidFill>
              </a:rPr>
              <a:t>4</a:t>
            </a:r>
            <a:endParaRPr lang="en-US" altLang="zh-CN" sz="2400" b="0" baseline="30000">
              <a:solidFill>
                <a:srgbClr val="000000"/>
              </a:solidFill>
            </a:endParaRPr>
          </a:p>
          <a:p>
            <a:pPr eaLnBrk="1" hangingPunct="1">
              <a:lnSpc>
                <a:spcPct val="150000"/>
              </a:lnSpc>
            </a:pPr>
            <a:r>
              <a:rPr lang="en-US" altLang="zh-CN" sz="2400" b="0">
                <a:solidFill>
                  <a:srgbClr val="000000"/>
                </a:solidFill>
              </a:rPr>
              <a:t>Pb(OH)</a:t>
            </a:r>
            <a:r>
              <a:rPr lang="en-US" altLang="zh-CN" sz="2400" b="0" baseline="-25000">
                <a:solidFill>
                  <a:srgbClr val="000000"/>
                </a:solidFill>
              </a:rPr>
              <a:t>2</a:t>
            </a:r>
            <a:r>
              <a:rPr lang="en-US" altLang="zh-CN" sz="2400" b="0">
                <a:solidFill>
                  <a:srgbClr val="000000"/>
                </a:solidFill>
              </a:rPr>
              <a:t> + NaOH → Na[Pb(OH)</a:t>
            </a:r>
            <a:r>
              <a:rPr lang="en-US" altLang="zh-CN" sz="2400" b="0" baseline="-25000">
                <a:solidFill>
                  <a:srgbClr val="000000"/>
                </a:solidFill>
              </a:rPr>
              <a:t>3</a:t>
            </a:r>
            <a:r>
              <a:rPr lang="en-US" altLang="zh-CN" sz="2400" b="0">
                <a:solidFill>
                  <a:srgbClr val="000000"/>
                </a:solidFill>
              </a:rPr>
              <a:t>]</a:t>
            </a:r>
            <a:endParaRPr lang="zh-CN" altLang="en-US" sz="2400" b="0">
              <a:solidFill>
                <a:srgbClr val="000000"/>
              </a:solidFill>
            </a:endParaRPr>
          </a:p>
        </p:txBody>
      </p:sp>
      <p:sp>
        <p:nvSpPr>
          <p:cNvPr id="12" name="矩形 11">
            <a:extLst>
              <a:ext uri="{FF2B5EF4-FFF2-40B4-BE49-F238E27FC236}">
                <a16:creationId xmlns:a16="http://schemas.microsoft.com/office/drawing/2014/main" id="{AF68B8A2-AD87-B664-C0AD-F0A7E590B158}"/>
              </a:ext>
            </a:extLst>
          </p:cNvPr>
          <p:cNvSpPr>
            <a:spLocks noChangeArrowheads="1"/>
          </p:cNvSpPr>
          <p:nvPr/>
        </p:nvSpPr>
        <p:spPr bwMode="auto">
          <a:xfrm>
            <a:off x="3071814" y="4868864"/>
            <a:ext cx="6696075" cy="11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b="0">
                <a:solidFill>
                  <a:srgbClr val="000000"/>
                </a:solidFill>
              </a:rPr>
              <a:t>PbCrO</a:t>
            </a:r>
            <a:r>
              <a:rPr lang="en-US" altLang="zh-CN" sz="2400" b="0" baseline="-25000">
                <a:solidFill>
                  <a:srgbClr val="000000"/>
                </a:solidFill>
              </a:rPr>
              <a:t>4</a:t>
            </a:r>
            <a:r>
              <a:rPr lang="en-US" altLang="zh-CN" sz="2400" b="0">
                <a:solidFill>
                  <a:srgbClr val="000000"/>
                </a:solidFill>
              </a:rPr>
              <a:t> + H</a:t>
            </a:r>
            <a:r>
              <a:rPr lang="en-US" altLang="zh-CN" sz="2400" b="0" baseline="30000">
                <a:solidFill>
                  <a:srgbClr val="000000"/>
                </a:solidFill>
              </a:rPr>
              <a:t>+</a:t>
            </a:r>
            <a:r>
              <a:rPr lang="en-US" altLang="zh-CN" sz="2400" b="0">
                <a:solidFill>
                  <a:srgbClr val="000000"/>
                </a:solidFill>
              </a:rPr>
              <a:t> → Pb</a:t>
            </a:r>
            <a:r>
              <a:rPr lang="en-US" altLang="zh-CN" sz="2400" b="0" baseline="30000">
                <a:solidFill>
                  <a:srgbClr val="000000"/>
                </a:solidFill>
              </a:rPr>
              <a:t>2+</a:t>
            </a:r>
            <a:r>
              <a:rPr lang="en-US" altLang="zh-CN" sz="2400" b="0">
                <a:solidFill>
                  <a:srgbClr val="000000"/>
                </a:solidFill>
              </a:rPr>
              <a:t> + HCrO</a:t>
            </a:r>
            <a:r>
              <a:rPr lang="en-US" altLang="zh-CN" sz="2400" b="0" baseline="-25000">
                <a:solidFill>
                  <a:srgbClr val="000000"/>
                </a:solidFill>
              </a:rPr>
              <a:t>4</a:t>
            </a:r>
            <a:r>
              <a:rPr lang="en-US" altLang="zh-CN" sz="2400" b="0" baseline="30000">
                <a:solidFill>
                  <a:srgbClr val="000000"/>
                </a:solidFill>
              </a:rPr>
              <a:t>-</a:t>
            </a:r>
          </a:p>
          <a:p>
            <a:pPr eaLnBrk="1" hangingPunct="1">
              <a:lnSpc>
                <a:spcPct val="150000"/>
              </a:lnSpc>
            </a:pPr>
            <a:r>
              <a:rPr lang="en-US" altLang="zh-CN" sz="2400" b="0">
                <a:solidFill>
                  <a:srgbClr val="000000"/>
                </a:solidFill>
              </a:rPr>
              <a:t>2PbCrO</a:t>
            </a:r>
            <a:r>
              <a:rPr lang="en-US" altLang="zh-CN" sz="2400" b="0" baseline="-25000">
                <a:solidFill>
                  <a:srgbClr val="000000"/>
                </a:solidFill>
              </a:rPr>
              <a:t>4</a:t>
            </a:r>
            <a:r>
              <a:rPr lang="en-US" altLang="zh-CN" sz="2400" b="0">
                <a:solidFill>
                  <a:srgbClr val="000000"/>
                </a:solidFill>
              </a:rPr>
              <a:t> + 2H</a:t>
            </a:r>
            <a:r>
              <a:rPr lang="en-US" altLang="zh-CN" sz="2400" b="0" baseline="30000">
                <a:solidFill>
                  <a:srgbClr val="000000"/>
                </a:solidFill>
              </a:rPr>
              <a:t>+</a:t>
            </a:r>
            <a:r>
              <a:rPr lang="en-US" altLang="zh-CN" sz="2400" b="0">
                <a:solidFill>
                  <a:srgbClr val="000000"/>
                </a:solidFill>
              </a:rPr>
              <a:t> (</a:t>
            </a:r>
            <a:r>
              <a:rPr lang="zh-CN" altLang="en-US" sz="2400" b="0">
                <a:solidFill>
                  <a:srgbClr val="000000"/>
                </a:solidFill>
              </a:rPr>
              <a:t>过量</a:t>
            </a:r>
            <a:r>
              <a:rPr lang="en-US" altLang="zh-CN" sz="2400" b="0">
                <a:solidFill>
                  <a:srgbClr val="000000"/>
                </a:solidFill>
              </a:rPr>
              <a:t>) → 2Pb</a:t>
            </a:r>
            <a:r>
              <a:rPr lang="en-US" altLang="zh-CN" sz="2400" b="0" baseline="30000">
                <a:solidFill>
                  <a:srgbClr val="000000"/>
                </a:solidFill>
              </a:rPr>
              <a:t>2+</a:t>
            </a:r>
            <a:r>
              <a:rPr lang="en-US" altLang="zh-CN" sz="2400" b="0">
                <a:solidFill>
                  <a:srgbClr val="000000"/>
                </a:solidFill>
              </a:rPr>
              <a:t> + Cr</a:t>
            </a:r>
            <a:r>
              <a:rPr lang="en-US" altLang="zh-CN" sz="2400" b="0" baseline="-25000">
                <a:solidFill>
                  <a:srgbClr val="000000"/>
                </a:solidFill>
              </a:rPr>
              <a:t>2</a:t>
            </a:r>
            <a:r>
              <a:rPr lang="en-US" altLang="zh-CN" sz="2400" b="0">
                <a:solidFill>
                  <a:srgbClr val="000000"/>
                </a:solidFill>
              </a:rPr>
              <a:t>O</a:t>
            </a:r>
            <a:r>
              <a:rPr lang="en-US" altLang="zh-CN" sz="2400" b="0" baseline="-25000">
                <a:solidFill>
                  <a:srgbClr val="000000"/>
                </a:solidFill>
              </a:rPr>
              <a:t>7</a:t>
            </a:r>
            <a:r>
              <a:rPr lang="en-US" altLang="zh-CN" sz="2400" b="0" baseline="30000">
                <a:solidFill>
                  <a:srgbClr val="000000"/>
                </a:solidFill>
              </a:rPr>
              <a:t>-</a:t>
            </a:r>
            <a:r>
              <a:rPr lang="en-US" altLang="zh-CN" sz="2400" b="0">
                <a:solidFill>
                  <a:srgbClr val="000000"/>
                </a:solidFill>
              </a:rPr>
              <a:t> + H</a:t>
            </a:r>
            <a:r>
              <a:rPr lang="en-US" altLang="zh-CN" sz="2400" b="0" baseline="-25000">
                <a:solidFill>
                  <a:srgbClr val="000000"/>
                </a:solidFill>
              </a:rPr>
              <a:t>2</a:t>
            </a:r>
            <a:r>
              <a:rPr lang="en-US" altLang="zh-CN" sz="2400" b="0">
                <a:solidFill>
                  <a:srgbClr val="000000"/>
                </a:solidFill>
              </a:rPr>
              <a:t>O</a:t>
            </a:r>
            <a:endParaRPr lang="en-US" altLang="zh-CN" sz="2400" b="0" baseline="30000">
              <a:solidFill>
                <a:srgbClr val="000000"/>
              </a:solidFill>
            </a:endParaRPr>
          </a:p>
        </p:txBody>
      </p:sp>
      <p:sp>
        <p:nvSpPr>
          <p:cNvPr id="37897" name="灯片编号占位符 10">
            <a:extLst>
              <a:ext uri="{FF2B5EF4-FFF2-40B4-BE49-F238E27FC236}">
                <a16:creationId xmlns:a16="http://schemas.microsoft.com/office/drawing/2014/main" id="{F2858A33-6AAF-3C26-97BA-4BEA562365E0}"/>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12B0B43B-D007-4F91-85AE-8BBCFEDBB847}" type="slidenum">
              <a:rPr lang="en-US" altLang="zh-CN" sz="1400" b="0">
                <a:solidFill>
                  <a:srgbClr val="000000"/>
                </a:solidFill>
              </a:rPr>
              <a:pPr eaLnBrk="1" hangingPunct="1"/>
              <a:t>30</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DFBCD95-8997-646C-D779-30B3F4763FDD}"/>
              </a:ext>
            </a:extLst>
          </p:cNvPr>
          <p:cNvSpPr>
            <a:spLocks noGrp="1"/>
          </p:cNvSpPr>
          <p:nvPr>
            <p:ph type="ctrTitle"/>
          </p:nvPr>
        </p:nvSpPr>
        <p:spPr/>
        <p:txBody>
          <a:bodyPr/>
          <a:lstStyle/>
          <a:p>
            <a:r>
              <a:rPr lang="en-US" altLang="zh-CN" dirty="0"/>
              <a:t>2.O</a:t>
            </a:r>
            <a:r>
              <a:rPr lang="zh-CN" altLang="en-US" dirty="0"/>
              <a:t>族</a:t>
            </a:r>
          </a:p>
        </p:txBody>
      </p:sp>
      <p:sp>
        <p:nvSpPr>
          <p:cNvPr id="5" name="副标题 4">
            <a:extLst>
              <a:ext uri="{FF2B5EF4-FFF2-40B4-BE49-F238E27FC236}">
                <a16:creationId xmlns:a16="http://schemas.microsoft.com/office/drawing/2014/main" id="{EF4482F6-6C18-5865-A760-6EBDE516FCFF}"/>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465391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a:extLst>
              <a:ext uri="{FF2B5EF4-FFF2-40B4-BE49-F238E27FC236}">
                <a16:creationId xmlns:a16="http://schemas.microsoft.com/office/drawing/2014/main" id="{D92DAA2D-A4C1-F411-AD3F-183D887DD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58" r="79585"/>
          <a:stretch>
            <a:fillRect/>
          </a:stretch>
        </p:blipFill>
        <p:spPr bwMode="auto">
          <a:xfrm>
            <a:off x="3287713" y="5084764"/>
            <a:ext cx="3603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
            <a:extLst>
              <a:ext uri="{FF2B5EF4-FFF2-40B4-BE49-F238E27FC236}">
                <a16:creationId xmlns:a16="http://schemas.microsoft.com/office/drawing/2014/main" id="{72F3466A-0ED0-C931-C734-0E73F3B2A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96" t="7858" r="51006"/>
          <a:stretch>
            <a:fillRect/>
          </a:stretch>
        </p:blipFill>
        <p:spPr bwMode="auto">
          <a:xfrm>
            <a:off x="4511675" y="5084764"/>
            <a:ext cx="431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a:extLst>
              <a:ext uri="{FF2B5EF4-FFF2-40B4-BE49-F238E27FC236}">
                <a16:creationId xmlns:a16="http://schemas.microsoft.com/office/drawing/2014/main" id="{1C451A1F-B1B5-ABD1-92A8-490AF571E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015" t="3680"/>
          <a:stretch>
            <a:fillRect/>
          </a:stretch>
        </p:blipFill>
        <p:spPr bwMode="auto">
          <a:xfrm>
            <a:off x="7248525" y="5005388"/>
            <a:ext cx="47625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a:extLst>
              <a:ext uri="{FF2B5EF4-FFF2-40B4-BE49-F238E27FC236}">
                <a16:creationId xmlns:a16="http://schemas.microsoft.com/office/drawing/2014/main" id="{FEB0C032-4B3D-2012-3AEA-4E5F4C140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94" t="4117" r="26509"/>
          <a:stretch>
            <a:fillRect/>
          </a:stretch>
        </p:blipFill>
        <p:spPr bwMode="auto">
          <a:xfrm>
            <a:off x="5808663" y="5013326"/>
            <a:ext cx="4318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矩形 16">
            <a:extLst>
              <a:ext uri="{FF2B5EF4-FFF2-40B4-BE49-F238E27FC236}">
                <a16:creationId xmlns:a16="http://schemas.microsoft.com/office/drawing/2014/main" id="{0C827E1D-1A36-FFAF-93D4-4C26D3521708}"/>
              </a:ext>
            </a:extLst>
          </p:cNvPr>
          <p:cNvSpPr>
            <a:spLocks noChangeArrowheads="1"/>
          </p:cNvSpPr>
          <p:nvPr/>
        </p:nvSpPr>
        <p:spPr bwMode="auto">
          <a:xfrm>
            <a:off x="3216276" y="188914"/>
            <a:ext cx="5903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000FF"/>
                </a:solidFill>
              </a:rPr>
              <a:t>氧族元素结构的相似性及递变性</a:t>
            </a:r>
          </a:p>
        </p:txBody>
      </p:sp>
      <p:graphicFrame>
        <p:nvGraphicFramePr>
          <p:cNvPr id="2050" name="Object 3">
            <a:extLst>
              <a:ext uri="{FF2B5EF4-FFF2-40B4-BE49-F238E27FC236}">
                <a16:creationId xmlns:a16="http://schemas.microsoft.com/office/drawing/2014/main" id="{7E6DAFA2-7AEC-4461-C592-96AE198E6A85}"/>
              </a:ext>
            </a:extLst>
          </p:cNvPr>
          <p:cNvGraphicFramePr>
            <a:graphicFrameLocks noChangeAspect="1"/>
          </p:cNvGraphicFramePr>
          <p:nvPr/>
        </p:nvGraphicFramePr>
        <p:xfrm>
          <a:off x="1774826" y="836613"/>
          <a:ext cx="8569325" cy="4824412"/>
        </p:xfrm>
        <a:graphic>
          <a:graphicData uri="http://schemas.openxmlformats.org/presentationml/2006/ole">
            <mc:AlternateContent xmlns:mc="http://schemas.openxmlformats.org/markup-compatibility/2006">
              <mc:Choice xmlns:v="urn:schemas-microsoft-com:vml" Requires="v">
                <p:oleObj name="Document" r:id="rId3" imgW="7795654" imgH="4682485" progId="Word.Document.8">
                  <p:embed/>
                </p:oleObj>
              </mc:Choice>
              <mc:Fallback>
                <p:oleObj name="Document" r:id="rId3" imgW="7795654" imgH="4682485" progId="Word.Document.8">
                  <p:embed/>
                  <p:pic>
                    <p:nvPicPr>
                      <p:cNvPr id="2050" name="Object 3">
                        <a:extLst>
                          <a:ext uri="{FF2B5EF4-FFF2-40B4-BE49-F238E27FC236}">
                            <a16:creationId xmlns:a16="http://schemas.microsoft.com/office/drawing/2014/main" id="{7E6DAFA2-7AEC-4461-C592-96AE198E6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836613"/>
                        <a:ext cx="8569325"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灯片编号占位符 7">
            <a:extLst>
              <a:ext uri="{FF2B5EF4-FFF2-40B4-BE49-F238E27FC236}">
                <a16:creationId xmlns:a16="http://schemas.microsoft.com/office/drawing/2014/main" id="{4A14A77E-4219-5CD8-B652-9B33EF58B4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2A8767D5-1A3C-4F9B-A4C2-DD124040BAEE}" type="slidenum">
              <a:rPr lang="en-US" altLang="zh-CN" b="0">
                <a:solidFill>
                  <a:srgbClr val="000000"/>
                </a:solidFill>
                <a:latin typeface="Verdana" panose="020B0604030504040204" pitchFamily="34" charset="0"/>
              </a:rPr>
              <a:pPr/>
              <a:t>32</a:t>
            </a:fld>
            <a:endParaRPr lang="en-US" altLang="zh-CN" b="0">
              <a:solidFill>
                <a:srgbClr val="000000"/>
              </a:solidFill>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0804CF61-4B7F-9739-E542-3645151751CF}"/>
              </a:ext>
            </a:extLst>
          </p:cNvPr>
          <p:cNvSpPr>
            <a:spLocks noGrp="1" noChangeArrowheads="1"/>
          </p:cNvSpPr>
          <p:nvPr>
            <p:ph type="body" idx="1"/>
          </p:nvPr>
        </p:nvSpPr>
        <p:spPr>
          <a:xfrm>
            <a:off x="2208213" y="188913"/>
            <a:ext cx="7777162" cy="4824412"/>
          </a:xfrm>
        </p:spPr>
        <p:txBody>
          <a:bodyPr/>
          <a:lstStyle/>
          <a:p>
            <a:pPr eaLnBrk="1" hangingPunct="1"/>
            <a:r>
              <a:rPr lang="en-US" altLang="zh-CN" b="1"/>
              <a:t>  b. H</a:t>
            </a:r>
            <a:r>
              <a:rPr lang="en-US" altLang="zh-CN" sz="1900" b="1"/>
              <a:t>2</a:t>
            </a:r>
            <a:r>
              <a:rPr lang="en-US" altLang="zh-CN" b="1"/>
              <a:t>O</a:t>
            </a:r>
            <a:r>
              <a:rPr lang="en-US" altLang="zh-CN" sz="1900" b="1"/>
              <a:t>2</a:t>
            </a:r>
            <a:r>
              <a:rPr lang="zh-CN" altLang="en-US" b="1"/>
              <a:t>是一种弱酸，也显弱碱性</a:t>
            </a:r>
          </a:p>
          <a:p>
            <a:pPr eaLnBrk="1" hangingPunct="1"/>
            <a:r>
              <a:rPr lang="zh-CN" altLang="en-US" b="1"/>
              <a:t>      </a:t>
            </a:r>
            <a:endParaRPr lang="en-US" altLang="zh-CN" b="1"/>
          </a:p>
          <a:p>
            <a:pPr eaLnBrk="1" hangingPunct="1"/>
            <a:endParaRPr lang="en-US" altLang="zh-CN" b="1"/>
          </a:p>
          <a:p>
            <a:pPr eaLnBrk="1" hangingPunct="1"/>
            <a:r>
              <a:rPr lang="en-US" altLang="zh-CN" b="1"/>
              <a:t>  c. </a:t>
            </a:r>
            <a:r>
              <a:rPr lang="zh-CN" altLang="en-US" b="1"/>
              <a:t>在</a:t>
            </a:r>
            <a:r>
              <a:rPr lang="zh-CN" altLang="en-US" b="1">
                <a:solidFill>
                  <a:srgbClr val="0000FF"/>
                </a:solidFill>
              </a:rPr>
              <a:t>酸性</a:t>
            </a:r>
            <a:r>
              <a:rPr lang="zh-CN" altLang="en-US" b="1"/>
              <a:t>条件下，</a:t>
            </a:r>
            <a:r>
              <a:rPr lang="en-US" altLang="zh-CN" b="1"/>
              <a:t>H</a:t>
            </a:r>
            <a:r>
              <a:rPr lang="en-US" altLang="zh-CN" sz="1900" b="1"/>
              <a:t>2</a:t>
            </a:r>
            <a:r>
              <a:rPr lang="en-US" altLang="zh-CN" b="1"/>
              <a:t>O</a:t>
            </a:r>
            <a:r>
              <a:rPr lang="en-US" altLang="zh-CN" sz="2100" b="1"/>
              <a:t>2</a:t>
            </a:r>
            <a:r>
              <a:rPr lang="zh-CN" altLang="en-US" b="1"/>
              <a:t>是极好的氧化剂，</a:t>
            </a:r>
          </a:p>
          <a:p>
            <a:pPr eaLnBrk="1" hangingPunct="1"/>
            <a:r>
              <a:rPr lang="zh-CN" altLang="en-US" b="1"/>
              <a:t>      在</a:t>
            </a:r>
            <a:r>
              <a:rPr lang="zh-CN" altLang="en-US" b="1">
                <a:solidFill>
                  <a:srgbClr val="33CC33"/>
                </a:solidFill>
              </a:rPr>
              <a:t>碱性</a:t>
            </a:r>
            <a:r>
              <a:rPr lang="zh-CN" altLang="en-US" b="1"/>
              <a:t>条件下，</a:t>
            </a:r>
            <a:r>
              <a:rPr lang="en-US" altLang="zh-CN" b="1"/>
              <a:t>H</a:t>
            </a:r>
            <a:r>
              <a:rPr lang="en-US" altLang="zh-CN" sz="1900" b="1"/>
              <a:t>2</a:t>
            </a:r>
            <a:r>
              <a:rPr lang="en-US" altLang="zh-CN" b="1"/>
              <a:t>O</a:t>
            </a:r>
            <a:r>
              <a:rPr lang="en-US" altLang="zh-CN" sz="2100" b="1"/>
              <a:t>2</a:t>
            </a:r>
            <a:r>
              <a:rPr lang="zh-CN" altLang="en-US" b="1"/>
              <a:t>是中等的氧化剂。</a:t>
            </a:r>
            <a:endParaRPr lang="en-US" altLang="zh-CN" b="1"/>
          </a:p>
          <a:p>
            <a:pPr eaLnBrk="1" hangingPunct="1"/>
            <a:endParaRPr lang="zh-CN" altLang="en-US" b="1"/>
          </a:p>
          <a:p>
            <a:pPr eaLnBrk="1" hangingPunct="1"/>
            <a:r>
              <a:rPr lang="zh-CN" altLang="en-US" b="1"/>
              <a:t>   </a:t>
            </a:r>
            <a:endParaRPr lang="en-US" altLang="zh-CN" b="1"/>
          </a:p>
          <a:p>
            <a:pPr eaLnBrk="1" hangingPunct="1"/>
            <a:endParaRPr lang="en-US" altLang="zh-CN" b="1"/>
          </a:p>
          <a:p>
            <a:pPr eaLnBrk="1" hangingPunct="1"/>
            <a:endParaRPr lang="en-US" altLang="zh-CN" b="1"/>
          </a:p>
        </p:txBody>
      </p:sp>
      <p:pic>
        <p:nvPicPr>
          <p:cNvPr id="101379" name="Picture 5">
            <a:extLst>
              <a:ext uri="{FF2B5EF4-FFF2-40B4-BE49-F238E27FC236}">
                <a16:creationId xmlns:a16="http://schemas.microsoft.com/office/drawing/2014/main" id="{F0A1D5F0-B4CC-7032-AAAF-CD6A40C6E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250" b="70198"/>
          <a:stretch>
            <a:fillRect/>
          </a:stretch>
        </p:blipFill>
        <p:spPr bwMode="auto">
          <a:xfrm>
            <a:off x="3143251" y="2852738"/>
            <a:ext cx="604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2C3860DB-8C3F-B505-8441-B756B113166A}"/>
              </a:ext>
            </a:extLst>
          </p:cNvPr>
          <p:cNvSpPr/>
          <p:nvPr/>
        </p:nvSpPr>
        <p:spPr>
          <a:xfrm>
            <a:off x="2495551" y="4149726"/>
            <a:ext cx="7686675" cy="2144713"/>
          </a:xfrm>
          <a:prstGeom prst="rect">
            <a:avLst/>
          </a:prstGeom>
        </p:spPr>
        <p:txBody>
          <a:bodyPr>
            <a:spAutoFit/>
          </a:bodyPr>
          <a:lstStyle/>
          <a:p>
            <a:pPr marL="342900" indent="-342900">
              <a:spcBef>
                <a:spcPct val="20000"/>
              </a:spcBef>
              <a:buClr>
                <a:srgbClr val="006666"/>
              </a:buClr>
              <a:buSzPct val="70000"/>
              <a:defRPr/>
            </a:pPr>
            <a:r>
              <a:rPr lang="zh-CN" altLang="en-US" sz="2900" kern="0" dirty="0">
                <a:solidFill>
                  <a:srgbClr val="FF0000"/>
                </a:solidFill>
                <a:latin typeface="Verdana"/>
                <a:ea typeface="宋体"/>
              </a:rPr>
              <a:t>   过氧化氢在水溶液中，不论是氧化剂，还是</a:t>
            </a:r>
          </a:p>
          <a:p>
            <a:pPr marL="342900" indent="-342900">
              <a:spcBef>
                <a:spcPct val="20000"/>
              </a:spcBef>
              <a:buClr>
                <a:srgbClr val="006666"/>
              </a:buClr>
              <a:buSzPct val="70000"/>
              <a:defRPr/>
            </a:pPr>
            <a:r>
              <a:rPr lang="zh-CN" altLang="en-US" sz="2900" kern="0" dirty="0">
                <a:solidFill>
                  <a:srgbClr val="FF0000"/>
                </a:solidFill>
                <a:latin typeface="Verdana"/>
                <a:ea typeface="宋体"/>
              </a:rPr>
              <a:t>还原剂，都在反应体系中不引入任何杂质：</a:t>
            </a:r>
          </a:p>
          <a:p>
            <a:pPr marL="342900" indent="-342900">
              <a:spcBef>
                <a:spcPct val="20000"/>
              </a:spcBef>
              <a:buClr>
                <a:srgbClr val="006666"/>
              </a:buClr>
              <a:buSzPct val="70000"/>
              <a:defRPr/>
            </a:pPr>
            <a:r>
              <a:rPr lang="zh-CN" altLang="en-US" sz="2900" kern="0" dirty="0">
                <a:solidFill>
                  <a:srgbClr val="FF0000"/>
                </a:solidFill>
                <a:latin typeface="Verdana"/>
                <a:ea typeface="宋体"/>
              </a:rPr>
              <a:t>      </a:t>
            </a:r>
            <a:r>
              <a:rPr lang="en-US" altLang="zh-CN" sz="2900" kern="0" dirty="0">
                <a:solidFill>
                  <a:srgbClr val="FF0000"/>
                </a:solidFill>
                <a:latin typeface="Verdana"/>
                <a:ea typeface="宋体"/>
              </a:rPr>
              <a:t>2H</a:t>
            </a:r>
            <a:r>
              <a:rPr lang="en-US" altLang="zh-CN" sz="2900" kern="0" baseline="30000" dirty="0">
                <a:solidFill>
                  <a:srgbClr val="FF0000"/>
                </a:solidFill>
                <a:latin typeface="Verdana"/>
                <a:ea typeface="宋体"/>
              </a:rPr>
              <a:t>+</a:t>
            </a:r>
            <a:r>
              <a:rPr lang="en-US" altLang="zh-CN" sz="2900" kern="0" dirty="0">
                <a:solidFill>
                  <a:srgbClr val="FF0000"/>
                </a:solidFill>
                <a:latin typeface="Verdana"/>
                <a:ea typeface="宋体"/>
              </a:rPr>
              <a:t> + H</a:t>
            </a:r>
            <a:r>
              <a:rPr lang="en-US" altLang="zh-CN" sz="2900" kern="0" baseline="-25000" dirty="0">
                <a:solidFill>
                  <a:srgbClr val="FF0000"/>
                </a:solidFill>
                <a:latin typeface="Verdana"/>
                <a:ea typeface="宋体"/>
              </a:rPr>
              <a:t>2</a:t>
            </a:r>
            <a:r>
              <a:rPr lang="en-US" altLang="zh-CN" sz="2900" kern="0" dirty="0">
                <a:solidFill>
                  <a:srgbClr val="FF0000"/>
                </a:solidFill>
                <a:latin typeface="Verdana"/>
                <a:ea typeface="宋体"/>
              </a:rPr>
              <a:t>O</a:t>
            </a:r>
            <a:r>
              <a:rPr lang="en-US" altLang="zh-CN" sz="2900" kern="0" baseline="-25000" dirty="0">
                <a:solidFill>
                  <a:srgbClr val="FF0000"/>
                </a:solidFill>
                <a:latin typeface="Verdana"/>
                <a:ea typeface="宋体"/>
              </a:rPr>
              <a:t>2</a:t>
            </a:r>
            <a:r>
              <a:rPr lang="en-US" altLang="zh-CN" sz="2900" kern="0" dirty="0">
                <a:solidFill>
                  <a:srgbClr val="FF0000"/>
                </a:solidFill>
                <a:latin typeface="Verdana"/>
                <a:ea typeface="宋体"/>
              </a:rPr>
              <a:t> + 2e </a:t>
            </a:r>
            <a:r>
              <a:rPr lang="en-US" altLang="zh-CN" sz="2900" kern="0" dirty="0">
                <a:solidFill>
                  <a:srgbClr val="FF0000"/>
                </a:solidFill>
                <a:latin typeface="Verdana"/>
                <a:ea typeface="宋体"/>
                <a:sym typeface="Symbol"/>
              </a:rPr>
              <a:t></a:t>
            </a:r>
            <a:r>
              <a:rPr lang="en-US" altLang="zh-CN" sz="2900" kern="0" dirty="0">
                <a:solidFill>
                  <a:srgbClr val="FF0000"/>
                </a:solidFill>
                <a:latin typeface="Verdana"/>
                <a:ea typeface="宋体"/>
              </a:rPr>
              <a:t> 2H</a:t>
            </a:r>
            <a:r>
              <a:rPr lang="en-US" altLang="zh-CN" sz="2900" kern="0" baseline="-25000" dirty="0">
                <a:solidFill>
                  <a:srgbClr val="FF0000"/>
                </a:solidFill>
                <a:latin typeface="Verdana"/>
                <a:ea typeface="宋体"/>
              </a:rPr>
              <a:t>2</a:t>
            </a:r>
            <a:r>
              <a:rPr lang="en-US" altLang="zh-CN" sz="2900" kern="0" dirty="0">
                <a:solidFill>
                  <a:srgbClr val="FF0000"/>
                </a:solidFill>
                <a:latin typeface="Verdana"/>
                <a:ea typeface="宋体"/>
              </a:rPr>
              <a:t>O </a:t>
            </a:r>
          </a:p>
          <a:p>
            <a:pPr marL="342900" indent="-342900">
              <a:spcBef>
                <a:spcPct val="20000"/>
              </a:spcBef>
              <a:buClr>
                <a:srgbClr val="006666"/>
              </a:buClr>
              <a:buSzPct val="70000"/>
              <a:defRPr/>
            </a:pPr>
            <a:r>
              <a:rPr lang="en-US" altLang="zh-CN" sz="2900" kern="0" dirty="0">
                <a:solidFill>
                  <a:srgbClr val="FF0000"/>
                </a:solidFill>
                <a:latin typeface="Verdana"/>
                <a:ea typeface="宋体"/>
              </a:rPr>
              <a:t>      O</a:t>
            </a:r>
            <a:r>
              <a:rPr lang="en-US" altLang="zh-CN" sz="2900" kern="0" baseline="-25000" dirty="0">
                <a:solidFill>
                  <a:srgbClr val="FF0000"/>
                </a:solidFill>
                <a:latin typeface="Verdana"/>
                <a:ea typeface="宋体"/>
              </a:rPr>
              <a:t>2</a:t>
            </a:r>
            <a:r>
              <a:rPr lang="en-US" altLang="zh-CN" sz="2900" kern="0" dirty="0">
                <a:solidFill>
                  <a:srgbClr val="FF0000"/>
                </a:solidFill>
                <a:latin typeface="Verdana"/>
                <a:ea typeface="宋体"/>
              </a:rPr>
              <a:t> + 2H</a:t>
            </a:r>
            <a:r>
              <a:rPr lang="en-US" altLang="zh-CN" sz="2900" kern="0" baseline="30000" dirty="0">
                <a:solidFill>
                  <a:srgbClr val="FF0000"/>
                </a:solidFill>
                <a:latin typeface="Verdana"/>
                <a:ea typeface="宋体"/>
              </a:rPr>
              <a:t>+</a:t>
            </a:r>
            <a:r>
              <a:rPr lang="en-US" altLang="zh-CN" sz="2900" kern="0" dirty="0">
                <a:solidFill>
                  <a:srgbClr val="FF0000"/>
                </a:solidFill>
                <a:latin typeface="Verdana"/>
                <a:ea typeface="宋体"/>
              </a:rPr>
              <a:t> + 2e </a:t>
            </a:r>
            <a:r>
              <a:rPr lang="en-US" altLang="zh-CN" sz="2900" kern="0" dirty="0">
                <a:solidFill>
                  <a:srgbClr val="FF0000"/>
                </a:solidFill>
                <a:latin typeface="Verdana"/>
                <a:ea typeface="宋体"/>
                <a:sym typeface="Symbol"/>
              </a:rPr>
              <a:t></a:t>
            </a:r>
            <a:r>
              <a:rPr lang="en-US" altLang="zh-CN" sz="2900" kern="0" dirty="0">
                <a:solidFill>
                  <a:srgbClr val="FF0000"/>
                </a:solidFill>
                <a:latin typeface="Verdana"/>
                <a:ea typeface="宋体"/>
              </a:rPr>
              <a:t>  H</a:t>
            </a:r>
            <a:r>
              <a:rPr lang="en-US" altLang="zh-CN" sz="2900" kern="0" baseline="-25000" dirty="0">
                <a:solidFill>
                  <a:srgbClr val="FF0000"/>
                </a:solidFill>
                <a:latin typeface="Verdana"/>
                <a:ea typeface="宋体"/>
              </a:rPr>
              <a:t>2</a:t>
            </a:r>
            <a:r>
              <a:rPr lang="en-US" altLang="zh-CN" sz="2900" kern="0" dirty="0">
                <a:solidFill>
                  <a:srgbClr val="FF0000"/>
                </a:solidFill>
                <a:latin typeface="Verdana"/>
                <a:ea typeface="宋体"/>
              </a:rPr>
              <a:t>O</a:t>
            </a:r>
            <a:r>
              <a:rPr lang="en-US" altLang="zh-CN" sz="2900" kern="0" baseline="-25000" dirty="0">
                <a:solidFill>
                  <a:srgbClr val="FF0000"/>
                </a:solidFill>
                <a:latin typeface="Verdana"/>
                <a:ea typeface="宋体"/>
              </a:rPr>
              <a:t>2</a:t>
            </a:r>
            <a:endParaRPr lang="en-US" altLang="zh-CN" sz="2900" kern="0" dirty="0">
              <a:solidFill>
                <a:srgbClr val="FF0000"/>
              </a:solidFill>
              <a:latin typeface="Verdana"/>
              <a:ea typeface="宋体"/>
            </a:endParaRPr>
          </a:p>
        </p:txBody>
      </p:sp>
      <p:sp>
        <p:nvSpPr>
          <p:cNvPr id="101381" name="灯片编号占位符 4">
            <a:extLst>
              <a:ext uri="{FF2B5EF4-FFF2-40B4-BE49-F238E27FC236}">
                <a16:creationId xmlns:a16="http://schemas.microsoft.com/office/drawing/2014/main" id="{5E89A20D-B7D9-CBB2-3C60-D85435C42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50FB0721-A0AA-4DB9-BC59-0F0B9C0D99CD}" type="slidenum">
              <a:rPr lang="en-US" altLang="zh-CN" b="0">
                <a:latin typeface="Verdana" panose="020B0604030504040204" pitchFamily="34" charset="0"/>
              </a:rPr>
              <a:pPr/>
              <a:t>33</a:t>
            </a:fld>
            <a:endParaRPr lang="en-US" altLang="zh-CN" b="0">
              <a:latin typeface="Verdana" panose="020B0604030504040204" pitchFamily="34" charset="0"/>
            </a:endParaRPr>
          </a:p>
        </p:txBody>
      </p:sp>
      <p:pic>
        <p:nvPicPr>
          <p:cNvPr id="101382" name="Picture 5">
            <a:extLst>
              <a:ext uri="{FF2B5EF4-FFF2-40B4-BE49-F238E27FC236}">
                <a16:creationId xmlns:a16="http://schemas.microsoft.com/office/drawing/2014/main" id="{C57F4DFD-D921-A2A7-AC38-0D6D01760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293" r="55763" b="9111"/>
          <a:stretch>
            <a:fillRect/>
          </a:stretch>
        </p:blipFill>
        <p:spPr bwMode="auto">
          <a:xfrm>
            <a:off x="3143250" y="3429001"/>
            <a:ext cx="640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6">
            <a:extLst>
              <a:ext uri="{FF2B5EF4-FFF2-40B4-BE49-F238E27FC236}">
                <a16:creationId xmlns:a16="http://schemas.microsoft.com/office/drawing/2014/main" id="{BF02640C-4B45-173E-CD0F-51A7C0557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765175"/>
            <a:ext cx="229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7">
            <a:extLst>
              <a:ext uri="{FF2B5EF4-FFF2-40B4-BE49-F238E27FC236}">
                <a16:creationId xmlns:a16="http://schemas.microsoft.com/office/drawing/2014/main" id="{7234A826-016C-E37D-90E9-4531E2F5F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6" y="1250951"/>
            <a:ext cx="47609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8">
            <a:extLst>
              <a:ext uri="{FF2B5EF4-FFF2-40B4-BE49-F238E27FC236}">
                <a16:creationId xmlns:a16="http://schemas.microsoft.com/office/drawing/2014/main" id="{A0C64408-EA45-AA73-99EA-A4DD73CD6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6" y="765175"/>
            <a:ext cx="47609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20C2B63B-1D28-AE75-D48A-15809C91F1FD}"/>
              </a:ext>
            </a:extLst>
          </p:cNvPr>
          <p:cNvSpPr>
            <a:spLocks noGrp="1" noChangeArrowheads="1"/>
          </p:cNvSpPr>
          <p:nvPr>
            <p:ph type="body" idx="1"/>
          </p:nvPr>
        </p:nvSpPr>
        <p:spPr>
          <a:xfrm>
            <a:off x="2135188" y="1773239"/>
            <a:ext cx="8532812" cy="4968875"/>
          </a:xfrm>
        </p:spPr>
        <p:txBody>
          <a:bodyPr/>
          <a:lstStyle/>
          <a:p>
            <a:pPr eaLnBrk="1" hangingPunct="1"/>
            <a:r>
              <a:rPr lang="en-US" altLang="zh-CN" b="1"/>
              <a:t>  d. </a:t>
            </a:r>
            <a:r>
              <a:rPr lang="zh-CN" altLang="en-US" b="1"/>
              <a:t>从上面的电位图来看</a:t>
            </a:r>
            <a:r>
              <a:rPr lang="en-US" altLang="zh-CN" b="1"/>
              <a:t>H</a:t>
            </a:r>
            <a:r>
              <a:rPr lang="en-US" altLang="zh-CN" sz="1900" b="1"/>
              <a:t>2</a:t>
            </a:r>
            <a:r>
              <a:rPr lang="en-US" altLang="zh-CN" b="1"/>
              <a:t>O</a:t>
            </a:r>
            <a:r>
              <a:rPr lang="en-US" altLang="zh-CN" sz="1900" b="1"/>
              <a:t>2</a:t>
            </a:r>
            <a:r>
              <a:rPr lang="zh-CN" altLang="en-US" b="1"/>
              <a:t>不稳定，易歧化</a:t>
            </a:r>
          </a:p>
          <a:p>
            <a:pPr eaLnBrk="1" hangingPunct="1"/>
            <a:r>
              <a:rPr lang="zh-CN" altLang="en-US" b="1"/>
              <a:t>   </a:t>
            </a:r>
            <a:r>
              <a:rPr lang="en-US" altLang="zh-CN" b="1"/>
              <a:t>(i) </a:t>
            </a:r>
            <a:r>
              <a:rPr lang="zh-CN" altLang="en-US" b="1"/>
              <a:t>在</a:t>
            </a:r>
            <a:r>
              <a:rPr lang="en-US" altLang="zh-CN" b="1"/>
              <a:t>OH</a:t>
            </a:r>
            <a:r>
              <a:rPr lang="en-US" altLang="zh-CN" b="1" baseline="30000">
                <a:latin typeface="宋体" panose="02010600030101010101" pitchFamily="2" charset="-122"/>
              </a:rPr>
              <a:t>-</a:t>
            </a:r>
            <a:r>
              <a:rPr lang="zh-CN" altLang="en-US" b="1"/>
              <a:t>介质中比</a:t>
            </a:r>
            <a:r>
              <a:rPr lang="en-US" altLang="zh-CN" b="1"/>
              <a:t>H</a:t>
            </a:r>
            <a:r>
              <a:rPr lang="en-US" altLang="zh-CN" b="1" baseline="30000"/>
              <a:t>+</a:t>
            </a:r>
            <a:r>
              <a:rPr lang="zh-CN" altLang="en-US" b="1"/>
              <a:t>介质中分解快；</a:t>
            </a:r>
          </a:p>
          <a:p>
            <a:pPr eaLnBrk="1" hangingPunct="1"/>
            <a:r>
              <a:rPr lang="zh-CN" altLang="en-US" b="1"/>
              <a:t>   </a:t>
            </a:r>
            <a:r>
              <a:rPr lang="en-US" altLang="zh-CN" b="1"/>
              <a:t>(ii) </a:t>
            </a:r>
            <a:r>
              <a:rPr lang="zh-CN" altLang="en-US" b="1"/>
              <a:t>若有重金属离子</a:t>
            </a:r>
            <a:r>
              <a:rPr lang="en-US" altLang="zh-CN" b="1"/>
              <a:t>Fe</a:t>
            </a:r>
            <a:r>
              <a:rPr lang="en-US" altLang="zh-CN" b="1" baseline="30000"/>
              <a:t>2+</a:t>
            </a:r>
            <a:r>
              <a:rPr lang="en-US" altLang="zh-CN" b="1"/>
              <a:t> , Mn</a:t>
            </a:r>
            <a:r>
              <a:rPr lang="en-US" altLang="zh-CN" b="1" baseline="30000"/>
              <a:t>2+</a:t>
            </a:r>
            <a:r>
              <a:rPr lang="en-US" altLang="zh-CN" b="1"/>
              <a:t> , Cu</a:t>
            </a:r>
            <a:r>
              <a:rPr lang="en-US" altLang="zh-CN" b="1" baseline="30000"/>
              <a:t>2+</a:t>
            </a:r>
            <a:r>
              <a:rPr lang="en-US" altLang="zh-CN" b="1"/>
              <a:t> ,</a:t>
            </a:r>
          </a:p>
          <a:p>
            <a:pPr eaLnBrk="1" hangingPunct="1"/>
            <a:r>
              <a:rPr lang="en-US" altLang="zh-CN" b="1"/>
              <a:t> Cr</a:t>
            </a:r>
            <a:r>
              <a:rPr lang="en-US" altLang="zh-CN" b="1" baseline="30000"/>
              <a:t>2+</a:t>
            </a:r>
            <a:r>
              <a:rPr lang="zh-CN" altLang="en-US" b="1"/>
              <a:t>等都大大加快</a:t>
            </a:r>
            <a:r>
              <a:rPr lang="en-US" altLang="zh-CN" b="1"/>
              <a:t>H</a:t>
            </a:r>
            <a:r>
              <a:rPr lang="en-US" altLang="zh-CN" sz="1900" b="1"/>
              <a:t>2</a:t>
            </a:r>
            <a:r>
              <a:rPr lang="en-US" altLang="zh-CN" b="1"/>
              <a:t>O</a:t>
            </a:r>
            <a:r>
              <a:rPr lang="en-US" altLang="zh-CN" sz="1900" b="1"/>
              <a:t>2</a:t>
            </a:r>
            <a:r>
              <a:rPr lang="zh-CN" altLang="en-US" b="1"/>
              <a:t>的分解；</a:t>
            </a:r>
          </a:p>
          <a:p>
            <a:pPr eaLnBrk="1" hangingPunct="1"/>
            <a:r>
              <a:rPr lang="zh-CN" altLang="en-US" b="1"/>
              <a:t>   </a:t>
            </a:r>
            <a:r>
              <a:rPr lang="en-US" altLang="zh-CN" b="1"/>
              <a:t>(iii) </a:t>
            </a:r>
            <a:r>
              <a:rPr lang="zh-CN" altLang="en-US" b="1"/>
              <a:t>波长为</a:t>
            </a:r>
            <a:r>
              <a:rPr lang="en-US" altLang="zh-CN" b="1"/>
              <a:t>320</a:t>
            </a:r>
            <a:r>
              <a:rPr lang="en-US" altLang="zh-CN" b="1">
                <a:latin typeface="Arial" panose="020B0604020202020204" pitchFamily="34" charset="0"/>
              </a:rPr>
              <a:t>—</a:t>
            </a:r>
            <a:r>
              <a:rPr lang="en-US" altLang="zh-CN" b="1"/>
              <a:t>380nm</a:t>
            </a:r>
            <a:r>
              <a:rPr lang="zh-CN" altLang="en-US" b="1"/>
              <a:t>的光促使</a:t>
            </a:r>
            <a:r>
              <a:rPr lang="en-US" altLang="zh-CN" b="1"/>
              <a:t>H</a:t>
            </a:r>
            <a:r>
              <a:rPr lang="en-US" altLang="zh-CN" sz="1900" b="1"/>
              <a:t>2</a:t>
            </a:r>
            <a:r>
              <a:rPr lang="en-US" altLang="zh-CN" b="1"/>
              <a:t>O</a:t>
            </a:r>
            <a:r>
              <a:rPr lang="en-US" altLang="zh-CN" sz="1900" b="1"/>
              <a:t>2</a:t>
            </a:r>
          </a:p>
          <a:p>
            <a:pPr eaLnBrk="1" hangingPunct="1"/>
            <a:r>
              <a:rPr lang="zh-CN" altLang="en-US" b="1"/>
              <a:t>分解；</a:t>
            </a:r>
          </a:p>
          <a:p>
            <a:pPr eaLnBrk="1" hangingPunct="1"/>
            <a:r>
              <a:rPr lang="zh-CN" altLang="en-US" b="1"/>
              <a:t>   </a:t>
            </a:r>
            <a:r>
              <a:rPr lang="en-US" altLang="zh-CN" b="1"/>
              <a:t>(iv) </a:t>
            </a:r>
            <a:r>
              <a:rPr lang="zh-CN" altLang="en-US" b="1"/>
              <a:t>受热加快分解。 </a:t>
            </a:r>
          </a:p>
          <a:p>
            <a:pPr eaLnBrk="1" hangingPunct="1"/>
            <a:endParaRPr lang="en-US" altLang="zh-CN" b="1"/>
          </a:p>
        </p:txBody>
      </p:sp>
      <p:sp>
        <p:nvSpPr>
          <p:cNvPr id="4" name="矩形 3">
            <a:extLst>
              <a:ext uri="{FF2B5EF4-FFF2-40B4-BE49-F238E27FC236}">
                <a16:creationId xmlns:a16="http://schemas.microsoft.com/office/drawing/2014/main" id="{3464C04F-6E1B-C1B3-59C9-D74AA545A017}"/>
              </a:ext>
            </a:extLst>
          </p:cNvPr>
          <p:cNvSpPr/>
          <p:nvPr/>
        </p:nvSpPr>
        <p:spPr>
          <a:xfrm>
            <a:off x="3359151" y="5589588"/>
            <a:ext cx="4792663" cy="538162"/>
          </a:xfrm>
          <a:prstGeom prst="rect">
            <a:avLst/>
          </a:prstGeom>
        </p:spPr>
        <p:txBody>
          <a:bodyPr wrap="none">
            <a:spAutoFit/>
          </a:bodyPr>
          <a:lstStyle/>
          <a:p>
            <a:pPr algn="ctr" eaLnBrk="1" hangingPunct="1">
              <a:defRPr/>
            </a:pPr>
            <a:r>
              <a:rPr lang="zh-CN" altLang="en-US" sz="2900" kern="0" dirty="0">
                <a:solidFill>
                  <a:srgbClr val="0000FF"/>
                </a:solidFill>
                <a:latin typeface="Verdana"/>
                <a:ea typeface="宋体"/>
              </a:rPr>
              <a:t>∴棕色瓶保存；加入稳定剂 </a:t>
            </a:r>
            <a:endParaRPr lang="zh-CN" altLang="en-US" dirty="0">
              <a:solidFill>
                <a:srgbClr val="0000FF"/>
              </a:solidFill>
              <a:latin typeface="Arial" charset="0"/>
              <a:ea typeface="宋体" charset="-122"/>
            </a:endParaRPr>
          </a:p>
        </p:txBody>
      </p:sp>
      <p:sp>
        <p:nvSpPr>
          <p:cNvPr id="102404" name="灯片编号占位符 4">
            <a:extLst>
              <a:ext uri="{FF2B5EF4-FFF2-40B4-BE49-F238E27FC236}">
                <a16:creationId xmlns:a16="http://schemas.microsoft.com/office/drawing/2014/main" id="{4D1A9613-E255-1E20-A659-87086492F5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DA68F448-21AE-48B0-944A-9DF4532DA39F}" type="slidenum">
              <a:rPr lang="en-US" altLang="zh-CN" b="0">
                <a:latin typeface="Verdana" panose="020B0604030504040204" pitchFamily="34" charset="0"/>
              </a:rPr>
              <a:pPr/>
              <a:t>34</a:t>
            </a:fld>
            <a:endParaRPr lang="en-US" altLang="zh-CN" b="0">
              <a:latin typeface="Verdana" panose="020B0604030504040204" pitchFamily="34" charset="0"/>
            </a:endParaRPr>
          </a:p>
        </p:txBody>
      </p:sp>
      <p:pic>
        <p:nvPicPr>
          <p:cNvPr id="102405" name="Picture 5">
            <a:extLst>
              <a:ext uri="{FF2B5EF4-FFF2-40B4-BE49-F238E27FC236}">
                <a16:creationId xmlns:a16="http://schemas.microsoft.com/office/drawing/2014/main" id="{51423C4F-6C7B-4AEE-0AF6-1C742B908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250" b="70198"/>
          <a:stretch>
            <a:fillRect/>
          </a:stretch>
        </p:blipFill>
        <p:spPr bwMode="auto">
          <a:xfrm>
            <a:off x="3000376" y="333375"/>
            <a:ext cx="604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5">
            <a:extLst>
              <a:ext uri="{FF2B5EF4-FFF2-40B4-BE49-F238E27FC236}">
                <a16:creationId xmlns:a16="http://schemas.microsoft.com/office/drawing/2014/main" id="{7268040A-7EE5-E444-DB02-8CCAE8D45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293" r="55763" b="9111"/>
          <a:stretch>
            <a:fillRect/>
          </a:stretch>
        </p:blipFill>
        <p:spPr bwMode="auto">
          <a:xfrm>
            <a:off x="3000375" y="908051"/>
            <a:ext cx="640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1D29B4E-5834-DD72-4AFF-12E64DA8E98C}"/>
              </a:ext>
            </a:extLst>
          </p:cNvPr>
          <p:cNvSpPr>
            <a:spLocks noGrp="1" noChangeArrowheads="1"/>
          </p:cNvSpPr>
          <p:nvPr>
            <p:ph type="body" idx="1"/>
          </p:nvPr>
        </p:nvSpPr>
        <p:spPr>
          <a:xfrm>
            <a:off x="1992313" y="333375"/>
            <a:ext cx="8280400" cy="4895850"/>
          </a:xfrm>
        </p:spPr>
        <p:txBody>
          <a:bodyPr>
            <a:normAutofit lnSpcReduction="10000"/>
          </a:bodyPr>
          <a:lstStyle/>
          <a:p>
            <a:pPr eaLnBrk="1" hangingPunct="1"/>
            <a:r>
              <a:rPr lang="en-US" altLang="zh-CN" b="1"/>
              <a:t> </a:t>
            </a:r>
            <a:r>
              <a:rPr lang="en-US" altLang="zh-CN" b="1">
                <a:solidFill>
                  <a:srgbClr val="0000FF"/>
                </a:solidFill>
              </a:rPr>
              <a:t>(3) Preparation</a:t>
            </a:r>
            <a:r>
              <a:rPr lang="en-US" altLang="zh-CN" b="1"/>
              <a:t>:</a:t>
            </a:r>
          </a:p>
          <a:p>
            <a:pPr eaLnBrk="1" hangingPunct="1"/>
            <a:r>
              <a:rPr lang="en-US" altLang="zh-CN" b="1"/>
              <a:t>  </a:t>
            </a:r>
            <a:r>
              <a:rPr lang="en-US" altLang="zh-CN" b="1" u="sng"/>
              <a:t>a. </a:t>
            </a:r>
            <a:r>
              <a:rPr lang="zh-CN" altLang="en-US" b="1" u="sng"/>
              <a:t>化学法</a:t>
            </a:r>
            <a:endParaRPr lang="en-US" altLang="zh-CN" b="1" u="sng"/>
          </a:p>
          <a:p>
            <a:pPr eaLnBrk="1" hangingPunct="1"/>
            <a:r>
              <a:rPr lang="en-US" altLang="zh-CN" b="1"/>
              <a:t>      </a:t>
            </a:r>
            <a:r>
              <a:rPr lang="en-US" altLang="zh-CN" sz="2400" b="1"/>
              <a:t>BaO</a:t>
            </a:r>
            <a:r>
              <a:rPr lang="en-US" altLang="zh-CN" sz="2400" b="1" baseline="-25000"/>
              <a:t>2</a:t>
            </a:r>
            <a:r>
              <a:rPr lang="en-US" altLang="zh-CN" sz="2400" b="1"/>
              <a:t>  + H</a:t>
            </a:r>
            <a:r>
              <a:rPr lang="en-US" altLang="zh-CN" sz="2400" b="1" baseline="-25000"/>
              <a:t>2</a:t>
            </a:r>
            <a:r>
              <a:rPr lang="en-US" altLang="zh-CN" sz="2400" b="1"/>
              <a:t>SO</a:t>
            </a:r>
            <a:r>
              <a:rPr lang="en-US" altLang="zh-CN" sz="2400" b="1" baseline="-25000"/>
              <a:t>4</a:t>
            </a:r>
            <a:r>
              <a:rPr lang="en-US" altLang="zh-CN" sz="2400" b="1"/>
              <a:t> = BaSO</a:t>
            </a:r>
            <a:r>
              <a:rPr lang="en-US" altLang="zh-CN" sz="2400" b="1" baseline="-25000"/>
              <a:t>4</a:t>
            </a:r>
            <a:r>
              <a:rPr lang="en-US" altLang="zh-CN" sz="2400" b="1"/>
              <a:t>↓ + H</a:t>
            </a:r>
            <a:r>
              <a:rPr lang="en-US" altLang="zh-CN" sz="2400" b="1" baseline="-25000"/>
              <a:t>2</a:t>
            </a:r>
            <a:r>
              <a:rPr lang="en-US" altLang="zh-CN" sz="2400" b="1"/>
              <a:t>O</a:t>
            </a:r>
            <a:r>
              <a:rPr lang="en-US" altLang="zh-CN" sz="2400" b="1" baseline="-25000"/>
              <a:t>2</a:t>
            </a:r>
            <a:r>
              <a:rPr lang="en-US" altLang="zh-CN" sz="2400" b="1"/>
              <a:t> </a:t>
            </a:r>
          </a:p>
          <a:p>
            <a:pPr eaLnBrk="1" hangingPunct="1"/>
            <a:r>
              <a:rPr lang="en-US" altLang="zh-CN" sz="2400" b="1"/>
              <a:t>       BaO</a:t>
            </a:r>
            <a:r>
              <a:rPr lang="en-US" altLang="zh-CN" sz="2400" b="1" baseline="-25000"/>
              <a:t>2</a:t>
            </a:r>
            <a:r>
              <a:rPr lang="en-US" altLang="zh-CN" sz="2400" b="1"/>
              <a:t> + CO</a:t>
            </a:r>
            <a:r>
              <a:rPr lang="en-US" altLang="zh-CN" sz="2400" b="1" baseline="-25000"/>
              <a:t>2</a:t>
            </a:r>
            <a:r>
              <a:rPr lang="en-US" altLang="zh-CN" sz="2400" b="1"/>
              <a:t> + H</a:t>
            </a:r>
            <a:r>
              <a:rPr lang="en-US" altLang="zh-CN" sz="2400" b="1" baseline="-25000"/>
              <a:t>2</a:t>
            </a:r>
            <a:r>
              <a:rPr lang="en-US" altLang="zh-CN" sz="2400" b="1"/>
              <a:t>O = BaCO</a:t>
            </a:r>
            <a:r>
              <a:rPr lang="en-US" altLang="zh-CN" sz="2400" b="1" baseline="-25000"/>
              <a:t>3</a:t>
            </a:r>
            <a:r>
              <a:rPr lang="en-US" altLang="zh-CN" sz="2400" b="1"/>
              <a:t>↓+ H</a:t>
            </a:r>
            <a:r>
              <a:rPr lang="en-US" altLang="zh-CN" sz="2400" b="1" baseline="-25000"/>
              <a:t>2</a:t>
            </a:r>
            <a:r>
              <a:rPr lang="en-US" altLang="zh-CN" sz="2400" b="1"/>
              <a:t>O</a:t>
            </a:r>
            <a:r>
              <a:rPr lang="en-US" altLang="zh-CN" sz="2400" b="1" baseline="-25000"/>
              <a:t>2</a:t>
            </a:r>
            <a:r>
              <a:rPr lang="en-US" altLang="zh-CN" b="1"/>
              <a:t>     </a:t>
            </a:r>
          </a:p>
          <a:p>
            <a:pPr eaLnBrk="1" hangingPunct="1"/>
            <a:r>
              <a:rPr lang="en-US" altLang="zh-CN" b="1"/>
              <a:t>  </a:t>
            </a:r>
            <a:r>
              <a:rPr lang="en-US" altLang="zh-CN" b="1" u="sng"/>
              <a:t>b. </a:t>
            </a:r>
            <a:r>
              <a:rPr lang="zh-CN" altLang="en-US" b="1" u="sng"/>
              <a:t>电解</a:t>
            </a:r>
            <a:r>
              <a:rPr lang="en-US" altLang="zh-CN" b="1" u="sng">
                <a:latin typeface="Arial" panose="020B0604020202020204" pitchFamily="34" charset="0"/>
              </a:rPr>
              <a:t>—</a:t>
            </a:r>
            <a:r>
              <a:rPr lang="zh-CN" altLang="en-US" b="1" u="sng"/>
              <a:t>水解法</a:t>
            </a:r>
          </a:p>
          <a:p>
            <a:pPr eaLnBrk="1" hangingPunct="1"/>
            <a:r>
              <a:rPr lang="zh-CN" altLang="en-US" b="1"/>
              <a:t>  电解：</a:t>
            </a:r>
            <a:r>
              <a:rPr lang="en-US" altLang="zh-CN" sz="2400" b="1"/>
              <a:t>2NH</a:t>
            </a:r>
            <a:r>
              <a:rPr lang="en-US" altLang="zh-CN" sz="2400" b="1" baseline="-25000"/>
              <a:t>4</a:t>
            </a:r>
            <a:r>
              <a:rPr lang="en-US" altLang="zh-CN" sz="2400" b="1"/>
              <a:t>HSO</a:t>
            </a:r>
            <a:r>
              <a:rPr lang="en-US" altLang="zh-CN" sz="2400" b="1" baseline="-25000"/>
              <a:t>4</a:t>
            </a:r>
            <a:r>
              <a:rPr lang="en-US" altLang="zh-CN" sz="2400" b="1"/>
              <a:t> = (NH</a:t>
            </a:r>
            <a:r>
              <a:rPr lang="en-US" altLang="zh-CN" sz="2400" b="1" baseline="-25000"/>
              <a:t>4</a:t>
            </a:r>
            <a:r>
              <a:rPr lang="en-US" altLang="zh-CN" sz="2400" b="1"/>
              <a:t>)</a:t>
            </a:r>
            <a:r>
              <a:rPr lang="en-US" altLang="zh-CN" sz="2400" b="1" baseline="-25000"/>
              <a:t>2</a:t>
            </a:r>
            <a:r>
              <a:rPr lang="en-US" altLang="zh-CN" sz="2400" b="1"/>
              <a:t>S</a:t>
            </a:r>
            <a:r>
              <a:rPr lang="en-US" altLang="zh-CN" sz="2400" b="1" baseline="-25000"/>
              <a:t>2</a:t>
            </a:r>
            <a:r>
              <a:rPr lang="en-US" altLang="zh-CN" sz="2400" b="1"/>
              <a:t>O</a:t>
            </a:r>
            <a:r>
              <a:rPr lang="en-US" altLang="zh-CN" sz="2400" b="1" baseline="-25000"/>
              <a:t>8</a:t>
            </a:r>
            <a:r>
              <a:rPr lang="en-US" altLang="zh-CN" sz="2400" b="1"/>
              <a:t> + H</a:t>
            </a:r>
            <a:r>
              <a:rPr lang="en-US" altLang="zh-CN" sz="2400" b="1" baseline="-25000"/>
              <a:t>2</a:t>
            </a:r>
            <a:r>
              <a:rPr lang="en-US" altLang="zh-CN" sz="2400" b="1"/>
              <a:t>↑</a:t>
            </a:r>
            <a:r>
              <a:rPr lang="en-US" altLang="zh-CN" b="1"/>
              <a:t>      </a:t>
            </a:r>
          </a:p>
          <a:p>
            <a:pPr eaLnBrk="1" hangingPunct="1"/>
            <a:r>
              <a:rPr lang="en-US" altLang="zh-CN" b="1"/>
              <a:t> </a:t>
            </a:r>
            <a:r>
              <a:rPr lang="zh-CN" altLang="en-US" b="1"/>
              <a:t>过二硫酸铵发生水解</a:t>
            </a:r>
            <a:r>
              <a:rPr lang="en-US" altLang="zh-CN" b="1"/>
              <a:t>:</a:t>
            </a:r>
          </a:p>
          <a:p>
            <a:pPr eaLnBrk="1" hangingPunct="1"/>
            <a:r>
              <a:rPr lang="en-US" altLang="zh-CN" sz="2400" b="1"/>
              <a:t>   (NH</a:t>
            </a:r>
            <a:r>
              <a:rPr lang="en-US" altLang="zh-CN" sz="2400" b="1" baseline="-25000"/>
              <a:t>4</a:t>
            </a:r>
            <a:r>
              <a:rPr lang="en-US" altLang="zh-CN" sz="2400" b="1"/>
              <a:t>)</a:t>
            </a:r>
            <a:r>
              <a:rPr lang="en-US" altLang="zh-CN" sz="2400" b="1" baseline="-25000"/>
              <a:t>2</a:t>
            </a:r>
            <a:r>
              <a:rPr lang="en-US" altLang="zh-CN" sz="2400" b="1"/>
              <a:t>S</a:t>
            </a:r>
            <a:r>
              <a:rPr lang="en-US" altLang="zh-CN" sz="2400" b="1" baseline="-25000"/>
              <a:t>2</a:t>
            </a:r>
            <a:r>
              <a:rPr lang="en-US" altLang="zh-CN" sz="2400" b="1"/>
              <a:t>O</a:t>
            </a:r>
            <a:r>
              <a:rPr lang="en-US" altLang="zh-CN" sz="2400" b="1" baseline="-25000"/>
              <a:t>8</a:t>
            </a:r>
            <a:r>
              <a:rPr lang="en-US" altLang="zh-CN" sz="2400" b="1"/>
              <a:t> +  2H</a:t>
            </a:r>
            <a:r>
              <a:rPr lang="en-US" altLang="zh-CN" sz="2400" b="1" baseline="-25000"/>
              <a:t>2</a:t>
            </a:r>
            <a:r>
              <a:rPr lang="en-US" altLang="zh-CN" sz="2400" b="1"/>
              <a:t>SO</a:t>
            </a:r>
            <a:r>
              <a:rPr lang="en-US" altLang="zh-CN" sz="2400" b="1" baseline="-25000"/>
              <a:t>4</a:t>
            </a:r>
            <a:r>
              <a:rPr lang="en-US" altLang="zh-CN" sz="2400" b="1"/>
              <a:t> = H</a:t>
            </a:r>
            <a:r>
              <a:rPr lang="en-US" altLang="zh-CN" sz="2400" b="1" baseline="-25000"/>
              <a:t>2</a:t>
            </a:r>
            <a:r>
              <a:rPr lang="en-US" altLang="zh-CN" sz="2400" b="1"/>
              <a:t>S</a:t>
            </a:r>
            <a:r>
              <a:rPr lang="en-US" altLang="zh-CN" sz="2400" b="1" baseline="-25000"/>
              <a:t>2</a:t>
            </a:r>
            <a:r>
              <a:rPr lang="en-US" altLang="zh-CN" sz="2400" b="1"/>
              <a:t>O</a:t>
            </a:r>
            <a:r>
              <a:rPr lang="en-US" altLang="zh-CN" sz="2400" b="1" baseline="-25000"/>
              <a:t>8</a:t>
            </a:r>
            <a:r>
              <a:rPr lang="en-US" altLang="zh-CN" sz="2400" b="1"/>
              <a:t> + 2NH</a:t>
            </a:r>
            <a:r>
              <a:rPr lang="en-US" altLang="zh-CN" sz="2400" b="1" baseline="-25000"/>
              <a:t>4</a:t>
            </a:r>
            <a:r>
              <a:rPr lang="en-US" altLang="zh-CN" sz="2400" b="1"/>
              <a:t>HSO</a:t>
            </a:r>
            <a:r>
              <a:rPr lang="en-US" altLang="zh-CN" sz="2400" b="1" baseline="-25000"/>
              <a:t>4</a:t>
            </a:r>
            <a:r>
              <a:rPr lang="en-US" altLang="zh-CN" sz="2500" b="1"/>
              <a:t>       </a:t>
            </a:r>
          </a:p>
          <a:p>
            <a:pPr eaLnBrk="1" hangingPunct="1"/>
            <a:r>
              <a:rPr lang="en-US" altLang="zh-CN" sz="2500" b="1"/>
              <a:t>   H</a:t>
            </a:r>
            <a:r>
              <a:rPr lang="en-US" altLang="zh-CN" sz="2500" b="1" baseline="-25000"/>
              <a:t>2</a:t>
            </a:r>
            <a:r>
              <a:rPr lang="en-US" altLang="zh-CN" sz="2500" b="1"/>
              <a:t>S</a:t>
            </a:r>
            <a:r>
              <a:rPr lang="en-US" altLang="zh-CN" sz="2500" b="1" baseline="-25000"/>
              <a:t>2</a:t>
            </a:r>
            <a:r>
              <a:rPr lang="en-US" altLang="zh-CN" sz="2500" b="1"/>
              <a:t>O</a:t>
            </a:r>
            <a:r>
              <a:rPr lang="en-US" altLang="zh-CN" sz="2500" b="1" baseline="-25000"/>
              <a:t>8</a:t>
            </a:r>
            <a:r>
              <a:rPr lang="en-US" altLang="zh-CN" sz="2500" b="1"/>
              <a:t> + H</a:t>
            </a:r>
            <a:r>
              <a:rPr lang="en-US" altLang="zh-CN" sz="2500" b="1" baseline="-25000"/>
              <a:t>2</a:t>
            </a:r>
            <a:r>
              <a:rPr lang="en-US" altLang="zh-CN" sz="2500" b="1"/>
              <a:t>O = H</a:t>
            </a:r>
            <a:r>
              <a:rPr lang="en-US" altLang="zh-CN" sz="2500" b="1" baseline="-25000"/>
              <a:t>2</a:t>
            </a:r>
            <a:r>
              <a:rPr lang="en-US" altLang="zh-CN" sz="2500" b="1"/>
              <a:t>SO</a:t>
            </a:r>
            <a:r>
              <a:rPr lang="en-US" altLang="zh-CN" sz="2500" b="1" baseline="-25000"/>
              <a:t>4</a:t>
            </a:r>
            <a:r>
              <a:rPr lang="en-US" altLang="zh-CN" sz="2500" b="1"/>
              <a:t> + H</a:t>
            </a:r>
            <a:r>
              <a:rPr lang="en-US" altLang="zh-CN" sz="2500" b="1" baseline="-25000"/>
              <a:t>2</a:t>
            </a:r>
            <a:r>
              <a:rPr lang="en-US" altLang="zh-CN" sz="2500" b="1"/>
              <a:t>SO</a:t>
            </a:r>
            <a:r>
              <a:rPr lang="en-US" altLang="zh-CN" sz="2500" b="1" baseline="-25000"/>
              <a:t>5</a:t>
            </a:r>
            <a:r>
              <a:rPr lang="zh-CN" altLang="en-US" sz="2500" b="1"/>
              <a:t>（过硫酸）</a:t>
            </a:r>
            <a:endParaRPr lang="en-US" altLang="zh-CN" sz="2500" b="1"/>
          </a:p>
          <a:p>
            <a:pPr eaLnBrk="1" hangingPunct="1"/>
            <a:r>
              <a:rPr lang="en-US" altLang="zh-CN" sz="2500" b="1"/>
              <a:t>   H</a:t>
            </a:r>
            <a:r>
              <a:rPr lang="en-US" altLang="zh-CN" sz="2500" b="1" baseline="-25000"/>
              <a:t>2</a:t>
            </a:r>
            <a:r>
              <a:rPr lang="en-US" altLang="zh-CN" sz="2500" b="1"/>
              <a:t>SO</a:t>
            </a:r>
            <a:r>
              <a:rPr lang="en-US" altLang="zh-CN" sz="2500" b="1" baseline="-25000"/>
              <a:t>5</a:t>
            </a:r>
            <a:r>
              <a:rPr lang="en-US" altLang="zh-CN" sz="2500" b="1"/>
              <a:t> + H</a:t>
            </a:r>
            <a:r>
              <a:rPr lang="en-US" altLang="zh-CN" sz="2500" b="1" baseline="-25000"/>
              <a:t>2</a:t>
            </a:r>
            <a:r>
              <a:rPr lang="en-US" altLang="zh-CN" sz="2500" b="1"/>
              <a:t>O = H</a:t>
            </a:r>
            <a:r>
              <a:rPr lang="en-US" altLang="zh-CN" sz="2500" b="1" baseline="-25000"/>
              <a:t>2</a:t>
            </a:r>
            <a:r>
              <a:rPr lang="en-US" altLang="zh-CN" sz="2500" b="1"/>
              <a:t>SO</a:t>
            </a:r>
            <a:r>
              <a:rPr lang="en-US" altLang="zh-CN" sz="2500" b="1" baseline="-25000"/>
              <a:t>4</a:t>
            </a:r>
            <a:r>
              <a:rPr lang="en-US" altLang="zh-CN" sz="2500" b="1"/>
              <a:t> + H</a:t>
            </a:r>
            <a:r>
              <a:rPr lang="en-US" altLang="zh-CN" sz="2500" b="1" baseline="-25000"/>
              <a:t>2</a:t>
            </a:r>
            <a:r>
              <a:rPr lang="en-US" altLang="zh-CN" sz="2500" b="1"/>
              <a:t>O</a:t>
            </a:r>
            <a:r>
              <a:rPr lang="en-US" altLang="zh-CN" sz="2500" b="1" baseline="-25000"/>
              <a:t>2</a:t>
            </a:r>
          </a:p>
        </p:txBody>
      </p:sp>
      <p:graphicFrame>
        <p:nvGraphicFramePr>
          <p:cNvPr id="5122" name="Object 4">
            <a:extLst>
              <a:ext uri="{FF2B5EF4-FFF2-40B4-BE49-F238E27FC236}">
                <a16:creationId xmlns:a16="http://schemas.microsoft.com/office/drawing/2014/main" id="{B004589A-2F29-C12B-BF7B-A222078181B7}"/>
              </a:ext>
            </a:extLst>
          </p:cNvPr>
          <p:cNvGraphicFramePr>
            <a:graphicFrameLocks noChangeAspect="1"/>
          </p:cNvGraphicFramePr>
          <p:nvPr/>
        </p:nvGraphicFramePr>
        <p:xfrm>
          <a:off x="3071813" y="5372100"/>
          <a:ext cx="6324600" cy="1485900"/>
        </p:xfrm>
        <a:graphic>
          <a:graphicData uri="http://schemas.openxmlformats.org/presentationml/2006/ole">
            <mc:AlternateContent xmlns:mc="http://schemas.openxmlformats.org/markup-compatibility/2006">
              <mc:Choice xmlns:v="urn:schemas-microsoft-com:vml" Requires="v">
                <p:oleObj r:id="rId2" imgW="2914650" imgH="685800" progId="ChemWindow.Document">
                  <p:embed/>
                </p:oleObj>
              </mc:Choice>
              <mc:Fallback>
                <p:oleObj r:id="rId2" imgW="2914650" imgH="685800" progId="ChemWindow.Document">
                  <p:embed/>
                  <p:pic>
                    <p:nvPicPr>
                      <p:cNvPr id="5122" name="Object 4">
                        <a:extLst>
                          <a:ext uri="{FF2B5EF4-FFF2-40B4-BE49-F238E27FC236}">
                            <a16:creationId xmlns:a16="http://schemas.microsoft.com/office/drawing/2014/main" id="{B004589A-2F29-C12B-BF7B-A22207818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5372100"/>
                        <a:ext cx="6324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灯片编号占位符 3">
            <a:extLst>
              <a:ext uri="{FF2B5EF4-FFF2-40B4-BE49-F238E27FC236}">
                <a16:creationId xmlns:a16="http://schemas.microsoft.com/office/drawing/2014/main" id="{4824CC98-C285-94B7-A45A-218124347D1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C6E13C06-57F1-415A-977E-059DCE8F7F59}" type="slidenum">
              <a:rPr lang="en-US" altLang="zh-CN" b="0">
                <a:latin typeface="Verdana" panose="020B0604030504040204" pitchFamily="34" charset="0"/>
              </a:rPr>
              <a:pPr/>
              <a:t>35</a:t>
            </a:fld>
            <a:endParaRPr lang="en-US" altLang="zh-CN" b="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578769ED-7E58-7E5B-E06E-6B8F95993AD4}"/>
              </a:ext>
            </a:extLst>
          </p:cNvPr>
          <p:cNvSpPr>
            <a:spLocks noGrp="1" noChangeArrowheads="1"/>
          </p:cNvSpPr>
          <p:nvPr>
            <p:ph type="body" sz="half" idx="1"/>
          </p:nvPr>
        </p:nvSpPr>
        <p:spPr>
          <a:xfrm>
            <a:off x="1524000" y="1"/>
            <a:ext cx="9144000" cy="1268413"/>
          </a:xfrm>
        </p:spPr>
        <p:txBody>
          <a:bodyPr>
            <a:normAutofit fontScale="92500" lnSpcReduction="20000"/>
          </a:bodyPr>
          <a:lstStyle/>
          <a:p>
            <a:pPr marL="0" indent="0"/>
            <a:r>
              <a:rPr lang="en-US" altLang="zh-CN" b="1"/>
              <a:t>   </a:t>
            </a:r>
            <a:r>
              <a:rPr lang="en-US" altLang="zh-CN" b="1" u="sng"/>
              <a:t>C. </a:t>
            </a:r>
            <a:r>
              <a:rPr lang="zh-CN" altLang="en-US" b="1" u="sng"/>
              <a:t>乙基蒽醌法</a:t>
            </a:r>
            <a:r>
              <a:rPr lang="en-US" altLang="zh-CN" b="1"/>
              <a:t>:</a:t>
            </a:r>
          </a:p>
          <a:p>
            <a:pPr marL="0" indent="0"/>
            <a:r>
              <a:rPr lang="en-US" altLang="zh-CN" b="1"/>
              <a:t>     H</a:t>
            </a:r>
            <a:r>
              <a:rPr lang="en-US" altLang="zh-CN" b="1" baseline="-25000"/>
              <a:t>2</a:t>
            </a:r>
            <a:r>
              <a:rPr lang="en-US" altLang="zh-CN" b="1"/>
              <a:t> + O</a:t>
            </a:r>
            <a:r>
              <a:rPr lang="en-US" altLang="zh-CN" b="1" baseline="-25000"/>
              <a:t>2</a:t>
            </a:r>
            <a:r>
              <a:rPr lang="en-US" altLang="zh-CN" b="1"/>
              <a:t> = H</a:t>
            </a:r>
            <a:r>
              <a:rPr lang="en-US" altLang="zh-CN" b="1" baseline="-25000"/>
              <a:t>2</a:t>
            </a:r>
            <a:r>
              <a:rPr lang="en-US" altLang="zh-CN" b="1"/>
              <a:t>O</a:t>
            </a:r>
            <a:r>
              <a:rPr lang="en-US" altLang="zh-CN" b="1" baseline="-25000"/>
              <a:t>2     </a:t>
            </a:r>
            <a:r>
              <a:rPr lang="en-US" altLang="zh-CN" b="1"/>
              <a:t>(</a:t>
            </a:r>
            <a:r>
              <a:rPr lang="zh-CN" altLang="en-US" b="1"/>
              <a:t>乙基蒽醌为催化剂</a:t>
            </a:r>
            <a:r>
              <a:rPr lang="en-US" altLang="zh-CN" b="1"/>
              <a:t>)</a:t>
            </a:r>
          </a:p>
          <a:p>
            <a:pPr marL="0" indent="0"/>
            <a:r>
              <a:rPr lang="en-US" altLang="zh-CN" b="1"/>
              <a:t>  </a:t>
            </a:r>
            <a:endParaRPr lang="en-US" altLang="zh-CN" b="1" baseline="-25000"/>
          </a:p>
        </p:txBody>
      </p:sp>
      <p:pic>
        <p:nvPicPr>
          <p:cNvPr id="103427" name="Picture 13">
            <a:extLst>
              <a:ext uri="{FF2B5EF4-FFF2-40B4-BE49-F238E27FC236}">
                <a16:creationId xmlns:a16="http://schemas.microsoft.com/office/drawing/2014/main" id="{5EC14E8A-1797-7432-6CAE-1FCCB473A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1075"/>
            <a:ext cx="9144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F6B193C3-2185-D265-C87A-CC8944E904D9}"/>
              </a:ext>
            </a:extLst>
          </p:cNvPr>
          <p:cNvSpPr/>
          <p:nvPr/>
        </p:nvSpPr>
        <p:spPr>
          <a:xfrm>
            <a:off x="1524001" y="3284538"/>
            <a:ext cx="8316913" cy="3625850"/>
          </a:xfrm>
          <a:prstGeom prst="rect">
            <a:avLst/>
          </a:prstGeom>
        </p:spPr>
        <p:txBody>
          <a:bodyPr>
            <a:spAutoFit/>
          </a:bodyPr>
          <a:lstStyle/>
          <a:p>
            <a:pPr eaLnBrk="1" hangingPunct="1">
              <a:spcBef>
                <a:spcPct val="20000"/>
              </a:spcBef>
              <a:buClr>
                <a:srgbClr val="006666"/>
              </a:buClr>
              <a:buSzPct val="70000"/>
              <a:defRPr/>
            </a:pPr>
            <a:r>
              <a:rPr lang="en-US" altLang="zh-CN" sz="2800" kern="0" dirty="0">
                <a:solidFill>
                  <a:srgbClr val="0000FF"/>
                </a:solidFill>
                <a:latin typeface="Verdana"/>
                <a:ea typeface="宋体"/>
              </a:rPr>
              <a:t>(4) Application</a:t>
            </a:r>
            <a:r>
              <a:rPr lang="en-US" altLang="zh-CN" sz="2800" kern="0" dirty="0">
                <a:solidFill>
                  <a:srgbClr val="000000"/>
                </a:solidFill>
                <a:latin typeface="Verdana"/>
                <a:ea typeface="宋体"/>
              </a:rPr>
              <a:t>:</a:t>
            </a:r>
          </a:p>
          <a:p>
            <a:pPr eaLnBrk="1" hangingPunct="1">
              <a:spcBef>
                <a:spcPct val="20000"/>
              </a:spcBef>
              <a:buClr>
                <a:srgbClr val="006666"/>
              </a:buClr>
              <a:buSzPct val="70000"/>
              <a:buFont typeface="Wingdings" pitchFamily="2" charset="2"/>
              <a:buChar char="Ø"/>
              <a:defRPr/>
            </a:pPr>
            <a:r>
              <a:rPr lang="en-US" altLang="zh-CN" sz="2800" kern="0" dirty="0">
                <a:solidFill>
                  <a:srgbClr val="000000"/>
                </a:solidFill>
                <a:latin typeface="Verdana"/>
                <a:ea typeface="宋体"/>
              </a:rPr>
              <a:t>    </a:t>
            </a:r>
            <a:r>
              <a:rPr lang="zh-CN" altLang="en-US" sz="2800" kern="0" dirty="0">
                <a:solidFill>
                  <a:srgbClr val="000000"/>
                </a:solidFill>
                <a:latin typeface="Verdana"/>
                <a:ea typeface="宋体"/>
              </a:rPr>
              <a:t>利用</a:t>
            </a:r>
            <a:r>
              <a:rPr lang="en-US" altLang="zh-CN" sz="2800" kern="0" dirty="0">
                <a:solidFill>
                  <a:srgbClr val="000000"/>
                </a:solidFill>
                <a:latin typeface="Verdana"/>
                <a:ea typeface="宋体"/>
              </a:rPr>
              <a:t>H</a:t>
            </a:r>
            <a:r>
              <a:rPr lang="en-US" altLang="zh-CN" sz="2800" kern="0" baseline="-25000" dirty="0">
                <a:solidFill>
                  <a:srgbClr val="000000"/>
                </a:solidFill>
                <a:latin typeface="Verdana"/>
                <a:ea typeface="宋体"/>
              </a:rPr>
              <a:t>2</a:t>
            </a:r>
            <a:r>
              <a:rPr lang="en-US" altLang="zh-CN" sz="2800" kern="0" dirty="0">
                <a:solidFill>
                  <a:srgbClr val="000000"/>
                </a:solidFill>
                <a:latin typeface="Verdana"/>
                <a:ea typeface="宋体"/>
              </a:rPr>
              <a:t>O</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的氧化性，可漂白毛、丝织物；</a:t>
            </a:r>
            <a:endParaRPr lang="en-US" altLang="zh-CN" sz="2800" kern="0" dirty="0">
              <a:solidFill>
                <a:srgbClr val="000000"/>
              </a:solidFill>
              <a:latin typeface="Verdana"/>
              <a:ea typeface="宋体"/>
            </a:endParaRPr>
          </a:p>
          <a:p>
            <a:pPr eaLnBrk="1" hangingPunct="1">
              <a:spcBef>
                <a:spcPct val="20000"/>
              </a:spcBef>
              <a:buClr>
                <a:srgbClr val="006666"/>
              </a:buClr>
              <a:buSzPct val="70000"/>
              <a:buFont typeface="Wingdings" pitchFamily="2" charset="2"/>
              <a:buChar char="Ø"/>
              <a:defRPr/>
            </a:pPr>
            <a:r>
              <a:rPr lang="en-US" altLang="zh-CN" sz="2800" kern="0" dirty="0">
                <a:solidFill>
                  <a:srgbClr val="000000"/>
                </a:solidFill>
                <a:latin typeface="Verdana"/>
                <a:ea typeface="宋体"/>
              </a:rPr>
              <a:t>    </a:t>
            </a:r>
            <a:r>
              <a:rPr lang="zh-CN" altLang="en-US" sz="2800" kern="0" dirty="0">
                <a:solidFill>
                  <a:srgbClr val="000000"/>
                </a:solidFill>
                <a:latin typeface="Verdana"/>
                <a:ea typeface="宋体"/>
              </a:rPr>
              <a:t>火箭燃料的氧化剂；</a:t>
            </a:r>
          </a:p>
          <a:p>
            <a:pPr eaLnBrk="1" hangingPunct="1">
              <a:spcBef>
                <a:spcPct val="20000"/>
              </a:spcBef>
              <a:buClr>
                <a:srgbClr val="006666"/>
              </a:buClr>
              <a:buSzPct val="70000"/>
              <a:buFont typeface="Wingdings" pitchFamily="2" charset="2"/>
              <a:buChar char="Ø"/>
              <a:defRPr/>
            </a:pPr>
            <a:r>
              <a:rPr lang="zh-CN" altLang="en-US" sz="2800" kern="0" dirty="0">
                <a:solidFill>
                  <a:srgbClr val="000000"/>
                </a:solidFill>
                <a:latin typeface="Verdana"/>
                <a:ea typeface="宋体"/>
              </a:rPr>
              <a:t>    用来恢复古画的色彩；</a:t>
            </a:r>
          </a:p>
          <a:p>
            <a:pPr eaLnBrk="1" hangingPunct="1">
              <a:spcBef>
                <a:spcPct val="20000"/>
              </a:spcBef>
              <a:buClr>
                <a:srgbClr val="006666"/>
              </a:buClr>
              <a:buSzPct val="70000"/>
              <a:buFont typeface="Wingdings" pitchFamily="2" charset="2"/>
              <a:buChar char="Ø"/>
              <a:defRPr/>
            </a:pPr>
            <a:r>
              <a:rPr lang="zh-CN" altLang="en-US" sz="2800" kern="0" dirty="0">
                <a:solidFill>
                  <a:srgbClr val="000000"/>
                </a:solidFill>
                <a:latin typeface="Verdana"/>
                <a:ea typeface="宋体"/>
              </a:rPr>
              <a:t>    利用</a:t>
            </a:r>
            <a:r>
              <a:rPr lang="en-US" altLang="zh-CN" sz="2800" kern="0" dirty="0">
                <a:solidFill>
                  <a:srgbClr val="000000"/>
                </a:solidFill>
                <a:latin typeface="Verdana"/>
                <a:ea typeface="宋体"/>
              </a:rPr>
              <a:t>H</a:t>
            </a:r>
            <a:r>
              <a:rPr lang="en-US" altLang="zh-CN" sz="2800" kern="0" baseline="-25000" dirty="0">
                <a:solidFill>
                  <a:srgbClr val="000000"/>
                </a:solidFill>
                <a:latin typeface="Verdana"/>
                <a:ea typeface="宋体"/>
              </a:rPr>
              <a:t>2</a:t>
            </a:r>
            <a:r>
              <a:rPr lang="en-US" altLang="zh-CN" sz="2800" kern="0" dirty="0">
                <a:solidFill>
                  <a:srgbClr val="000000"/>
                </a:solidFill>
                <a:latin typeface="Verdana"/>
                <a:ea typeface="宋体"/>
              </a:rPr>
              <a:t>O</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的还原性，可以除</a:t>
            </a:r>
            <a:r>
              <a:rPr lang="en-US" altLang="zh-CN" sz="2800" kern="0" dirty="0">
                <a:solidFill>
                  <a:srgbClr val="000000"/>
                </a:solidFill>
                <a:latin typeface="Verdana"/>
                <a:ea typeface="宋体"/>
              </a:rPr>
              <a:t>Cl</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a:t>
            </a:r>
            <a:endParaRPr lang="en-US" altLang="zh-CN" sz="2800" kern="0" baseline="-25000" dirty="0">
              <a:solidFill>
                <a:srgbClr val="000000"/>
              </a:solidFill>
              <a:latin typeface="Verdana"/>
              <a:ea typeface="宋体"/>
            </a:endParaRPr>
          </a:p>
          <a:p>
            <a:pPr eaLnBrk="1" hangingPunct="1">
              <a:spcBef>
                <a:spcPct val="20000"/>
              </a:spcBef>
              <a:buClr>
                <a:srgbClr val="006666"/>
              </a:buClr>
              <a:buSzPct val="70000"/>
              <a:buFont typeface="Wingdings" pitchFamily="2" charset="2"/>
              <a:buChar char="Ø"/>
              <a:defRPr/>
            </a:pPr>
            <a:r>
              <a:rPr lang="en-US" altLang="zh-CN" sz="2800" kern="0" baseline="-25000" dirty="0">
                <a:solidFill>
                  <a:srgbClr val="000000"/>
                </a:solidFill>
                <a:latin typeface="Verdana"/>
                <a:ea typeface="宋体"/>
              </a:rPr>
              <a:t>      </a:t>
            </a:r>
            <a:r>
              <a:rPr lang="en-US" altLang="zh-CN" sz="2800" kern="0" dirty="0">
                <a:solidFill>
                  <a:srgbClr val="000000"/>
                </a:solidFill>
                <a:latin typeface="Verdana"/>
                <a:ea typeface="宋体"/>
              </a:rPr>
              <a:t>30%</a:t>
            </a:r>
            <a:r>
              <a:rPr lang="zh-CN" altLang="en-US" sz="2800" kern="0" dirty="0">
                <a:solidFill>
                  <a:srgbClr val="000000"/>
                </a:solidFill>
                <a:latin typeface="Verdana"/>
                <a:ea typeface="宋体"/>
              </a:rPr>
              <a:t>以上的</a:t>
            </a:r>
            <a:r>
              <a:rPr lang="en-US" altLang="zh-CN" sz="2800" kern="0" dirty="0">
                <a:solidFill>
                  <a:srgbClr val="000000"/>
                </a:solidFill>
                <a:latin typeface="Verdana"/>
                <a:ea typeface="宋体"/>
              </a:rPr>
              <a:t>H</a:t>
            </a:r>
            <a:r>
              <a:rPr lang="en-US" altLang="zh-CN" sz="2800" kern="0" baseline="-25000" dirty="0">
                <a:solidFill>
                  <a:srgbClr val="000000"/>
                </a:solidFill>
                <a:latin typeface="Verdana"/>
                <a:ea typeface="宋体"/>
              </a:rPr>
              <a:t>2</a:t>
            </a:r>
            <a:r>
              <a:rPr lang="en-US" altLang="zh-CN" sz="2800" kern="0" dirty="0">
                <a:solidFill>
                  <a:srgbClr val="000000"/>
                </a:solidFill>
                <a:latin typeface="Verdana"/>
                <a:ea typeface="宋体"/>
              </a:rPr>
              <a:t>O</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可做杀菌剂；</a:t>
            </a:r>
          </a:p>
          <a:p>
            <a:pPr eaLnBrk="1" hangingPunct="1">
              <a:spcBef>
                <a:spcPct val="20000"/>
              </a:spcBef>
              <a:buClr>
                <a:srgbClr val="006666"/>
              </a:buClr>
              <a:buSzPct val="70000"/>
              <a:buFont typeface="Wingdings" pitchFamily="2" charset="2"/>
              <a:buChar char="Ø"/>
              <a:defRPr/>
            </a:pPr>
            <a:r>
              <a:rPr lang="zh-CN" altLang="en-US" sz="2800" kern="0" dirty="0">
                <a:solidFill>
                  <a:srgbClr val="000000"/>
                </a:solidFill>
                <a:latin typeface="Verdana"/>
                <a:ea typeface="宋体"/>
              </a:rPr>
              <a:t>    </a:t>
            </a:r>
            <a:r>
              <a:rPr lang="zh-CN" altLang="en-US" sz="2800" kern="0" dirty="0">
                <a:solidFill>
                  <a:srgbClr val="000000"/>
                </a:solidFill>
                <a:latin typeface="Arial" charset="0"/>
                <a:ea typeface="宋体"/>
              </a:rPr>
              <a:t>“</a:t>
            </a:r>
            <a:r>
              <a:rPr lang="zh-CN" altLang="en-US" sz="2800" kern="0" dirty="0">
                <a:solidFill>
                  <a:srgbClr val="000000"/>
                </a:solidFill>
                <a:latin typeface="Verdana"/>
                <a:ea typeface="宋体"/>
              </a:rPr>
              <a:t>绿色</a:t>
            </a:r>
            <a:r>
              <a:rPr lang="zh-CN" altLang="en-US" sz="2800" kern="0" dirty="0">
                <a:solidFill>
                  <a:srgbClr val="000000"/>
                </a:solidFill>
                <a:latin typeface="Arial" charset="0"/>
                <a:ea typeface="宋体"/>
              </a:rPr>
              <a:t>”</a:t>
            </a:r>
            <a:r>
              <a:rPr lang="zh-CN" altLang="en-US" sz="2800" kern="0" dirty="0">
                <a:solidFill>
                  <a:srgbClr val="000000"/>
                </a:solidFill>
                <a:latin typeface="Verdana"/>
                <a:ea typeface="宋体"/>
              </a:rPr>
              <a:t>氧化剂。</a:t>
            </a:r>
          </a:p>
        </p:txBody>
      </p:sp>
      <p:sp>
        <p:nvSpPr>
          <p:cNvPr id="103429" name="灯片编号占位符 4">
            <a:extLst>
              <a:ext uri="{FF2B5EF4-FFF2-40B4-BE49-F238E27FC236}">
                <a16:creationId xmlns:a16="http://schemas.microsoft.com/office/drawing/2014/main" id="{D2BFB81C-025A-0FC5-301B-4BD94B1566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C231A342-4563-40E2-A30B-E14960291FBE}" type="slidenum">
              <a:rPr lang="en-US" altLang="zh-CN" b="0">
                <a:latin typeface="Verdana" panose="020B0604030504040204" pitchFamily="34" charset="0"/>
              </a:rPr>
              <a:pPr/>
              <a:t>36</a:t>
            </a:fld>
            <a:endParaRPr lang="en-US" altLang="zh-CN" b="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a:extLst>
              <a:ext uri="{FF2B5EF4-FFF2-40B4-BE49-F238E27FC236}">
                <a16:creationId xmlns:a16="http://schemas.microsoft.com/office/drawing/2014/main" id="{301A1DC4-2250-DA1A-10CC-CE21B354B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540"/>
          <a:stretch>
            <a:fillRect/>
          </a:stretch>
        </p:blipFill>
        <p:spPr bwMode="auto">
          <a:xfrm>
            <a:off x="2234407" y="2724150"/>
            <a:ext cx="7848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a:extLst>
              <a:ext uri="{FF2B5EF4-FFF2-40B4-BE49-F238E27FC236}">
                <a16:creationId xmlns:a16="http://schemas.microsoft.com/office/drawing/2014/main" id="{49A7AD39-CE3D-D559-7359-688308BF419D}"/>
              </a:ext>
            </a:extLst>
          </p:cNvPr>
          <p:cNvSpPr>
            <a:spLocks noGrp="1" noChangeArrowheads="1"/>
          </p:cNvSpPr>
          <p:nvPr>
            <p:ph type="body" idx="1"/>
          </p:nvPr>
        </p:nvSpPr>
        <p:spPr>
          <a:xfrm>
            <a:off x="1352550" y="333375"/>
            <a:ext cx="9612313" cy="3095625"/>
          </a:xfrm>
        </p:spPr>
        <p:txBody>
          <a:bodyPr>
            <a:normAutofit fontScale="92500" lnSpcReduction="20000"/>
          </a:bodyPr>
          <a:lstStyle/>
          <a:p>
            <a:pPr>
              <a:tabLst>
                <a:tab pos="352425" algn="l"/>
              </a:tabLst>
            </a:pPr>
            <a:r>
              <a:rPr lang="en-US" altLang="zh-CN" b="1" dirty="0"/>
              <a:t>  </a:t>
            </a:r>
            <a:r>
              <a:rPr lang="en-US" altLang="zh-CN" b="1" dirty="0">
                <a:solidFill>
                  <a:srgbClr val="0000FF"/>
                </a:solidFill>
              </a:rPr>
              <a:t>(5) Identification【</a:t>
            </a:r>
            <a:r>
              <a:rPr lang="zh-CN" altLang="en-US" b="1" u="sng" dirty="0">
                <a:solidFill>
                  <a:srgbClr val="0000FF"/>
                </a:solidFill>
              </a:rPr>
              <a:t>鉴定反应，重要</a:t>
            </a:r>
            <a:r>
              <a:rPr lang="zh-CN" altLang="en-US" b="1" dirty="0">
                <a:solidFill>
                  <a:srgbClr val="0000FF"/>
                </a:solidFill>
              </a:rPr>
              <a:t>！</a:t>
            </a:r>
            <a:r>
              <a:rPr lang="en-US" altLang="zh-CN" b="1" dirty="0">
                <a:solidFill>
                  <a:srgbClr val="0000FF"/>
                </a:solidFill>
              </a:rPr>
              <a:t>】</a:t>
            </a:r>
            <a:r>
              <a:rPr lang="en-US" altLang="zh-CN" b="1" dirty="0"/>
              <a:t>:</a:t>
            </a:r>
          </a:p>
          <a:p>
            <a:pPr>
              <a:tabLst>
                <a:tab pos="352425" algn="l"/>
              </a:tabLst>
            </a:pPr>
            <a:r>
              <a:rPr lang="en-US" altLang="zh-CN" b="1" dirty="0"/>
              <a:t>   </a:t>
            </a:r>
            <a:r>
              <a:rPr lang="zh-CN" altLang="en-US" b="1" dirty="0"/>
              <a:t>在重铬酸盐的酸性溶液中，加入少许乙醚和过氧化氢溶液并摇荡，乙醚层出现蓝色</a:t>
            </a:r>
            <a:r>
              <a:rPr lang="en-US" altLang="zh-CN" b="1" dirty="0"/>
              <a:t>[</a:t>
            </a:r>
            <a:r>
              <a:rPr lang="en-US" altLang="zh-CN" b="1" dirty="0" err="1"/>
              <a:t>CrO</a:t>
            </a:r>
            <a:r>
              <a:rPr lang="en-US" altLang="zh-CN" b="1" dirty="0"/>
              <a:t>(O</a:t>
            </a:r>
            <a:r>
              <a:rPr lang="en-US" altLang="zh-CN" b="1" baseline="-25000" dirty="0"/>
              <a:t>2</a:t>
            </a:r>
            <a:r>
              <a:rPr lang="en-US" altLang="zh-CN" b="1" dirty="0"/>
              <a:t>)</a:t>
            </a:r>
            <a:r>
              <a:rPr lang="en-US" altLang="zh-CN" b="1" baseline="-25000" dirty="0"/>
              <a:t>2</a:t>
            </a:r>
            <a:r>
              <a:rPr lang="en-US" altLang="zh-CN" b="1" dirty="0"/>
              <a:t>·(C</a:t>
            </a:r>
            <a:r>
              <a:rPr lang="en-US" altLang="zh-CN" b="1" baseline="-25000" dirty="0"/>
              <a:t>2</a:t>
            </a:r>
            <a:r>
              <a:rPr lang="en-US" altLang="zh-CN" b="1" dirty="0"/>
              <a:t>H</a:t>
            </a:r>
            <a:r>
              <a:rPr lang="en-US" altLang="zh-CN" b="1" baseline="-25000" dirty="0"/>
              <a:t>5</a:t>
            </a:r>
            <a:r>
              <a:rPr lang="en-US" altLang="zh-CN" b="1" dirty="0"/>
              <a:t>)</a:t>
            </a:r>
            <a:r>
              <a:rPr lang="en-US" altLang="zh-CN" b="1" baseline="-25000" dirty="0"/>
              <a:t>2</a:t>
            </a:r>
            <a:r>
              <a:rPr lang="en-US" altLang="zh-CN" b="1" dirty="0"/>
              <a:t>O]</a:t>
            </a:r>
          </a:p>
          <a:p>
            <a:pPr>
              <a:tabLst>
                <a:tab pos="352425" algn="l"/>
              </a:tabLst>
            </a:pPr>
            <a:r>
              <a:rPr lang="en-US" altLang="zh-CN" b="1" dirty="0"/>
              <a:t>   </a:t>
            </a:r>
          </a:p>
          <a:p>
            <a:pPr>
              <a:tabLst>
                <a:tab pos="352425" algn="l"/>
              </a:tabLst>
            </a:pPr>
            <a:endParaRPr lang="en-US" altLang="zh-CN" b="1" dirty="0"/>
          </a:p>
          <a:p>
            <a:pPr>
              <a:tabLst>
                <a:tab pos="352425" algn="l"/>
              </a:tabLst>
            </a:pPr>
            <a:r>
              <a:rPr lang="zh-CN" altLang="en-US" b="1" dirty="0"/>
              <a:t>  此法也可用来鉴别铬</a:t>
            </a:r>
            <a:r>
              <a:rPr lang="en-US" altLang="zh-CN" b="1" baseline="30000" dirty="0"/>
              <a:t>VI</a:t>
            </a:r>
            <a:r>
              <a:rPr lang="zh-CN" altLang="en-US" b="1" dirty="0"/>
              <a:t>，同时可确认是</a:t>
            </a:r>
            <a:r>
              <a:rPr lang="en-US" altLang="zh-CN" b="1" dirty="0"/>
              <a:t>CrO</a:t>
            </a:r>
            <a:r>
              <a:rPr lang="en-US" altLang="zh-CN" b="1" baseline="-25000" dirty="0"/>
              <a:t>4</a:t>
            </a:r>
            <a:r>
              <a:rPr lang="en-US" altLang="zh-CN" b="1" baseline="30000" dirty="0"/>
              <a:t>2</a:t>
            </a:r>
            <a:r>
              <a:rPr lang="en-US" altLang="zh-CN" b="1" baseline="30000" dirty="0">
                <a:latin typeface="宋体" panose="02010600030101010101" pitchFamily="2" charset="-122"/>
              </a:rPr>
              <a:t>-</a:t>
            </a:r>
            <a:r>
              <a:rPr lang="zh-CN" altLang="en-US" b="1" dirty="0"/>
              <a:t>或</a:t>
            </a:r>
            <a:r>
              <a:rPr lang="en-US" altLang="zh-CN" b="1" dirty="0"/>
              <a:t>Cr</a:t>
            </a:r>
            <a:r>
              <a:rPr lang="en-US" altLang="zh-CN" b="1" baseline="-25000" dirty="0"/>
              <a:t>2</a:t>
            </a:r>
            <a:r>
              <a:rPr lang="en-US" altLang="zh-CN" b="1" dirty="0"/>
              <a:t>O</a:t>
            </a:r>
            <a:r>
              <a:rPr lang="en-US" altLang="zh-CN" b="1" baseline="-25000" dirty="0"/>
              <a:t>7</a:t>
            </a:r>
            <a:r>
              <a:rPr lang="en-US" altLang="zh-CN" b="1" baseline="30000" dirty="0"/>
              <a:t>2</a:t>
            </a:r>
            <a:r>
              <a:rPr lang="en-US" altLang="zh-CN" b="1" baseline="30000" dirty="0">
                <a:latin typeface="宋体" panose="02010600030101010101" pitchFamily="2" charset="-122"/>
              </a:rPr>
              <a:t>-</a:t>
            </a:r>
            <a:endParaRPr lang="en-US" altLang="zh-CN" b="1" dirty="0"/>
          </a:p>
          <a:p>
            <a:pPr>
              <a:tabLst>
                <a:tab pos="352425" algn="l"/>
              </a:tabLst>
            </a:pPr>
            <a:r>
              <a:rPr lang="en-US" altLang="zh-CN" b="1" dirty="0"/>
              <a:t>         </a:t>
            </a:r>
          </a:p>
          <a:p>
            <a:pPr>
              <a:tabLst>
                <a:tab pos="352425" algn="l"/>
              </a:tabLst>
            </a:pPr>
            <a:r>
              <a:rPr lang="en-US" altLang="zh-CN" b="1" dirty="0"/>
              <a:t>         </a:t>
            </a:r>
          </a:p>
        </p:txBody>
      </p:sp>
      <p:pic>
        <p:nvPicPr>
          <p:cNvPr id="104452" name="Picture 7">
            <a:extLst>
              <a:ext uri="{FF2B5EF4-FFF2-40B4-BE49-F238E27FC236}">
                <a16:creationId xmlns:a16="http://schemas.microsoft.com/office/drawing/2014/main" id="{6FDFF130-995B-830F-1A95-6933BDDC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0" y="2582862"/>
            <a:ext cx="10985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1F217785-2060-CCE6-C5E9-19E485B5DCD7}"/>
              </a:ext>
            </a:extLst>
          </p:cNvPr>
          <p:cNvSpPr txBox="1">
            <a:spLocks noChangeArrowheads="1"/>
          </p:cNvSpPr>
          <p:nvPr/>
        </p:nvSpPr>
        <p:spPr bwMode="auto">
          <a:xfrm>
            <a:off x="1343026" y="4868863"/>
            <a:ext cx="9083675" cy="2032000"/>
          </a:xfrm>
          <a:prstGeom prst="rect">
            <a:avLst/>
          </a:prstGeom>
          <a:noFill/>
          <a:ln w="9525">
            <a:noFill/>
            <a:miter lim="800000"/>
            <a:headEnd/>
            <a:tailEnd/>
          </a:ln>
          <a:effectLst/>
        </p:spPr>
        <p:txBody>
          <a:bodyPr>
            <a:spAutoFit/>
          </a:bodyPr>
          <a:lstStyle/>
          <a:p>
            <a:pPr algn="ctr">
              <a:spcBef>
                <a:spcPct val="50000"/>
              </a:spcBef>
              <a:defRPr/>
            </a:pPr>
            <a:r>
              <a:rPr kumimoji="1" lang="en-US" altLang="zh-CN" sz="2400" kern="0" dirty="0">
                <a:solidFill>
                  <a:srgbClr val="00CC00"/>
                </a:solidFill>
                <a:latin typeface="Times New Roman" pitchFamily="18" charset="0"/>
              </a:rPr>
              <a:t>  </a:t>
            </a:r>
            <a:r>
              <a:rPr kumimoji="1" lang="en-US" altLang="zh-CN" sz="2400" kern="0" dirty="0">
                <a:solidFill>
                  <a:sysClr val="windowText" lastClr="000000"/>
                </a:solidFill>
                <a:latin typeface="Times New Roman" pitchFamily="18" charset="0"/>
              </a:rPr>
              <a:t>    </a:t>
            </a:r>
            <a:r>
              <a:rPr kumimoji="1" lang="en-US" altLang="zh-CN" sz="2800" kern="0" dirty="0">
                <a:solidFill>
                  <a:srgbClr val="0000FF"/>
                </a:solidFill>
                <a:latin typeface="Times New Roman" pitchFamily="18" charset="0"/>
              </a:rPr>
              <a:t>2CrO</a:t>
            </a:r>
            <a:r>
              <a:rPr kumimoji="1" lang="en-US" altLang="zh-CN" sz="2800" kern="0" baseline="-25000" dirty="0">
                <a:solidFill>
                  <a:srgbClr val="0000FF"/>
                </a:solidFill>
                <a:latin typeface="Times New Roman" pitchFamily="18" charset="0"/>
              </a:rPr>
              <a:t>5</a:t>
            </a:r>
            <a:r>
              <a:rPr kumimoji="1" lang="en-US" altLang="zh-CN" sz="2800" kern="0" dirty="0">
                <a:solidFill>
                  <a:sysClr val="windowText" lastClr="000000"/>
                </a:solidFill>
                <a:latin typeface="Times New Roman" pitchFamily="18" charset="0"/>
              </a:rPr>
              <a:t>+ 7H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+ 6H</a:t>
            </a:r>
            <a:r>
              <a:rPr kumimoji="1" lang="en-US" altLang="zh-CN" sz="2800" kern="0" baseline="30000" dirty="0">
                <a:solidFill>
                  <a:sysClr val="windowText" lastClr="000000"/>
                </a:solidFill>
                <a:latin typeface="Times New Roman" pitchFamily="18" charset="0"/>
              </a:rPr>
              <a:t>+ </a:t>
            </a:r>
            <a:r>
              <a:rPr lang="en-US" altLang="zh-CN" sz="3200" kern="0" dirty="0">
                <a:solidFill>
                  <a:sysClr val="windowText" lastClr="000000"/>
                </a:solidFill>
                <a:latin typeface="Times New Roman" pitchFamily="18" charset="0"/>
                <a:cs typeface="Times New Roman" pitchFamily="18" charset="0"/>
              </a:rPr>
              <a:t>==</a:t>
            </a:r>
            <a:r>
              <a:rPr kumimoji="1" lang="en-US" altLang="zh-CN" sz="2800" kern="0" dirty="0">
                <a:solidFill>
                  <a:sysClr val="windowText" lastClr="000000"/>
                </a:solidFill>
                <a:latin typeface="Times New Roman" pitchFamily="18" charset="0"/>
              </a:rPr>
              <a:t> 7O</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+ 10H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 +</a:t>
            </a:r>
            <a:r>
              <a:rPr kumimoji="1" lang="en-US" altLang="zh-CN" sz="2800" kern="0" dirty="0">
                <a:solidFill>
                  <a:srgbClr val="1A83B2"/>
                </a:solidFill>
                <a:latin typeface="Times New Roman" pitchFamily="18" charset="0"/>
              </a:rPr>
              <a:t> </a:t>
            </a:r>
            <a:r>
              <a:rPr kumimoji="1" lang="en-US" altLang="zh-CN" sz="2800" kern="0" dirty="0">
                <a:solidFill>
                  <a:srgbClr val="17759F"/>
                </a:solidFill>
                <a:latin typeface="Times New Roman" pitchFamily="18" charset="0"/>
              </a:rPr>
              <a:t>2Cr</a:t>
            </a:r>
            <a:r>
              <a:rPr kumimoji="1" lang="en-US" altLang="zh-CN" sz="2800" kern="0" baseline="30000" dirty="0">
                <a:solidFill>
                  <a:srgbClr val="17759F"/>
                </a:solidFill>
                <a:latin typeface="Times New Roman" pitchFamily="18" charset="0"/>
              </a:rPr>
              <a:t>3+</a:t>
            </a:r>
            <a:r>
              <a:rPr kumimoji="1" lang="en-US" altLang="zh-CN" sz="2000" kern="0" dirty="0">
                <a:solidFill>
                  <a:srgbClr val="17759F"/>
                </a:solidFill>
                <a:latin typeface="Times New Roman" pitchFamily="18" charset="0"/>
              </a:rPr>
              <a:t>(</a:t>
            </a:r>
            <a:r>
              <a:rPr kumimoji="1" lang="zh-CN" altLang="en-US" sz="2000" kern="0" dirty="0">
                <a:solidFill>
                  <a:srgbClr val="17759F"/>
                </a:solidFill>
                <a:latin typeface="Times New Roman" pitchFamily="18" charset="0"/>
              </a:rPr>
              <a:t>蓝绿</a:t>
            </a:r>
            <a:r>
              <a:rPr kumimoji="1" lang="en-US" altLang="zh-CN" sz="2000" kern="0" dirty="0">
                <a:solidFill>
                  <a:srgbClr val="17759F"/>
                </a:solidFill>
                <a:latin typeface="Times New Roman" pitchFamily="18" charset="0"/>
              </a:rPr>
              <a:t>)</a:t>
            </a:r>
            <a:r>
              <a:rPr kumimoji="1" lang="en-US" altLang="zh-CN" sz="2800" kern="0" dirty="0">
                <a:solidFill>
                  <a:srgbClr val="F2550E"/>
                </a:solidFill>
                <a:latin typeface="Times New Roman" pitchFamily="18" charset="0"/>
              </a:rPr>
              <a:t>            </a:t>
            </a:r>
            <a:r>
              <a:rPr kumimoji="1" lang="en-US" altLang="zh-CN" sz="2800" kern="0" dirty="0">
                <a:solidFill>
                  <a:srgbClr val="FF4B21"/>
                </a:solidFill>
                <a:latin typeface="Times New Roman" pitchFamily="18" charset="0"/>
              </a:rPr>
              <a:t>Cr</a:t>
            </a:r>
            <a:r>
              <a:rPr kumimoji="1" lang="en-US" altLang="zh-CN" sz="2800" kern="0" baseline="-25000" dirty="0">
                <a:solidFill>
                  <a:srgbClr val="FF4B21"/>
                </a:solidFill>
                <a:latin typeface="Times New Roman" pitchFamily="18" charset="0"/>
              </a:rPr>
              <a:t>2</a:t>
            </a:r>
            <a:r>
              <a:rPr kumimoji="1" lang="en-US" altLang="zh-CN" sz="2800" kern="0" dirty="0">
                <a:solidFill>
                  <a:srgbClr val="FF4B21"/>
                </a:solidFill>
                <a:latin typeface="Times New Roman" pitchFamily="18" charset="0"/>
              </a:rPr>
              <a:t>O</a:t>
            </a:r>
            <a:r>
              <a:rPr kumimoji="1" lang="en-US" altLang="zh-CN" sz="2800" kern="0" baseline="-25000" dirty="0">
                <a:solidFill>
                  <a:srgbClr val="FF4B21"/>
                </a:solidFill>
                <a:latin typeface="Times New Roman" pitchFamily="18" charset="0"/>
              </a:rPr>
              <a:t>7</a:t>
            </a:r>
            <a:r>
              <a:rPr kumimoji="1" lang="en-US" altLang="zh-CN" sz="2800" kern="0" baseline="30000" dirty="0">
                <a:solidFill>
                  <a:srgbClr val="FF4B21"/>
                </a:solidFill>
                <a:latin typeface="Times New Roman" pitchFamily="18" charset="0"/>
              </a:rPr>
              <a:t>2</a:t>
            </a:r>
            <a:r>
              <a:rPr kumimoji="1" lang="zh-CN" altLang="en-US" sz="2000" kern="0" baseline="46000" dirty="0">
                <a:solidFill>
                  <a:srgbClr val="FF4B21"/>
                </a:solidFill>
                <a:latin typeface="Times New Roman" pitchFamily="18" charset="0"/>
              </a:rPr>
              <a:t>－</a:t>
            </a:r>
            <a:r>
              <a:rPr kumimoji="1" lang="zh-CN" altLang="en-US" sz="2800" kern="0" baseline="30000" dirty="0">
                <a:solidFill>
                  <a:srgbClr val="FF3300"/>
                </a:solidFill>
                <a:latin typeface="Times New Roman" pitchFamily="18" charset="0"/>
              </a:rPr>
              <a:t> </a:t>
            </a:r>
            <a:r>
              <a:rPr kumimoji="1" lang="en-US" altLang="zh-CN" sz="2800" kern="0" dirty="0">
                <a:solidFill>
                  <a:sysClr val="windowText" lastClr="000000"/>
                </a:solidFill>
                <a:latin typeface="Times New Roman" pitchFamily="18" charset="0"/>
              </a:rPr>
              <a:t>+ 11H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a:t>
            </a:r>
            <a:r>
              <a:rPr kumimoji="1" lang="en-US" altLang="zh-CN" sz="2800" kern="0" baseline="-25000" dirty="0">
                <a:solidFill>
                  <a:sysClr val="windowText" lastClr="000000"/>
                </a:solidFill>
                <a:latin typeface="Times New Roman" pitchFamily="18" charset="0"/>
              </a:rPr>
              <a:t>2 </a:t>
            </a:r>
            <a:r>
              <a:rPr kumimoji="1" lang="en-US" altLang="zh-CN" sz="2800" kern="0" dirty="0">
                <a:solidFill>
                  <a:sysClr val="windowText" lastClr="000000"/>
                </a:solidFill>
                <a:latin typeface="Times New Roman" pitchFamily="18" charset="0"/>
              </a:rPr>
              <a:t>+ 8H</a:t>
            </a:r>
            <a:r>
              <a:rPr kumimoji="1" lang="en-US" altLang="zh-CN" sz="2800" kern="0" baseline="30000" dirty="0">
                <a:solidFill>
                  <a:sysClr val="windowText" lastClr="000000"/>
                </a:solidFill>
                <a:latin typeface="Times New Roman" pitchFamily="18" charset="0"/>
              </a:rPr>
              <a:t>+ </a:t>
            </a:r>
            <a:r>
              <a:rPr kumimoji="1" lang="en-US" altLang="zh-CN" sz="900" kern="0" baseline="30000" dirty="0">
                <a:solidFill>
                  <a:sysClr val="windowText" lastClr="000000"/>
                </a:solidFill>
                <a:latin typeface="Times New Roman" pitchFamily="18" charset="0"/>
              </a:rPr>
              <a:t>  </a:t>
            </a:r>
            <a:r>
              <a:rPr lang="en-US" altLang="zh-CN" sz="3200" kern="0" dirty="0">
                <a:solidFill>
                  <a:srgbClr val="0000FF"/>
                </a:solidFill>
                <a:latin typeface="Times New Roman" pitchFamily="18" charset="0"/>
                <a:cs typeface="Times New Roman" pitchFamily="18" charset="0"/>
              </a:rPr>
              <a:t>==</a:t>
            </a:r>
            <a:r>
              <a:rPr kumimoji="1" lang="en-US" altLang="zh-CN" sz="2800" kern="0" dirty="0">
                <a:solidFill>
                  <a:srgbClr val="00007D"/>
                </a:solidFill>
                <a:latin typeface="Times New Roman" pitchFamily="18" charset="0"/>
              </a:rPr>
              <a:t> 2</a:t>
            </a:r>
            <a:r>
              <a:rPr kumimoji="1" lang="en-US" altLang="zh-CN" sz="2800" kern="0" dirty="0">
                <a:solidFill>
                  <a:srgbClr val="1A83B2"/>
                </a:solidFill>
                <a:latin typeface="Times New Roman" pitchFamily="18" charset="0"/>
              </a:rPr>
              <a:t>Cr</a:t>
            </a:r>
            <a:r>
              <a:rPr kumimoji="1" lang="en-US" altLang="zh-CN" sz="2800" kern="0" baseline="30000" dirty="0">
                <a:solidFill>
                  <a:srgbClr val="1A83B2"/>
                </a:solidFill>
                <a:latin typeface="Times New Roman" pitchFamily="18" charset="0"/>
              </a:rPr>
              <a:t>3+</a:t>
            </a:r>
            <a:r>
              <a:rPr kumimoji="1" lang="en-US" altLang="zh-CN" sz="2800" kern="0" dirty="0">
                <a:solidFill>
                  <a:sysClr val="windowText" lastClr="000000"/>
                </a:solidFill>
                <a:latin typeface="Times New Roman" pitchFamily="18" charset="0"/>
              </a:rPr>
              <a:t>+ 15H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 + 7O</a:t>
            </a:r>
            <a:r>
              <a:rPr kumimoji="1" lang="en-US" altLang="zh-CN" sz="2800" kern="0" baseline="-25000" dirty="0">
                <a:solidFill>
                  <a:sysClr val="windowText" lastClr="000000"/>
                </a:solidFill>
                <a:latin typeface="Times New Roman" pitchFamily="18" charset="0"/>
              </a:rPr>
              <a:t>2</a:t>
            </a:r>
          </a:p>
          <a:p>
            <a:pPr algn="ctr">
              <a:spcBef>
                <a:spcPct val="50000"/>
              </a:spcBef>
              <a:defRPr/>
            </a:pPr>
            <a:r>
              <a:rPr kumimoji="1" lang="en-US" altLang="zh-CN" sz="2800" kern="0" dirty="0">
                <a:solidFill>
                  <a:srgbClr val="E9E400"/>
                </a:solidFill>
                <a:latin typeface="Times New Roman" pitchFamily="18" charset="0"/>
              </a:rPr>
              <a:t>               </a:t>
            </a:r>
            <a:r>
              <a:rPr kumimoji="1" lang="en-US" altLang="zh-CN" sz="2800" kern="0" dirty="0">
                <a:latin typeface="Times New Roman" pitchFamily="18" charset="0"/>
              </a:rPr>
              <a:t>2</a:t>
            </a:r>
            <a:r>
              <a:rPr kumimoji="1" lang="en-US" altLang="zh-CN" sz="2800" kern="0" dirty="0">
                <a:solidFill>
                  <a:srgbClr val="1A83B2"/>
                </a:solidFill>
                <a:latin typeface="Times New Roman" pitchFamily="18" charset="0"/>
              </a:rPr>
              <a:t>Cr</a:t>
            </a:r>
            <a:r>
              <a:rPr kumimoji="1" lang="en-US" altLang="zh-CN" sz="2800" kern="0" baseline="30000" dirty="0">
                <a:solidFill>
                  <a:srgbClr val="1A83B2"/>
                </a:solidFill>
                <a:latin typeface="Times New Roman" pitchFamily="18" charset="0"/>
              </a:rPr>
              <a:t>3+</a:t>
            </a:r>
            <a:r>
              <a:rPr kumimoji="1" lang="en-US" altLang="zh-CN" sz="2800" kern="0" dirty="0">
                <a:solidFill>
                  <a:srgbClr val="E9E400"/>
                </a:solidFill>
                <a:latin typeface="Times New Roman" pitchFamily="18" charset="0"/>
              </a:rPr>
              <a:t> </a:t>
            </a:r>
            <a:r>
              <a:rPr kumimoji="1" lang="en-US" altLang="zh-CN" sz="2800" kern="0" dirty="0">
                <a:solidFill>
                  <a:sysClr val="windowText" lastClr="000000"/>
                </a:solidFill>
                <a:latin typeface="Times New Roman" pitchFamily="18" charset="0"/>
              </a:rPr>
              <a:t>+ 3H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a:t>
            </a:r>
            <a:r>
              <a:rPr kumimoji="1" lang="en-US" altLang="zh-CN" sz="2800" kern="0" baseline="-25000" dirty="0">
                <a:solidFill>
                  <a:sysClr val="windowText" lastClr="000000"/>
                </a:solidFill>
                <a:latin typeface="Times New Roman" pitchFamily="18" charset="0"/>
              </a:rPr>
              <a:t>2 </a:t>
            </a:r>
            <a:r>
              <a:rPr kumimoji="1" lang="en-US" altLang="zh-CN" sz="2800" kern="0" dirty="0">
                <a:solidFill>
                  <a:sysClr val="windowText" lastClr="000000"/>
                </a:solidFill>
                <a:latin typeface="Times New Roman" pitchFamily="18" charset="0"/>
              </a:rPr>
              <a:t>+ 10OH</a:t>
            </a:r>
            <a:r>
              <a:rPr kumimoji="1" lang="zh-CN" altLang="en-US" sz="2000" kern="0" baseline="30000" dirty="0">
                <a:solidFill>
                  <a:sysClr val="windowText" lastClr="000000"/>
                </a:solidFill>
                <a:latin typeface="Times New Roman" pitchFamily="18" charset="0"/>
              </a:rPr>
              <a:t>－</a:t>
            </a:r>
            <a:r>
              <a:rPr kumimoji="1" lang="zh-CN" altLang="en-US" sz="2800" kern="0" dirty="0">
                <a:solidFill>
                  <a:srgbClr val="E9E400"/>
                </a:solidFill>
                <a:latin typeface="Times New Roman" pitchFamily="18" charset="0"/>
              </a:rPr>
              <a:t> </a:t>
            </a:r>
            <a:r>
              <a:rPr kumimoji="1" lang="zh-CN" altLang="en-US" sz="2800" kern="0" dirty="0">
                <a:solidFill>
                  <a:sysClr val="windowText" lastClr="000000"/>
                </a:solidFill>
                <a:latin typeface="Times New Roman" pitchFamily="18" charset="0"/>
              </a:rPr>
              <a:t>→</a:t>
            </a:r>
            <a:r>
              <a:rPr kumimoji="1" lang="en-US" altLang="zh-CN" sz="2800" kern="0" dirty="0">
                <a:solidFill>
                  <a:sysClr val="windowText" lastClr="000000"/>
                </a:solidFill>
                <a:latin typeface="Times New Roman" pitchFamily="18" charset="0"/>
              </a:rPr>
              <a:t>2</a:t>
            </a:r>
            <a:r>
              <a:rPr kumimoji="1" lang="en-US" altLang="zh-CN" sz="2800" kern="0" dirty="0">
                <a:solidFill>
                  <a:srgbClr val="00FF00"/>
                </a:solidFill>
                <a:latin typeface="Times New Roman" pitchFamily="18" charset="0"/>
              </a:rPr>
              <a:t>CrO</a:t>
            </a:r>
            <a:r>
              <a:rPr kumimoji="1" lang="en-US" altLang="zh-CN" sz="2800" kern="0" baseline="-25000" dirty="0">
                <a:solidFill>
                  <a:srgbClr val="00FF00"/>
                </a:solidFill>
                <a:latin typeface="Times New Roman" pitchFamily="18" charset="0"/>
              </a:rPr>
              <a:t>4</a:t>
            </a:r>
            <a:r>
              <a:rPr kumimoji="1" lang="en-US" altLang="zh-CN" sz="2800" kern="0" baseline="30000" dirty="0">
                <a:solidFill>
                  <a:srgbClr val="00FF00"/>
                </a:solidFill>
                <a:latin typeface="Times New Roman" pitchFamily="18" charset="0"/>
              </a:rPr>
              <a:t>2</a:t>
            </a:r>
            <a:r>
              <a:rPr kumimoji="1" lang="zh-CN" altLang="en-US" sz="2000" kern="0" baseline="46000" dirty="0">
                <a:solidFill>
                  <a:srgbClr val="00FF00"/>
                </a:solidFill>
                <a:latin typeface="Times New Roman" pitchFamily="18" charset="0"/>
              </a:rPr>
              <a:t>－</a:t>
            </a:r>
            <a:r>
              <a:rPr kumimoji="1" lang="zh-CN" altLang="en-US" sz="2800" kern="0" baseline="30000" dirty="0">
                <a:solidFill>
                  <a:srgbClr val="FFCC00"/>
                </a:solidFill>
                <a:latin typeface="Times New Roman" pitchFamily="18" charset="0"/>
              </a:rPr>
              <a:t> </a:t>
            </a:r>
            <a:r>
              <a:rPr kumimoji="1" lang="en-US" altLang="zh-CN" sz="2800" kern="0" dirty="0">
                <a:solidFill>
                  <a:sysClr val="windowText" lastClr="000000"/>
                </a:solidFill>
                <a:latin typeface="Times New Roman" pitchFamily="18" charset="0"/>
              </a:rPr>
              <a:t>+ 8H</a:t>
            </a:r>
            <a:r>
              <a:rPr kumimoji="1" lang="en-US" altLang="zh-CN" sz="2800" kern="0" baseline="-25000" dirty="0">
                <a:solidFill>
                  <a:sysClr val="windowText" lastClr="000000"/>
                </a:solidFill>
                <a:latin typeface="Times New Roman" pitchFamily="18" charset="0"/>
              </a:rPr>
              <a:t>2</a:t>
            </a:r>
            <a:r>
              <a:rPr kumimoji="1" lang="en-US" altLang="zh-CN" sz="2800" kern="0" dirty="0">
                <a:solidFill>
                  <a:sysClr val="windowText" lastClr="000000"/>
                </a:solidFill>
                <a:latin typeface="Times New Roman" pitchFamily="18" charset="0"/>
              </a:rPr>
              <a:t>O</a:t>
            </a:r>
            <a:r>
              <a:rPr kumimoji="1" lang="en-US" altLang="zh-CN" sz="2800" kern="0" dirty="0">
                <a:solidFill>
                  <a:srgbClr val="E9E400"/>
                </a:solidFill>
                <a:latin typeface="Times New Roman" pitchFamily="18" charset="0"/>
              </a:rPr>
              <a:t>	</a:t>
            </a:r>
            <a:r>
              <a:rPr kumimoji="1" lang="en-US" altLang="zh-CN" sz="2000" kern="0" dirty="0">
                <a:solidFill>
                  <a:srgbClr val="E9E400"/>
                </a:solidFill>
                <a:latin typeface="Times New Roman" pitchFamily="18" charset="0"/>
              </a:rPr>
              <a:t>	</a:t>
            </a:r>
          </a:p>
        </p:txBody>
      </p:sp>
      <p:sp>
        <p:nvSpPr>
          <p:cNvPr id="104454" name="矩形 7">
            <a:extLst>
              <a:ext uri="{FF2B5EF4-FFF2-40B4-BE49-F238E27FC236}">
                <a16:creationId xmlns:a16="http://schemas.microsoft.com/office/drawing/2014/main" id="{AD3115B3-791D-5364-CCC1-CF85CB9A756B}"/>
              </a:ext>
            </a:extLst>
          </p:cNvPr>
          <p:cNvSpPr>
            <a:spLocks noChangeArrowheads="1"/>
          </p:cNvSpPr>
          <p:nvPr/>
        </p:nvSpPr>
        <p:spPr bwMode="auto">
          <a:xfrm>
            <a:off x="5884863" y="2705101"/>
            <a:ext cx="649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t>乙醚</a:t>
            </a:r>
          </a:p>
        </p:txBody>
      </p:sp>
      <p:sp>
        <p:nvSpPr>
          <p:cNvPr id="9" name="矩形 8">
            <a:extLst>
              <a:ext uri="{FF2B5EF4-FFF2-40B4-BE49-F238E27FC236}">
                <a16:creationId xmlns:a16="http://schemas.microsoft.com/office/drawing/2014/main" id="{C2CDB28A-E65D-981A-2177-991FB457A48A}"/>
              </a:ext>
            </a:extLst>
          </p:cNvPr>
          <p:cNvSpPr/>
          <p:nvPr/>
        </p:nvSpPr>
        <p:spPr>
          <a:xfrm>
            <a:off x="2063751" y="3860800"/>
            <a:ext cx="8189913" cy="954088"/>
          </a:xfrm>
          <a:prstGeom prst="rect">
            <a:avLst/>
          </a:prstGeom>
        </p:spPr>
        <p:txBody>
          <a:bodyPr>
            <a:spAutoFit/>
          </a:bodyPr>
          <a:lstStyle/>
          <a:p>
            <a:pPr eaLnBrk="1" hangingPunct="1">
              <a:defRPr/>
            </a:pPr>
            <a:r>
              <a:rPr lang="zh-CN" altLang="en-US" sz="2800" kern="0" dirty="0">
                <a:solidFill>
                  <a:srgbClr val="000000"/>
                </a:solidFill>
                <a:latin typeface="Verdana"/>
                <a:ea typeface="宋体"/>
              </a:rPr>
              <a:t>      若不加乙醚，水溶液中的</a:t>
            </a:r>
            <a:r>
              <a:rPr lang="en-US" altLang="zh-CN" sz="2800" kern="0" dirty="0">
                <a:solidFill>
                  <a:srgbClr val="000000"/>
                </a:solidFill>
                <a:latin typeface="Verdana"/>
                <a:ea typeface="宋体"/>
              </a:rPr>
              <a:t>CrO</a:t>
            </a:r>
            <a:r>
              <a:rPr lang="en-US" altLang="zh-CN" sz="2800" kern="0" baseline="-25000" dirty="0">
                <a:solidFill>
                  <a:srgbClr val="000000"/>
                </a:solidFill>
                <a:latin typeface="Verdana"/>
                <a:ea typeface="宋体"/>
              </a:rPr>
              <a:t>5</a:t>
            </a:r>
            <a:r>
              <a:rPr lang="zh-CN" altLang="en-US" sz="2800" kern="0" dirty="0">
                <a:solidFill>
                  <a:srgbClr val="000000"/>
                </a:solidFill>
                <a:latin typeface="Verdana"/>
                <a:ea typeface="宋体"/>
              </a:rPr>
              <a:t>再与</a:t>
            </a:r>
            <a:r>
              <a:rPr lang="en-US" altLang="zh-CN" sz="2800" kern="0" dirty="0">
                <a:solidFill>
                  <a:srgbClr val="000000"/>
                </a:solidFill>
                <a:latin typeface="Verdana"/>
                <a:ea typeface="宋体"/>
              </a:rPr>
              <a:t>H</a:t>
            </a:r>
            <a:r>
              <a:rPr lang="en-US" altLang="zh-CN" sz="2800" kern="0" baseline="-25000" dirty="0">
                <a:solidFill>
                  <a:srgbClr val="000000"/>
                </a:solidFill>
                <a:latin typeface="Verdana"/>
                <a:ea typeface="宋体"/>
              </a:rPr>
              <a:t>2</a:t>
            </a:r>
            <a:r>
              <a:rPr lang="en-US" altLang="zh-CN" sz="2800" kern="0" dirty="0">
                <a:solidFill>
                  <a:srgbClr val="000000"/>
                </a:solidFill>
                <a:latin typeface="Verdana"/>
                <a:ea typeface="宋体"/>
              </a:rPr>
              <a:t>O</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反应，放出</a:t>
            </a:r>
            <a:r>
              <a:rPr lang="en-US" altLang="zh-CN" sz="2800" kern="0" dirty="0">
                <a:solidFill>
                  <a:srgbClr val="000000"/>
                </a:solidFill>
                <a:latin typeface="Verdana"/>
                <a:ea typeface="宋体"/>
              </a:rPr>
              <a:t>O</a:t>
            </a:r>
            <a:r>
              <a:rPr lang="en-US" altLang="zh-CN" sz="2800" kern="0" baseline="-25000" dirty="0">
                <a:solidFill>
                  <a:srgbClr val="000000"/>
                </a:solidFill>
                <a:latin typeface="Verdana"/>
                <a:ea typeface="宋体"/>
              </a:rPr>
              <a:t>2</a:t>
            </a:r>
            <a:r>
              <a:rPr lang="zh-CN" altLang="en-US" sz="2800" kern="0" dirty="0">
                <a:solidFill>
                  <a:srgbClr val="000000"/>
                </a:solidFill>
                <a:latin typeface="Verdana"/>
                <a:ea typeface="宋体"/>
              </a:rPr>
              <a:t>：</a:t>
            </a:r>
            <a:endParaRPr lang="zh-CN" altLang="en-US" dirty="0">
              <a:latin typeface="Arial" charset="0"/>
              <a:ea typeface="宋体" charset="-122"/>
            </a:endParaRPr>
          </a:p>
        </p:txBody>
      </p:sp>
      <p:sp>
        <p:nvSpPr>
          <p:cNvPr id="104456" name="灯片编号占位符 7">
            <a:extLst>
              <a:ext uri="{FF2B5EF4-FFF2-40B4-BE49-F238E27FC236}">
                <a16:creationId xmlns:a16="http://schemas.microsoft.com/office/drawing/2014/main" id="{3CE231EF-1A5D-9FAC-7460-EA15A8357ED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F398CB8D-2D58-410E-855B-3059F7E8E5F9}" type="slidenum">
              <a:rPr lang="en-US" altLang="zh-CN" b="0">
                <a:latin typeface="Verdana" panose="020B0604030504040204" pitchFamily="34" charset="0"/>
              </a:rPr>
              <a:pPr/>
              <a:t>37</a:t>
            </a:fld>
            <a:endParaRPr lang="en-US" altLang="zh-CN" b="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6657214-6AFD-275C-B903-E2536F11DC63}"/>
              </a:ext>
            </a:extLst>
          </p:cNvPr>
          <p:cNvSpPr>
            <a:spLocks noGrp="1" noChangeArrowheads="1"/>
          </p:cNvSpPr>
          <p:nvPr>
            <p:ph type="body" idx="1"/>
          </p:nvPr>
        </p:nvSpPr>
        <p:spPr>
          <a:xfrm>
            <a:off x="1992314" y="476251"/>
            <a:ext cx="8351837" cy="4537075"/>
          </a:xfrm>
        </p:spPr>
        <p:txBody>
          <a:bodyPr/>
          <a:lstStyle/>
          <a:p>
            <a:pPr eaLnBrk="1" hangingPunct="1"/>
            <a:r>
              <a:rPr lang="en-US" altLang="zh-CN" b="1"/>
              <a:t>(3) O</a:t>
            </a:r>
            <a:r>
              <a:rPr lang="en-US" altLang="zh-CN" b="1" baseline="-25000"/>
              <a:t>3 </a:t>
            </a:r>
            <a:r>
              <a:rPr lang="en-US" altLang="zh-CN" b="1"/>
              <a:t>(Ozone):</a:t>
            </a:r>
          </a:p>
          <a:p>
            <a:pPr eaLnBrk="1" hangingPunct="1"/>
            <a:r>
              <a:rPr lang="en-US" altLang="zh-CN" b="1"/>
              <a:t>    </a:t>
            </a:r>
          </a:p>
          <a:p>
            <a:pPr eaLnBrk="1" hangingPunct="1"/>
            <a:r>
              <a:rPr lang="en-US" altLang="zh-CN" b="1"/>
              <a:t>     </a:t>
            </a:r>
            <a:r>
              <a:rPr lang="zh-CN" altLang="en-US" b="1"/>
              <a:t>可看作</a:t>
            </a:r>
            <a:r>
              <a:rPr lang="en-US" altLang="zh-CN" b="1"/>
              <a:t>          </a:t>
            </a:r>
            <a:r>
              <a:rPr lang="zh-CN" altLang="en-US" b="1"/>
              <a:t>，实际上是</a:t>
            </a:r>
            <a:r>
              <a:rPr lang="en-US" altLang="zh-CN" b="1"/>
              <a:t>O</a:t>
            </a:r>
            <a:r>
              <a:rPr lang="en-US" altLang="zh-CN" b="1" baseline="-25000"/>
              <a:t>2</a:t>
            </a:r>
            <a:r>
              <a:rPr lang="zh-CN" altLang="en-US" b="1"/>
              <a:t>的同素异形体</a:t>
            </a:r>
          </a:p>
          <a:p>
            <a:pPr eaLnBrk="1" hangingPunct="1"/>
            <a:r>
              <a:rPr lang="zh-CN" altLang="en-US" b="1"/>
              <a:t>（</a:t>
            </a:r>
            <a:r>
              <a:rPr lang="en-US" altLang="zh-CN" b="1"/>
              <a:t>allotrope</a:t>
            </a:r>
            <a:r>
              <a:rPr lang="zh-CN" altLang="en-US" b="1"/>
              <a:t>）</a:t>
            </a:r>
          </a:p>
        </p:txBody>
      </p:sp>
      <p:pic>
        <p:nvPicPr>
          <p:cNvPr id="6148" name="Picture 5">
            <a:extLst>
              <a:ext uri="{FF2B5EF4-FFF2-40B4-BE49-F238E27FC236}">
                <a16:creationId xmlns:a16="http://schemas.microsoft.com/office/drawing/2014/main" id="{217A3D62-4BC3-F1CD-6B69-CD1BA98CD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2565400"/>
            <a:ext cx="36449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a:extLst>
              <a:ext uri="{FF2B5EF4-FFF2-40B4-BE49-F238E27FC236}">
                <a16:creationId xmlns:a16="http://schemas.microsoft.com/office/drawing/2014/main" id="{6C4A41D8-AADA-13DF-62E9-327BF56148C1}"/>
              </a:ext>
            </a:extLst>
          </p:cNvPr>
          <p:cNvSpPr>
            <a:spLocks noChangeArrowheads="1"/>
          </p:cNvSpPr>
          <p:nvPr/>
        </p:nvSpPr>
        <p:spPr bwMode="auto">
          <a:xfrm>
            <a:off x="6003635"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aphicFrame>
        <p:nvGraphicFramePr>
          <p:cNvPr id="6146" name="Object 1">
            <a:extLst>
              <a:ext uri="{FF2B5EF4-FFF2-40B4-BE49-F238E27FC236}">
                <a16:creationId xmlns:a16="http://schemas.microsoft.com/office/drawing/2014/main" id="{B7B15BD8-9404-69A3-C5E2-31C2A17647CD}"/>
              </a:ext>
            </a:extLst>
          </p:cNvPr>
          <p:cNvGraphicFramePr>
            <a:graphicFrameLocks noChangeAspect="1"/>
          </p:cNvGraphicFramePr>
          <p:nvPr/>
        </p:nvGraphicFramePr>
        <p:xfrm>
          <a:off x="3863975" y="1268414"/>
          <a:ext cx="1206500" cy="865187"/>
        </p:xfrm>
        <a:graphic>
          <a:graphicData uri="http://schemas.openxmlformats.org/presentationml/2006/ole">
            <mc:AlternateContent xmlns:mc="http://schemas.openxmlformats.org/markup-compatibility/2006">
              <mc:Choice xmlns:v="urn:schemas-microsoft-com:vml" Requires="v">
                <p:oleObj name="公式" r:id="rId3" imgW="406048" imgH="291847" progId="Equation.3">
                  <p:embed/>
                </p:oleObj>
              </mc:Choice>
              <mc:Fallback>
                <p:oleObj name="公式" r:id="rId3" imgW="406048" imgH="291847" progId="Equation.3">
                  <p:embed/>
                  <p:pic>
                    <p:nvPicPr>
                      <p:cNvPr id="6146" name="Object 1">
                        <a:extLst>
                          <a:ext uri="{FF2B5EF4-FFF2-40B4-BE49-F238E27FC236}">
                            <a16:creationId xmlns:a16="http://schemas.microsoft.com/office/drawing/2014/main" id="{B7B15BD8-9404-69A3-C5E2-31C2A1764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268414"/>
                        <a:ext cx="12065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50" name="Picture 3">
            <a:extLst>
              <a:ext uri="{FF2B5EF4-FFF2-40B4-BE49-F238E27FC236}">
                <a16:creationId xmlns:a16="http://schemas.microsoft.com/office/drawing/2014/main" id="{96BCABEF-454B-E6C5-C7CF-32F0CCB92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1" y="2565400"/>
            <a:ext cx="29749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51CC92E0-9693-C7B8-42DC-68D3A59A5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9" y="4797425"/>
            <a:ext cx="4611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灯片编号占位符 8">
            <a:extLst>
              <a:ext uri="{FF2B5EF4-FFF2-40B4-BE49-F238E27FC236}">
                <a16:creationId xmlns:a16="http://schemas.microsoft.com/office/drawing/2014/main" id="{697E96CA-097A-FC88-1CB6-79F0FB5E650D}"/>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4A65D3B3-250C-491E-B69A-755F3161A1F6}" type="slidenum">
              <a:rPr lang="en-US" altLang="zh-CN" b="0">
                <a:solidFill>
                  <a:srgbClr val="000000"/>
                </a:solidFill>
                <a:latin typeface="Verdana" panose="020B0604030504040204" pitchFamily="34" charset="0"/>
              </a:rPr>
              <a:pPr/>
              <a:t>38</a:t>
            </a:fld>
            <a:endParaRPr lang="en-US" altLang="zh-CN" b="0">
              <a:solidFill>
                <a:srgbClr val="000000"/>
              </a:solidFill>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39B74E5A-7C6C-9E13-0EDE-DAC9BAF71AED}"/>
              </a:ext>
            </a:extLst>
          </p:cNvPr>
          <p:cNvSpPr>
            <a:spLocks noGrp="1" noChangeArrowheads="1"/>
          </p:cNvSpPr>
          <p:nvPr>
            <p:ph type="body" idx="1"/>
          </p:nvPr>
        </p:nvSpPr>
        <p:spPr>
          <a:xfrm>
            <a:off x="1524001" y="549276"/>
            <a:ext cx="4932363" cy="5229225"/>
          </a:xfrm>
        </p:spPr>
        <p:txBody>
          <a:bodyPr/>
          <a:lstStyle/>
          <a:p>
            <a:pPr eaLnBrk="1" hangingPunct="1"/>
            <a:r>
              <a:rPr lang="en-US" altLang="zh-CN" b="1">
                <a:latin typeface="Arial" panose="020B0604020202020204" pitchFamily="34" charset="0"/>
              </a:rPr>
              <a:t>b. Physical properties</a:t>
            </a:r>
          </a:p>
          <a:p>
            <a:pPr eaLnBrk="1" hangingPunct="1"/>
            <a:r>
              <a:rPr lang="en-US" altLang="zh-CN" b="1">
                <a:latin typeface="Arial" panose="020B0604020202020204" pitchFamily="34" charset="0"/>
              </a:rPr>
              <a:t>      </a:t>
            </a:r>
            <a:r>
              <a:rPr lang="zh-CN" altLang="en-US" b="1">
                <a:latin typeface="Arial" panose="020B0604020202020204" pitchFamily="34" charset="0"/>
              </a:rPr>
              <a:t>它是一种非常毒的蓝色气体，有特殊的腥臭味；少量</a:t>
            </a:r>
            <a:r>
              <a:rPr lang="en-US" altLang="zh-CN" b="1">
                <a:latin typeface="Arial" panose="020B0604020202020204" pitchFamily="34" charset="0"/>
              </a:rPr>
              <a:t>O</a:t>
            </a:r>
            <a:r>
              <a:rPr lang="en-US" altLang="zh-CN" b="1" baseline="-25000">
                <a:latin typeface="Arial" panose="020B0604020202020204" pitchFamily="34" charset="0"/>
              </a:rPr>
              <a:t>3</a:t>
            </a:r>
            <a:r>
              <a:rPr lang="zh-CN" altLang="en-US" b="1">
                <a:latin typeface="Arial" panose="020B0604020202020204" pitchFamily="34" charset="0"/>
              </a:rPr>
              <a:t>可以净化空气、大量</a:t>
            </a:r>
            <a:r>
              <a:rPr lang="en-US" altLang="zh-CN" b="1">
                <a:latin typeface="Arial" panose="020B0604020202020204" pitchFamily="34" charset="0"/>
              </a:rPr>
              <a:t>O</a:t>
            </a:r>
            <a:r>
              <a:rPr lang="en-US" altLang="zh-CN" b="1" baseline="-25000">
                <a:latin typeface="Arial" panose="020B0604020202020204" pitchFamily="34" charset="0"/>
              </a:rPr>
              <a:t>3</a:t>
            </a:r>
            <a:r>
              <a:rPr lang="zh-CN" altLang="en-US" b="1">
                <a:latin typeface="Arial" panose="020B0604020202020204" pitchFamily="34" charset="0"/>
              </a:rPr>
              <a:t>对人体有害。</a:t>
            </a:r>
          </a:p>
        </p:txBody>
      </p:sp>
      <p:graphicFrame>
        <p:nvGraphicFramePr>
          <p:cNvPr id="3" name="Group 5">
            <a:extLst>
              <a:ext uri="{FF2B5EF4-FFF2-40B4-BE49-F238E27FC236}">
                <a16:creationId xmlns:a16="http://schemas.microsoft.com/office/drawing/2014/main" id="{D1210DE2-F8DC-EA8B-A360-4F82247BF23A}"/>
              </a:ext>
            </a:extLst>
          </p:cNvPr>
          <p:cNvGraphicFramePr>
            <a:graphicFrameLocks noGrp="1"/>
          </p:cNvGraphicFramePr>
          <p:nvPr/>
        </p:nvGraphicFramePr>
        <p:xfrm>
          <a:off x="6564314" y="188913"/>
          <a:ext cx="4103687" cy="3657600"/>
        </p:xfrm>
        <a:graphic>
          <a:graphicData uri="http://schemas.openxmlformats.org/drawingml/2006/table">
            <a:tbl>
              <a:tblPr/>
              <a:tblGrid>
                <a:gridCol w="1871857">
                  <a:extLst>
                    <a:ext uri="{9D8B030D-6E8A-4147-A177-3AD203B41FA5}">
                      <a16:colId xmlns:a16="http://schemas.microsoft.com/office/drawing/2014/main" val="20000"/>
                    </a:ext>
                  </a:extLst>
                </a:gridCol>
                <a:gridCol w="1079918">
                  <a:extLst>
                    <a:ext uri="{9D8B030D-6E8A-4147-A177-3AD203B41FA5}">
                      <a16:colId xmlns:a16="http://schemas.microsoft.com/office/drawing/2014/main" val="20001"/>
                    </a:ext>
                  </a:extLst>
                </a:gridCol>
                <a:gridCol w="1151912">
                  <a:extLst>
                    <a:ext uri="{9D8B030D-6E8A-4147-A177-3AD203B41FA5}">
                      <a16:colId xmlns:a16="http://schemas.microsoft.com/office/drawing/2014/main" val="20002"/>
                    </a:ext>
                  </a:extLst>
                </a:gridCol>
              </a:tblGrid>
              <a:tr h="6249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氧和臭氧的</a:t>
                      </a:r>
                      <a:endParaRPr kumimoji="1" lang="en-US" altLang="zh-CN" sz="2000" b="1" i="0" u="none" strike="noStrike" cap="none" normalizeH="0" baseline="0" dirty="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物理性质</a:t>
                      </a:r>
                    </a:p>
                  </a:txBody>
                  <a:tcPr marL="91423" marR="914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氧</a:t>
                      </a:r>
                    </a:p>
                  </a:txBody>
                  <a:tcPr marL="91423" marR="914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臭氧</a:t>
                      </a:r>
                    </a:p>
                  </a:txBody>
                  <a:tcPr marL="91423" marR="914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534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CN" sz="2000" b="1" i="0" u="none" strike="noStrike" cap="none" normalizeH="0" baseline="0" dirty="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气体颜色</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液体颜色</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熔点</a:t>
                      </a: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/K</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沸点</a:t>
                      </a: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/K</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临界温度</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273K</a:t>
                      </a: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时水中的溶解度</a:t>
                      </a: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(ml/L)</a:t>
                      </a:r>
                    </a:p>
                  </a:txBody>
                  <a:tcPr marL="91423" marR="914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无色</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淡蓝色</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54.6</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90</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154</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49.1</a:t>
                      </a:r>
                    </a:p>
                  </a:txBody>
                  <a:tcPr marL="91423" marR="914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淡蓝色</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CN" altLang="en-US" sz="2000" b="1" i="0" u="none" strike="noStrike" cap="none" normalizeH="0" baseline="0" dirty="0">
                          <a:ln>
                            <a:noFill/>
                          </a:ln>
                          <a:solidFill>
                            <a:schemeClr val="tx1"/>
                          </a:solidFill>
                          <a:effectLst/>
                          <a:latin typeface="Times New Roman" pitchFamily="18" charset="0"/>
                          <a:ea typeface="宋体" pitchFamily="2" charset="-122"/>
                        </a:rPr>
                        <a:t>暗蓝色</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81.0</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160.6</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268</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000" b="1" i="0" u="none" strike="noStrike" cap="none" normalizeH="0" baseline="0" dirty="0">
                          <a:ln>
                            <a:noFill/>
                          </a:ln>
                          <a:solidFill>
                            <a:schemeClr val="tx1"/>
                          </a:solidFill>
                          <a:effectLst/>
                          <a:latin typeface="Times New Roman" pitchFamily="18" charset="0"/>
                          <a:ea typeface="宋体" pitchFamily="2" charset="-122"/>
                        </a:rPr>
                        <a:t>494</a:t>
                      </a:r>
                    </a:p>
                  </a:txBody>
                  <a:tcPr marL="91423" marR="914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11633" name="Picture 3">
            <a:extLst>
              <a:ext uri="{FF2B5EF4-FFF2-40B4-BE49-F238E27FC236}">
                <a16:creationId xmlns:a16="http://schemas.microsoft.com/office/drawing/2014/main" id="{7C86A343-4E4E-39A5-4A7E-8F1F7F7CA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3978276"/>
            <a:ext cx="32781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AD61F985-1FEA-5166-E115-9FD71369A78E}"/>
              </a:ext>
            </a:extLst>
          </p:cNvPr>
          <p:cNvSpPr/>
          <p:nvPr/>
        </p:nvSpPr>
        <p:spPr>
          <a:xfrm>
            <a:off x="1524000" y="3357564"/>
            <a:ext cx="5003800" cy="2763837"/>
          </a:xfrm>
          <a:prstGeom prst="rect">
            <a:avLst/>
          </a:prstGeom>
        </p:spPr>
        <p:txBody>
          <a:bodyPr>
            <a:spAutoFit/>
          </a:bodyPr>
          <a:lstStyle/>
          <a:p>
            <a:pPr marL="342900" indent="-342900">
              <a:spcBef>
                <a:spcPct val="20000"/>
              </a:spcBef>
              <a:buClr>
                <a:srgbClr val="006666"/>
              </a:buClr>
              <a:buSzPct val="70000"/>
              <a:defRPr/>
            </a:pPr>
            <a:r>
              <a:rPr lang="zh-CN" altLang="en-US" sz="2800" kern="0" dirty="0">
                <a:solidFill>
                  <a:srgbClr val="000000"/>
                </a:solidFill>
                <a:latin typeface="Arial" charset="0"/>
                <a:ea typeface="宋体"/>
              </a:rPr>
              <a:t>       液态</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3</a:t>
            </a:r>
            <a:r>
              <a:rPr lang="zh-CN" altLang="en-US" sz="2800" kern="0" dirty="0">
                <a:solidFill>
                  <a:srgbClr val="000000"/>
                </a:solidFill>
                <a:latin typeface="Arial" charset="0"/>
                <a:ea typeface="宋体"/>
              </a:rPr>
              <a:t>是深蓝色，固态</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3</a:t>
            </a:r>
            <a:r>
              <a:rPr lang="zh-CN" altLang="en-US" sz="2800" kern="0" dirty="0">
                <a:solidFill>
                  <a:srgbClr val="000000"/>
                </a:solidFill>
                <a:latin typeface="Arial" charset="0"/>
                <a:ea typeface="宋体"/>
              </a:rPr>
              <a:t>是暗紫色，由于</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3</a:t>
            </a:r>
            <a:r>
              <a:rPr lang="zh-CN" altLang="en-US" sz="2800" kern="0" dirty="0">
                <a:solidFill>
                  <a:srgbClr val="000000"/>
                </a:solidFill>
                <a:latin typeface="Arial" charset="0"/>
                <a:ea typeface="宋体"/>
              </a:rPr>
              <a:t>的极化作用与极化率都大于</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2 </a:t>
            </a:r>
            <a:r>
              <a:rPr lang="zh-CN" altLang="en-US" sz="2800" kern="0" dirty="0">
                <a:solidFill>
                  <a:srgbClr val="000000"/>
                </a:solidFill>
                <a:latin typeface="Arial" charset="0"/>
                <a:ea typeface="宋体"/>
              </a:rPr>
              <a:t>，所以其沸点比</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2</a:t>
            </a:r>
            <a:r>
              <a:rPr lang="zh-CN" altLang="en-US" sz="2800" kern="0" dirty="0">
                <a:solidFill>
                  <a:srgbClr val="000000"/>
                </a:solidFill>
                <a:latin typeface="Arial" charset="0"/>
                <a:ea typeface="宋体"/>
              </a:rPr>
              <a:t>高，比</a:t>
            </a:r>
            <a:r>
              <a:rPr lang="en-US" altLang="zh-CN" sz="2800" kern="0" dirty="0">
                <a:solidFill>
                  <a:srgbClr val="000000"/>
                </a:solidFill>
                <a:latin typeface="Arial" charset="0"/>
                <a:ea typeface="宋体"/>
              </a:rPr>
              <a:t>O</a:t>
            </a:r>
            <a:r>
              <a:rPr lang="en-US" altLang="zh-CN" sz="2800" kern="0" baseline="-25000" dirty="0">
                <a:solidFill>
                  <a:srgbClr val="000000"/>
                </a:solidFill>
                <a:latin typeface="Arial" charset="0"/>
                <a:ea typeface="宋体"/>
              </a:rPr>
              <a:t>2</a:t>
            </a:r>
            <a:r>
              <a:rPr lang="zh-CN" altLang="en-US" sz="2800" kern="0" dirty="0">
                <a:solidFill>
                  <a:srgbClr val="000000"/>
                </a:solidFill>
                <a:latin typeface="Arial" charset="0"/>
                <a:ea typeface="宋体"/>
              </a:rPr>
              <a:t>易溶于水，有颜色。</a:t>
            </a:r>
            <a:endParaRPr lang="en-US" altLang="zh-CN" sz="2800" kern="0" dirty="0">
              <a:solidFill>
                <a:srgbClr val="000000"/>
              </a:solidFill>
              <a:latin typeface="Arial" charset="0"/>
              <a:ea typeface="宋体"/>
            </a:endParaRPr>
          </a:p>
          <a:p>
            <a:pPr marL="342900" indent="-342900">
              <a:spcBef>
                <a:spcPct val="20000"/>
              </a:spcBef>
              <a:buClr>
                <a:srgbClr val="006666"/>
              </a:buClr>
              <a:buSzPct val="70000"/>
              <a:defRPr/>
            </a:pPr>
            <a:r>
              <a:rPr lang="en-US" altLang="zh-CN" sz="2800" kern="0" dirty="0">
                <a:solidFill>
                  <a:srgbClr val="000000"/>
                </a:solidFill>
                <a:latin typeface="Arial" charset="0"/>
                <a:ea typeface="宋体"/>
              </a:rPr>
              <a:t>    </a:t>
            </a:r>
            <a:r>
              <a:rPr lang="en-US" altLang="zh-CN" sz="2800" kern="0" dirty="0">
                <a:solidFill>
                  <a:srgbClr val="0000FF"/>
                </a:solidFill>
                <a:latin typeface="Arial" charset="0"/>
                <a:ea typeface="宋体"/>
              </a:rPr>
              <a:t>※ </a:t>
            </a:r>
            <a:r>
              <a:rPr lang="zh-CN" altLang="en-US" sz="2800" kern="0" dirty="0">
                <a:solidFill>
                  <a:srgbClr val="0000FF"/>
                </a:solidFill>
                <a:latin typeface="Arial" charset="0"/>
                <a:ea typeface="宋体"/>
              </a:rPr>
              <a:t>唯一极性单质</a:t>
            </a:r>
            <a:r>
              <a:rPr lang="zh-CN" altLang="en-US" sz="2800" kern="0" dirty="0">
                <a:solidFill>
                  <a:srgbClr val="000000"/>
                </a:solidFill>
                <a:latin typeface="Arial" charset="0"/>
                <a:ea typeface="宋体"/>
              </a:rPr>
              <a:t>！</a:t>
            </a:r>
          </a:p>
        </p:txBody>
      </p:sp>
      <p:sp>
        <p:nvSpPr>
          <p:cNvPr id="111635" name="灯片编号占位符 6">
            <a:extLst>
              <a:ext uri="{FF2B5EF4-FFF2-40B4-BE49-F238E27FC236}">
                <a16:creationId xmlns:a16="http://schemas.microsoft.com/office/drawing/2014/main" id="{5D7EADEB-5AC4-0754-788E-A7052F8E4AFF}"/>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CB620D88-2DAD-4FD9-BD0F-1E6E8F818A37}" type="slidenum">
              <a:rPr lang="en-US" altLang="zh-CN" b="0">
                <a:latin typeface="Verdana" panose="020B0604030504040204" pitchFamily="34" charset="0"/>
              </a:rPr>
              <a:pPr/>
              <a:t>39</a:t>
            </a:fld>
            <a:endParaRPr lang="en-US" altLang="zh-CN" b="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 Box 185">
            <a:extLst>
              <a:ext uri="{FF2B5EF4-FFF2-40B4-BE49-F238E27FC236}">
                <a16:creationId xmlns:a16="http://schemas.microsoft.com/office/drawing/2014/main" id="{81502F8B-0395-F51D-DCA8-1EDB1F2B0C9E}"/>
              </a:ext>
            </a:extLst>
          </p:cNvPr>
          <p:cNvSpPr txBox="1">
            <a:spLocks noChangeArrowheads="1"/>
          </p:cNvSpPr>
          <p:nvPr/>
        </p:nvSpPr>
        <p:spPr bwMode="auto">
          <a:xfrm>
            <a:off x="4872039" y="1"/>
            <a:ext cx="2041525" cy="830263"/>
          </a:xfrm>
          <a:prstGeom prst="rect">
            <a:avLst/>
          </a:prstGeom>
          <a:noFill/>
          <a:ln w="9525">
            <a:noFill/>
            <a:miter lim="800000"/>
            <a:headEnd/>
            <a:tailEnd/>
          </a:ln>
          <a:effectLst/>
        </p:spPr>
        <p:txBody>
          <a:bodyPr wrap="none">
            <a:spAutoFit/>
          </a:bodyPr>
          <a:lstStyle/>
          <a:p>
            <a:pPr>
              <a:defRPr/>
            </a:pPr>
            <a:r>
              <a:rPr kumimoji="1" lang="zh-CN" altLang="en-US" sz="4800" kern="0" dirty="0">
                <a:solidFill>
                  <a:srgbClr val="0000FF"/>
                </a:solidFill>
                <a:latin typeface="+mn-ea"/>
              </a:rPr>
              <a:t>金刚石</a:t>
            </a:r>
          </a:p>
        </p:txBody>
      </p:sp>
      <p:grpSp>
        <p:nvGrpSpPr>
          <p:cNvPr id="4100" name="组合 196">
            <a:extLst>
              <a:ext uri="{FF2B5EF4-FFF2-40B4-BE49-F238E27FC236}">
                <a16:creationId xmlns:a16="http://schemas.microsoft.com/office/drawing/2014/main" id="{5AD37DE6-EFD7-6003-BD8E-B31E815425E0}"/>
              </a:ext>
            </a:extLst>
          </p:cNvPr>
          <p:cNvGrpSpPr>
            <a:grpSpLocks/>
          </p:cNvGrpSpPr>
          <p:nvPr/>
        </p:nvGrpSpPr>
        <p:grpSpPr bwMode="auto">
          <a:xfrm>
            <a:off x="1847850" y="1125538"/>
            <a:ext cx="4248150" cy="5543550"/>
            <a:chOff x="323528" y="1124744"/>
            <a:chExt cx="4248472" cy="5544616"/>
          </a:xfrm>
        </p:grpSpPr>
        <p:pic>
          <p:nvPicPr>
            <p:cNvPr id="4104" name="Picture 4">
              <a:extLst>
                <a:ext uri="{FF2B5EF4-FFF2-40B4-BE49-F238E27FC236}">
                  <a16:creationId xmlns:a16="http://schemas.microsoft.com/office/drawing/2014/main" id="{08A5912E-3B95-F753-EB91-688FCE99F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07" r="13713" b="-496"/>
            <a:stretch>
              <a:fillRect/>
            </a:stretch>
          </p:blipFill>
          <p:spPr bwMode="auto">
            <a:xfrm>
              <a:off x="323528" y="1124744"/>
              <a:ext cx="4248472" cy="5544616"/>
            </a:xfrm>
            <a:prstGeom prst="rect">
              <a:avLst/>
            </a:prstGeom>
            <a:noFill/>
            <a:ln w="19050" cap="sq">
              <a:solidFill>
                <a:srgbClr val="A5002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68" name="Freeform 183">
              <a:extLst>
                <a:ext uri="{FF2B5EF4-FFF2-40B4-BE49-F238E27FC236}">
                  <a16:creationId xmlns:a16="http://schemas.microsoft.com/office/drawing/2014/main" id="{406EA81C-749B-9D2B-0306-E1EF637773F0}"/>
                </a:ext>
              </a:extLst>
            </p:cNvPr>
            <p:cNvSpPr>
              <a:spLocks/>
            </p:cNvSpPr>
            <p:nvPr/>
          </p:nvSpPr>
          <p:spPr bwMode="auto">
            <a:xfrm rot="2252785">
              <a:off x="2489042" y="2539478"/>
              <a:ext cx="473111" cy="230232"/>
            </a:xfrm>
            <a:custGeom>
              <a:avLst/>
              <a:gdLst/>
              <a:ahLst/>
              <a:cxnLst>
                <a:cxn ang="0">
                  <a:pos x="0" y="360"/>
                </a:cxn>
                <a:cxn ang="0">
                  <a:pos x="288" y="408"/>
                </a:cxn>
                <a:cxn ang="0">
                  <a:pos x="528" y="216"/>
                </a:cxn>
                <a:cxn ang="0">
                  <a:pos x="624" y="24"/>
                </a:cxn>
                <a:cxn ang="0">
                  <a:pos x="528" y="72"/>
                </a:cxn>
                <a:cxn ang="0">
                  <a:pos x="624" y="24"/>
                </a:cxn>
                <a:cxn ang="0">
                  <a:pos x="672" y="168"/>
                </a:cxn>
              </a:cxnLst>
              <a:rect l="0" t="0" r="r" b="b"/>
              <a:pathLst>
                <a:path w="672" h="432">
                  <a:moveTo>
                    <a:pt x="0" y="360"/>
                  </a:moveTo>
                  <a:cubicBezTo>
                    <a:pt x="100" y="396"/>
                    <a:pt x="200" y="432"/>
                    <a:pt x="288" y="408"/>
                  </a:cubicBezTo>
                  <a:cubicBezTo>
                    <a:pt x="376" y="384"/>
                    <a:pt x="472" y="280"/>
                    <a:pt x="528" y="216"/>
                  </a:cubicBezTo>
                  <a:cubicBezTo>
                    <a:pt x="584" y="152"/>
                    <a:pt x="624" y="48"/>
                    <a:pt x="624" y="24"/>
                  </a:cubicBezTo>
                  <a:cubicBezTo>
                    <a:pt x="624" y="0"/>
                    <a:pt x="528" y="72"/>
                    <a:pt x="528" y="72"/>
                  </a:cubicBezTo>
                  <a:cubicBezTo>
                    <a:pt x="528" y="72"/>
                    <a:pt x="600" y="8"/>
                    <a:pt x="624" y="24"/>
                  </a:cubicBezTo>
                  <a:cubicBezTo>
                    <a:pt x="648" y="40"/>
                    <a:pt x="664" y="152"/>
                    <a:pt x="672" y="168"/>
                  </a:cubicBezTo>
                </a:path>
              </a:pathLst>
            </a:custGeom>
            <a:noFill/>
            <a:ln w="73025">
              <a:solidFill>
                <a:srgbClr val="FF0000"/>
              </a:solidFill>
              <a:round/>
              <a:headEnd/>
              <a:tailEnd/>
            </a:ln>
            <a:effectLst/>
          </p:spPr>
          <p:txBody>
            <a:bodyPr wrap="none"/>
            <a:lstStyle/>
            <a:p>
              <a:pPr>
                <a:defRPr/>
              </a:pPr>
              <a:endParaRPr lang="zh-CN" altLang="en-US" kern="0">
                <a:solidFill>
                  <a:sysClr val="windowText" lastClr="000000"/>
                </a:solidFill>
                <a:latin typeface="Arial" charset="0"/>
              </a:endParaRPr>
            </a:p>
          </p:txBody>
        </p:sp>
        <p:sp>
          <p:nvSpPr>
            <p:cNvPr id="4106" name="Text Box 184">
              <a:extLst>
                <a:ext uri="{FF2B5EF4-FFF2-40B4-BE49-F238E27FC236}">
                  <a16:creationId xmlns:a16="http://schemas.microsoft.com/office/drawing/2014/main" id="{3AC7663C-C1EE-8936-E17D-897B5D378AE2}"/>
                </a:ext>
              </a:extLst>
            </p:cNvPr>
            <p:cNvSpPr txBox="1">
              <a:spLocks noChangeArrowheads="1"/>
            </p:cNvSpPr>
            <p:nvPr/>
          </p:nvSpPr>
          <p:spPr bwMode="auto">
            <a:xfrm rot="2068298">
              <a:off x="2114947" y="2838530"/>
              <a:ext cx="115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r>
                <a:rPr lang="en-US" altLang="zh-CN" sz="1800">
                  <a:latin typeface="Times New Roman" panose="02020603050405020304" pitchFamily="18" charset="0"/>
                </a:rPr>
                <a:t>109º28'</a:t>
              </a:r>
            </a:p>
          </p:txBody>
        </p:sp>
      </p:grpSp>
      <p:sp>
        <p:nvSpPr>
          <p:cNvPr id="4101" name="Text Box 4">
            <a:extLst>
              <a:ext uri="{FF2B5EF4-FFF2-40B4-BE49-F238E27FC236}">
                <a16:creationId xmlns:a16="http://schemas.microsoft.com/office/drawing/2014/main" id="{A107E84C-B112-07A1-702E-F77B22C987C9}"/>
              </a:ext>
            </a:extLst>
          </p:cNvPr>
          <p:cNvSpPr txBox="1">
            <a:spLocks noChangeArrowheads="1"/>
          </p:cNvSpPr>
          <p:nvPr/>
        </p:nvSpPr>
        <p:spPr bwMode="invGray">
          <a:xfrm>
            <a:off x="6311900" y="1052513"/>
            <a:ext cx="4356100" cy="5478462"/>
          </a:xfrm>
          <a:prstGeom prst="rect">
            <a:avLst/>
          </a:prstGeom>
          <a:noFill/>
          <a:ln w="9525">
            <a:noFill/>
            <a:miter lim="800000"/>
            <a:headEnd/>
            <a:tailEnd/>
          </a:ln>
        </p:spPr>
        <p:txBody>
          <a:bodyPr>
            <a:spAutoFit/>
          </a:bodyPr>
          <a:lstStyle/>
          <a:p>
            <a:pPr>
              <a:spcBef>
                <a:spcPct val="50000"/>
              </a:spcBef>
              <a:buSzPct val="70000"/>
              <a:buFont typeface="Wingdings" pitchFamily="2" charset="2"/>
              <a:buChar char="Ø"/>
              <a:defRPr/>
            </a:pPr>
            <a:r>
              <a:rPr lang="zh-CN" altLang="en-US" sz="2800" dirty="0">
                <a:solidFill>
                  <a:srgbClr val="000000"/>
                </a:solidFill>
                <a:latin typeface="+mn-ea"/>
              </a:rPr>
              <a:t>原子晶体，</a:t>
            </a:r>
            <a:r>
              <a:rPr lang="en-US" altLang="zh-CN" sz="2800" dirty="0">
                <a:solidFill>
                  <a:srgbClr val="000000"/>
                </a:solidFill>
                <a:latin typeface="+mn-ea"/>
              </a:rPr>
              <a:t>C</a:t>
            </a:r>
            <a:r>
              <a:rPr lang="zh-CN" altLang="en-US" sz="2800" dirty="0">
                <a:solidFill>
                  <a:srgbClr val="000000"/>
                </a:solidFill>
                <a:latin typeface="+mn-ea"/>
              </a:rPr>
              <a:t>：</a:t>
            </a:r>
            <a:r>
              <a:rPr lang="en-US" altLang="zh-CN" sz="2800" dirty="0">
                <a:solidFill>
                  <a:srgbClr val="000000"/>
                </a:solidFill>
                <a:latin typeface="+mn-ea"/>
              </a:rPr>
              <a:t>sp</a:t>
            </a:r>
            <a:r>
              <a:rPr lang="en-US" altLang="zh-CN" sz="2800" baseline="30000" dirty="0">
                <a:solidFill>
                  <a:srgbClr val="000000"/>
                </a:solidFill>
                <a:latin typeface="+mn-ea"/>
              </a:rPr>
              <a:t>3</a:t>
            </a:r>
            <a:r>
              <a:rPr lang="zh-CN" altLang="en-US" sz="2800" dirty="0">
                <a:solidFill>
                  <a:srgbClr val="000000"/>
                </a:solidFill>
                <a:latin typeface="+mn-ea"/>
              </a:rPr>
              <a:t>等性杂化，所有价电子都参与了共价键的形成。</a:t>
            </a:r>
            <a:r>
              <a:rPr lang="zh-CN" altLang="en-US" sz="2800" dirty="0">
                <a:solidFill>
                  <a:srgbClr val="000000"/>
                </a:solidFill>
                <a:latin typeface="+mn-ea"/>
                <a:sym typeface="Symbol" pitchFamily="18" charset="2"/>
              </a:rPr>
              <a:t>硬度大、熔点高；</a:t>
            </a:r>
            <a:endParaRPr lang="en-US" altLang="zh-CN" sz="2800" dirty="0">
              <a:solidFill>
                <a:srgbClr val="000000"/>
              </a:solidFill>
              <a:latin typeface="+mn-ea"/>
              <a:sym typeface="Symbol" pitchFamily="18" charset="2"/>
            </a:endParaRPr>
          </a:p>
          <a:p>
            <a:pPr>
              <a:spcBef>
                <a:spcPct val="50000"/>
              </a:spcBef>
              <a:buSzPct val="70000"/>
              <a:buFont typeface="Wingdings" pitchFamily="2" charset="2"/>
              <a:buChar char="Ø"/>
              <a:defRPr/>
            </a:pPr>
            <a:r>
              <a:rPr lang="en-US" altLang="zh-CN" sz="2800" dirty="0">
                <a:solidFill>
                  <a:srgbClr val="000000"/>
                </a:solidFill>
                <a:latin typeface="+mn-ea"/>
                <a:sym typeface="Symbol" pitchFamily="18" charset="2"/>
              </a:rPr>
              <a:t> </a:t>
            </a:r>
            <a:r>
              <a:rPr lang="zh-CN" altLang="en-US" sz="2800" dirty="0">
                <a:solidFill>
                  <a:srgbClr val="FF0000"/>
                </a:solidFill>
                <a:latin typeface="+mn-ea"/>
              </a:rPr>
              <a:t>晶体中没有自由电子，因此不导电。</a:t>
            </a:r>
            <a:endParaRPr lang="en-US" altLang="zh-CN" sz="2800" dirty="0">
              <a:solidFill>
                <a:srgbClr val="FF0000"/>
              </a:solidFill>
              <a:latin typeface="+mn-ea"/>
            </a:endParaRPr>
          </a:p>
          <a:p>
            <a:pPr>
              <a:spcBef>
                <a:spcPct val="50000"/>
              </a:spcBef>
              <a:buSzPct val="70000"/>
              <a:buFont typeface="Wingdings" pitchFamily="2" charset="2"/>
              <a:buChar char="Ø"/>
              <a:defRPr/>
            </a:pPr>
            <a:r>
              <a:rPr lang="en-US" altLang="zh-CN" sz="2800" dirty="0">
                <a:solidFill>
                  <a:srgbClr val="000000"/>
                </a:solidFill>
                <a:latin typeface="+mn-ea"/>
              </a:rPr>
              <a:t> </a:t>
            </a:r>
            <a:r>
              <a:rPr lang="zh-CN" altLang="en-US" sz="2800" dirty="0">
                <a:solidFill>
                  <a:srgbClr val="000000"/>
                </a:solidFill>
                <a:latin typeface="+mn-ea"/>
              </a:rPr>
              <a:t>室温下对所有化学试剂显惰性。但在空气中加热到</a:t>
            </a:r>
            <a:r>
              <a:rPr lang="en-US" altLang="zh-CN" sz="2800" dirty="0">
                <a:solidFill>
                  <a:srgbClr val="000000"/>
                </a:solidFill>
                <a:latin typeface="+mn-ea"/>
              </a:rPr>
              <a:t>1100K</a:t>
            </a:r>
            <a:r>
              <a:rPr lang="zh-CN" altLang="en-US" sz="2800" dirty="0">
                <a:solidFill>
                  <a:srgbClr val="000000"/>
                </a:solidFill>
                <a:latin typeface="+mn-ea"/>
              </a:rPr>
              <a:t>左右燃烧生成</a:t>
            </a:r>
            <a:r>
              <a:rPr lang="en-US" altLang="zh-CN" sz="2800" dirty="0">
                <a:solidFill>
                  <a:srgbClr val="000000"/>
                </a:solidFill>
                <a:latin typeface="+mn-ea"/>
              </a:rPr>
              <a:t>CO</a:t>
            </a:r>
            <a:r>
              <a:rPr lang="en-US" altLang="zh-CN" sz="2800" baseline="-25000" dirty="0">
                <a:solidFill>
                  <a:srgbClr val="000000"/>
                </a:solidFill>
                <a:latin typeface="+mn-ea"/>
              </a:rPr>
              <a:t>2</a:t>
            </a:r>
            <a:r>
              <a:rPr lang="zh-CN" altLang="en-US" sz="2800" dirty="0">
                <a:solidFill>
                  <a:srgbClr val="000000"/>
                </a:solidFill>
                <a:latin typeface="+mn-ea"/>
              </a:rPr>
              <a:t>。  </a:t>
            </a:r>
            <a:endParaRPr lang="en-US" altLang="zh-CN" sz="2800" dirty="0">
              <a:solidFill>
                <a:srgbClr val="000000"/>
              </a:solidFill>
              <a:latin typeface="+mn-ea"/>
            </a:endParaRPr>
          </a:p>
          <a:p>
            <a:pPr>
              <a:spcBef>
                <a:spcPct val="50000"/>
              </a:spcBef>
              <a:buClr>
                <a:srgbClr val="CCFF33"/>
              </a:buClr>
              <a:buSzPct val="70000"/>
              <a:buFont typeface="Wingdings" pitchFamily="2" charset="2"/>
              <a:buNone/>
              <a:defRPr/>
            </a:pPr>
            <a:r>
              <a:rPr lang="zh-CN" altLang="en-US" sz="2800" dirty="0">
                <a:solidFill>
                  <a:srgbClr val="0000FF"/>
                </a:solidFill>
                <a:latin typeface="+mn-ea"/>
              </a:rPr>
              <a:t>用途</a:t>
            </a:r>
            <a:r>
              <a:rPr lang="zh-CN" altLang="en-US" sz="2800" dirty="0">
                <a:solidFill>
                  <a:srgbClr val="000000"/>
                </a:solidFill>
                <a:latin typeface="+mn-ea"/>
              </a:rPr>
              <a:t>：钻石、装饰品，钻头，磨削工具。</a:t>
            </a:r>
          </a:p>
        </p:txBody>
      </p:sp>
      <p:graphicFrame>
        <p:nvGraphicFramePr>
          <p:cNvPr id="4098" name="Object 59">
            <a:extLst>
              <a:ext uri="{FF2B5EF4-FFF2-40B4-BE49-F238E27FC236}">
                <a16:creationId xmlns:a16="http://schemas.microsoft.com/office/drawing/2014/main" id="{E5C52C15-800B-D27D-3542-2D4C5EA5520F}"/>
              </a:ext>
            </a:extLst>
          </p:cNvPr>
          <p:cNvGraphicFramePr>
            <a:graphicFrameLocks noChangeAspect="1"/>
          </p:cNvGraphicFramePr>
          <p:nvPr/>
        </p:nvGraphicFramePr>
        <p:xfrm>
          <a:off x="1703389" y="188913"/>
          <a:ext cx="1946275" cy="1871662"/>
        </p:xfrm>
        <a:graphic>
          <a:graphicData uri="http://schemas.openxmlformats.org/presentationml/2006/ole">
            <mc:AlternateContent xmlns:mc="http://schemas.openxmlformats.org/markup-compatibility/2006">
              <mc:Choice xmlns:v="urn:schemas-microsoft-com:vml" Requires="v">
                <p:oleObj name="Image" r:id="rId3" imgW="1246318" imgH="1197765" progId="Photoshop.Image.7">
                  <p:embed/>
                </p:oleObj>
              </mc:Choice>
              <mc:Fallback>
                <p:oleObj name="Image" r:id="rId3" imgW="1246318" imgH="1197765" progId="Photoshop.Image.7">
                  <p:embed/>
                  <p:pic>
                    <p:nvPicPr>
                      <p:cNvPr id="4098" name="Object 59">
                        <a:extLst>
                          <a:ext uri="{FF2B5EF4-FFF2-40B4-BE49-F238E27FC236}">
                            <a16:creationId xmlns:a16="http://schemas.microsoft.com/office/drawing/2014/main" id="{E5C52C15-800B-D27D-3542-2D4C5EA55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188913"/>
                        <a:ext cx="194627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2" name="Picture 187">
            <a:extLst>
              <a:ext uri="{FF2B5EF4-FFF2-40B4-BE49-F238E27FC236}">
                <a16:creationId xmlns:a16="http://schemas.microsoft.com/office/drawing/2014/main" id="{DC0207BE-F886-CF05-FF32-D753B11B0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165" t="9911" r="5988" b="4182"/>
          <a:stretch>
            <a:fillRect/>
          </a:stretch>
        </p:blipFill>
        <p:spPr bwMode="auto">
          <a:xfrm>
            <a:off x="1524000" y="5661026"/>
            <a:ext cx="12763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灯片编号占位符 9">
            <a:extLst>
              <a:ext uri="{FF2B5EF4-FFF2-40B4-BE49-F238E27FC236}">
                <a16:creationId xmlns:a16="http://schemas.microsoft.com/office/drawing/2014/main" id="{419CFA68-DAAA-BD20-2F9D-F789C603EA13}"/>
              </a:ext>
            </a:extLst>
          </p:cNvPr>
          <p:cNvSpPr>
            <a:spLocks noGrp="1"/>
          </p:cNvSpPr>
          <p:nvPr>
            <p:ph type="sldNum" sz="quarter" idx="12"/>
          </p:nvPr>
        </p:nvSpPr>
        <p:spPr>
          <a:xfrm>
            <a:off x="8378826" y="6597650"/>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8B02D1DE-A174-44FA-B3F8-6599D3502741}" type="slidenum">
              <a:rPr lang="en-US" altLang="zh-CN" sz="1400" b="0">
                <a:solidFill>
                  <a:srgbClr val="000000"/>
                </a:solidFill>
              </a:rPr>
              <a:pPr eaLnBrk="1" hangingPunct="1"/>
              <a:t>4</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1">
                                            <p:txEl>
                                              <p:pRg st="1" end="1"/>
                                            </p:txEl>
                                          </p:spTgt>
                                        </p:tgtEl>
                                        <p:attrNameLst>
                                          <p:attrName>style.visibility</p:attrName>
                                        </p:attrNameLst>
                                      </p:cBhvr>
                                      <p:to>
                                        <p:strVal val="visible"/>
                                      </p:to>
                                    </p:set>
                                    <p:animEffect transition="in" filter="blinds(horizontal)">
                                      <p:cBhvr>
                                        <p:cTn id="7"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6977F61-A072-46F8-666F-268ACD05C180}"/>
              </a:ext>
            </a:extLst>
          </p:cNvPr>
          <p:cNvSpPr/>
          <p:nvPr/>
        </p:nvSpPr>
        <p:spPr>
          <a:xfrm>
            <a:off x="2063750" y="836614"/>
            <a:ext cx="7831138" cy="4954587"/>
          </a:xfrm>
          <a:prstGeom prst="rect">
            <a:avLst/>
          </a:prstGeom>
        </p:spPr>
        <p:txBody>
          <a:bodyPr>
            <a:spAutoFit/>
          </a:bodyPr>
          <a:lstStyle/>
          <a:p>
            <a:pPr eaLnBrk="1" hangingPunct="1">
              <a:spcBef>
                <a:spcPct val="20000"/>
              </a:spcBef>
              <a:buClr>
                <a:srgbClr val="006666"/>
              </a:buClr>
              <a:buSzPct val="70000"/>
              <a:defRPr/>
            </a:pPr>
            <a:r>
              <a:rPr lang="en-US" altLang="zh-CN" sz="2800" kern="0" dirty="0">
                <a:solidFill>
                  <a:srgbClr val="0000FF"/>
                </a:solidFill>
                <a:latin typeface="Verdana"/>
                <a:ea typeface="宋体"/>
              </a:rPr>
              <a:t>e. Applications</a:t>
            </a:r>
            <a:r>
              <a:rPr lang="en-US" altLang="zh-CN" sz="2800" kern="0" dirty="0">
                <a:solidFill>
                  <a:srgbClr val="000000"/>
                </a:solidFill>
                <a:latin typeface="Verdana"/>
                <a:ea typeface="宋体"/>
              </a:rPr>
              <a:t>:</a:t>
            </a:r>
          </a:p>
          <a:p>
            <a:pPr eaLnBrk="1" hangingPunct="1">
              <a:spcBef>
                <a:spcPct val="20000"/>
              </a:spcBef>
              <a:buClr>
                <a:srgbClr val="006666"/>
              </a:buClr>
              <a:buSzPct val="70000"/>
              <a:buFont typeface="Wingdings" pitchFamily="2" charset="2"/>
              <a:buChar char="Ø"/>
              <a:defRPr/>
            </a:pPr>
            <a:r>
              <a:rPr lang="en-US" altLang="zh-CN" sz="2400" kern="0" dirty="0">
                <a:solidFill>
                  <a:srgbClr val="000000"/>
                </a:solidFill>
                <a:latin typeface="Verdana"/>
                <a:ea typeface="宋体"/>
              </a:rPr>
              <a:t>    </a:t>
            </a:r>
            <a:r>
              <a:rPr lang="zh-CN" altLang="en-US" sz="2400" kern="0" dirty="0">
                <a:solidFill>
                  <a:srgbClr val="000000"/>
                </a:solidFill>
                <a:latin typeface="Verdana"/>
                <a:ea typeface="宋体"/>
              </a:rPr>
              <a:t>臭氧可氧化</a:t>
            </a:r>
            <a:r>
              <a:rPr lang="en-US" altLang="zh-CN" sz="2400" kern="0" dirty="0">
                <a:solidFill>
                  <a:srgbClr val="000000"/>
                </a:solidFill>
                <a:latin typeface="Verdana"/>
                <a:ea typeface="宋体"/>
              </a:rPr>
              <a:t>CN</a:t>
            </a:r>
            <a:r>
              <a:rPr lang="en-US" altLang="zh-CN" sz="2400" kern="0" baseline="30000" dirty="0">
                <a:solidFill>
                  <a:srgbClr val="000000"/>
                </a:solidFill>
                <a:latin typeface="宋体" charset="-122"/>
                <a:ea typeface="宋体"/>
              </a:rPr>
              <a:t>-</a:t>
            </a:r>
            <a:r>
              <a:rPr lang="zh-CN" altLang="en-US" sz="2400" kern="0" dirty="0">
                <a:solidFill>
                  <a:srgbClr val="000000"/>
                </a:solidFill>
                <a:latin typeface="Verdana"/>
                <a:ea typeface="宋体"/>
              </a:rPr>
              <a:t>而解毒，故常用来治理电镀工业中</a:t>
            </a:r>
          </a:p>
          <a:p>
            <a:pPr eaLnBrk="1" hangingPunct="1">
              <a:spcBef>
                <a:spcPct val="20000"/>
              </a:spcBef>
              <a:buClr>
                <a:srgbClr val="006666"/>
              </a:buClr>
              <a:buSzPct val="70000"/>
              <a:defRPr/>
            </a:pPr>
            <a:r>
              <a:rPr lang="zh-CN" altLang="en-US" sz="2400" kern="0" dirty="0">
                <a:solidFill>
                  <a:srgbClr val="000000"/>
                </a:solidFill>
                <a:latin typeface="Verdana"/>
                <a:ea typeface="宋体"/>
              </a:rPr>
              <a:t>的含氰废水，不会引起二次污染：</a:t>
            </a:r>
            <a:endParaRPr lang="en-US" altLang="zh-CN" sz="2400" kern="0" dirty="0">
              <a:solidFill>
                <a:srgbClr val="000000"/>
              </a:solidFill>
              <a:latin typeface="Verdana"/>
              <a:ea typeface="宋体"/>
            </a:endParaRPr>
          </a:p>
          <a:p>
            <a:pPr eaLnBrk="1" hangingPunct="1">
              <a:spcBef>
                <a:spcPct val="20000"/>
              </a:spcBef>
              <a:buClr>
                <a:srgbClr val="006666"/>
              </a:buClr>
              <a:buSzPct val="70000"/>
              <a:defRPr/>
            </a:pPr>
            <a:r>
              <a:rPr lang="en-US" altLang="zh-CN" sz="2400" kern="0" dirty="0">
                <a:solidFill>
                  <a:srgbClr val="000000"/>
                </a:solidFill>
                <a:latin typeface="Verdana"/>
                <a:ea typeface="宋体"/>
                <a:cs typeface="Times New Roman"/>
              </a:rPr>
              <a:t>           </a:t>
            </a:r>
            <a:r>
              <a:rPr lang="en-US" altLang="zh-CN" sz="2400" dirty="0">
                <a:solidFill>
                  <a:srgbClr val="000000"/>
                </a:solidFill>
                <a:latin typeface="Times New Roman"/>
                <a:ea typeface="宋体"/>
                <a:cs typeface="Times New Roman"/>
              </a:rPr>
              <a:t>O</a:t>
            </a:r>
            <a:r>
              <a:rPr lang="en-US" altLang="zh-CN" sz="2400" baseline="-25000" dirty="0">
                <a:solidFill>
                  <a:srgbClr val="000000"/>
                </a:solidFill>
                <a:latin typeface="Times New Roman"/>
                <a:ea typeface="宋体"/>
                <a:cs typeface="Times New Roman"/>
              </a:rPr>
              <a:t>3</a:t>
            </a:r>
            <a:r>
              <a:rPr lang="en-US" altLang="zh-CN" sz="2400" dirty="0">
                <a:solidFill>
                  <a:srgbClr val="000000"/>
                </a:solidFill>
                <a:latin typeface="Times New Roman"/>
                <a:ea typeface="宋体"/>
                <a:cs typeface="Times New Roman"/>
              </a:rPr>
              <a:t> + CN</a:t>
            </a:r>
            <a:r>
              <a:rPr lang="zh-CN" altLang="zh-CN" sz="2400" baseline="30000" dirty="0">
                <a:solidFill>
                  <a:srgbClr val="000000"/>
                </a:solidFill>
                <a:latin typeface="Times New Roman"/>
                <a:ea typeface="宋体"/>
                <a:cs typeface="Times New Roman"/>
              </a:rPr>
              <a:t>－</a:t>
            </a:r>
            <a:r>
              <a:rPr lang="en-US" altLang="zh-CN" sz="2400" kern="0" dirty="0">
                <a:solidFill>
                  <a:sysClr val="windowText" lastClr="000000"/>
                </a:solidFill>
                <a:latin typeface="Arial" charset="0"/>
                <a:ea typeface="宋体" charset="-122"/>
              </a:rPr>
              <a:t> === </a:t>
            </a:r>
            <a:r>
              <a:rPr lang="en-US" altLang="zh-CN" sz="2400" dirty="0">
                <a:solidFill>
                  <a:srgbClr val="000000"/>
                </a:solidFill>
                <a:latin typeface="Times New Roman"/>
                <a:ea typeface="宋体"/>
                <a:cs typeface="Times New Roman"/>
              </a:rPr>
              <a:t>OCN</a:t>
            </a:r>
            <a:r>
              <a:rPr lang="zh-CN" altLang="zh-CN" sz="2400" baseline="30000" dirty="0">
                <a:solidFill>
                  <a:srgbClr val="000000"/>
                </a:solidFill>
                <a:latin typeface="Times New Roman"/>
                <a:ea typeface="宋体"/>
                <a:cs typeface="Times New Roman"/>
              </a:rPr>
              <a:t>－</a:t>
            </a:r>
            <a:r>
              <a:rPr lang="en-US" altLang="zh-CN" sz="2400" dirty="0">
                <a:solidFill>
                  <a:srgbClr val="000000"/>
                </a:solidFill>
                <a:latin typeface="Times New Roman"/>
                <a:ea typeface="宋体"/>
                <a:cs typeface="Times New Roman"/>
              </a:rPr>
              <a:t> + O</a:t>
            </a:r>
            <a:r>
              <a:rPr lang="en-US" altLang="zh-CN" sz="2400" baseline="-25000" dirty="0">
                <a:solidFill>
                  <a:srgbClr val="000000"/>
                </a:solidFill>
                <a:latin typeface="Times New Roman"/>
                <a:ea typeface="宋体"/>
                <a:cs typeface="Times New Roman"/>
              </a:rPr>
              <a:t>2</a:t>
            </a:r>
            <a:endParaRPr lang="en-US" altLang="zh-CN" sz="2400" dirty="0">
              <a:latin typeface="Times New Roman"/>
              <a:ea typeface="宋体"/>
              <a:cs typeface="Courier New"/>
            </a:endParaRPr>
          </a:p>
          <a:p>
            <a:pPr eaLnBrk="1" hangingPunct="1">
              <a:spcBef>
                <a:spcPct val="20000"/>
              </a:spcBef>
              <a:buClr>
                <a:srgbClr val="006666"/>
              </a:buClr>
              <a:buSzPct val="70000"/>
              <a:defRPr/>
            </a:pPr>
            <a:r>
              <a:rPr lang="en-US" altLang="zh-CN" sz="2400" dirty="0">
                <a:solidFill>
                  <a:srgbClr val="000000"/>
                </a:solidFill>
                <a:latin typeface="Times New Roman"/>
                <a:ea typeface="宋体"/>
                <a:cs typeface="Courier New"/>
              </a:rPr>
              <a:t>             </a:t>
            </a:r>
            <a:r>
              <a:rPr lang="en-US" altLang="zh-CN" sz="2400" dirty="0">
                <a:solidFill>
                  <a:srgbClr val="000000"/>
                </a:solidFill>
                <a:latin typeface="Times New Roman"/>
                <a:ea typeface="宋体"/>
              </a:rPr>
              <a:t>2OCN</a:t>
            </a:r>
            <a:r>
              <a:rPr lang="zh-CN" altLang="zh-CN" sz="2400" baseline="30000" dirty="0">
                <a:solidFill>
                  <a:srgbClr val="000000"/>
                </a:solidFill>
                <a:latin typeface="Times New Roman"/>
                <a:ea typeface="宋体"/>
                <a:cs typeface="Times New Roman"/>
              </a:rPr>
              <a:t>－</a:t>
            </a:r>
            <a:r>
              <a:rPr lang="en-US" altLang="zh-CN" sz="2400" dirty="0">
                <a:solidFill>
                  <a:srgbClr val="000000"/>
                </a:solidFill>
                <a:latin typeface="Times New Roman"/>
                <a:ea typeface="宋体"/>
              </a:rPr>
              <a:t> + 3O</a:t>
            </a:r>
            <a:r>
              <a:rPr lang="en-US" altLang="zh-CN" sz="2400" baseline="-25000" dirty="0">
                <a:solidFill>
                  <a:srgbClr val="000000"/>
                </a:solidFill>
                <a:latin typeface="Times New Roman"/>
                <a:ea typeface="宋体"/>
              </a:rPr>
              <a:t>3</a:t>
            </a:r>
            <a:r>
              <a:rPr lang="en-US" altLang="zh-CN" sz="2400" dirty="0">
                <a:solidFill>
                  <a:srgbClr val="000000"/>
                </a:solidFill>
                <a:latin typeface="Times New Roman"/>
                <a:ea typeface="宋体"/>
              </a:rPr>
              <a:t> + H</a:t>
            </a:r>
            <a:r>
              <a:rPr lang="en-US" altLang="zh-CN" sz="2400" baseline="-25000" dirty="0">
                <a:solidFill>
                  <a:srgbClr val="000000"/>
                </a:solidFill>
                <a:latin typeface="Times New Roman"/>
                <a:ea typeface="宋体"/>
              </a:rPr>
              <a:t>2</a:t>
            </a:r>
            <a:r>
              <a:rPr lang="en-US" altLang="zh-CN" sz="2400" dirty="0">
                <a:solidFill>
                  <a:srgbClr val="000000"/>
                </a:solidFill>
                <a:latin typeface="Times New Roman"/>
                <a:ea typeface="宋体"/>
              </a:rPr>
              <a:t>O</a:t>
            </a:r>
            <a:r>
              <a:rPr lang="en-US" altLang="zh-CN" sz="2400" kern="0" dirty="0">
                <a:solidFill>
                  <a:sysClr val="windowText" lastClr="000000"/>
                </a:solidFill>
                <a:latin typeface="Arial" charset="0"/>
                <a:ea typeface="宋体" charset="-122"/>
              </a:rPr>
              <a:t> ===</a:t>
            </a:r>
            <a:r>
              <a:rPr lang="en-US" altLang="zh-CN" sz="2400" dirty="0">
                <a:solidFill>
                  <a:srgbClr val="000000"/>
                </a:solidFill>
                <a:latin typeface="Times New Roman"/>
                <a:ea typeface="宋体"/>
              </a:rPr>
              <a:t> 2HCO</a:t>
            </a:r>
            <a:r>
              <a:rPr lang="en-US" altLang="zh-CN" sz="2400" baseline="-25000" dirty="0">
                <a:solidFill>
                  <a:srgbClr val="000000"/>
                </a:solidFill>
                <a:latin typeface="Times New Roman"/>
                <a:ea typeface="宋体"/>
              </a:rPr>
              <a:t>3</a:t>
            </a:r>
            <a:r>
              <a:rPr lang="en-US" altLang="zh-CN" sz="2400" baseline="30000" dirty="0">
                <a:solidFill>
                  <a:srgbClr val="000000"/>
                </a:solidFill>
                <a:latin typeface="Times New Roman"/>
                <a:ea typeface="宋体"/>
              </a:rPr>
              <a:t>-</a:t>
            </a:r>
            <a:r>
              <a:rPr lang="en-US" altLang="zh-CN" sz="2400" dirty="0">
                <a:solidFill>
                  <a:srgbClr val="000000"/>
                </a:solidFill>
                <a:latin typeface="Times New Roman"/>
                <a:ea typeface="宋体"/>
              </a:rPr>
              <a:t> + N</a:t>
            </a:r>
            <a:r>
              <a:rPr lang="en-US" altLang="zh-CN" sz="2400" baseline="-25000" dirty="0">
                <a:solidFill>
                  <a:srgbClr val="000000"/>
                </a:solidFill>
                <a:latin typeface="Times New Roman"/>
                <a:ea typeface="宋体"/>
              </a:rPr>
              <a:t>2</a:t>
            </a:r>
            <a:r>
              <a:rPr lang="en-US" altLang="zh-CN" sz="2400" dirty="0">
                <a:solidFill>
                  <a:srgbClr val="000000"/>
                </a:solidFill>
                <a:latin typeface="Times New Roman"/>
                <a:ea typeface="宋体"/>
              </a:rPr>
              <a:t> + 3O</a:t>
            </a:r>
            <a:r>
              <a:rPr lang="en-US" altLang="zh-CN" sz="2400" baseline="-25000" dirty="0">
                <a:solidFill>
                  <a:srgbClr val="000000"/>
                </a:solidFill>
                <a:latin typeface="Times New Roman"/>
                <a:ea typeface="宋体"/>
              </a:rPr>
              <a:t>2</a:t>
            </a:r>
            <a:endParaRPr lang="en-US" altLang="zh-CN" sz="2400" kern="0" baseline="-25000" dirty="0">
              <a:solidFill>
                <a:srgbClr val="000000"/>
              </a:solidFill>
              <a:latin typeface="Verdana"/>
              <a:ea typeface="宋体"/>
            </a:endParaRPr>
          </a:p>
          <a:p>
            <a:pPr eaLnBrk="1" hangingPunct="1">
              <a:spcBef>
                <a:spcPct val="20000"/>
              </a:spcBef>
              <a:buClr>
                <a:srgbClr val="006666"/>
              </a:buClr>
              <a:buSzPct val="70000"/>
              <a:defRPr/>
            </a:pPr>
            <a:endParaRPr lang="en-US" altLang="zh-CN" sz="2400" kern="0" dirty="0">
              <a:solidFill>
                <a:srgbClr val="000000"/>
              </a:solidFill>
              <a:latin typeface="Verdana"/>
              <a:ea typeface="宋体"/>
            </a:endParaRPr>
          </a:p>
          <a:p>
            <a:pPr eaLnBrk="1" hangingPunct="1">
              <a:spcBef>
                <a:spcPct val="20000"/>
              </a:spcBef>
              <a:buClr>
                <a:srgbClr val="006666"/>
              </a:buClr>
              <a:buSzPct val="70000"/>
              <a:buFont typeface="Wingdings" pitchFamily="2" charset="2"/>
              <a:buChar char="Ø"/>
              <a:defRPr/>
            </a:pPr>
            <a:r>
              <a:rPr lang="zh-CN" altLang="en-US" sz="2400" kern="0" dirty="0">
                <a:solidFill>
                  <a:srgbClr val="000000"/>
                </a:solidFill>
                <a:latin typeface="Verdana"/>
                <a:ea typeface="宋体"/>
              </a:rPr>
              <a:t>    氧化有机物，可把烯烃氧化并确定双键的位置</a:t>
            </a:r>
            <a:r>
              <a:rPr lang="en-US" altLang="zh-CN" sz="2400" kern="0" dirty="0">
                <a:solidFill>
                  <a:srgbClr val="000000"/>
                </a:solidFill>
                <a:latin typeface="Verdana"/>
                <a:ea typeface="宋体"/>
              </a:rPr>
              <a:t>:</a:t>
            </a:r>
          </a:p>
          <a:p>
            <a:pPr eaLnBrk="1" hangingPunct="1">
              <a:spcBef>
                <a:spcPct val="20000"/>
              </a:spcBef>
              <a:buClr>
                <a:srgbClr val="006666"/>
              </a:buClr>
              <a:buSzPct val="70000"/>
              <a:defRPr/>
            </a:pPr>
            <a:endParaRPr lang="en-US" altLang="zh-CN" sz="2400" kern="0" dirty="0">
              <a:solidFill>
                <a:srgbClr val="000000"/>
              </a:solidFill>
              <a:latin typeface="Verdana"/>
              <a:ea typeface="宋体"/>
            </a:endParaRPr>
          </a:p>
          <a:p>
            <a:pPr eaLnBrk="1" hangingPunct="1">
              <a:spcBef>
                <a:spcPct val="20000"/>
              </a:spcBef>
              <a:buClr>
                <a:srgbClr val="006666"/>
              </a:buClr>
              <a:buSzPct val="70000"/>
              <a:defRPr/>
            </a:pPr>
            <a:r>
              <a:rPr lang="en-US" altLang="zh-CN" sz="2400" kern="0" dirty="0">
                <a:solidFill>
                  <a:srgbClr val="000000"/>
                </a:solidFill>
                <a:latin typeface="Verdana"/>
                <a:ea typeface="宋体"/>
              </a:rPr>
              <a:t>CH</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CH</a:t>
            </a:r>
            <a:r>
              <a:rPr lang="en-US" altLang="zh-CN" sz="2400" kern="0" baseline="-25000" dirty="0">
                <a:solidFill>
                  <a:srgbClr val="000000"/>
                </a:solidFill>
                <a:latin typeface="Verdana"/>
                <a:ea typeface="宋体"/>
              </a:rPr>
              <a:t>2</a:t>
            </a:r>
            <a:r>
              <a:rPr lang="en-US" altLang="zh-CN" sz="2400" kern="0" dirty="0">
                <a:solidFill>
                  <a:srgbClr val="000000"/>
                </a:solidFill>
                <a:latin typeface="Verdana"/>
                <a:ea typeface="宋体"/>
              </a:rPr>
              <a:t>CH=CH</a:t>
            </a:r>
            <a:r>
              <a:rPr lang="en-US" altLang="zh-CN" sz="2400" kern="0" baseline="-25000" dirty="0">
                <a:solidFill>
                  <a:srgbClr val="000000"/>
                </a:solidFill>
                <a:latin typeface="Verdana"/>
                <a:ea typeface="宋体"/>
              </a:rPr>
              <a:t>2</a:t>
            </a:r>
            <a:r>
              <a:rPr lang="en-US" altLang="zh-CN" sz="2400" kern="0" dirty="0">
                <a:solidFill>
                  <a:srgbClr val="000000"/>
                </a:solidFill>
                <a:latin typeface="Verdana"/>
                <a:ea typeface="宋体"/>
              </a:rPr>
              <a:t> </a:t>
            </a:r>
            <a:r>
              <a:rPr lang="en-US" altLang="zh-CN" sz="2400" kern="0" dirty="0">
                <a:solidFill>
                  <a:srgbClr val="000000"/>
                </a:solidFill>
                <a:latin typeface="Verdana"/>
                <a:ea typeface="宋体"/>
                <a:sym typeface="Symbol"/>
              </a:rPr>
              <a:t></a:t>
            </a:r>
            <a:r>
              <a:rPr lang="en-US" altLang="zh-CN" sz="2400" kern="0" dirty="0">
                <a:solidFill>
                  <a:srgbClr val="000000"/>
                </a:solidFill>
                <a:latin typeface="Verdana"/>
                <a:ea typeface="宋体"/>
              </a:rPr>
              <a:t>  CH</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 CH</a:t>
            </a:r>
            <a:r>
              <a:rPr lang="en-US" altLang="zh-CN" sz="2400" kern="0" baseline="-25000" dirty="0">
                <a:solidFill>
                  <a:srgbClr val="000000"/>
                </a:solidFill>
                <a:latin typeface="Verdana"/>
                <a:ea typeface="宋体"/>
              </a:rPr>
              <a:t>2</a:t>
            </a:r>
            <a:r>
              <a:rPr lang="en-US" altLang="zh-CN" sz="2400" kern="0" dirty="0">
                <a:solidFill>
                  <a:srgbClr val="000000"/>
                </a:solidFill>
                <a:latin typeface="Verdana"/>
                <a:ea typeface="宋体"/>
              </a:rPr>
              <a:t>CHO + HCHO</a:t>
            </a:r>
          </a:p>
          <a:p>
            <a:pPr eaLnBrk="1" hangingPunct="1">
              <a:spcBef>
                <a:spcPct val="20000"/>
              </a:spcBef>
              <a:buClr>
                <a:srgbClr val="006666"/>
              </a:buClr>
              <a:buSzPct val="70000"/>
              <a:defRPr/>
            </a:pPr>
            <a:endParaRPr lang="en-US" altLang="zh-CN" sz="2400" kern="0" dirty="0">
              <a:solidFill>
                <a:srgbClr val="000000"/>
              </a:solidFill>
              <a:latin typeface="Verdana"/>
              <a:ea typeface="宋体"/>
            </a:endParaRPr>
          </a:p>
          <a:p>
            <a:pPr eaLnBrk="1" hangingPunct="1">
              <a:spcBef>
                <a:spcPct val="20000"/>
              </a:spcBef>
              <a:buClr>
                <a:srgbClr val="006666"/>
              </a:buClr>
              <a:buSzPct val="70000"/>
              <a:defRPr/>
            </a:pPr>
            <a:r>
              <a:rPr lang="en-US" altLang="zh-CN" sz="2400" kern="0" dirty="0">
                <a:solidFill>
                  <a:srgbClr val="000000"/>
                </a:solidFill>
                <a:latin typeface="Verdana"/>
                <a:ea typeface="宋体"/>
              </a:rPr>
              <a:t>CH</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CH=CHCH</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 </a:t>
            </a:r>
            <a:r>
              <a:rPr lang="en-US" altLang="zh-CN" sz="2400" kern="0" dirty="0">
                <a:solidFill>
                  <a:srgbClr val="000000"/>
                </a:solidFill>
                <a:latin typeface="Verdana"/>
                <a:ea typeface="宋体"/>
                <a:sym typeface="Symbol"/>
              </a:rPr>
              <a:t></a:t>
            </a:r>
            <a:r>
              <a:rPr lang="en-US" altLang="zh-CN" sz="2400" kern="0" dirty="0">
                <a:solidFill>
                  <a:srgbClr val="000000"/>
                </a:solidFill>
                <a:latin typeface="Verdana"/>
                <a:ea typeface="宋体"/>
              </a:rPr>
              <a:t>  2CH</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CHO</a:t>
            </a:r>
          </a:p>
        </p:txBody>
      </p:sp>
      <p:pic>
        <p:nvPicPr>
          <p:cNvPr id="119811" name="Picture 7">
            <a:extLst>
              <a:ext uri="{FF2B5EF4-FFF2-40B4-BE49-F238E27FC236}">
                <a16:creationId xmlns:a16="http://schemas.microsoft.com/office/drawing/2014/main" id="{EFF48215-158B-8B3C-4491-4DF13DF39C95}"/>
              </a:ext>
            </a:extLst>
          </p:cNvPr>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872039" y="4365625"/>
            <a:ext cx="263525" cy="287338"/>
          </a:xfrm>
          <a:noFill/>
        </p:spPr>
      </p:pic>
      <p:pic>
        <p:nvPicPr>
          <p:cNvPr id="119812" name="Picture 12">
            <a:extLst>
              <a:ext uri="{FF2B5EF4-FFF2-40B4-BE49-F238E27FC236}">
                <a16:creationId xmlns:a16="http://schemas.microsoft.com/office/drawing/2014/main" id="{7816568D-4E7F-576C-CDB5-685293893198}"/>
              </a:ext>
            </a:extLst>
          </p:cNvPr>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727576" y="5229225"/>
            <a:ext cx="265113" cy="287338"/>
          </a:xfrm>
          <a:noFill/>
        </p:spPr>
      </p:pic>
      <p:sp>
        <p:nvSpPr>
          <p:cNvPr id="119813" name="灯片编号占位符 5">
            <a:extLst>
              <a:ext uri="{FF2B5EF4-FFF2-40B4-BE49-F238E27FC236}">
                <a16:creationId xmlns:a16="http://schemas.microsoft.com/office/drawing/2014/main" id="{8228BC55-637E-FF60-D2A9-50AF9CD7F7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86E91CBE-2A99-4BFF-87EB-12312052ACC3}" type="slidenum">
              <a:rPr lang="en-US" altLang="zh-CN" b="0">
                <a:latin typeface="Verdana" panose="020B0604030504040204" pitchFamily="34" charset="0"/>
              </a:rPr>
              <a:pPr/>
              <a:t>40</a:t>
            </a:fld>
            <a:endParaRPr lang="en-US" altLang="zh-CN" b="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D7366F5D-1E2A-5730-F72F-6D8168169E0B}"/>
              </a:ext>
            </a:extLst>
          </p:cNvPr>
          <p:cNvSpPr>
            <a:spLocks noGrp="1" noChangeArrowheads="1"/>
          </p:cNvSpPr>
          <p:nvPr>
            <p:ph type="body" idx="1"/>
          </p:nvPr>
        </p:nvSpPr>
        <p:spPr>
          <a:xfrm>
            <a:off x="2209800" y="762001"/>
            <a:ext cx="8172450" cy="4824413"/>
          </a:xfrm>
        </p:spPr>
        <p:txBody>
          <a:bodyPr/>
          <a:lstStyle/>
          <a:p>
            <a:pPr eaLnBrk="1" hangingPunct="1"/>
            <a:r>
              <a:rPr lang="en-US" altLang="zh-CN" b="1" dirty="0"/>
              <a:t>  </a:t>
            </a:r>
            <a:r>
              <a:rPr lang="en-US" altLang="zh-CN" b="1" dirty="0">
                <a:solidFill>
                  <a:srgbClr val="0000FF"/>
                </a:solidFill>
              </a:rPr>
              <a:t> Allotrope</a:t>
            </a:r>
            <a:r>
              <a:rPr lang="zh-CN" altLang="en-US" b="1" dirty="0">
                <a:solidFill>
                  <a:srgbClr val="0000FF"/>
                </a:solidFill>
              </a:rPr>
              <a:t>（同素异形体）</a:t>
            </a:r>
            <a:r>
              <a:rPr lang="en-US" altLang="zh-CN" b="1" dirty="0">
                <a:solidFill>
                  <a:srgbClr val="0000FF"/>
                </a:solidFill>
              </a:rPr>
              <a:t> </a:t>
            </a:r>
            <a:r>
              <a:rPr lang="en-US" altLang="zh-CN" b="1" dirty="0"/>
              <a:t>:</a:t>
            </a:r>
          </a:p>
          <a:p>
            <a:pPr eaLnBrk="1" hangingPunct="1"/>
            <a:r>
              <a:rPr lang="en-US" altLang="zh-CN" b="1" dirty="0"/>
              <a:t>   (1) </a:t>
            </a:r>
            <a:r>
              <a:rPr lang="en-US" altLang="zh-CN" b="1" dirty="0">
                <a:solidFill>
                  <a:srgbClr val="FF0000"/>
                </a:solidFill>
              </a:rPr>
              <a:t>S</a:t>
            </a:r>
            <a:r>
              <a:rPr lang="en-US" altLang="zh-CN" b="1" baseline="-25000" dirty="0">
                <a:solidFill>
                  <a:srgbClr val="FF0000"/>
                </a:solidFill>
              </a:rPr>
              <a:t>8</a:t>
            </a:r>
            <a:r>
              <a:rPr lang="zh-CN" altLang="en-US" b="1" dirty="0"/>
              <a:t>：最稳定的形式，成环状（</a:t>
            </a:r>
            <a:r>
              <a:rPr lang="en-US" altLang="zh-CN" b="1" dirty="0"/>
              <a:t>ring</a:t>
            </a:r>
            <a:r>
              <a:rPr lang="zh-CN" altLang="en-US" b="1" dirty="0"/>
              <a:t>）或</a:t>
            </a:r>
          </a:p>
          <a:p>
            <a:pPr eaLnBrk="1" hangingPunct="1"/>
            <a:r>
              <a:rPr lang="zh-CN" altLang="en-US" b="1" dirty="0"/>
              <a:t>皇冠状（</a:t>
            </a:r>
            <a:r>
              <a:rPr lang="en-US" altLang="zh-CN" b="1" dirty="0"/>
              <a:t>crown</a:t>
            </a:r>
            <a:r>
              <a:rPr lang="zh-CN" altLang="en-US" b="1" dirty="0"/>
              <a:t>）</a:t>
            </a:r>
          </a:p>
          <a:p>
            <a:pPr eaLnBrk="1" hangingPunct="1"/>
            <a:r>
              <a:rPr lang="zh-CN" altLang="en-US" b="1" dirty="0"/>
              <a:t>    它主要有两种形式：</a:t>
            </a:r>
          </a:p>
          <a:p>
            <a:pPr eaLnBrk="1" hangingPunct="1"/>
            <a:r>
              <a:rPr lang="zh-CN" altLang="en-US" b="1" dirty="0"/>
              <a:t>   斜方硫（</a:t>
            </a:r>
            <a:r>
              <a:rPr lang="en-US" altLang="zh-CN" b="1" dirty="0"/>
              <a:t>orthorhombic</a:t>
            </a:r>
            <a:r>
              <a:rPr lang="zh-CN" altLang="en-US" b="1" dirty="0"/>
              <a:t>）呈黄色；</a:t>
            </a:r>
          </a:p>
          <a:p>
            <a:pPr eaLnBrk="1" hangingPunct="1"/>
            <a:r>
              <a:rPr lang="zh-CN" altLang="en-US" b="1" dirty="0"/>
              <a:t>   单斜硫（</a:t>
            </a:r>
            <a:r>
              <a:rPr lang="en-US" altLang="zh-CN" b="1" dirty="0"/>
              <a:t>monoclinic</a:t>
            </a:r>
            <a:r>
              <a:rPr lang="zh-CN" altLang="en-US" b="1" dirty="0"/>
              <a:t>）呈浅黄色。</a:t>
            </a:r>
          </a:p>
          <a:p>
            <a:pPr eaLnBrk="1" hangingPunct="1"/>
            <a:r>
              <a:rPr lang="zh-CN" altLang="en-US" b="1" dirty="0"/>
              <a:t>   </a:t>
            </a:r>
          </a:p>
        </p:txBody>
      </p:sp>
      <p:sp>
        <p:nvSpPr>
          <p:cNvPr id="121859" name="灯片编号占位符 2">
            <a:extLst>
              <a:ext uri="{FF2B5EF4-FFF2-40B4-BE49-F238E27FC236}">
                <a16:creationId xmlns:a16="http://schemas.microsoft.com/office/drawing/2014/main" id="{33DAB177-FFAF-F2EF-9735-6A0D30E8E6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08F7C45A-E507-4772-B8E7-072E903C0D4E}" type="slidenum">
              <a:rPr lang="en-US" altLang="zh-CN" b="0">
                <a:latin typeface="Verdana" panose="020B0604030504040204" pitchFamily="34" charset="0"/>
              </a:rPr>
              <a:pPr/>
              <a:t>41</a:t>
            </a:fld>
            <a:endParaRPr lang="en-US" altLang="zh-CN" b="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5CE77A0C-76F3-41AB-DAB3-6B91B0A53BB3}"/>
              </a:ext>
            </a:extLst>
          </p:cNvPr>
          <p:cNvSpPr txBox="1">
            <a:spLocks noChangeArrowheads="1"/>
          </p:cNvSpPr>
          <p:nvPr/>
        </p:nvSpPr>
        <p:spPr bwMode="auto">
          <a:xfrm>
            <a:off x="3719513" y="0"/>
            <a:ext cx="3276600" cy="584200"/>
          </a:xfrm>
          <a:prstGeom prst="rect">
            <a:avLst/>
          </a:prstGeom>
          <a:noFill/>
          <a:ln w="9525">
            <a:noFill/>
            <a:miter lim="800000"/>
            <a:headEnd/>
            <a:tailEnd/>
          </a:ln>
          <a:effectLst/>
        </p:spPr>
        <p:txBody>
          <a:bodyPr>
            <a:spAutoFit/>
          </a:bodyPr>
          <a:lstStyle/>
          <a:p>
            <a:pPr algn="ctr" eaLnBrk="1" hangingPunct="1">
              <a:spcBef>
                <a:spcPct val="50000"/>
              </a:spcBef>
              <a:defRPr/>
            </a:pPr>
            <a:r>
              <a:rPr kumimoji="1" lang="zh-CN" altLang="en-US" sz="3200" dirty="0">
                <a:solidFill>
                  <a:srgbClr val="0000FF"/>
                </a:solidFill>
                <a:latin typeface="+mn-ea"/>
              </a:rPr>
              <a:t>单质</a:t>
            </a:r>
            <a:r>
              <a:rPr kumimoji="1" lang="en-US" altLang="zh-CN" sz="3200" dirty="0">
                <a:solidFill>
                  <a:srgbClr val="0000FF"/>
                </a:solidFill>
                <a:latin typeface="宋体"/>
                <a:ea typeface="宋体"/>
              </a:rPr>
              <a:t>S</a:t>
            </a:r>
            <a:r>
              <a:rPr kumimoji="1" lang="en-US" altLang="zh-CN" sz="3200" baseline="-25000" dirty="0">
                <a:solidFill>
                  <a:srgbClr val="0000FF"/>
                </a:solidFill>
                <a:latin typeface="宋体"/>
                <a:ea typeface="宋体"/>
              </a:rPr>
              <a:t>8</a:t>
            </a:r>
            <a:endParaRPr kumimoji="1" lang="en-US" altLang="zh-CN" sz="3200" baseline="-25000" dirty="0">
              <a:solidFill>
                <a:srgbClr val="0000FF"/>
              </a:solidFill>
              <a:latin typeface="+mn-ea"/>
            </a:endParaRPr>
          </a:p>
        </p:txBody>
      </p:sp>
      <p:pic>
        <p:nvPicPr>
          <p:cNvPr id="122883" name="Picture 7" descr="C:\My Documents\徐运兴\图片\硫.gif">
            <a:extLst>
              <a:ext uri="{FF2B5EF4-FFF2-40B4-BE49-F238E27FC236}">
                <a16:creationId xmlns:a16="http://schemas.microsoft.com/office/drawing/2014/main" id="{11104A01-F5F9-853C-380D-157297735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357563"/>
            <a:ext cx="33020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10">
            <a:extLst>
              <a:ext uri="{FF2B5EF4-FFF2-40B4-BE49-F238E27FC236}">
                <a16:creationId xmlns:a16="http://schemas.microsoft.com/office/drawing/2014/main" id="{CF83093E-8646-1CE9-C353-702ABD1CF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6003925"/>
            <a:ext cx="29162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2">
            <a:extLst>
              <a:ext uri="{FF2B5EF4-FFF2-40B4-BE49-F238E27FC236}">
                <a16:creationId xmlns:a16="http://schemas.microsoft.com/office/drawing/2014/main" id="{11C1C007-4260-C6ED-DA65-5D0F33A271A4}"/>
              </a:ext>
            </a:extLst>
          </p:cNvPr>
          <p:cNvSpPr txBox="1">
            <a:spLocks noChangeArrowheads="1"/>
          </p:cNvSpPr>
          <p:nvPr/>
        </p:nvSpPr>
        <p:spPr bwMode="auto">
          <a:xfrm>
            <a:off x="4872038" y="6072188"/>
            <a:ext cx="2519362" cy="461962"/>
          </a:xfrm>
          <a:prstGeom prst="rect">
            <a:avLst/>
          </a:prstGeom>
          <a:noFill/>
          <a:ln w="9525">
            <a:noFill/>
            <a:miter lim="800000"/>
            <a:headEnd/>
            <a:tailEnd/>
          </a:ln>
        </p:spPr>
        <p:txBody>
          <a:bodyPr>
            <a:spAutoFit/>
          </a:bodyPr>
          <a:lstStyle/>
          <a:p>
            <a:pPr algn="ctr">
              <a:spcBef>
                <a:spcPct val="50000"/>
              </a:spcBef>
              <a:defRPr/>
            </a:pPr>
            <a:r>
              <a:rPr kumimoji="1" lang="en-US" altLang="zh-CN" sz="2400" kern="0" dirty="0">
                <a:solidFill>
                  <a:sysClr val="windowText" lastClr="000000"/>
                </a:solidFill>
                <a:latin typeface="Times New Roman" pitchFamily="18" charset="0"/>
                <a:sym typeface="Symbol"/>
              </a:rPr>
              <a:t>----</a:t>
            </a:r>
            <a:r>
              <a:rPr kumimoji="1" lang="zh-CN" altLang="en-US" sz="2400" kern="0" dirty="0">
                <a:solidFill>
                  <a:sysClr val="windowText" lastClr="000000"/>
                </a:solidFill>
                <a:latin typeface="Times New Roman" pitchFamily="18" charset="0"/>
                <a:sym typeface="Symbol"/>
              </a:rPr>
              <a:t> </a:t>
            </a:r>
            <a:r>
              <a:rPr kumimoji="1" lang="zh-CN" altLang="en-US" sz="2400" kern="0" dirty="0">
                <a:solidFill>
                  <a:sysClr val="windowText" lastClr="000000"/>
                </a:solidFill>
                <a:latin typeface="Times New Roman" pitchFamily="18" charset="0"/>
              </a:rPr>
              <a:t>弹性硫</a:t>
            </a:r>
          </a:p>
        </p:txBody>
      </p:sp>
      <p:sp>
        <p:nvSpPr>
          <p:cNvPr id="122886" name="TextBox 31">
            <a:extLst>
              <a:ext uri="{FF2B5EF4-FFF2-40B4-BE49-F238E27FC236}">
                <a16:creationId xmlns:a16="http://schemas.microsoft.com/office/drawing/2014/main" id="{881465EE-5C78-EA02-02E6-96FEECA5D09A}"/>
              </a:ext>
            </a:extLst>
          </p:cNvPr>
          <p:cNvSpPr txBox="1">
            <a:spLocks noChangeArrowheads="1"/>
          </p:cNvSpPr>
          <p:nvPr/>
        </p:nvSpPr>
        <p:spPr bwMode="auto">
          <a:xfrm>
            <a:off x="5129213" y="5949950"/>
            <a:ext cx="89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b="0"/>
              <a:t>190 </a:t>
            </a:r>
            <a:r>
              <a:rPr lang="en-US" altLang="zh-CN" b="0" baseline="30000"/>
              <a:t>o</a:t>
            </a:r>
            <a:r>
              <a:rPr lang="en-US" altLang="zh-CN" b="0"/>
              <a:t>C</a:t>
            </a:r>
            <a:endParaRPr lang="zh-CN" altLang="en-US" b="0"/>
          </a:p>
        </p:txBody>
      </p:sp>
      <p:pic>
        <p:nvPicPr>
          <p:cNvPr id="122887" name="Picture 12">
            <a:extLst>
              <a:ext uri="{FF2B5EF4-FFF2-40B4-BE49-F238E27FC236}">
                <a16:creationId xmlns:a16="http://schemas.microsoft.com/office/drawing/2014/main" id="{6734AA6C-CED9-C889-9D5B-0B26DEF0E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341439"/>
            <a:ext cx="39751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8" name="Group 9">
            <a:extLst>
              <a:ext uri="{FF2B5EF4-FFF2-40B4-BE49-F238E27FC236}">
                <a16:creationId xmlns:a16="http://schemas.microsoft.com/office/drawing/2014/main" id="{9499CAF1-DEC4-A378-0172-DF3FC3A8DE9B}"/>
              </a:ext>
            </a:extLst>
          </p:cNvPr>
          <p:cNvGrpSpPr>
            <a:grpSpLocks/>
          </p:cNvGrpSpPr>
          <p:nvPr/>
        </p:nvGrpSpPr>
        <p:grpSpPr bwMode="auto">
          <a:xfrm>
            <a:off x="7751764" y="0"/>
            <a:ext cx="2916237" cy="2133600"/>
            <a:chOff x="631" y="1440"/>
            <a:chExt cx="3888" cy="2352"/>
          </a:xfrm>
        </p:grpSpPr>
        <p:pic>
          <p:nvPicPr>
            <p:cNvPr id="122897" name="Picture 7" descr="C:\POWER\SD.jpg">
              <a:extLst>
                <a:ext uri="{FF2B5EF4-FFF2-40B4-BE49-F238E27FC236}">
                  <a16:creationId xmlns:a16="http://schemas.microsoft.com/office/drawing/2014/main" id="{97FCCD61-61EC-103E-D076-788EE85E5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 y="1440"/>
              <a:ext cx="3888"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8" name="AutoShape 8">
              <a:extLst>
                <a:ext uri="{FF2B5EF4-FFF2-40B4-BE49-F238E27FC236}">
                  <a16:creationId xmlns:a16="http://schemas.microsoft.com/office/drawing/2014/main" id="{8D62E6F3-8910-245A-00AE-719961519753}"/>
                </a:ext>
              </a:extLst>
            </p:cNvPr>
            <p:cNvSpPr>
              <a:spLocks noChangeArrowheads="1"/>
            </p:cNvSpPr>
            <p:nvPr/>
          </p:nvSpPr>
          <p:spPr bwMode="auto">
            <a:xfrm>
              <a:off x="3157" y="1440"/>
              <a:ext cx="1253" cy="327"/>
            </a:xfrm>
            <a:prstGeom prst="wedgeRectCallout">
              <a:avLst>
                <a:gd name="adj1" fmla="val -39644"/>
                <a:gd name="adj2" fmla="val 20690"/>
              </a:avLst>
            </a:prstGeom>
            <a:solidFill>
              <a:srgbClr val="FFFF00"/>
            </a:solidFill>
            <a:ln w="9525">
              <a:solidFill>
                <a:schemeClr val="tx1"/>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rPr>
                <a:t>单斜硫</a:t>
              </a:r>
            </a:p>
          </p:txBody>
        </p:sp>
      </p:grpSp>
      <p:grpSp>
        <p:nvGrpSpPr>
          <p:cNvPr id="122889" name="Group 11">
            <a:extLst>
              <a:ext uri="{FF2B5EF4-FFF2-40B4-BE49-F238E27FC236}">
                <a16:creationId xmlns:a16="http://schemas.microsoft.com/office/drawing/2014/main" id="{2C3CC4D8-93A5-EDE8-780F-A9EE772D246A}"/>
              </a:ext>
            </a:extLst>
          </p:cNvPr>
          <p:cNvGrpSpPr>
            <a:grpSpLocks/>
          </p:cNvGrpSpPr>
          <p:nvPr/>
        </p:nvGrpSpPr>
        <p:grpSpPr bwMode="auto">
          <a:xfrm>
            <a:off x="7732713" y="2174875"/>
            <a:ext cx="2914650" cy="2376488"/>
            <a:chOff x="0" y="302"/>
            <a:chExt cx="5280" cy="4018"/>
          </a:xfrm>
        </p:grpSpPr>
        <p:pic>
          <p:nvPicPr>
            <p:cNvPr id="122895" name="Picture 12" descr="C:\POWER\SX.jpg">
              <a:extLst>
                <a:ext uri="{FF2B5EF4-FFF2-40B4-BE49-F238E27FC236}">
                  <a16:creationId xmlns:a16="http://schemas.microsoft.com/office/drawing/2014/main" id="{0A389510-EAF5-FD42-91AE-5912296CD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2"/>
              <a:ext cx="5280" cy="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6" name="AutoShape 13">
              <a:extLst>
                <a:ext uri="{FF2B5EF4-FFF2-40B4-BE49-F238E27FC236}">
                  <a16:creationId xmlns:a16="http://schemas.microsoft.com/office/drawing/2014/main" id="{A201A0A7-E201-5D87-9C80-C204D22E2B3F}"/>
                </a:ext>
              </a:extLst>
            </p:cNvPr>
            <p:cNvSpPr>
              <a:spLocks noChangeArrowheads="1"/>
            </p:cNvSpPr>
            <p:nvPr/>
          </p:nvSpPr>
          <p:spPr bwMode="auto">
            <a:xfrm>
              <a:off x="96" y="302"/>
              <a:ext cx="1642" cy="518"/>
            </a:xfrm>
            <a:prstGeom prst="wedgeRectCallout">
              <a:avLst>
                <a:gd name="adj1" fmla="val 9625"/>
                <a:gd name="adj2" fmla="val -16319"/>
              </a:avLst>
            </a:prstGeom>
            <a:solidFill>
              <a:srgbClr val="FFFF00"/>
            </a:solidFill>
            <a:ln w="9525">
              <a:solidFill>
                <a:schemeClr val="tx1"/>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rPr>
                <a:t>斜方硫</a:t>
              </a:r>
            </a:p>
          </p:txBody>
        </p:sp>
      </p:grpSp>
      <p:grpSp>
        <p:nvGrpSpPr>
          <p:cNvPr id="122890" name="Group 14">
            <a:extLst>
              <a:ext uri="{FF2B5EF4-FFF2-40B4-BE49-F238E27FC236}">
                <a16:creationId xmlns:a16="http://schemas.microsoft.com/office/drawing/2014/main" id="{2D8D4853-73EE-EBEB-806E-F6C0D93274C8}"/>
              </a:ext>
            </a:extLst>
          </p:cNvPr>
          <p:cNvGrpSpPr>
            <a:grpSpLocks/>
          </p:cNvGrpSpPr>
          <p:nvPr/>
        </p:nvGrpSpPr>
        <p:grpSpPr bwMode="auto">
          <a:xfrm>
            <a:off x="7751764" y="4581526"/>
            <a:ext cx="2916237" cy="2276475"/>
            <a:chOff x="144" y="240"/>
            <a:chExt cx="5184" cy="3934"/>
          </a:xfrm>
        </p:grpSpPr>
        <p:pic>
          <p:nvPicPr>
            <p:cNvPr id="122893" name="Picture 15" descr="C:\POWER\ST.jpg">
              <a:extLst>
                <a:ext uri="{FF2B5EF4-FFF2-40B4-BE49-F238E27FC236}">
                  <a16:creationId xmlns:a16="http://schemas.microsoft.com/office/drawing/2014/main" id="{AF68FF66-072D-08C4-C724-7487BAF6B8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40"/>
              <a:ext cx="5184" cy="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4" name="AutoShape 16">
              <a:extLst>
                <a:ext uri="{FF2B5EF4-FFF2-40B4-BE49-F238E27FC236}">
                  <a16:creationId xmlns:a16="http://schemas.microsoft.com/office/drawing/2014/main" id="{0A0A663D-4432-A19C-4EF8-DE2628C290BF}"/>
                </a:ext>
              </a:extLst>
            </p:cNvPr>
            <p:cNvSpPr>
              <a:spLocks noChangeArrowheads="1"/>
            </p:cNvSpPr>
            <p:nvPr/>
          </p:nvSpPr>
          <p:spPr bwMode="auto">
            <a:xfrm>
              <a:off x="2972" y="240"/>
              <a:ext cx="2241" cy="531"/>
            </a:xfrm>
            <a:prstGeom prst="wedgeRectCallout">
              <a:avLst>
                <a:gd name="adj1" fmla="val -46796"/>
                <a:gd name="adj2" fmla="val -15181"/>
              </a:avLst>
            </a:prstGeom>
            <a:solidFill>
              <a:srgbClr val="FFFF00"/>
            </a:solidFill>
            <a:ln w="9525">
              <a:solidFill>
                <a:schemeClr val="tx1"/>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rPr>
                <a:t>弹性硫</a:t>
              </a:r>
            </a:p>
          </p:txBody>
        </p:sp>
      </p:grpSp>
      <p:pic>
        <p:nvPicPr>
          <p:cNvPr id="122891" name="Picture 13">
            <a:extLst>
              <a:ext uri="{FF2B5EF4-FFF2-40B4-BE49-F238E27FC236}">
                <a16:creationId xmlns:a16="http://schemas.microsoft.com/office/drawing/2014/main" id="{7F0C75DD-95C3-70B6-41D6-C247AA473B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0"/>
            <a:ext cx="22320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2" name="灯片编号占位符 17">
            <a:extLst>
              <a:ext uri="{FF2B5EF4-FFF2-40B4-BE49-F238E27FC236}">
                <a16:creationId xmlns:a16="http://schemas.microsoft.com/office/drawing/2014/main" id="{34882A3C-1839-87B5-3A2F-77103F419A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00DB4FC2-A33E-4858-8B82-6E54ACFDABAF}" type="slidenum">
              <a:rPr lang="en-US" altLang="zh-CN" b="0">
                <a:latin typeface="Verdana" panose="020B0604030504040204" pitchFamily="34" charset="0"/>
              </a:rPr>
              <a:pPr/>
              <a:t>42</a:t>
            </a:fld>
            <a:endParaRPr lang="en-US" altLang="zh-CN" b="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B9A3533-E4F4-2A32-16B8-5FB577485A94}"/>
              </a:ext>
            </a:extLst>
          </p:cNvPr>
          <p:cNvSpPr/>
          <p:nvPr/>
        </p:nvSpPr>
        <p:spPr>
          <a:xfrm>
            <a:off x="1847850" y="188914"/>
            <a:ext cx="6858000" cy="1520825"/>
          </a:xfrm>
          <a:prstGeom prst="rect">
            <a:avLst/>
          </a:prstGeom>
        </p:spPr>
        <p:txBody>
          <a:bodyPr>
            <a:spAutoFit/>
          </a:bodyPr>
          <a:lstStyle/>
          <a:p>
            <a:pPr marL="342900" indent="-342900">
              <a:spcBef>
                <a:spcPct val="20000"/>
              </a:spcBef>
              <a:buClr>
                <a:srgbClr val="006666"/>
              </a:buClr>
              <a:buSzPct val="70000"/>
              <a:defRPr/>
            </a:pPr>
            <a:r>
              <a:rPr lang="en-US" altLang="zh-CN" sz="2900" kern="0" dirty="0">
                <a:solidFill>
                  <a:srgbClr val="000000"/>
                </a:solidFill>
                <a:latin typeface="Verdana"/>
                <a:ea typeface="宋体"/>
              </a:rPr>
              <a:t>(2) Allotrope</a:t>
            </a:r>
            <a:r>
              <a:rPr lang="zh-CN" altLang="en-US" sz="2900" kern="0" dirty="0">
                <a:solidFill>
                  <a:srgbClr val="000000"/>
                </a:solidFill>
                <a:latin typeface="Verdana"/>
                <a:ea typeface="宋体"/>
              </a:rPr>
              <a:t>的转化：</a:t>
            </a:r>
          </a:p>
          <a:p>
            <a:pPr marL="342900" indent="-342900">
              <a:spcBef>
                <a:spcPct val="20000"/>
              </a:spcBef>
              <a:buClr>
                <a:srgbClr val="006666"/>
              </a:buClr>
              <a:buSzPct val="70000"/>
              <a:defRPr/>
            </a:pPr>
            <a:r>
              <a:rPr lang="zh-CN" altLang="en-US" sz="2900" kern="0" dirty="0">
                <a:solidFill>
                  <a:srgbClr val="000000"/>
                </a:solidFill>
                <a:latin typeface="Verdana"/>
                <a:ea typeface="宋体"/>
              </a:rPr>
              <a:t>   </a:t>
            </a:r>
            <a:r>
              <a:rPr lang="en-US" altLang="zh-CN" sz="2900" kern="0" dirty="0">
                <a:solidFill>
                  <a:srgbClr val="000000"/>
                </a:solidFill>
                <a:latin typeface="Verdana"/>
                <a:ea typeface="宋体"/>
              </a:rPr>
              <a:t>S</a:t>
            </a:r>
            <a:r>
              <a:rPr lang="en-US" altLang="zh-CN" sz="2900" kern="0" baseline="-25000" dirty="0">
                <a:solidFill>
                  <a:srgbClr val="000000"/>
                </a:solidFill>
                <a:latin typeface="Verdana"/>
                <a:ea typeface="宋体"/>
              </a:rPr>
              <a:t>2</a:t>
            </a:r>
            <a:r>
              <a:rPr lang="zh-CN" altLang="en-US" sz="2900" kern="0" dirty="0">
                <a:solidFill>
                  <a:srgbClr val="000000"/>
                </a:solidFill>
                <a:latin typeface="Verdana"/>
                <a:ea typeface="宋体"/>
              </a:rPr>
              <a:t>是顺磁性的，而</a:t>
            </a:r>
            <a:r>
              <a:rPr lang="en-US" altLang="zh-CN" sz="2900" kern="0" dirty="0">
                <a:solidFill>
                  <a:srgbClr val="000000"/>
                </a:solidFill>
                <a:latin typeface="Verdana"/>
                <a:ea typeface="宋体"/>
              </a:rPr>
              <a:t>S</a:t>
            </a:r>
            <a:r>
              <a:rPr lang="en-US" altLang="zh-CN" sz="2900" kern="0" baseline="-25000" dirty="0">
                <a:solidFill>
                  <a:srgbClr val="000000"/>
                </a:solidFill>
                <a:latin typeface="Verdana"/>
                <a:ea typeface="宋体"/>
              </a:rPr>
              <a:t>4</a:t>
            </a:r>
            <a:r>
              <a:rPr lang="en-US" altLang="zh-CN" sz="2900" kern="0" dirty="0">
                <a:solidFill>
                  <a:srgbClr val="000000"/>
                </a:solidFill>
                <a:latin typeface="Verdana"/>
                <a:ea typeface="宋体"/>
              </a:rPr>
              <a:t> , S</a:t>
            </a:r>
            <a:r>
              <a:rPr lang="en-US" altLang="zh-CN" sz="2900" kern="0" baseline="-25000" dirty="0">
                <a:solidFill>
                  <a:srgbClr val="000000"/>
                </a:solidFill>
                <a:latin typeface="Verdana"/>
                <a:ea typeface="宋体"/>
              </a:rPr>
              <a:t>6</a:t>
            </a:r>
            <a:r>
              <a:rPr lang="en-US" altLang="zh-CN" sz="2900" kern="0" dirty="0">
                <a:solidFill>
                  <a:srgbClr val="000000"/>
                </a:solidFill>
                <a:latin typeface="Verdana"/>
                <a:ea typeface="宋体"/>
              </a:rPr>
              <a:t> , S</a:t>
            </a:r>
            <a:r>
              <a:rPr lang="en-US" altLang="zh-CN" sz="2900" kern="0" baseline="-25000" dirty="0">
                <a:solidFill>
                  <a:srgbClr val="000000"/>
                </a:solidFill>
                <a:latin typeface="Verdana"/>
                <a:ea typeface="宋体"/>
              </a:rPr>
              <a:t>8 </a:t>
            </a:r>
            <a:r>
              <a:rPr lang="en-US" altLang="zh-CN" sz="2900" kern="0" dirty="0">
                <a:solidFill>
                  <a:srgbClr val="000000"/>
                </a:solidFill>
                <a:latin typeface="Arial" charset="0"/>
                <a:ea typeface="宋体"/>
              </a:rPr>
              <a:t>……</a:t>
            </a:r>
            <a:r>
              <a:rPr lang="zh-CN" altLang="en-US" sz="2900" kern="0" dirty="0">
                <a:solidFill>
                  <a:srgbClr val="000000"/>
                </a:solidFill>
                <a:latin typeface="Verdana"/>
                <a:ea typeface="宋体"/>
              </a:rPr>
              <a:t>都是反磁性的。</a:t>
            </a:r>
          </a:p>
        </p:txBody>
      </p:sp>
      <p:pic>
        <p:nvPicPr>
          <p:cNvPr id="123907" name="Picture 3">
            <a:extLst>
              <a:ext uri="{FF2B5EF4-FFF2-40B4-BE49-F238E27FC236}">
                <a16:creationId xmlns:a16="http://schemas.microsoft.com/office/drawing/2014/main" id="{D7B21C2E-CAE4-70A2-57F1-86BEDF3C4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4" y="2276475"/>
            <a:ext cx="91201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6">
            <a:extLst>
              <a:ext uri="{FF2B5EF4-FFF2-40B4-BE49-F238E27FC236}">
                <a16:creationId xmlns:a16="http://schemas.microsoft.com/office/drawing/2014/main" id="{79B869B3-D793-0F5A-CF3C-2B91F0FE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4508501"/>
            <a:ext cx="6934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灯片编号占位符 4">
            <a:extLst>
              <a:ext uri="{FF2B5EF4-FFF2-40B4-BE49-F238E27FC236}">
                <a16:creationId xmlns:a16="http://schemas.microsoft.com/office/drawing/2014/main" id="{ABF8C622-3C07-332F-F40A-92F7DFEE44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A68E1A04-57F0-4515-9B39-CDA337735737}" type="slidenum">
              <a:rPr lang="en-US" altLang="zh-CN" b="0">
                <a:solidFill>
                  <a:srgbClr val="000000"/>
                </a:solidFill>
                <a:latin typeface="Verdana" panose="020B0604030504040204" pitchFamily="34" charset="0"/>
              </a:rPr>
              <a:pPr/>
              <a:t>43</a:t>
            </a:fld>
            <a:endParaRPr lang="en-US" altLang="zh-CN" b="0">
              <a:solidFill>
                <a:srgbClr val="000000"/>
              </a:solidFill>
              <a:latin typeface="Verdan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FF16108C-F569-F7A3-C3DF-FD9AE4BC2B74}"/>
              </a:ext>
            </a:extLst>
          </p:cNvPr>
          <p:cNvSpPr>
            <a:spLocks noGrp="1" noChangeArrowheads="1"/>
          </p:cNvSpPr>
          <p:nvPr>
            <p:ph type="body" idx="1"/>
          </p:nvPr>
        </p:nvSpPr>
        <p:spPr>
          <a:xfrm>
            <a:off x="1847851" y="1"/>
            <a:ext cx="8316913" cy="5229225"/>
          </a:xfrm>
        </p:spPr>
        <p:txBody>
          <a:bodyPr>
            <a:normAutofit fontScale="70000" lnSpcReduction="20000"/>
          </a:bodyPr>
          <a:lstStyle/>
          <a:p>
            <a:pPr eaLnBrk="1" hangingPunct="1"/>
            <a:r>
              <a:rPr lang="en-US" altLang="zh-CN" sz="3200" b="1"/>
              <a:t>  </a:t>
            </a:r>
            <a:r>
              <a:rPr lang="en-US" altLang="zh-CN" sz="3200" b="1">
                <a:solidFill>
                  <a:srgbClr val="0000FF"/>
                </a:solidFill>
              </a:rPr>
              <a:t>3. Chemical properties</a:t>
            </a:r>
          </a:p>
          <a:p>
            <a:pPr eaLnBrk="1" hangingPunct="1"/>
            <a:r>
              <a:rPr lang="en-US" altLang="zh-CN" b="1"/>
              <a:t>(1) </a:t>
            </a:r>
            <a:r>
              <a:rPr lang="zh-CN" altLang="en-US" b="1"/>
              <a:t>与金属反应（除</a:t>
            </a:r>
            <a:r>
              <a:rPr lang="en-US" altLang="zh-CN" b="1"/>
              <a:t>Au, Pt</a:t>
            </a:r>
            <a:r>
              <a:rPr lang="zh-CN" altLang="en-US" b="1"/>
              <a:t>外）</a:t>
            </a:r>
          </a:p>
          <a:p>
            <a:pPr eaLnBrk="1" hangingPunct="1"/>
            <a:r>
              <a:rPr lang="en-US" altLang="zh-CN" b="1"/>
              <a:t>2Al + 3S = Al</a:t>
            </a:r>
            <a:r>
              <a:rPr lang="en-US" altLang="zh-CN" b="1" baseline="-25000"/>
              <a:t>2</a:t>
            </a:r>
            <a:r>
              <a:rPr lang="en-US" altLang="zh-CN" b="1"/>
              <a:t>S</a:t>
            </a:r>
            <a:r>
              <a:rPr lang="en-US" altLang="zh-CN" b="1" baseline="-25000"/>
              <a:t>3             </a:t>
            </a:r>
            <a:r>
              <a:rPr lang="en-US" altLang="zh-CN" b="1"/>
              <a:t>Fe + S = FeS</a:t>
            </a:r>
          </a:p>
          <a:p>
            <a:pPr eaLnBrk="1" hangingPunct="1"/>
            <a:r>
              <a:rPr lang="en-US" altLang="zh-CN" b="1"/>
              <a:t>Hg + S = HgS (</a:t>
            </a:r>
            <a:r>
              <a:rPr lang="zh-CN" altLang="en-US" b="1"/>
              <a:t>研磨</a:t>
            </a:r>
            <a:r>
              <a:rPr lang="en-US" altLang="zh-CN" b="1"/>
              <a:t>) </a:t>
            </a:r>
          </a:p>
          <a:p>
            <a:pPr eaLnBrk="1" hangingPunct="1"/>
            <a:endParaRPr lang="en-US" altLang="zh-CN" b="1"/>
          </a:p>
          <a:p>
            <a:pPr eaLnBrk="1" hangingPunct="1"/>
            <a:r>
              <a:rPr lang="en-US" altLang="zh-CN" b="1"/>
              <a:t>(2) </a:t>
            </a:r>
            <a:r>
              <a:rPr lang="zh-CN" altLang="en-US" b="1"/>
              <a:t>与非金属反应（除稀有气体，</a:t>
            </a:r>
            <a:r>
              <a:rPr lang="en-US" altLang="zh-CN" b="1"/>
              <a:t>I</a:t>
            </a:r>
            <a:r>
              <a:rPr lang="en-US" altLang="zh-CN" b="1" baseline="-25000"/>
              <a:t>2</a:t>
            </a:r>
            <a:r>
              <a:rPr lang="zh-CN" altLang="en-US" b="1"/>
              <a:t>，</a:t>
            </a:r>
            <a:r>
              <a:rPr lang="en-US" altLang="zh-CN" b="1"/>
              <a:t>N</a:t>
            </a:r>
            <a:r>
              <a:rPr lang="en-US" altLang="zh-CN" b="1" baseline="-25000"/>
              <a:t>2</a:t>
            </a:r>
            <a:r>
              <a:rPr lang="zh-CN" altLang="en-US" b="1"/>
              <a:t>外）</a:t>
            </a:r>
          </a:p>
          <a:p>
            <a:pPr eaLnBrk="1" hangingPunct="1"/>
            <a:r>
              <a:rPr lang="en-US" altLang="zh-CN" b="1"/>
              <a:t>S + O</a:t>
            </a:r>
            <a:r>
              <a:rPr lang="en-US" altLang="zh-CN" b="1" baseline="-25000"/>
              <a:t>2</a:t>
            </a:r>
            <a:r>
              <a:rPr lang="en-US" altLang="zh-CN" b="1"/>
              <a:t> = SO</a:t>
            </a:r>
            <a:r>
              <a:rPr lang="en-US" altLang="zh-CN" b="1" baseline="-25000"/>
              <a:t>2</a:t>
            </a:r>
          </a:p>
          <a:p>
            <a:pPr eaLnBrk="1" hangingPunct="1"/>
            <a:endParaRPr lang="en-US" altLang="zh-CN" b="1" baseline="-25000"/>
          </a:p>
          <a:p>
            <a:pPr eaLnBrk="1" hangingPunct="1"/>
            <a:r>
              <a:rPr lang="en-US" altLang="zh-CN" b="1"/>
              <a:t>(3) </a:t>
            </a:r>
            <a:r>
              <a:rPr lang="zh-CN" altLang="en-US" b="1"/>
              <a:t>在沸腾的碱液中发生歧化</a:t>
            </a:r>
          </a:p>
          <a:p>
            <a:pPr eaLnBrk="1" hangingPunct="1"/>
            <a:r>
              <a:rPr lang="en-US" altLang="zh-CN" b="1"/>
              <a:t>3S + 6NaOH = 2Na</a:t>
            </a:r>
            <a:r>
              <a:rPr lang="en-US" altLang="zh-CN" b="1" baseline="-25000"/>
              <a:t>2</a:t>
            </a:r>
            <a:r>
              <a:rPr lang="en-US" altLang="zh-CN" b="1"/>
              <a:t>S + Na</a:t>
            </a:r>
            <a:r>
              <a:rPr lang="en-US" altLang="zh-CN" b="1" baseline="-25000"/>
              <a:t>2</a:t>
            </a:r>
            <a:r>
              <a:rPr lang="en-US" altLang="zh-CN" b="1"/>
              <a:t>SO</a:t>
            </a:r>
            <a:r>
              <a:rPr lang="en-US" altLang="zh-CN" b="1" baseline="-25000"/>
              <a:t>3</a:t>
            </a:r>
            <a:r>
              <a:rPr lang="en-US" altLang="zh-CN" b="1"/>
              <a:t> + 3H</a:t>
            </a:r>
            <a:r>
              <a:rPr lang="en-US" altLang="zh-CN" b="1" baseline="-25000"/>
              <a:t>2</a:t>
            </a:r>
            <a:r>
              <a:rPr lang="en-US" altLang="zh-CN" b="1"/>
              <a:t>O</a:t>
            </a:r>
          </a:p>
          <a:p>
            <a:pPr eaLnBrk="1" hangingPunct="1"/>
            <a:endParaRPr lang="en-US" altLang="zh-CN" b="1"/>
          </a:p>
          <a:p>
            <a:pPr eaLnBrk="1" hangingPunct="1"/>
            <a:r>
              <a:rPr lang="en-US" altLang="zh-CN" b="1"/>
              <a:t>(4) </a:t>
            </a:r>
            <a:r>
              <a:rPr lang="zh-CN" altLang="en-US" b="1"/>
              <a:t>硫能被浓硝酸氧化成硫酸：</a:t>
            </a:r>
          </a:p>
          <a:p>
            <a:pPr eaLnBrk="1" hangingPunct="1"/>
            <a:r>
              <a:rPr lang="en-US" altLang="zh-CN" b="1"/>
              <a:t>S + 2HNO</a:t>
            </a:r>
            <a:r>
              <a:rPr lang="en-US" altLang="zh-CN" b="1" baseline="-25000"/>
              <a:t>3</a:t>
            </a:r>
            <a:r>
              <a:rPr lang="en-US" altLang="zh-CN" b="1"/>
              <a:t>(</a:t>
            </a:r>
            <a:r>
              <a:rPr lang="zh-CN" altLang="en-US" b="1"/>
              <a:t>浓</a:t>
            </a:r>
            <a:r>
              <a:rPr lang="en-US" altLang="zh-CN" b="1"/>
              <a:t>) = H</a:t>
            </a:r>
            <a:r>
              <a:rPr lang="en-US" altLang="zh-CN" b="1" baseline="-25000"/>
              <a:t>2</a:t>
            </a:r>
            <a:r>
              <a:rPr lang="en-US" altLang="zh-CN" b="1"/>
              <a:t>SO</a:t>
            </a:r>
            <a:r>
              <a:rPr lang="en-US" altLang="zh-CN" b="1" baseline="-25000"/>
              <a:t>4</a:t>
            </a:r>
            <a:r>
              <a:rPr lang="en-US" altLang="zh-CN" b="1"/>
              <a:t> + 2NO</a:t>
            </a:r>
          </a:p>
          <a:p>
            <a:pPr eaLnBrk="1" hangingPunct="1"/>
            <a:endParaRPr lang="en-US" altLang="zh-CN" b="1"/>
          </a:p>
          <a:p>
            <a:pPr eaLnBrk="1" hangingPunct="1"/>
            <a:r>
              <a:rPr lang="en-US" altLang="zh-CN" b="1"/>
              <a:t>  </a:t>
            </a:r>
          </a:p>
        </p:txBody>
      </p:sp>
      <p:sp>
        <p:nvSpPr>
          <p:cNvPr id="124931" name="灯片编号占位符 2">
            <a:extLst>
              <a:ext uri="{FF2B5EF4-FFF2-40B4-BE49-F238E27FC236}">
                <a16:creationId xmlns:a16="http://schemas.microsoft.com/office/drawing/2014/main" id="{C76EC73F-5EB1-A7CF-DEB7-7CCC60A7F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47ADA66A-174D-45F5-9F1F-F7E8BC99C36D}" type="slidenum">
              <a:rPr lang="en-US" altLang="zh-CN" b="0">
                <a:latin typeface="Verdana" panose="020B0604030504040204" pitchFamily="34" charset="0"/>
              </a:rPr>
              <a:pPr/>
              <a:t>44</a:t>
            </a:fld>
            <a:endParaRPr lang="en-US" altLang="zh-CN" b="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D489CC2-9888-9ABA-B8E4-93E66C9CF179}"/>
              </a:ext>
            </a:extLst>
          </p:cNvPr>
          <p:cNvSpPr/>
          <p:nvPr/>
        </p:nvSpPr>
        <p:spPr>
          <a:xfrm>
            <a:off x="1524000" y="0"/>
            <a:ext cx="9144000" cy="1409700"/>
          </a:xfrm>
          <a:prstGeom prst="rect">
            <a:avLst/>
          </a:prstGeom>
        </p:spPr>
        <p:txBody>
          <a:bodyPr>
            <a:spAutoFit/>
          </a:bodyPr>
          <a:lstStyle/>
          <a:p>
            <a:pPr marL="342900" indent="-342900">
              <a:spcBef>
                <a:spcPct val="20000"/>
              </a:spcBef>
              <a:buClr>
                <a:srgbClr val="006666"/>
              </a:buClr>
              <a:buSzPct val="70000"/>
              <a:defRPr/>
            </a:pPr>
            <a:r>
              <a:rPr lang="en-US" altLang="zh-CN" sz="2800" kern="0" dirty="0">
                <a:solidFill>
                  <a:srgbClr val="0000FF"/>
                </a:solidFill>
                <a:latin typeface="Verdana"/>
                <a:ea typeface="宋体"/>
              </a:rPr>
              <a:t>4. preparation</a:t>
            </a:r>
          </a:p>
          <a:p>
            <a:pPr marL="342900" indent="-342900">
              <a:spcBef>
                <a:spcPct val="20000"/>
              </a:spcBef>
              <a:buClr>
                <a:srgbClr val="006666"/>
              </a:buClr>
              <a:buSzPct val="70000"/>
              <a:defRPr/>
            </a:pPr>
            <a:r>
              <a:rPr lang="en-US" altLang="zh-CN" sz="2400" u="sng" dirty="0">
                <a:latin typeface="Times New Roman" pitchFamily="18" charset="0"/>
                <a:cs typeface="Times New Roman" pitchFamily="18" charset="0"/>
              </a:rPr>
              <a:t>(1)</a:t>
            </a:r>
            <a:r>
              <a:rPr lang="zh-CN" altLang="en-US" sz="2400" u="sng" dirty="0">
                <a:latin typeface="Times New Roman" pitchFamily="18" charset="0"/>
                <a:cs typeface="Times New Roman" pitchFamily="18" charset="0"/>
              </a:rPr>
              <a:t>从黄铁矿提取硫</a:t>
            </a:r>
            <a:r>
              <a:rPr lang="zh-CN" altLang="en-US" sz="2400" dirty="0">
                <a:latin typeface="Times New Roman" pitchFamily="18" charset="0"/>
                <a:cs typeface="Times New Roman" pitchFamily="18" charset="0"/>
              </a:rPr>
              <a:t>：</a:t>
            </a:r>
            <a:endParaRPr lang="en-US" altLang="zh-CN" sz="2400" kern="0" dirty="0">
              <a:solidFill>
                <a:srgbClr val="000000"/>
              </a:solidFill>
              <a:latin typeface="Verdana"/>
              <a:ea typeface="宋体"/>
            </a:endParaRPr>
          </a:p>
          <a:p>
            <a:pPr marL="342900" indent="-342900">
              <a:spcBef>
                <a:spcPct val="20000"/>
              </a:spcBef>
              <a:buClr>
                <a:srgbClr val="006666"/>
              </a:buClr>
              <a:buSzPct val="70000"/>
              <a:defRPr/>
            </a:pPr>
            <a:r>
              <a:rPr lang="en-US" altLang="zh-CN" sz="2400" kern="0" dirty="0">
                <a:solidFill>
                  <a:srgbClr val="000000"/>
                </a:solidFill>
                <a:latin typeface="Verdana"/>
                <a:ea typeface="宋体"/>
              </a:rPr>
              <a:t>3FeS</a:t>
            </a:r>
            <a:r>
              <a:rPr lang="en-US" altLang="zh-CN" sz="2400" kern="0" baseline="-25000" dirty="0">
                <a:solidFill>
                  <a:srgbClr val="000000"/>
                </a:solidFill>
                <a:latin typeface="Verdana"/>
                <a:ea typeface="宋体"/>
              </a:rPr>
              <a:t>2</a:t>
            </a:r>
            <a:r>
              <a:rPr lang="en-US" altLang="zh-CN" sz="2400" kern="0" dirty="0">
                <a:solidFill>
                  <a:srgbClr val="000000"/>
                </a:solidFill>
                <a:latin typeface="Verdana"/>
                <a:ea typeface="宋体"/>
              </a:rPr>
              <a:t> + 12C + 8O</a:t>
            </a:r>
            <a:r>
              <a:rPr lang="en-US" altLang="zh-CN" sz="2400" kern="0" baseline="-25000" dirty="0">
                <a:solidFill>
                  <a:srgbClr val="000000"/>
                </a:solidFill>
                <a:latin typeface="Verdana"/>
                <a:ea typeface="宋体"/>
              </a:rPr>
              <a:t>2</a:t>
            </a:r>
            <a:r>
              <a:rPr lang="en-US" altLang="zh-CN" sz="2400" kern="0" dirty="0">
                <a:solidFill>
                  <a:srgbClr val="000000"/>
                </a:solidFill>
                <a:latin typeface="Verdana"/>
                <a:ea typeface="宋体"/>
              </a:rPr>
              <a:t> = Fe</a:t>
            </a:r>
            <a:r>
              <a:rPr lang="en-US" altLang="zh-CN" sz="2400" kern="0" baseline="-25000" dirty="0">
                <a:solidFill>
                  <a:srgbClr val="000000"/>
                </a:solidFill>
                <a:latin typeface="Verdana"/>
                <a:ea typeface="宋体"/>
              </a:rPr>
              <a:t>3</a:t>
            </a:r>
            <a:r>
              <a:rPr lang="en-US" altLang="zh-CN" sz="2400" kern="0" dirty="0">
                <a:solidFill>
                  <a:srgbClr val="000000"/>
                </a:solidFill>
                <a:latin typeface="Verdana"/>
                <a:ea typeface="宋体"/>
              </a:rPr>
              <a:t>O</a:t>
            </a:r>
            <a:r>
              <a:rPr lang="en-US" altLang="zh-CN" sz="2400" kern="0" baseline="-25000" dirty="0">
                <a:solidFill>
                  <a:srgbClr val="000000"/>
                </a:solidFill>
                <a:latin typeface="Verdana"/>
                <a:ea typeface="宋体"/>
              </a:rPr>
              <a:t>4</a:t>
            </a:r>
            <a:r>
              <a:rPr lang="en-US" altLang="zh-CN" sz="2400" kern="0" dirty="0">
                <a:solidFill>
                  <a:srgbClr val="000000"/>
                </a:solidFill>
                <a:latin typeface="Verdana"/>
                <a:ea typeface="宋体"/>
              </a:rPr>
              <a:t> + 12CO + 6S</a:t>
            </a:r>
          </a:p>
        </p:txBody>
      </p:sp>
      <p:sp>
        <p:nvSpPr>
          <p:cNvPr id="125955" name="Rectangle 4">
            <a:extLst>
              <a:ext uri="{FF2B5EF4-FFF2-40B4-BE49-F238E27FC236}">
                <a16:creationId xmlns:a16="http://schemas.microsoft.com/office/drawing/2014/main" id="{C6BF536F-C7A3-AD04-3236-BE2ECE4F47C6}"/>
              </a:ext>
            </a:extLst>
          </p:cNvPr>
          <p:cNvSpPr>
            <a:spLocks noChangeArrowheads="1"/>
          </p:cNvSpPr>
          <p:nvPr/>
        </p:nvSpPr>
        <p:spPr bwMode="auto">
          <a:xfrm>
            <a:off x="1271588" y="2924175"/>
            <a:ext cx="9144001"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9563">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400" u="sng"/>
              <a:t>(3)</a:t>
            </a:r>
            <a:r>
              <a:rPr lang="zh-CN" altLang="en-US" sz="2400" u="sng">
                <a:latin typeface="Times New Roman" panose="02020603050405020304" pitchFamily="18" charset="0"/>
                <a:cs typeface="Times New Roman" panose="02020603050405020304" pitchFamily="18" charset="0"/>
              </a:rPr>
              <a:t>改良的克劳斯法制备硫</a:t>
            </a:r>
            <a:r>
              <a:rPr lang="zh-CN" altLang="en-US" sz="2400">
                <a:latin typeface="Times New Roman" panose="02020603050405020304" pitchFamily="18" charset="0"/>
                <a:cs typeface="Times New Roman" panose="02020603050405020304" pitchFamily="18" charset="0"/>
              </a:rPr>
              <a:t>：</a:t>
            </a:r>
            <a:endParaRPr lang="zh-CN" altLang="en-US" sz="2400"/>
          </a:p>
          <a:p>
            <a:r>
              <a:rPr lang="zh-CN" altLang="en-US" sz="2400" b="0">
                <a:latin typeface="Times New Roman" panose="02020603050405020304" pitchFamily="18" charset="0"/>
                <a:cs typeface="Times New Roman" panose="02020603050405020304" pitchFamily="18" charset="0"/>
              </a:rPr>
              <a:t>将</a:t>
            </a:r>
            <a:r>
              <a:rPr lang="en-US" altLang="zh-CN" sz="2400" b="0">
                <a:latin typeface="Times New Roman" panose="02020603050405020304" pitchFamily="18" charset="0"/>
                <a:cs typeface="Times New Roman" panose="02020603050405020304" pitchFamily="18" charset="0"/>
              </a:rPr>
              <a:t>H</a:t>
            </a:r>
            <a:r>
              <a:rPr lang="en-US" altLang="zh-CN" sz="2400" b="0" baseline="-30000">
                <a:latin typeface="Times New Roman" panose="02020603050405020304" pitchFamily="18" charset="0"/>
                <a:cs typeface="Times New Roman" panose="02020603050405020304" pitchFamily="18" charset="0"/>
              </a:rPr>
              <a:t>2</a:t>
            </a:r>
            <a:r>
              <a:rPr lang="en-US" altLang="zh-CN" sz="2400" b="0">
                <a:latin typeface="Times New Roman" panose="02020603050405020304" pitchFamily="18" charset="0"/>
                <a:cs typeface="Times New Roman" panose="02020603050405020304" pitchFamily="18" charset="0"/>
              </a:rPr>
              <a:t>S</a:t>
            </a:r>
            <a:r>
              <a:rPr lang="zh-CN" altLang="en-US" sz="2400" b="0">
                <a:latin typeface="Times New Roman" panose="02020603050405020304" pitchFamily="18" charset="0"/>
                <a:cs typeface="Times New Roman" panose="02020603050405020304" pitchFamily="18" charset="0"/>
              </a:rPr>
              <a:t>催化氧化是制备单质硫的重要途径：</a:t>
            </a:r>
            <a:endParaRPr lang="zh-CN" altLang="en-US" sz="2400" b="0"/>
          </a:p>
          <a:p>
            <a:endParaRPr lang="zh-CN" altLang="en-US" sz="2400"/>
          </a:p>
        </p:txBody>
      </p:sp>
      <p:pic>
        <p:nvPicPr>
          <p:cNvPr id="125956" name="Picture 3">
            <a:extLst>
              <a:ext uri="{FF2B5EF4-FFF2-40B4-BE49-F238E27FC236}">
                <a16:creationId xmlns:a16="http://schemas.microsoft.com/office/drawing/2014/main" id="{BA326CE9-6D24-D2DD-C272-3805028E2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3687763"/>
            <a:ext cx="47529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5">
            <a:extLst>
              <a:ext uri="{FF2B5EF4-FFF2-40B4-BE49-F238E27FC236}">
                <a16:creationId xmlns:a16="http://schemas.microsoft.com/office/drawing/2014/main" id="{E3F8636E-C8CE-62AB-7F99-11FD3305BBB8}"/>
              </a:ext>
            </a:extLst>
          </p:cNvPr>
          <p:cNvSpPr>
            <a:spLocks noChangeArrowheads="1"/>
          </p:cNvSpPr>
          <p:nvPr/>
        </p:nvSpPr>
        <p:spPr bwMode="auto">
          <a:xfrm>
            <a:off x="2566989" y="4335463"/>
            <a:ext cx="684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9563">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sz="2400" b="0">
                <a:latin typeface="Times New Roman" panose="02020603050405020304" pitchFamily="18" charset="0"/>
                <a:cs typeface="Times New Roman" panose="02020603050405020304" pitchFamily="18" charset="0"/>
              </a:rPr>
              <a:t>催化剂是多孔的氧化铝、三氧化二铁或活性炭</a:t>
            </a:r>
            <a:endParaRPr lang="zh-CN" altLang="en-US" sz="2400"/>
          </a:p>
        </p:txBody>
      </p:sp>
      <p:sp>
        <p:nvSpPr>
          <p:cNvPr id="125958" name="矩形 9">
            <a:extLst>
              <a:ext uri="{FF2B5EF4-FFF2-40B4-BE49-F238E27FC236}">
                <a16:creationId xmlns:a16="http://schemas.microsoft.com/office/drawing/2014/main" id="{D01F6327-F540-F0FA-A519-C31DFC57BA1C}"/>
              </a:ext>
            </a:extLst>
          </p:cNvPr>
          <p:cNvSpPr>
            <a:spLocks noChangeArrowheads="1"/>
          </p:cNvSpPr>
          <p:nvPr/>
        </p:nvSpPr>
        <p:spPr bwMode="auto">
          <a:xfrm>
            <a:off x="1524000" y="16287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u="sng"/>
              <a:t>(2)</a:t>
            </a:r>
            <a:r>
              <a:rPr lang="zh-CN" altLang="en-US" sz="2400" u="sng"/>
              <a:t>弗拉施法提取硫</a:t>
            </a:r>
            <a:r>
              <a:rPr lang="zh-CN" altLang="en-US" sz="2400"/>
              <a:t>：</a:t>
            </a:r>
          </a:p>
          <a:p>
            <a:pPr eaLnBrk="1" hangingPunct="1"/>
            <a:r>
              <a:rPr lang="zh-CN" altLang="en-US" sz="2400"/>
              <a:t>用</a:t>
            </a:r>
            <a:r>
              <a:rPr lang="zh-CN" altLang="en-US" sz="2400" b="0"/>
              <a:t>过热水蒸气加热含硫的矿石，使硫熔化，再利用热空气</a:t>
            </a:r>
            <a:r>
              <a:rPr lang="en-US" altLang="zh-CN" sz="2400" b="0"/>
              <a:t>(2~2.5MPa)</a:t>
            </a:r>
            <a:r>
              <a:rPr lang="zh-CN" altLang="en-US" sz="2400" b="0"/>
              <a:t>将液态硫压到地表，硫的纯度可达</a:t>
            </a:r>
            <a:r>
              <a:rPr lang="en-US" altLang="zh-CN" sz="2400" b="0"/>
              <a:t>99.5%</a:t>
            </a:r>
            <a:r>
              <a:rPr lang="zh-CN" altLang="en-US" sz="2400" b="0"/>
              <a:t>。</a:t>
            </a:r>
          </a:p>
        </p:txBody>
      </p:sp>
      <p:sp>
        <p:nvSpPr>
          <p:cNvPr id="125959" name="矩形 10">
            <a:extLst>
              <a:ext uri="{FF2B5EF4-FFF2-40B4-BE49-F238E27FC236}">
                <a16:creationId xmlns:a16="http://schemas.microsoft.com/office/drawing/2014/main" id="{19B33B11-B07F-1985-FFD3-96726D6ECACE}"/>
              </a:ext>
            </a:extLst>
          </p:cNvPr>
          <p:cNvSpPr>
            <a:spLocks noChangeArrowheads="1"/>
          </p:cNvSpPr>
          <p:nvPr/>
        </p:nvSpPr>
        <p:spPr bwMode="auto">
          <a:xfrm>
            <a:off x="1524000" y="4919664"/>
            <a:ext cx="89106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en-US" altLang="zh-CN" sz="2400" u="sng"/>
              <a:t>(4)</a:t>
            </a:r>
            <a:r>
              <a:rPr lang="zh-CN" altLang="en-US" sz="2400" u="sng"/>
              <a:t>以冶炼硫化物矿时所产生的</a:t>
            </a:r>
            <a:r>
              <a:rPr lang="en-US" altLang="zh-CN" sz="2400" u="sng"/>
              <a:t>SO</a:t>
            </a:r>
            <a:r>
              <a:rPr lang="en-US" altLang="zh-CN" sz="2400" u="sng" baseline="-25000"/>
              <a:t>2</a:t>
            </a:r>
            <a:r>
              <a:rPr lang="zh-CN" altLang="en-US" sz="2400" u="sng"/>
              <a:t>为原料，也可以制得单质硫</a:t>
            </a:r>
            <a:r>
              <a:rPr lang="zh-CN" altLang="en-US" sz="2400" b="0"/>
              <a:t>：</a:t>
            </a:r>
          </a:p>
          <a:p>
            <a:pPr eaLnBrk="1" hangingPunct="1"/>
            <a:r>
              <a:rPr lang="en-US" altLang="zh-CN" sz="2400" b="0"/>
              <a:t>SO</a:t>
            </a:r>
            <a:r>
              <a:rPr lang="en-US" altLang="zh-CN" sz="2400" b="0" baseline="-25000"/>
              <a:t>2</a:t>
            </a:r>
            <a:r>
              <a:rPr lang="en-US" altLang="zh-CN" sz="2400" b="0"/>
              <a:t> + 2H</a:t>
            </a:r>
            <a:r>
              <a:rPr lang="en-US" altLang="zh-CN" sz="2400" b="0" baseline="-25000"/>
              <a:t>2</a:t>
            </a:r>
            <a:r>
              <a:rPr lang="en-US" altLang="zh-CN" sz="2400" b="0"/>
              <a:t>S == 3S + 2H</a:t>
            </a:r>
            <a:r>
              <a:rPr lang="en-US" altLang="zh-CN" sz="2400" b="0" baseline="-25000"/>
              <a:t>2</a:t>
            </a:r>
            <a:r>
              <a:rPr lang="en-US" altLang="zh-CN" sz="2400" b="0"/>
              <a:t>O</a:t>
            </a:r>
          </a:p>
          <a:p>
            <a:pPr eaLnBrk="1" hangingPunct="1"/>
            <a:r>
              <a:rPr lang="en-US" altLang="zh-CN" sz="2400" b="0"/>
              <a:t>SO</a:t>
            </a:r>
            <a:r>
              <a:rPr lang="en-US" altLang="zh-CN" sz="2400" b="0" baseline="-25000"/>
              <a:t>2</a:t>
            </a:r>
            <a:r>
              <a:rPr lang="en-US" altLang="zh-CN" sz="2400" b="0"/>
              <a:t> + C == S + CO</a:t>
            </a:r>
            <a:r>
              <a:rPr lang="en-US" altLang="zh-CN" sz="2400" b="0" baseline="-25000"/>
              <a:t>2</a:t>
            </a:r>
          </a:p>
          <a:p>
            <a:pPr eaLnBrk="1" hangingPunct="1"/>
            <a:r>
              <a:rPr lang="zh-CN" altLang="en-US" sz="2400" b="0"/>
              <a:t>       将粗硫蒸馏，可以得到更纯净的硫。硫蒸气冷却后形成细微结晶的粉状硫，叫做硫华。</a:t>
            </a:r>
          </a:p>
        </p:txBody>
      </p:sp>
      <p:sp>
        <p:nvSpPr>
          <p:cNvPr id="125960" name="灯片编号占位符 7">
            <a:extLst>
              <a:ext uri="{FF2B5EF4-FFF2-40B4-BE49-F238E27FC236}">
                <a16:creationId xmlns:a16="http://schemas.microsoft.com/office/drawing/2014/main" id="{BE93BA6C-A11C-CC4B-9465-48E2897D97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34BC61F9-9D93-46FB-BE51-B5AD10EEAAB8}" type="slidenum">
              <a:rPr lang="en-US" altLang="zh-CN" b="0">
                <a:latin typeface="Verdana" panose="020B0604030504040204" pitchFamily="34" charset="0"/>
              </a:rPr>
              <a:pPr/>
              <a:t>45</a:t>
            </a:fld>
            <a:endParaRPr lang="en-US" altLang="zh-CN" b="0">
              <a:latin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a:extLst>
              <a:ext uri="{FF2B5EF4-FFF2-40B4-BE49-F238E27FC236}">
                <a16:creationId xmlns:a16="http://schemas.microsoft.com/office/drawing/2014/main" id="{A25B4577-A75C-CEDE-A210-442C0654032E}"/>
              </a:ext>
            </a:extLst>
          </p:cNvPr>
          <p:cNvSpPr>
            <a:spLocks noGrp="1" noChangeArrowheads="1"/>
          </p:cNvSpPr>
          <p:nvPr>
            <p:ph type="body" idx="1"/>
          </p:nvPr>
        </p:nvSpPr>
        <p:spPr>
          <a:xfrm>
            <a:off x="2238376" y="303213"/>
            <a:ext cx="8507413" cy="4895850"/>
          </a:xfrm>
        </p:spPr>
        <p:txBody>
          <a:bodyPr>
            <a:normAutofit fontScale="92500" lnSpcReduction="20000"/>
          </a:bodyPr>
          <a:lstStyle/>
          <a:p>
            <a:pPr>
              <a:tabLst>
                <a:tab pos="1163638" algn="l"/>
              </a:tabLst>
            </a:pPr>
            <a:r>
              <a:rPr lang="en-US" altLang="zh-CN" b="1" dirty="0"/>
              <a:t>  </a:t>
            </a:r>
            <a:r>
              <a:rPr lang="en-US" altLang="zh-CN" b="1" dirty="0">
                <a:solidFill>
                  <a:srgbClr val="0000FF"/>
                </a:solidFill>
              </a:rPr>
              <a:t>2. [ -2/n]  O.S.    </a:t>
            </a:r>
          </a:p>
          <a:p>
            <a:pPr>
              <a:tabLst>
                <a:tab pos="1163638" algn="l"/>
              </a:tabLst>
            </a:pPr>
            <a:r>
              <a:rPr lang="zh-CN" altLang="en-US" b="1" dirty="0"/>
              <a:t>多硫化物（</a:t>
            </a:r>
            <a:r>
              <a:rPr lang="en-US" altLang="zh-CN" b="1" dirty="0"/>
              <a:t> O.S. </a:t>
            </a:r>
            <a:r>
              <a:rPr lang="zh-CN" altLang="en-US" b="1" dirty="0"/>
              <a:t>两端</a:t>
            </a:r>
            <a:r>
              <a:rPr lang="en-US" altLang="zh-CN" b="1" dirty="0"/>
              <a:t>S [ -1] </a:t>
            </a:r>
            <a:r>
              <a:rPr lang="zh-CN" altLang="en-US" b="1" dirty="0"/>
              <a:t>；中间</a:t>
            </a:r>
            <a:r>
              <a:rPr lang="en-US" altLang="zh-CN" b="1" dirty="0"/>
              <a:t>S</a:t>
            </a:r>
            <a:r>
              <a:rPr lang="zh-CN" altLang="en-US" b="1" dirty="0"/>
              <a:t>为</a:t>
            </a:r>
            <a:r>
              <a:rPr lang="en-US" altLang="zh-CN" b="1" dirty="0"/>
              <a:t>0</a:t>
            </a:r>
            <a:r>
              <a:rPr lang="zh-CN" altLang="en-US" b="1" dirty="0"/>
              <a:t>氧化态） </a:t>
            </a:r>
          </a:p>
          <a:p>
            <a:pPr>
              <a:tabLst>
                <a:tab pos="1163638" algn="l"/>
              </a:tabLst>
            </a:pPr>
            <a:r>
              <a:rPr lang="zh-CN" altLang="en-US" b="1" dirty="0"/>
              <a:t>     </a:t>
            </a:r>
            <a:r>
              <a:rPr lang="en-US" altLang="zh-CN" b="1" dirty="0"/>
              <a:t>( polysulfide or </a:t>
            </a:r>
            <a:r>
              <a:rPr lang="en-US" altLang="zh-CN" b="1" dirty="0" err="1"/>
              <a:t>persulfide</a:t>
            </a:r>
            <a:r>
              <a:rPr lang="en-US" altLang="zh-CN" b="1" dirty="0"/>
              <a:t> )</a:t>
            </a:r>
          </a:p>
          <a:p>
            <a:pPr>
              <a:tabLst>
                <a:tab pos="1163638" algn="l"/>
              </a:tabLst>
            </a:pPr>
            <a:r>
              <a:rPr lang="en-US" altLang="zh-CN" b="1" dirty="0"/>
              <a:t>     (1)</a:t>
            </a:r>
            <a:r>
              <a:rPr lang="en-US" altLang="zh-CN" dirty="0"/>
              <a:t>  Na</a:t>
            </a:r>
            <a:r>
              <a:rPr lang="en-US" altLang="zh-CN" baseline="-25000" dirty="0"/>
              <a:t>2</a:t>
            </a:r>
            <a:r>
              <a:rPr lang="en-US" altLang="zh-CN" dirty="0"/>
              <a:t>S + (n-1)S = Na</a:t>
            </a:r>
            <a:r>
              <a:rPr lang="en-US" altLang="zh-CN" baseline="-25000" dirty="0"/>
              <a:t>2</a:t>
            </a:r>
            <a:r>
              <a:rPr lang="en-US" altLang="zh-CN" dirty="0"/>
              <a:t>S</a:t>
            </a:r>
            <a:r>
              <a:rPr lang="en-US" altLang="zh-CN" baseline="-25000" dirty="0"/>
              <a:t>n     </a:t>
            </a:r>
            <a:r>
              <a:rPr lang="zh-CN" altLang="en-US" baseline="-25000" dirty="0"/>
              <a:t>酸化</a:t>
            </a:r>
            <a:endParaRPr lang="zh-CN" altLang="en-US" dirty="0"/>
          </a:p>
          <a:p>
            <a:pPr>
              <a:tabLst>
                <a:tab pos="1163638" algn="l"/>
              </a:tabLst>
            </a:pPr>
            <a:r>
              <a:rPr lang="zh-CN" altLang="en-US" dirty="0"/>
              <a:t>                                                                         </a:t>
            </a:r>
            <a:r>
              <a:rPr lang="en-US" altLang="zh-CN" dirty="0"/>
              <a:t>H</a:t>
            </a:r>
            <a:r>
              <a:rPr lang="en-US" altLang="zh-CN" baseline="-25000" dirty="0"/>
              <a:t>2</a:t>
            </a:r>
            <a:r>
              <a:rPr lang="en-US" altLang="zh-CN" dirty="0"/>
              <a:t>S</a:t>
            </a:r>
            <a:r>
              <a:rPr lang="en-US" altLang="zh-CN" baseline="-25000" dirty="0"/>
              <a:t>n</a:t>
            </a:r>
            <a:r>
              <a:rPr lang="en-US" altLang="zh-CN" dirty="0"/>
              <a:t> </a:t>
            </a:r>
          </a:p>
          <a:p>
            <a:pPr>
              <a:tabLst>
                <a:tab pos="1163638" algn="l"/>
              </a:tabLst>
            </a:pPr>
            <a:r>
              <a:rPr lang="en-US" altLang="zh-CN" dirty="0"/>
              <a:t>    (NH</a:t>
            </a:r>
            <a:r>
              <a:rPr lang="en-US" altLang="zh-CN" baseline="-25000" dirty="0"/>
              <a:t>4</a:t>
            </a:r>
            <a:r>
              <a:rPr lang="en-US" altLang="zh-CN" dirty="0"/>
              <a:t>)</a:t>
            </a:r>
            <a:r>
              <a:rPr lang="en-US" altLang="zh-CN" baseline="-25000" dirty="0"/>
              <a:t>2</a:t>
            </a:r>
            <a:r>
              <a:rPr lang="en-US" altLang="zh-CN" dirty="0"/>
              <a:t>S + (n-1)S = (NH</a:t>
            </a:r>
            <a:r>
              <a:rPr lang="en-US" altLang="zh-CN" baseline="-25000" dirty="0"/>
              <a:t>4</a:t>
            </a:r>
            <a:r>
              <a:rPr lang="en-US" altLang="zh-CN" dirty="0"/>
              <a:t>)</a:t>
            </a:r>
            <a:r>
              <a:rPr lang="en-US" altLang="zh-CN" baseline="-25000" dirty="0"/>
              <a:t>2</a:t>
            </a:r>
            <a:r>
              <a:rPr lang="en-US" altLang="zh-CN" dirty="0"/>
              <a:t>S</a:t>
            </a:r>
            <a:r>
              <a:rPr lang="en-US" altLang="zh-CN" baseline="-25000" dirty="0"/>
              <a:t>n</a:t>
            </a:r>
            <a:r>
              <a:rPr lang="en-US" altLang="zh-CN" dirty="0">
                <a:latin typeface="宋体" panose="02010600030101010101" pitchFamily="2" charset="-122"/>
              </a:rPr>
              <a:t>  </a:t>
            </a:r>
            <a:r>
              <a:rPr lang="zh-CN" altLang="en-US" baseline="30000" dirty="0">
                <a:latin typeface="宋体" panose="02010600030101010101" pitchFamily="2" charset="-122"/>
              </a:rPr>
              <a:t>氢离子</a:t>
            </a:r>
            <a:endParaRPr lang="zh-CN" altLang="en-US" sz="2500" dirty="0"/>
          </a:p>
          <a:p>
            <a:pPr>
              <a:tabLst>
                <a:tab pos="1163638" algn="l"/>
              </a:tabLst>
            </a:pPr>
            <a:r>
              <a:rPr lang="zh-CN" altLang="en-US" b="1" dirty="0"/>
              <a:t>  </a:t>
            </a:r>
            <a:endParaRPr lang="en-US" altLang="zh-CN" b="1" dirty="0"/>
          </a:p>
          <a:p>
            <a:pPr>
              <a:tabLst>
                <a:tab pos="1163638" algn="l"/>
              </a:tabLst>
            </a:pPr>
            <a:r>
              <a:rPr lang="en-US" altLang="zh-CN" b="1" dirty="0"/>
              <a:t>  (2) Redox reactions:</a:t>
            </a:r>
          </a:p>
          <a:p>
            <a:pPr>
              <a:tabLst>
                <a:tab pos="1163638" algn="l"/>
              </a:tabLst>
            </a:pPr>
            <a:r>
              <a:rPr lang="en-US" altLang="zh-CN" b="1" dirty="0"/>
              <a:t>      </a:t>
            </a:r>
            <a:r>
              <a:rPr lang="en-US" altLang="zh-CN" dirty="0"/>
              <a:t>3Na</a:t>
            </a:r>
            <a:r>
              <a:rPr lang="en-US" altLang="zh-CN" baseline="-25000" dirty="0"/>
              <a:t>2</a:t>
            </a:r>
            <a:r>
              <a:rPr lang="en-US" altLang="zh-CN" dirty="0"/>
              <a:t>S</a:t>
            </a:r>
            <a:r>
              <a:rPr lang="en-US" altLang="zh-CN" baseline="-25000" dirty="0"/>
              <a:t>2</a:t>
            </a:r>
            <a:r>
              <a:rPr lang="en-US" altLang="zh-CN" dirty="0"/>
              <a:t> + As</a:t>
            </a:r>
            <a:r>
              <a:rPr lang="en-US" altLang="zh-CN" baseline="-25000" dirty="0"/>
              <a:t>2</a:t>
            </a:r>
            <a:r>
              <a:rPr lang="en-US" altLang="zh-CN" dirty="0"/>
              <a:t>S</a:t>
            </a:r>
            <a:r>
              <a:rPr lang="en-US" altLang="zh-CN" baseline="-25000" dirty="0"/>
              <a:t>3 </a:t>
            </a:r>
            <a:r>
              <a:rPr lang="en-US" altLang="zh-CN" dirty="0"/>
              <a:t>= 2Na</a:t>
            </a:r>
            <a:r>
              <a:rPr lang="en-US" altLang="zh-CN" baseline="-25000" dirty="0"/>
              <a:t>3</a:t>
            </a:r>
            <a:r>
              <a:rPr lang="en-US" altLang="zh-CN" dirty="0"/>
              <a:t>AsS</a:t>
            </a:r>
            <a:r>
              <a:rPr lang="en-US" altLang="zh-CN" baseline="-25000" dirty="0"/>
              <a:t>4</a:t>
            </a:r>
            <a:r>
              <a:rPr lang="en-US" altLang="zh-CN" dirty="0"/>
              <a:t> + S</a:t>
            </a:r>
          </a:p>
          <a:p>
            <a:pPr>
              <a:tabLst>
                <a:tab pos="1163638" algn="l"/>
              </a:tabLst>
            </a:pPr>
            <a:r>
              <a:rPr lang="en-US" altLang="zh-CN" dirty="0"/>
              <a:t>      SnS</a:t>
            </a:r>
            <a:r>
              <a:rPr lang="en-US" altLang="zh-CN" baseline="-25000" dirty="0"/>
              <a:t>2</a:t>
            </a:r>
            <a:r>
              <a:rPr lang="en-US" altLang="zh-CN" dirty="0"/>
              <a:t> + (NH</a:t>
            </a:r>
            <a:r>
              <a:rPr lang="en-US" altLang="zh-CN" baseline="-25000" dirty="0"/>
              <a:t>4</a:t>
            </a:r>
            <a:r>
              <a:rPr lang="en-US" altLang="zh-CN" dirty="0"/>
              <a:t>)</a:t>
            </a:r>
            <a:r>
              <a:rPr lang="en-US" altLang="zh-CN" baseline="-25000" dirty="0"/>
              <a:t>2</a:t>
            </a:r>
            <a:r>
              <a:rPr lang="en-US" altLang="zh-CN" dirty="0"/>
              <a:t>S</a:t>
            </a:r>
            <a:r>
              <a:rPr lang="en-US" altLang="zh-CN" baseline="-25000" dirty="0"/>
              <a:t>2</a:t>
            </a:r>
            <a:r>
              <a:rPr lang="en-US" altLang="zh-CN" dirty="0"/>
              <a:t> = (NH</a:t>
            </a:r>
            <a:r>
              <a:rPr lang="en-US" altLang="zh-CN" baseline="-25000" dirty="0"/>
              <a:t>4</a:t>
            </a:r>
            <a:r>
              <a:rPr lang="en-US" altLang="zh-CN" dirty="0"/>
              <a:t>)</a:t>
            </a:r>
            <a:r>
              <a:rPr lang="en-US" altLang="zh-CN" baseline="-25000" dirty="0"/>
              <a:t>2</a:t>
            </a:r>
            <a:r>
              <a:rPr lang="en-US" altLang="zh-CN" dirty="0"/>
              <a:t>SnS</a:t>
            </a:r>
            <a:r>
              <a:rPr lang="en-US" altLang="zh-CN" baseline="-25000" dirty="0"/>
              <a:t>3</a:t>
            </a:r>
            <a:r>
              <a:rPr lang="en-US" altLang="zh-CN" dirty="0"/>
              <a:t> </a:t>
            </a:r>
          </a:p>
          <a:p>
            <a:pPr>
              <a:tabLst>
                <a:tab pos="1163638" algn="l"/>
              </a:tabLst>
            </a:pPr>
            <a:r>
              <a:rPr lang="en-US" altLang="zh-CN" b="1" dirty="0"/>
              <a:t>  (3) </a:t>
            </a:r>
            <a:r>
              <a:rPr lang="zh-CN" altLang="en-US" b="1" dirty="0"/>
              <a:t>歧化反应</a:t>
            </a:r>
            <a:endParaRPr lang="en-US" altLang="zh-CN" b="1" dirty="0"/>
          </a:p>
          <a:p>
            <a:pPr>
              <a:tabLst>
                <a:tab pos="1163638" algn="l"/>
              </a:tabLst>
            </a:pPr>
            <a:r>
              <a:rPr lang="en-US" altLang="zh-CN" b="1" dirty="0"/>
              <a:t>       </a:t>
            </a:r>
            <a:r>
              <a:rPr lang="en-US" altLang="zh-CN" dirty="0"/>
              <a:t>S</a:t>
            </a:r>
            <a:r>
              <a:rPr lang="en-US" altLang="zh-CN" baseline="-25000" dirty="0"/>
              <a:t>n</a:t>
            </a:r>
            <a:r>
              <a:rPr lang="en-US" altLang="zh-CN" baseline="30000" dirty="0"/>
              <a:t>2-</a:t>
            </a:r>
            <a:r>
              <a:rPr lang="en-US" altLang="zh-CN" dirty="0"/>
              <a:t> + 2H</a:t>
            </a:r>
            <a:r>
              <a:rPr lang="en-US" altLang="zh-CN" baseline="30000" dirty="0"/>
              <a:t>+</a:t>
            </a:r>
            <a:r>
              <a:rPr lang="en-US" altLang="zh-CN" baseline="-25000" dirty="0"/>
              <a:t> </a:t>
            </a:r>
            <a:r>
              <a:rPr lang="en-US" altLang="zh-CN" dirty="0"/>
              <a:t>= H</a:t>
            </a:r>
            <a:r>
              <a:rPr lang="en-US" altLang="zh-CN" baseline="-25000" dirty="0"/>
              <a:t>2</a:t>
            </a:r>
            <a:r>
              <a:rPr lang="en-US" altLang="zh-CN" dirty="0"/>
              <a:t>S + (n-1) S</a:t>
            </a:r>
          </a:p>
        </p:txBody>
      </p:sp>
      <p:sp>
        <p:nvSpPr>
          <p:cNvPr id="136195" name="Line 4">
            <a:extLst>
              <a:ext uri="{FF2B5EF4-FFF2-40B4-BE49-F238E27FC236}">
                <a16:creationId xmlns:a16="http://schemas.microsoft.com/office/drawing/2014/main" id="{523014BF-3DF5-5311-1125-D0D106741CEB}"/>
              </a:ext>
            </a:extLst>
          </p:cNvPr>
          <p:cNvSpPr>
            <a:spLocks noChangeShapeType="1"/>
          </p:cNvSpPr>
          <p:nvPr/>
        </p:nvSpPr>
        <p:spPr bwMode="auto">
          <a:xfrm>
            <a:off x="8316914" y="2786063"/>
            <a:ext cx="720725" cy="0"/>
          </a:xfrm>
          <a:prstGeom prst="line">
            <a:avLst/>
          </a:prstGeom>
          <a:noFill/>
          <a:ln w="508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36196" name="AutoShape 5">
            <a:extLst>
              <a:ext uri="{FF2B5EF4-FFF2-40B4-BE49-F238E27FC236}">
                <a16:creationId xmlns:a16="http://schemas.microsoft.com/office/drawing/2014/main" id="{B8AB005A-1BF7-48ED-BD3F-BD737D15365B}"/>
              </a:ext>
            </a:extLst>
          </p:cNvPr>
          <p:cNvSpPr>
            <a:spLocks/>
          </p:cNvSpPr>
          <p:nvPr/>
        </p:nvSpPr>
        <p:spPr bwMode="auto">
          <a:xfrm>
            <a:off x="8101013" y="2066926"/>
            <a:ext cx="144462" cy="1368425"/>
          </a:xfrm>
          <a:prstGeom prst="rightBrace">
            <a:avLst>
              <a:gd name="adj1" fmla="val 7893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36197" name="Line 6">
            <a:extLst>
              <a:ext uri="{FF2B5EF4-FFF2-40B4-BE49-F238E27FC236}">
                <a16:creationId xmlns:a16="http://schemas.microsoft.com/office/drawing/2014/main" id="{6387E581-39C7-F32D-5196-F614672F9328}"/>
              </a:ext>
            </a:extLst>
          </p:cNvPr>
          <p:cNvSpPr>
            <a:spLocks noChangeShapeType="1"/>
          </p:cNvSpPr>
          <p:nvPr/>
        </p:nvSpPr>
        <p:spPr bwMode="auto">
          <a:xfrm>
            <a:off x="9526588" y="2987675"/>
            <a:ext cx="0" cy="679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198" name="Text Box 7">
            <a:extLst>
              <a:ext uri="{FF2B5EF4-FFF2-40B4-BE49-F238E27FC236}">
                <a16:creationId xmlns:a16="http://schemas.microsoft.com/office/drawing/2014/main" id="{B6D96D78-62FC-4C47-B1CD-89322A08B68F}"/>
              </a:ext>
            </a:extLst>
          </p:cNvPr>
          <p:cNvSpPr txBox="1">
            <a:spLocks noChangeArrowheads="1"/>
          </p:cNvSpPr>
          <p:nvPr/>
        </p:nvSpPr>
        <p:spPr bwMode="auto">
          <a:xfrm>
            <a:off x="8183563" y="36449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a:t>H</a:t>
            </a:r>
            <a:r>
              <a:rPr lang="en-US" altLang="zh-CN" sz="2400" baseline="-25000"/>
              <a:t>2</a:t>
            </a:r>
            <a:r>
              <a:rPr lang="en-US" altLang="zh-CN" sz="2400"/>
              <a:t>S + (n-1)S</a:t>
            </a:r>
          </a:p>
        </p:txBody>
      </p:sp>
      <p:sp>
        <p:nvSpPr>
          <p:cNvPr id="136199" name="灯片编号占位符 6">
            <a:extLst>
              <a:ext uri="{FF2B5EF4-FFF2-40B4-BE49-F238E27FC236}">
                <a16:creationId xmlns:a16="http://schemas.microsoft.com/office/drawing/2014/main" id="{5166F8F1-8FD5-7CBC-DB4F-A7006B9E17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A6298FCF-F28D-498C-847D-1DA88B9D423C}" type="slidenum">
              <a:rPr lang="en-US" altLang="zh-CN" b="0">
                <a:latin typeface="Verdana" panose="020B0604030504040204" pitchFamily="34" charset="0"/>
              </a:rPr>
              <a:pPr/>
              <a:t>46</a:t>
            </a:fld>
            <a:endParaRPr lang="en-US" altLang="zh-CN" b="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a:extLst>
              <a:ext uri="{FF2B5EF4-FFF2-40B4-BE49-F238E27FC236}">
                <a16:creationId xmlns:a16="http://schemas.microsoft.com/office/drawing/2014/main" id="{C3BCD05D-7C04-F5EC-A3D2-923A7A2232A6}"/>
              </a:ext>
            </a:extLst>
          </p:cNvPr>
          <p:cNvSpPr>
            <a:spLocks noGrp="1" noChangeArrowheads="1"/>
          </p:cNvSpPr>
          <p:nvPr>
            <p:ph type="body" idx="1"/>
          </p:nvPr>
        </p:nvSpPr>
        <p:spPr>
          <a:xfrm>
            <a:off x="1774825" y="260351"/>
            <a:ext cx="8027988" cy="4968875"/>
          </a:xfrm>
        </p:spPr>
        <p:txBody>
          <a:bodyPr/>
          <a:lstStyle/>
          <a:p>
            <a:pPr eaLnBrk="1" hangingPunct="1">
              <a:lnSpc>
                <a:spcPct val="90000"/>
              </a:lnSpc>
            </a:pPr>
            <a:r>
              <a:rPr lang="en-US" altLang="zh-CN" b="1">
                <a:solidFill>
                  <a:srgbClr val="0000FF"/>
                </a:solidFill>
              </a:rPr>
              <a:t>(4) </a:t>
            </a:r>
            <a:r>
              <a:rPr lang="zh-CN" altLang="en-US" b="1">
                <a:solidFill>
                  <a:srgbClr val="0000FF"/>
                </a:solidFill>
              </a:rPr>
              <a:t>硫代硫酸盐（</a:t>
            </a:r>
            <a:r>
              <a:rPr lang="en-US" altLang="zh-CN" b="1">
                <a:solidFill>
                  <a:srgbClr val="0000FF"/>
                </a:solidFill>
              </a:rPr>
              <a:t>thiosulphates</a:t>
            </a:r>
            <a:r>
              <a:rPr lang="zh-CN" altLang="en-US" b="1">
                <a:solidFill>
                  <a:srgbClr val="0000FF"/>
                </a:solidFill>
              </a:rPr>
              <a:t>）</a:t>
            </a:r>
            <a:endParaRPr lang="en-US" altLang="zh-CN" b="1">
              <a:solidFill>
                <a:srgbClr val="0000FF"/>
              </a:solidFill>
            </a:endParaRPr>
          </a:p>
          <a:p>
            <a:pPr eaLnBrk="1" hangingPunct="1">
              <a:lnSpc>
                <a:spcPct val="90000"/>
              </a:lnSpc>
            </a:pPr>
            <a:r>
              <a:rPr lang="zh-CN" altLang="en-US" sz="2500" b="1"/>
              <a:t>  </a:t>
            </a:r>
            <a:r>
              <a:rPr lang="en-US" altLang="zh-CN" sz="2500" b="1"/>
              <a:t>a. </a:t>
            </a:r>
            <a:r>
              <a:rPr lang="zh-CN" altLang="en-US" sz="2500" b="1"/>
              <a:t>沸腾温度下，亚硫酸钠溶液与</a:t>
            </a:r>
            <a:r>
              <a:rPr lang="en-US" altLang="zh-CN" sz="2500" b="1"/>
              <a:t>S</a:t>
            </a:r>
            <a:r>
              <a:rPr lang="zh-CN" altLang="en-US" sz="2500" b="1"/>
              <a:t>粉混和</a:t>
            </a:r>
          </a:p>
          <a:p>
            <a:pPr eaLnBrk="1" hangingPunct="1">
              <a:lnSpc>
                <a:spcPct val="90000"/>
              </a:lnSpc>
            </a:pPr>
            <a:r>
              <a:rPr lang="zh-CN" altLang="en-US" sz="2500" b="1"/>
              <a:t> </a:t>
            </a:r>
            <a:r>
              <a:rPr lang="en-US" altLang="zh-CN" sz="2500" b="1"/>
              <a:t>SO</a:t>
            </a:r>
            <a:r>
              <a:rPr lang="en-US" altLang="zh-CN" sz="2500" b="1" baseline="-25000"/>
              <a:t>3</a:t>
            </a:r>
            <a:r>
              <a:rPr lang="en-US" altLang="zh-CN" sz="2500" b="1" baseline="30000"/>
              <a:t>2</a:t>
            </a:r>
            <a:r>
              <a:rPr lang="en-US" altLang="zh-CN" sz="2500" b="1" baseline="30000">
                <a:latin typeface="宋体" panose="02010600030101010101" pitchFamily="2" charset="-122"/>
              </a:rPr>
              <a:t>-</a:t>
            </a:r>
            <a:r>
              <a:rPr lang="en-US" altLang="zh-CN" sz="2500" b="1"/>
              <a:t> + S = S</a:t>
            </a:r>
            <a:r>
              <a:rPr lang="en-US" altLang="zh-CN" sz="2500" b="1" baseline="-25000"/>
              <a:t>2</a:t>
            </a:r>
            <a:r>
              <a:rPr lang="en-US" altLang="zh-CN" sz="2500" b="1"/>
              <a:t>O</a:t>
            </a:r>
            <a:r>
              <a:rPr lang="en-US" altLang="zh-CN" sz="2500" b="1" baseline="-25000"/>
              <a:t>3</a:t>
            </a:r>
            <a:r>
              <a:rPr lang="en-US" altLang="zh-CN" sz="2500" b="1" baseline="30000"/>
              <a:t>2</a:t>
            </a:r>
            <a:r>
              <a:rPr lang="en-US" altLang="zh-CN" sz="2500" b="1" baseline="30000">
                <a:latin typeface="宋体" panose="02010600030101010101" pitchFamily="2" charset="-122"/>
              </a:rPr>
              <a:t>-     </a:t>
            </a:r>
            <a:r>
              <a:rPr lang="zh-CN" altLang="en-US" sz="2500" b="1"/>
              <a:t>或者</a:t>
            </a:r>
          </a:p>
          <a:p>
            <a:pPr eaLnBrk="1" hangingPunct="1">
              <a:lnSpc>
                <a:spcPct val="90000"/>
              </a:lnSpc>
            </a:pPr>
            <a:r>
              <a:rPr lang="zh-CN" altLang="en-US" sz="2500" b="1"/>
              <a:t> </a:t>
            </a:r>
            <a:r>
              <a:rPr lang="en-US" altLang="zh-CN" sz="2200" b="1"/>
              <a:t>2Na</a:t>
            </a:r>
            <a:r>
              <a:rPr lang="en-US" altLang="zh-CN" sz="2200" b="1" baseline="-25000"/>
              <a:t>2</a:t>
            </a:r>
            <a:r>
              <a:rPr lang="en-US" altLang="zh-CN" sz="2200" b="1"/>
              <a:t>S + Na</a:t>
            </a:r>
            <a:r>
              <a:rPr lang="en-US" altLang="zh-CN" sz="2200" b="1" baseline="-25000"/>
              <a:t>2</a:t>
            </a:r>
            <a:r>
              <a:rPr lang="en-US" altLang="zh-CN" sz="2200" b="1"/>
              <a:t>CO</a:t>
            </a:r>
            <a:r>
              <a:rPr lang="en-US" altLang="zh-CN" sz="2200" b="1" baseline="-25000"/>
              <a:t>3</a:t>
            </a:r>
            <a:r>
              <a:rPr lang="en-US" altLang="zh-CN" sz="2200" b="1"/>
              <a:t> + 4SO</a:t>
            </a:r>
            <a:r>
              <a:rPr lang="en-US" altLang="zh-CN" sz="2200" b="1" baseline="-25000"/>
              <a:t>2</a:t>
            </a:r>
            <a:r>
              <a:rPr lang="en-US" altLang="zh-CN" sz="2200" b="1"/>
              <a:t> = 3Na</a:t>
            </a:r>
            <a:r>
              <a:rPr lang="en-US" altLang="zh-CN" sz="2200" b="1" baseline="-25000"/>
              <a:t>2</a:t>
            </a:r>
            <a:r>
              <a:rPr lang="en-US" altLang="zh-CN" sz="2200" b="1"/>
              <a:t>S</a:t>
            </a:r>
            <a:r>
              <a:rPr lang="en-US" altLang="zh-CN" sz="2200" b="1" baseline="-25000"/>
              <a:t>2</a:t>
            </a:r>
            <a:r>
              <a:rPr lang="en-US" altLang="zh-CN" sz="2200" b="1"/>
              <a:t>O</a:t>
            </a:r>
            <a:r>
              <a:rPr lang="en-US" altLang="zh-CN" sz="2200" b="1" baseline="-25000"/>
              <a:t>3</a:t>
            </a:r>
            <a:r>
              <a:rPr lang="en-US" altLang="zh-CN" sz="2200" b="1"/>
              <a:t> + CO</a:t>
            </a:r>
            <a:r>
              <a:rPr lang="en-US" altLang="zh-CN" sz="2200" b="1" baseline="-25000"/>
              <a:t>2</a:t>
            </a:r>
            <a:endParaRPr lang="en-US" altLang="zh-CN" sz="2200" b="1"/>
          </a:p>
          <a:p>
            <a:pPr eaLnBrk="1" hangingPunct="1">
              <a:lnSpc>
                <a:spcPct val="90000"/>
              </a:lnSpc>
            </a:pPr>
            <a:endParaRPr lang="en-US" altLang="zh-CN" sz="2500" b="1"/>
          </a:p>
          <a:p>
            <a:pPr eaLnBrk="1" hangingPunct="1">
              <a:lnSpc>
                <a:spcPct val="90000"/>
              </a:lnSpc>
            </a:pPr>
            <a:r>
              <a:rPr lang="en-US" altLang="zh-CN" sz="2500" b="1"/>
              <a:t>  </a:t>
            </a:r>
            <a:endParaRPr lang="zh-CN" altLang="en-US" sz="2500" b="1"/>
          </a:p>
          <a:p>
            <a:pPr eaLnBrk="1" hangingPunct="1">
              <a:lnSpc>
                <a:spcPct val="90000"/>
              </a:lnSpc>
            </a:pPr>
            <a:endParaRPr lang="zh-CN" altLang="en-US" sz="2500" b="1"/>
          </a:p>
          <a:p>
            <a:pPr eaLnBrk="1" hangingPunct="1">
              <a:lnSpc>
                <a:spcPct val="90000"/>
              </a:lnSpc>
            </a:pPr>
            <a:endParaRPr lang="zh-CN" altLang="en-US" sz="2500" b="1"/>
          </a:p>
          <a:p>
            <a:pPr eaLnBrk="1" hangingPunct="1">
              <a:lnSpc>
                <a:spcPct val="90000"/>
              </a:lnSpc>
            </a:pPr>
            <a:endParaRPr lang="en-US" altLang="zh-CN" sz="2500" b="1"/>
          </a:p>
          <a:p>
            <a:pPr eaLnBrk="1" hangingPunct="1">
              <a:lnSpc>
                <a:spcPct val="90000"/>
              </a:lnSpc>
            </a:pPr>
            <a:r>
              <a:rPr lang="zh-CN" altLang="en-US" sz="2500" b="1"/>
              <a:t>  </a:t>
            </a:r>
            <a:endParaRPr lang="en-US" altLang="zh-CN" sz="2500" b="1"/>
          </a:p>
        </p:txBody>
      </p:sp>
      <p:pic>
        <p:nvPicPr>
          <p:cNvPr id="135171" name="Picture 4">
            <a:extLst>
              <a:ext uri="{FF2B5EF4-FFF2-40B4-BE49-F238E27FC236}">
                <a16:creationId xmlns:a16="http://schemas.microsoft.com/office/drawing/2014/main" id="{3CD1E814-4339-EED5-4CBC-F76605D40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944813"/>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5">
            <a:extLst>
              <a:ext uri="{FF2B5EF4-FFF2-40B4-BE49-F238E27FC236}">
                <a16:creationId xmlns:a16="http://schemas.microsoft.com/office/drawing/2014/main" id="{8CDC8604-FCC6-8B5E-FE18-BAD0CFCC5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576" y="1"/>
            <a:ext cx="20034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灯片编号占位符 4">
            <a:extLst>
              <a:ext uri="{FF2B5EF4-FFF2-40B4-BE49-F238E27FC236}">
                <a16:creationId xmlns:a16="http://schemas.microsoft.com/office/drawing/2014/main" id="{F9001EAB-356A-97AA-8062-847DD0A8F69C}"/>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102AA323-3AEB-459C-9ABD-8F5C14568460}" type="slidenum">
              <a:rPr lang="en-US" altLang="zh-CN" b="0">
                <a:latin typeface="Verdana" panose="020B0604030504040204" pitchFamily="34" charset="0"/>
              </a:rPr>
              <a:pPr/>
              <a:t>47</a:t>
            </a:fld>
            <a:endParaRPr lang="en-US" altLang="zh-CN" b="0">
              <a:latin typeface="Verdana" panose="020B0604030504040204" pitchFamily="34" charset="0"/>
            </a:endParaRPr>
          </a:p>
        </p:txBody>
      </p:sp>
      <p:sp>
        <p:nvSpPr>
          <p:cNvPr id="6" name="矩形 5">
            <a:extLst>
              <a:ext uri="{FF2B5EF4-FFF2-40B4-BE49-F238E27FC236}">
                <a16:creationId xmlns:a16="http://schemas.microsoft.com/office/drawing/2014/main" id="{64718DBE-B85D-426E-33ED-C8A03B2BE9B5}"/>
              </a:ext>
            </a:extLst>
          </p:cNvPr>
          <p:cNvSpPr/>
          <p:nvPr/>
        </p:nvSpPr>
        <p:spPr>
          <a:xfrm>
            <a:off x="1793875" y="3789364"/>
            <a:ext cx="8694738" cy="2554287"/>
          </a:xfrm>
          <a:prstGeom prst="rect">
            <a:avLst/>
          </a:prstGeom>
        </p:spPr>
        <p:txBody>
          <a:bodyPr>
            <a:spAutoFit/>
          </a:bodyPr>
          <a:lstStyle/>
          <a:p>
            <a:pPr marL="342900" indent="-342900">
              <a:lnSpc>
                <a:spcPct val="90000"/>
              </a:lnSpc>
              <a:spcBef>
                <a:spcPct val="20000"/>
              </a:spcBef>
              <a:buClr>
                <a:srgbClr val="006666"/>
              </a:buClr>
              <a:buSzPct val="70000"/>
              <a:defRPr/>
            </a:pPr>
            <a:r>
              <a:rPr lang="en-US" altLang="zh-CN" sz="2500" kern="0" dirty="0">
                <a:solidFill>
                  <a:srgbClr val="000000"/>
                </a:solidFill>
                <a:latin typeface="Verdana"/>
                <a:ea typeface="宋体"/>
              </a:rPr>
              <a:t>  c. </a:t>
            </a:r>
            <a:r>
              <a:rPr lang="zh-CN" altLang="en-US" sz="2500" kern="0" dirty="0">
                <a:solidFill>
                  <a:srgbClr val="000000"/>
                </a:solidFill>
                <a:latin typeface="Verdana"/>
                <a:ea typeface="宋体"/>
              </a:rPr>
              <a:t>不稳定，在酸性条件下分解，只有</a:t>
            </a:r>
            <a:r>
              <a:rPr lang="en-US" altLang="zh-CN" sz="2500" kern="0" dirty="0">
                <a:solidFill>
                  <a:srgbClr val="000000"/>
                </a:solidFill>
                <a:latin typeface="Verdana"/>
                <a:ea typeface="宋体"/>
              </a:rPr>
              <a:t>pH &gt;4.6</a:t>
            </a:r>
            <a:r>
              <a:rPr lang="zh-CN" altLang="en-US" sz="2500" kern="0" dirty="0">
                <a:solidFill>
                  <a:srgbClr val="000000"/>
                </a:solidFill>
                <a:latin typeface="Verdana"/>
                <a:ea typeface="宋体"/>
              </a:rPr>
              <a:t>时才</a:t>
            </a:r>
          </a:p>
          <a:p>
            <a:pPr marL="342900" indent="-342900">
              <a:lnSpc>
                <a:spcPct val="90000"/>
              </a:lnSpc>
              <a:spcBef>
                <a:spcPct val="20000"/>
              </a:spcBef>
              <a:buClr>
                <a:srgbClr val="006666"/>
              </a:buClr>
              <a:buSzPct val="70000"/>
              <a:defRPr/>
            </a:pPr>
            <a:r>
              <a:rPr lang="zh-CN" altLang="en-US" sz="2500" kern="0" dirty="0">
                <a:solidFill>
                  <a:srgbClr val="000000"/>
                </a:solidFill>
                <a:latin typeface="Verdana"/>
                <a:ea typeface="宋体"/>
              </a:rPr>
              <a:t>不分解；</a:t>
            </a:r>
          </a:p>
          <a:p>
            <a:pPr marL="342900" indent="-342900">
              <a:lnSpc>
                <a:spcPct val="90000"/>
              </a:lnSpc>
              <a:spcBef>
                <a:spcPct val="20000"/>
              </a:spcBef>
              <a:buClr>
                <a:srgbClr val="006666"/>
              </a:buClr>
              <a:buSzPct val="70000"/>
              <a:defRPr/>
            </a:pPr>
            <a:r>
              <a:rPr lang="zh-CN" altLang="en-US" sz="2500" kern="0" dirty="0">
                <a:solidFill>
                  <a:srgbClr val="000000"/>
                </a:solidFill>
                <a:latin typeface="Verdana"/>
                <a:ea typeface="宋体"/>
              </a:rPr>
              <a:t>  </a:t>
            </a:r>
            <a:endParaRPr lang="en-US" altLang="zh-CN" sz="2500" kern="0" dirty="0">
              <a:solidFill>
                <a:srgbClr val="000000"/>
              </a:solidFill>
              <a:latin typeface="Verdana"/>
              <a:ea typeface="宋体"/>
            </a:endParaRPr>
          </a:p>
          <a:p>
            <a:pPr marL="342900" indent="-342900">
              <a:lnSpc>
                <a:spcPct val="90000"/>
              </a:lnSpc>
              <a:spcBef>
                <a:spcPct val="20000"/>
              </a:spcBef>
              <a:buClr>
                <a:srgbClr val="006666"/>
              </a:buClr>
              <a:buSzPct val="70000"/>
              <a:defRPr/>
            </a:pPr>
            <a:r>
              <a:rPr lang="en-US" altLang="zh-CN" sz="2500" kern="0" dirty="0">
                <a:solidFill>
                  <a:srgbClr val="000000"/>
                </a:solidFill>
                <a:latin typeface="Verdana"/>
                <a:ea typeface="宋体"/>
              </a:rPr>
              <a:t>  d. </a:t>
            </a:r>
            <a:r>
              <a:rPr lang="zh-CN" altLang="en-US" sz="2500" kern="0" dirty="0">
                <a:solidFill>
                  <a:srgbClr val="000000"/>
                </a:solidFill>
                <a:latin typeface="Verdana"/>
                <a:ea typeface="宋体"/>
              </a:rPr>
              <a:t>是一种还原剂，也是一种络合剂</a:t>
            </a:r>
          </a:p>
          <a:p>
            <a:pPr marL="342900" indent="-342900">
              <a:lnSpc>
                <a:spcPct val="90000"/>
              </a:lnSpc>
              <a:spcBef>
                <a:spcPct val="20000"/>
              </a:spcBef>
              <a:buClr>
                <a:srgbClr val="006666"/>
              </a:buClr>
              <a:buSzPct val="70000"/>
              <a:defRPr/>
            </a:pPr>
            <a:r>
              <a:rPr lang="zh-CN" altLang="en-US" sz="2500" kern="0" dirty="0">
                <a:solidFill>
                  <a:srgbClr val="000000"/>
                </a:solidFill>
                <a:latin typeface="Verdana"/>
                <a:ea typeface="宋体"/>
              </a:rPr>
              <a:t> </a:t>
            </a:r>
            <a:r>
              <a:rPr lang="en-US" altLang="zh-CN" sz="2500" kern="0" dirty="0">
                <a:solidFill>
                  <a:srgbClr val="000000"/>
                </a:solidFill>
                <a:latin typeface="Verdana"/>
                <a:ea typeface="宋体"/>
              </a:rPr>
              <a:t>2Na</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S</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O</a:t>
            </a:r>
            <a:r>
              <a:rPr lang="en-US" altLang="zh-CN" sz="2500" kern="0" baseline="-25000" dirty="0">
                <a:solidFill>
                  <a:srgbClr val="000000"/>
                </a:solidFill>
                <a:latin typeface="Verdana"/>
                <a:ea typeface="宋体"/>
              </a:rPr>
              <a:t>3</a:t>
            </a:r>
            <a:r>
              <a:rPr lang="en-US" altLang="zh-CN" sz="2500" kern="0" dirty="0">
                <a:solidFill>
                  <a:srgbClr val="000000"/>
                </a:solidFill>
                <a:latin typeface="Verdana"/>
                <a:ea typeface="宋体"/>
              </a:rPr>
              <a:t> + I</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 = Na</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S</a:t>
            </a:r>
            <a:r>
              <a:rPr lang="en-US" altLang="zh-CN" sz="2500" kern="0" baseline="-25000" dirty="0">
                <a:solidFill>
                  <a:srgbClr val="000000"/>
                </a:solidFill>
                <a:latin typeface="Verdana"/>
                <a:ea typeface="宋体"/>
              </a:rPr>
              <a:t>4</a:t>
            </a:r>
            <a:r>
              <a:rPr lang="en-US" altLang="zh-CN" sz="2500" kern="0" dirty="0">
                <a:solidFill>
                  <a:srgbClr val="000000"/>
                </a:solidFill>
                <a:latin typeface="Verdana"/>
                <a:ea typeface="宋体"/>
              </a:rPr>
              <a:t>O</a:t>
            </a:r>
            <a:r>
              <a:rPr lang="en-US" altLang="zh-CN" sz="2500" kern="0" baseline="-25000" dirty="0">
                <a:solidFill>
                  <a:srgbClr val="000000"/>
                </a:solidFill>
                <a:latin typeface="Verdana"/>
                <a:ea typeface="宋体"/>
              </a:rPr>
              <a:t>6</a:t>
            </a:r>
            <a:r>
              <a:rPr lang="en-US" altLang="zh-CN" sz="2500" kern="0" dirty="0">
                <a:solidFill>
                  <a:srgbClr val="000000"/>
                </a:solidFill>
                <a:latin typeface="Verdana"/>
                <a:ea typeface="宋体"/>
              </a:rPr>
              <a:t> + 2NaI</a:t>
            </a:r>
          </a:p>
          <a:p>
            <a:pPr marL="342900" indent="-342900">
              <a:lnSpc>
                <a:spcPct val="90000"/>
              </a:lnSpc>
              <a:spcBef>
                <a:spcPct val="20000"/>
              </a:spcBef>
              <a:buClr>
                <a:srgbClr val="006666"/>
              </a:buClr>
              <a:buSzPct val="70000"/>
              <a:defRPr/>
            </a:pPr>
            <a:r>
              <a:rPr lang="en-US" altLang="zh-CN" sz="2500" kern="0" dirty="0">
                <a:solidFill>
                  <a:srgbClr val="000000"/>
                </a:solidFill>
                <a:latin typeface="Verdana"/>
                <a:ea typeface="宋体"/>
              </a:rPr>
              <a:t> </a:t>
            </a:r>
            <a:r>
              <a:rPr lang="en-US" altLang="zh-CN" sz="2500" kern="0" dirty="0" err="1">
                <a:solidFill>
                  <a:srgbClr val="000000"/>
                </a:solidFill>
                <a:latin typeface="Verdana"/>
                <a:ea typeface="宋体"/>
              </a:rPr>
              <a:t>AgBr</a:t>
            </a:r>
            <a:r>
              <a:rPr lang="en-US" altLang="zh-CN" sz="2500" kern="0" dirty="0">
                <a:solidFill>
                  <a:srgbClr val="000000"/>
                </a:solidFill>
                <a:latin typeface="Verdana"/>
                <a:ea typeface="宋体"/>
              </a:rPr>
              <a:t> + 2Na</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S</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O</a:t>
            </a:r>
            <a:r>
              <a:rPr lang="en-US" altLang="zh-CN" sz="2500" kern="0" baseline="-25000" dirty="0">
                <a:solidFill>
                  <a:srgbClr val="000000"/>
                </a:solidFill>
                <a:latin typeface="Verdana"/>
                <a:ea typeface="宋体"/>
              </a:rPr>
              <a:t>3</a:t>
            </a:r>
            <a:r>
              <a:rPr lang="en-US" altLang="zh-CN" sz="2500" kern="0" dirty="0">
                <a:solidFill>
                  <a:srgbClr val="000000"/>
                </a:solidFill>
                <a:latin typeface="Verdana"/>
                <a:ea typeface="宋体"/>
              </a:rPr>
              <a:t> = Na</a:t>
            </a:r>
            <a:r>
              <a:rPr lang="en-US" altLang="zh-CN" sz="2500" kern="0" baseline="-25000" dirty="0">
                <a:solidFill>
                  <a:srgbClr val="000000"/>
                </a:solidFill>
                <a:latin typeface="Verdana"/>
                <a:ea typeface="宋体"/>
              </a:rPr>
              <a:t>3</a:t>
            </a:r>
            <a:r>
              <a:rPr lang="en-US" altLang="zh-CN" sz="2500" kern="0" dirty="0">
                <a:solidFill>
                  <a:srgbClr val="000000"/>
                </a:solidFill>
                <a:latin typeface="Verdana"/>
                <a:ea typeface="宋体"/>
              </a:rPr>
              <a:t>[Ag(S</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O</a:t>
            </a:r>
            <a:r>
              <a:rPr lang="en-US" altLang="zh-CN" sz="2500" kern="0" baseline="-25000" dirty="0">
                <a:solidFill>
                  <a:srgbClr val="000000"/>
                </a:solidFill>
                <a:latin typeface="Verdana"/>
                <a:ea typeface="宋体"/>
              </a:rPr>
              <a:t>3</a:t>
            </a:r>
            <a:r>
              <a:rPr lang="en-US" altLang="zh-CN" sz="2500" kern="0" dirty="0">
                <a:solidFill>
                  <a:srgbClr val="000000"/>
                </a:solidFill>
                <a:latin typeface="Verdana"/>
                <a:ea typeface="宋体"/>
              </a:rPr>
              <a:t>)</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 + </a:t>
            </a:r>
            <a:r>
              <a:rPr lang="en-US" altLang="zh-CN" sz="2500" kern="0" dirty="0" err="1">
                <a:solidFill>
                  <a:srgbClr val="000000"/>
                </a:solidFill>
                <a:latin typeface="Verdana"/>
                <a:ea typeface="宋体"/>
              </a:rPr>
              <a:t>NaBr</a:t>
            </a:r>
            <a:endParaRPr lang="en-US" altLang="zh-CN" sz="2500" kern="0" dirty="0">
              <a:solidFill>
                <a:srgbClr val="000000"/>
              </a:solidFill>
              <a:latin typeface="Verdana"/>
              <a:ea typeface="宋体"/>
            </a:endParaRPr>
          </a:p>
        </p:txBody>
      </p:sp>
      <p:sp>
        <p:nvSpPr>
          <p:cNvPr id="7" name="矩形 6">
            <a:extLst>
              <a:ext uri="{FF2B5EF4-FFF2-40B4-BE49-F238E27FC236}">
                <a16:creationId xmlns:a16="http://schemas.microsoft.com/office/drawing/2014/main" id="{7AACE170-5645-D134-8C89-79FDB4C98C0A}"/>
              </a:ext>
            </a:extLst>
          </p:cNvPr>
          <p:cNvSpPr/>
          <p:nvPr/>
        </p:nvSpPr>
        <p:spPr>
          <a:xfrm>
            <a:off x="1992314" y="2447925"/>
            <a:ext cx="3532187" cy="476250"/>
          </a:xfrm>
          <a:prstGeom prst="rect">
            <a:avLst/>
          </a:prstGeom>
        </p:spPr>
        <p:txBody>
          <a:bodyPr wrap="none">
            <a:spAutoFit/>
          </a:bodyPr>
          <a:lstStyle/>
          <a:p>
            <a:pPr algn="ctr" eaLnBrk="1" hangingPunct="1">
              <a:defRPr/>
            </a:pPr>
            <a:r>
              <a:rPr lang="en-US" altLang="zh-CN" sz="2500" kern="0" dirty="0">
                <a:solidFill>
                  <a:srgbClr val="000000"/>
                </a:solidFill>
                <a:latin typeface="Verdana"/>
                <a:ea typeface="宋体"/>
              </a:rPr>
              <a:t>b. </a:t>
            </a:r>
            <a:r>
              <a:rPr lang="zh-CN" altLang="en-US" sz="2500" kern="0" dirty="0">
                <a:solidFill>
                  <a:srgbClr val="000000"/>
                </a:solidFill>
                <a:latin typeface="Verdana"/>
                <a:ea typeface="宋体"/>
              </a:rPr>
              <a:t>这两种硫是不等价的</a:t>
            </a:r>
            <a:endParaRPr lang="zh-CN" altLang="en-US" dirty="0">
              <a:latin typeface="Arial" charset="0"/>
            </a:endParaRPr>
          </a:p>
        </p:txBody>
      </p:sp>
      <p:pic>
        <p:nvPicPr>
          <p:cNvPr id="147464" name="Picture 4">
            <a:extLst>
              <a:ext uri="{FF2B5EF4-FFF2-40B4-BE49-F238E27FC236}">
                <a16:creationId xmlns:a16="http://schemas.microsoft.com/office/drawing/2014/main" id="{DD8FDF62-F784-3559-8129-D64423071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700" y="1844676"/>
            <a:ext cx="11303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linds(horizontal)">
                                      <p:cBhvr>
                                        <p:cTn id="7" dur="500"/>
                                        <p:tgtEl>
                                          <p:spTgt spid="135171"/>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a:extLst>
              <a:ext uri="{FF2B5EF4-FFF2-40B4-BE49-F238E27FC236}">
                <a16:creationId xmlns:a16="http://schemas.microsoft.com/office/drawing/2014/main" id="{766144CB-8781-580F-5C88-28DC1E961946}"/>
              </a:ext>
            </a:extLst>
          </p:cNvPr>
          <p:cNvSpPr>
            <a:spLocks noGrp="1" noChangeArrowheads="1"/>
          </p:cNvSpPr>
          <p:nvPr>
            <p:ph type="body" idx="1"/>
          </p:nvPr>
        </p:nvSpPr>
        <p:spPr>
          <a:xfrm>
            <a:off x="1893888" y="2209800"/>
            <a:ext cx="8316912" cy="4343400"/>
          </a:xfrm>
        </p:spPr>
        <p:txBody>
          <a:bodyPr/>
          <a:lstStyle/>
          <a:p>
            <a:pPr eaLnBrk="1" hangingPunct="1"/>
            <a:r>
              <a:rPr lang="en-US" altLang="zh-CN" b="1">
                <a:solidFill>
                  <a:srgbClr val="0000FF"/>
                </a:solidFill>
              </a:rPr>
              <a:t>  (5) </a:t>
            </a:r>
            <a:r>
              <a:rPr lang="zh-CN" altLang="en-US" b="1">
                <a:solidFill>
                  <a:srgbClr val="0000FF"/>
                </a:solidFill>
              </a:rPr>
              <a:t>连硫酸及其盐</a:t>
            </a:r>
          </a:p>
          <a:p>
            <a:pPr eaLnBrk="1" hangingPunct="1"/>
            <a:r>
              <a:rPr lang="zh-CN" altLang="en-US" b="1"/>
              <a:t>  </a:t>
            </a:r>
            <a:r>
              <a:rPr lang="en-US" altLang="zh-CN" b="1"/>
              <a:t>a. </a:t>
            </a:r>
            <a:r>
              <a:rPr lang="zh-CN" altLang="en-US" b="1"/>
              <a:t>通式：</a:t>
            </a:r>
            <a:r>
              <a:rPr lang="en-US" altLang="zh-CN" b="1"/>
              <a:t>H</a:t>
            </a:r>
            <a:r>
              <a:rPr lang="en-US" altLang="zh-CN" b="1" baseline="-25000"/>
              <a:t>2</a:t>
            </a:r>
            <a:r>
              <a:rPr lang="en-US" altLang="zh-CN" b="1"/>
              <a:t>S</a:t>
            </a:r>
            <a:r>
              <a:rPr lang="en-US" altLang="zh-CN" b="1" baseline="-25000"/>
              <a:t>x</a:t>
            </a:r>
            <a:r>
              <a:rPr lang="en-US" altLang="zh-CN" b="1"/>
              <a:t>O</a:t>
            </a:r>
            <a:r>
              <a:rPr lang="en-US" altLang="zh-CN" b="1" baseline="-25000"/>
              <a:t>6     </a:t>
            </a:r>
            <a:r>
              <a:rPr lang="en-US" altLang="zh-CN" b="1"/>
              <a:t>( X=2</a:t>
            </a:r>
            <a:r>
              <a:rPr lang="en-US" altLang="zh-CN" b="1">
                <a:latin typeface="Arial" panose="020B0604020202020204" pitchFamily="34" charset="0"/>
              </a:rPr>
              <a:t>—</a:t>
            </a:r>
            <a:r>
              <a:rPr lang="en-US" altLang="zh-CN" b="1"/>
              <a:t>6 )</a:t>
            </a:r>
          </a:p>
          <a:p>
            <a:pPr eaLnBrk="1" hangingPunct="1"/>
            <a:r>
              <a:rPr lang="en-US" altLang="zh-CN" b="1"/>
              <a:t>  b. </a:t>
            </a:r>
            <a:r>
              <a:rPr lang="zh-CN" altLang="en-US" b="1"/>
              <a:t>连硫酸不稳定，易分解</a:t>
            </a:r>
          </a:p>
          <a:p>
            <a:pPr eaLnBrk="1" hangingPunct="1"/>
            <a:r>
              <a:rPr lang="zh-CN" altLang="en-US" b="1"/>
              <a:t> </a:t>
            </a:r>
            <a:r>
              <a:rPr lang="en-US" altLang="zh-CN" sz="2500"/>
              <a:t>H</a:t>
            </a:r>
            <a:r>
              <a:rPr lang="en-US" altLang="zh-CN" sz="2500" baseline="-25000"/>
              <a:t>2</a:t>
            </a:r>
            <a:r>
              <a:rPr lang="en-US" altLang="zh-CN" sz="2500"/>
              <a:t>S</a:t>
            </a:r>
            <a:r>
              <a:rPr lang="en-US" altLang="zh-CN" sz="2500" baseline="-25000"/>
              <a:t>2</a:t>
            </a:r>
            <a:r>
              <a:rPr lang="en-US" altLang="zh-CN" sz="2500"/>
              <a:t>O</a:t>
            </a:r>
            <a:r>
              <a:rPr lang="en-US" altLang="zh-CN" sz="2500" baseline="-25000"/>
              <a:t>6</a:t>
            </a:r>
            <a:r>
              <a:rPr lang="en-US" altLang="zh-CN" sz="2500"/>
              <a:t> = H</a:t>
            </a:r>
            <a:r>
              <a:rPr lang="en-US" altLang="zh-CN" sz="2500" baseline="-25000"/>
              <a:t>2</a:t>
            </a:r>
            <a:r>
              <a:rPr lang="en-US" altLang="zh-CN" sz="2500"/>
              <a:t>SO</a:t>
            </a:r>
            <a:r>
              <a:rPr lang="en-US" altLang="zh-CN" sz="2500" baseline="-25000"/>
              <a:t>4</a:t>
            </a:r>
            <a:r>
              <a:rPr lang="en-US" altLang="zh-CN" sz="2500"/>
              <a:t> + SO</a:t>
            </a:r>
            <a:r>
              <a:rPr lang="en-US" altLang="zh-CN" sz="2500" baseline="-25000"/>
              <a:t>2</a:t>
            </a:r>
            <a:endParaRPr lang="en-US" altLang="zh-CN" sz="2500"/>
          </a:p>
          <a:p>
            <a:pPr eaLnBrk="1" hangingPunct="1"/>
            <a:r>
              <a:rPr lang="en-US" altLang="zh-CN" sz="2500"/>
              <a:t> H</a:t>
            </a:r>
            <a:r>
              <a:rPr lang="en-US" altLang="zh-CN" sz="2500" baseline="-25000"/>
              <a:t>2</a:t>
            </a:r>
            <a:r>
              <a:rPr lang="en-US" altLang="zh-CN" sz="2500"/>
              <a:t>S</a:t>
            </a:r>
            <a:r>
              <a:rPr lang="en-US" altLang="zh-CN" sz="2500" baseline="-25000"/>
              <a:t>4</a:t>
            </a:r>
            <a:r>
              <a:rPr lang="en-US" altLang="zh-CN" sz="2500"/>
              <a:t>O</a:t>
            </a:r>
            <a:r>
              <a:rPr lang="en-US" altLang="zh-CN" sz="2500" baseline="-25000"/>
              <a:t>6</a:t>
            </a:r>
            <a:r>
              <a:rPr lang="en-US" altLang="zh-CN" sz="2500"/>
              <a:t> = H</a:t>
            </a:r>
            <a:r>
              <a:rPr lang="en-US" altLang="zh-CN" sz="2500" baseline="-25000"/>
              <a:t>2</a:t>
            </a:r>
            <a:r>
              <a:rPr lang="en-US" altLang="zh-CN" sz="2500"/>
              <a:t>SO</a:t>
            </a:r>
            <a:r>
              <a:rPr lang="en-US" altLang="zh-CN" sz="2500" baseline="-25000"/>
              <a:t>4</a:t>
            </a:r>
            <a:r>
              <a:rPr lang="en-US" altLang="zh-CN" sz="2500"/>
              <a:t> + SO</a:t>
            </a:r>
            <a:r>
              <a:rPr lang="en-US" altLang="zh-CN" sz="2500" baseline="-25000"/>
              <a:t>2</a:t>
            </a:r>
            <a:r>
              <a:rPr lang="en-US" altLang="zh-CN" sz="2500"/>
              <a:t> + 2S</a:t>
            </a:r>
          </a:p>
          <a:p>
            <a:pPr eaLnBrk="1" hangingPunct="1"/>
            <a:r>
              <a:rPr lang="en-US" altLang="zh-CN" b="1"/>
              <a:t>  c. </a:t>
            </a:r>
            <a:r>
              <a:rPr lang="zh-CN" altLang="en-US" b="1"/>
              <a:t>制备</a:t>
            </a:r>
          </a:p>
          <a:p>
            <a:pPr eaLnBrk="1" hangingPunct="1"/>
            <a:r>
              <a:rPr lang="zh-CN" altLang="en-US" b="1"/>
              <a:t> </a:t>
            </a:r>
            <a:r>
              <a:rPr lang="en-US" altLang="zh-CN" sz="2500"/>
              <a:t>2MnO</a:t>
            </a:r>
            <a:r>
              <a:rPr lang="en-US" altLang="zh-CN" sz="2500" baseline="-25000"/>
              <a:t>2</a:t>
            </a:r>
            <a:r>
              <a:rPr lang="en-US" altLang="zh-CN" sz="2500"/>
              <a:t> + 3H</a:t>
            </a:r>
            <a:r>
              <a:rPr lang="en-US" altLang="zh-CN" sz="2500" baseline="-25000"/>
              <a:t>2</a:t>
            </a:r>
            <a:r>
              <a:rPr lang="en-US" altLang="zh-CN" sz="2500"/>
              <a:t>SO</a:t>
            </a:r>
            <a:r>
              <a:rPr lang="en-US" altLang="zh-CN" sz="2500" baseline="-25000"/>
              <a:t>3</a:t>
            </a:r>
            <a:r>
              <a:rPr lang="en-US" altLang="zh-CN" sz="2500"/>
              <a:t> = MnSO</a:t>
            </a:r>
            <a:r>
              <a:rPr lang="en-US" altLang="zh-CN" sz="2500" baseline="-25000"/>
              <a:t>4</a:t>
            </a:r>
            <a:r>
              <a:rPr lang="en-US" altLang="zh-CN" sz="2500"/>
              <a:t> + MnS</a:t>
            </a:r>
            <a:r>
              <a:rPr lang="en-US" altLang="zh-CN" sz="2500" baseline="-25000"/>
              <a:t>2</a:t>
            </a:r>
            <a:r>
              <a:rPr lang="en-US" altLang="zh-CN" sz="2500"/>
              <a:t>O</a:t>
            </a:r>
            <a:r>
              <a:rPr lang="en-US" altLang="zh-CN" sz="2500" baseline="-25000"/>
              <a:t>6</a:t>
            </a:r>
            <a:r>
              <a:rPr lang="en-US" altLang="zh-CN" sz="2500"/>
              <a:t> + 3H</a:t>
            </a:r>
            <a:r>
              <a:rPr lang="en-US" altLang="zh-CN" sz="2500" baseline="-25000"/>
              <a:t>2</a:t>
            </a:r>
            <a:r>
              <a:rPr lang="en-US" altLang="zh-CN" sz="2500"/>
              <a:t>O</a:t>
            </a:r>
          </a:p>
          <a:p>
            <a:pPr eaLnBrk="1" hangingPunct="1"/>
            <a:r>
              <a:rPr lang="en-US" altLang="zh-CN" sz="2500"/>
              <a:t> BaS</a:t>
            </a:r>
            <a:r>
              <a:rPr lang="en-US" altLang="zh-CN" sz="2500" baseline="-25000"/>
              <a:t>2</a:t>
            </a:r>
            <a:r>
              <a:rPr lang="en-US" altLang="zh-CN" sz="2500"/>
              <a:t>O</a:t>
            </a:r>
            <a:r>
              <a:rPr lang="en-US" altLang="zh-CN" sz="2500" baseline="-25000"/>
              <a:t>6</a:t>
            </a:r>
            <a:r>
              <a:rPr lang="en-US" altLang="zh-CN" sz="2500"/>
              <a:t> + H</a:t>
            </a:r>
            <a:r>
              <a:rPr lang="en-US" altLang="zh-CN" sz="2500" baseline="-25000"/>
              <a:t>2</a:t>
            </a:r>
            <a:r>
              <a:rPr lang="en-US" altLang="zh-CN" sz="2500"/>
              <a:t>SO</a:t>
            </a:r>
            <a:r>
              <a:rPr lang="en-US" altLang="zh-CN" sz="2500" baseline="-25000"/>
              <a:t>4</a:t>
            </a:r>
            <a:r>
              <a:rPr lang="en-US" altLang="zh-CN" sz="2500"/>
              <a:t> = BaSO</a:t>
            </a:r>
            <a:r>
              <a:rPr lang="en-US" altLang="zh-CN" sz="2500" baseline="-25000"/>
              <a:t>4</a:t>
            </a:r>
            <a:r>
              <a:rPr lang="en-US" altLang="zh-CN" sz="2500"/>
              <a:t>↓ + H</a:t>
            </a:r>
            <a:r>
              <a:rPr lang="en-US" altLang="zh-CN" sz="2500" baseline="-25000"/>
              <a:t>2</a:t>
            </a:r>
            <a:r>
              <a:rPr lang="en-US" altLang="zh-CN" sz="2500"/>
              <a:t>S</a:t>
            </a:r>
            <a:r>
              <a:rPr lang="en-US" altLang="zh-CN" sz="2500" baseline="-25000"/>
              <a:t>2</a:t>
            </a:r>
            <a:r>
              <a:rPr lang="en-US" altLang="zh-CN" sz="2500"/>
              <a:t>O</a:t>
            </a:r>
            <a:r>
              <a:rPr lang="en-US" altLang="zh-CN" sz="2500" baseline="-25000"/>
              <a:t>6</a:t>
            </a:r>
          </a:p>
        </p:txBody>
      </p:sp>
      <p:pic>
        <p:nvPicPr>
          <p:cNvPr id="148483" name="Picture 4">
            <a:extLst>
              <a:ext uri="{FF2B5EF4-FFF2-40B4-BE49-F238E27FC236}">
                <a16:creationId xmlns:a16="http://schemas.microsoft.com/office/drawing/2014/main" id="{CAA028FD-60EB-9778-61E0-98FEC044A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88" y="152401"/>
            <a:ext cx="6323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灯片编号占位符 3">
            <a:extLst>
              <a:ext uri="{FF2B5EF4-FFF2-40B4-BE49-F238E27FC236}">
                <a16:creationId xmlns:a16="http://schemas.microsoft.com/office/drawing/2014/main" id="{7423CBE1-A9F0-D0FB-80A7-51591357AD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A89517B3-CECF-42B7-99A6-8829FD35213E}" type="slidenum">
              <a:rPr lang="en-US" altLang="zh-CN" b="0">
                <a:latin typeface="Verdana" panose="020B0604030504040204" pitchFamily="34" charset="0"/>
              </a:rPr>
              <a:pPr/>
              <a:t>48</a:t>
            </a:fld>
            <a:endParaRPr lang="en-US" altLang="zh-CN" b="0">
              <a:latin typeface="Verdana" panose="020B0604030504040204" pitchFamily="34" charset="0"/>
            </a:endParaRPr>
          </a:p>
        </p:txBody>
      </p:sp>
      <p:sp>
        <p:nvSpPr>
          <p:cNvPr id="148485" name="TextBox 4">
            <a:extLst>
              <a:ext uri="{FF2B5EF4-FFF2-40B4-BE49-F238E27FC236}">
                <a16:creationId xmlns:a16="http://schemas.microsoft.com/office/drawing/2014/main" id="{66C5C7B6-86B1-E6DC-CB49-8CEE6147EE97}"/>
              </a:ext>
            </a:extLst>
          </p:cNvPr>
          <p:cNvSpPr txBox="1">
            <a:spLocks noChangeArrowheads="1"/>
          </p:cNvSpPr>
          <p:nvPr/>
        </p:nvSpPr>
        <p:spPr bwMode="auto">
          <a:xfrm>
            <a:off x="3432176" y="765175"/>
            <a:ext cx="44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0000"/>
                </a:solidFill>
              </a:rPr>
              <a:t>+5</a:t>
            </a:r>
            <a:endParaRPr lang="zh-CN" altLang="en-US">
              <a:solidFill>
                <a:srgbClr val="FF0000"/>
              </a:solidFill>
            </a:endParaRPr>
          </a:p>
        </p:txBody>
      </p:sp>
      <p:sp>
        <p:nvSpPr>
          <p:cNvPr id="148486" name="TextBox 5">
            <a:extLst>
              <a:ext uri="{FF2B5EF4-FFF2-40B4-BE49-F238E27FC236}">
                <a16:creationId xmlns:a16="http://schemas.microsoft.com/office/drawing/2014/main" id="{11B6D445-D2D9-2D14-7342-571843C48696}"/>
              </a:ext>
            </a:extLst>
          </p:cNvPr>
          <p:cNvSpPr txBox="1">
            <a:spLocks noChangeArrowheads="1"/>
          </p:cNvSpPr>
          <p:nvPr/>
        </p:nvSpPr>
        <p:spPr bwMode="auto">
          <a:xfrm>
            <a:off x="4198939" y="3238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a:solidFill>
                  <a:srgbClr val="FF0000"/>
                </a:solidFill>
              </a:rPr>
              <a:t>0</a:t>
            </a:r>
            <a:endParaRPr lang="zh-CN"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a:extLst>
              <a:ext uri="{FF2B5EF4-FFF2-40B4-BE49-F238E27FC236}">
                <a16:creationId xmlns:a16="http://schemas.microsoft.com/office/drawing/2014/main" id="{36723070-15B9-DF64-4178-DF5CC1E29946}"/>
              </a:ext>
            </a:extLst>
          </p:cNvPr>
          <p:cNvSpPr>
            <a:spLocks noGrp="1" noChangeArrowheads="1"/>
          </p:cNvSpPr>
          <p:nvPr>
            <p:ph type="body" idx="1"/>
          </p:nvPr>
        </p:nvSpPr>
        <p:spPr>
          <a:xfrm>
            <a:off x="1905000" y="762001"/>
            <a:ext cx="8459788" cy="4608513"/>
          </a:xfrm>
        </p:spPr>
        <p:txBody>
          <a:bodyPr/>
          <a:lstStyle/>
          <a:p>
            <a:pPr eaLnBrk="1" hangingPunct="1"/>
            <a:r>
              <a:rPr lang="en-US" altLang="zh-CN" b="1"/>
              <a:t> </a:t>
            </a:r>
            <a:r>
              <a:rPr lang="en-US" altLang="zh-CN" sz="3300" b="1"/>
              <a:t>(6) </a:t>
            </a:r>
            <a:r>
              <a:rPr lang="zh-CN" altLang="en-US" sz="3300" b="1"/>
              <a:t>当</a:t>
            </a:r>
            <a:r>
              <a:rPr lang="en-US" altLang="zh-CN" sz="3300" b="1"/>
              <a:t>SO</a:t>
            </a:r>
            <a:r>
              <a:rPr lang="en-US" altLang="zh-CN" sz="2100" b="1"/>
              <a:t>3</a:t>
            </a:r>
            <a:r>
              <a:rPr lang="zh-CN" altLang="en-US" sz="3300" b="1"/>
              <a:t>溶于浓</a:t>
            </a:r>
            <a:r>
              <a:rPr lang="en-US" altLang="zh-CN" sz="3300" b="1"/>
              <a:t>H</a:t>
            </a:r>
            <a:r>
              <a:rPr lang="en-US" altLang="zh-CN" sz="2100" b="1"/>
              <a:t>2</a:t>
            </a:r>
            <a:r>
              <a:rPr lang="en-US" altLang="zh-CN" sz="3300" b="1"/>
              <a:t>SO</a:t>
            </a:r>
            <a:r>
              <a:rPr lang="en-US" altLang="zh-CN" sz="2100" b="1"/>
              <a:t>4</a:t>
            </a:r>
            <a:r>
              <a:rPr lang="zh-CN" altLang="en-US" sz="3300" b="1"/>
              <a:t>中时，产生</a:t>
            </a:r>
          </a:p>
          <a:p>
            <a:pPr eaLnBrk="1" hangingPunct="1"/>
            <a:r>
              <a:rPr lang="zh-CN" altLang="en-US" sz="3300" b="1"/>
              <a:t>  </a:t>
            </a:r>
            <a:r>
              <a:rPr lang="en-US" altLang="zh-CN" sz="3300" b="1">
                <a:solidFill>
                  <a:srgbClr val="0000FF"/>
                </a:solidFill>
              </a:rPr>
              <a:t>H</a:t>
            </a:r>
            <a:r>
              <a:rPr lang="en-US" altLang="zh-CN" sz="2100" b="1">
                <a:solidFill>
                  <a:srgbClr val="0000FF"/>
                </a:solidFill>
              </a:rPr>
              <a:t>2</a:t>
            </a:r>
            <a:r>
              <a:rPr lang="en-US" altLang="zh-CN" sz="3300" b="1">
                <a:solidFill>
                  <a:srgbClr val="0000FF"/>
                </a:solidFill>
              </a:rPr>
              <a:t>SO</a:t>
            </a:r>
            <a:r>
              <a:rPr lang="en-US" altLang="zh-CN" sz="2100" b="1">
                <a:solidFill>
                  <a:srgbClr val="0000FF"/>
                </a:solidFill>
              </a:rPr>
              <a:t>4</a:t>
            </a:r>
            <a:r>
              <a:rPr lang="en-US" altLang="zh-CN" sz="3300" b="1">
                <a:solidFill>
                  <a:srgbClr val="0000FF"/>
                </a:solidFill>
                <a:latin typeface="Arial" panose="020B0604020202020204" pitchFamily="34" charset="0"/>
              </a:rPr>
              <a:t>·</a:t>
            </a:r>
            <a:r>
              <a:rPr lang="en-US" altLang="zh-CN" sz="3300" b="1">
                <a:solidFill>
                  <a:srgbClr val="0000FF"/>
                </a:solidFill>
              </a:rPr>
              <a:t>nSO</a:t>
            </a:r>
            <a:r>
              <a:rPr lang="en-US" altLang="zh-CN" sz="2100" b="1">
                <a:solidFill>
                  <a:srgbClr val="0000FF"/>
                </a:solidFill>
              </a:rPr>
              <a:t>3</a:t>
            </a:r>
            <a:r>
              <a:rPr lang="en-US" altLang="zh-CN" sz="3300" b="1">
                <a:solidFill>
                  <a:srgbClr val="0000FF"/>
                </a:solidFill>
                <a:latin typeface="Arial" panose="020B0604020202020204" pitchFamily="34" charset="0"/>
              </a:rPr>
              <a:t>—</a:t>
            </a:r>
            <a:r>
              <a:rPr lang="zh-CN" altLang="en-US" sz="3300" b="1">
                <a:solidFill>
                  <a:srgbClr val="0000FF"/>
                </a:solidFill>
              </a:rPr>
              <a:t>多硫酸</a:t>
            </a:r>
            <a:r>
              <a:rPr lang="zh-CN" altLang="en-US" sz="3300" b="1"/>
              <a:t>，其中最重要的是</a:t>
            </a:r>
          </a:p>
          <a:p>
            <a:pPr eaLnBrk="1" hangingPunct="1"/>
            <a:r>
              <a:rPr lang="zh-CN" altLang="en-US" sz="3300" b="1"/>
              <a:t>  </a:t>
            </a:r>
            <a:r>
              <a:rPr lang="en-US" altLang="zh-CN" sz="3300" b="1">
                <a:solidFill>
                  <a:srgbClr val="0000FF"/>
                </a:solidFill>
              </a:rPr>
              <a:t>H</a:t>
            </a:r>
            <a:r>
              <a:rPr lang="en-US" altLang="zh-CN" sz="2100" b="1">
                <a:solidFill>
                  <a:srgbClr val="0000FF"/>
                </a:solidFill>
              </a:rPr>
              <a:t>2</a:t>
            </a:r>
            <a:r>
              <a:rPr lang="en-US" altLang="zh-CN" sz="3300" b="1">
                <a:solidFill>
                  <a:srgbClr val="0000FF"/>
                </a:solidFill>
              </a:rPr>
              <a:t>S</a:t>
            </a:r>
            <a:r>
              <a:rPr lang="en-US" altLang="zh-CN" sz="2100" b="1">
                <a:solidFill>
                  <a:srgbClr val="0000FF"/>
                </a:solidFill>
              </a:rPr>
              <a:t>2</a:t>
            </a:r>
            <a:r>
              <a:rPr lang="en-US" altLang="zh-CN" sz="3300" b="1">
                <a:solidFill>
                  <a:srgbClr val="0000FF"/>
                </a:solidFill>
              </a:rPr>
              <a:t>O</a:t>
            </a:r>
            <a:r>
              <a:rPr lang="en-US" altLang="zh-CN" sz="2100" b="1">
                <a:solidFill>
                  <a:srgbClr val="0000FF"/>
                </a:solidFill>
              </a:rPr>
              <a:t>7</a:t>
            </a:r>
            <a:r>
              <a:rPr lang="zh-CN" altLang="en-US" sz="3300" b="1">
                <a:solidFill>
                  <a:srgbClr val="0000FF"/>
                </a:solidFill>
              </a:rPr>
              <a:t>焦硫酸</a:t>
            </a:r>
            <a:r>
              <a:rPr lang="zh-CN" altLang="en-US" sz="3300" b="1"/>
              <a:t>。</a:t>
            </a:r>
          </a:p>
          <a:p>
            <a:pPr eaLnBrk="1" hangingPunct="1"/>
            <a:r>
              <a:rPr lang="zh-CN" altLang="en-US" sz="3300" b="1"/>
              <a:t>  </a:t>
            </a:r>
            <a:r>
              <a:rPr lang="en-US" altLang="zh-CN" sz="3300" b="1"/>
              <a:t>H</a:t>
            </a:r>
            <a:r>
              <a:rPr lang="en-US" altLang="zh-CN" sz="2100" b="1"/>
              <a:t>2</a:t>
            </a:r>
            <a:r>
              <a:rPr lang="en-US" altLang="zh-CN" sz="3300" b="1"/>
              <a:t>SO</a:t>
            </a:r>
            <a:r>
              <a:rPr lang="en-US" altLang="zh-CN" sz="2100" b="1"/>
              <a:t>4</a:t>
            </a:r>
            <a:r>
              <a:rPr lang="en-US" altLang="zh-CN" sz="3300" b="1"/>
              <a:t> , H</a:t>
            </a:r>
            <a:r>
              <a:rPr lang="en-US" altLang="zh-CN" sz="2100" b="1"/>
              <a:t>2</a:t>
            </a:r>
            <a:r>
              <a:rPr lang="en-US" altLang="zh-CN" sz="3300" b="1"/>
              <a:t>S</a:t>
            </a:r>
            <a:r>
              <a:rPr lang="en-US" altLang="zh-CN" sz="2100" b="1"/>
              <a:t>2</a:t>
            </a:r>
            <a:r>
              <a:rPr lang="en-US" altLang="zh-CN" sz="3300" b="1"/>
              <a:t>O</a:t>
            </a:r>
            <a:r>
              <a:rPr lang="en-US" altLang="zh-CN" sz="2100" b="1"/>
              <a:t>7</a:t>
            </a:r>
            <a:r>
              <a:rPr lang="en-US" altLang="zh-CN" sz="3300" b="1"/>
              <a:t> , H</a:t>
            </a:r>
            <a:r>
              <a:rPr lang="en-US" altLang="zh-CN" sz="2100" b="1"/>
              <a:t>2</a:t>
            </a:r>
            <a:r>
              <a:rPr lang="en-US" altLang="zh-CN" sz="3300" b="1"/>
              <a:t>S</a:t>
            </a:r>
            <a:r>
              <a:rPr lang="en-US" altLang="zh-CN" sz="2100" b="1"/>
              <a:t>3</a:t>
            </a:r>
            <a:r>
              <a:rPr lang="en-US" altLang="zh-CN" sz="3300" b="1"/>
              <a:t>O</a:t>
            </a:r>
            <a:r>
              <a:rPr lang="en-US" altLang="zh-CN" sz="2100" b="1"/>
              <a:t>10</a:t>
            </a:r>
            <a:r>
              <a:rPr lang="en-US" altLang="zh-CN" sz="3300" b="1"/>
              <a:t> , H</a:t>
            </a:r>
            <a:r>
              <a:rPr lang="en-US" altLang="zh-CN" sz="2100" b="1"/>
              <a:t>2</a:t>
            </a:r>
            <a:r>
              <a:rPr lang="en-US" altLang="zh-CN" sz="3300" b="1"/>
              <a:t>S</a:t>
            </a:r>
            <a:r>
              <a:rPr lang="en-US" altLang="zh-CN" sz="2100" b="1"/>
              <a:t>4</a:t>
            </a:r>
            <a:r>
              <a:rPr lang="en-US" altLang="zh-CN" sz="3300" b="1"/>
              <a:t>O</a:t>
            </a:r>
            <a:r>
              <a:rPr lang="en-US" altLang="zh-CN" sz="2100" b="1"/>
              <a:t>13</a:t>
            </a:r>
          </a:p>
          <a:p>
            <a:pPr eaLnBrk="1" hangingPunct="1"/>
            <a:r>
              <a:rPr lang="zh-CN" altLang="en-US" sz="3300" b="1"/>
              <a:t>的混合物称为发烟硫酸。</a:t>
            </a:r>
          </a:p>
          <a:p>
            <a:pPr eaLnBrk="1" hangingPunct="1"/>
            <a:r>
              <a:rPr lang="zh-CN" altLang="en-US" sz="3300" b="1"/>
              <a:t> </a:t>
            </a:r>
            <a:r>
              <a:rPr lang="en-US" altLang="zh-CN" sz="3300" b="1"/>
              <a:t>H</a:t>
            </a:r>
            <a:r>
              <a:rPr lang="en-US" altLang="zh-CN" sz="3300" b="1" baseline="-25000"/>
              <a:t>2</a:t>
            </a:r>
            <a:r>
              <a:rPr lang="en-US" altLang="zh-CN" sz="3300" b="1"/>
              <a:t>SO</a:t>
            </a:r>
            <a:r>
              <a:rPr lang="en-US" altLang="zh-CN" sz="3300" b="1" baseline="-25000"/>
              <a:t>4</a:t>
            </a:r>
            <a:r>
              <a:rPr lang="en-US" altLang="zh-CN" sz="3300" b="1"/>
              <a:t>·nSO</a:t>
            </a:r>
            <a:r>
              <a:rPr lang="en-US" altLang="zh-CN" sz="3300" b="1" baseline="-25000"/>
              <a:t>3</a:t>
            </a:r>
            <a:r>
              <a:rPr lang="en-US" altLang="zh-CN" sz="3300" b="1"/>
              <a:t> + nH</a:t>
            </a:r>
            <a:r>
              <a:rPr lang="en-US" altLang="zh-CN" sz="3300" b="1" baseline="-25000"/>
              <a:t>2</a:t>
            </a:r>
            <a:r>
              <a:rPr lang="en-US" altLang="zh-CN" sz="3300" b="1"/>
              <a:t>O = (n+1)H</a:t>
            </a:r>
            <a:r>
              <a:rPr lang="en-US" altLang="zh-CN" sz="3300" b="1" baseline="-25000"/>
              <a:t>2</a:t>
            </a:r>
            <a:r>
              <a:rPr lang="en-US" altLang="zh-CN" sz="3300" b="1"/>
              <a:t>SO</a:t>
            </a:r>
            <a:r>
              <a:rPr lang="en-US" altLang="zh-CN" sz="3300" b="1" baseline="-25000"/>
              <a:t>4</a:t>
            </a:r>
          </a:p>
        </p:txBody>
      </p:sp>
      <p:sp>
        <p:nvSpPr>
          <p:cNvPr id="149507" name="灯片编号占位符 2">
            <a:extLst>
              <a:ext uri="{FF2B5EF4-FFF2-40B4-BE49-F238E27FC236}">
                <a16:creationId xmlns:a16="http://schemas.microsoft.com/office/drawing/2014/main" id="{23809135-1967-21CE-DD1E-7C686602D5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304DB3E6-CD0A-422C-9E6B-1709E64A0B00}" type="slidenum">
              <a:rPr lang="en-US" altLang="zh-CN" b="0">
                <a:latin typeface="Verdana" panose="020B0604030504040204" pitchFamily="34" charset="0"/>
              </a:rPr>
              <a:pPr/>
              <a:t>49</a:t>
            </a:fld>
            <a:endParaRPr lang="en-US" altLang="zh-CN" b="0">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481198FF-6D98-E0C6-1675-BD3FAF4F7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24" r="25452" b="-1563"/>
          <a:stretch>
            <a:fillRect/>
          </a:stretch>
        </p:blipFill>
        <p:spPr bwMode="auto">
          <a:xfrm>
            <a:off x="1774825" y="2178050"/>
            <a:ext cx="3816350" cy="4679950"/>
          </a:xfrm>
          <a:prstGeom prst="rect">
            <a:avLst/>
          </a:prstGeom>
          <a:noFill/>
          <a:ln w="19050" cap="sq">
            <a:solidFill>
              <a:srgbClr val="A5002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148" name="Arc 566">
            <a:extLst>
              <a:ext uri="{FF2B5EF4-FFF2-40B4-BE49-F238E27FC236}">
                <a16:creationId xmlns:a16="http://schemas.microsoft.com/office/drawing/2014/main" id="{5AEE37CF-9DDC-5227-C67C-F76784AAB4B7}"/>
              </a:ext>
            </a:extLst>
          </p:cNvPr>
          <p:cNvSpPr>
            <a:spLocks/>
          </p:cNvSpPr>
          <p:nvPr/>
        </p:nvSpPr>
        <p:spPr bwMode="auto">
          <a:xfrm rot="4527329" flipH="1">
            <a:off x="2883694" y="2464594"/>
            <a:ext cx="1295400" cy="512762"/>
          </a:xfrm>
          <a:custGeom>
            <a:avLst/>
            <a:gdLst>
              <a:gd name="G0" fmla="+- 21600 0 0"/>
              <a:gd name="G1" fmla="+- 10098 0 0"/>
              <a:gd name="G2" fmla="+- 21600 0 0"/>
              <a:gd name="T0" fmla="*/ 112 w 21600"/>
              <a:gd name="T1" fmla="*/ 12294 h 12294"/>
              <a:gd name="T2" fmla="*/ 2506 w 21600"/>
              <a:gd name="T3" fmla="*/ 0 h 12294"/>
              <a:gd name="T4" fmla="*/ 21600 w 21600"/>
              <a:gd name="T5" fmla="*/ 10098 h 12294"/>
            </a:gdLst>
            <a:ahLst/>
            <a:cxnLst>
              <a:cxn ang="0">
                <a:pos x="T0" y="T1"/>
              </a:cxn>
              <a:cxn ang="0">
                <a:pos x="T2" y="T3"/>
              </a:cxn>
              <a:cxn ang="0">
                <a:pos x="T4" y="T5"/>
              </a:cxn>
            </a:cxnLst>
            <a:rect l="0" t="0" r="r" b="b"/>
            <a:pathLst>
              <a:path w="21600" h="12294" fill="none" extrusionOk="0">
                <a:moveTo>
                  <a:pt x="111" y="12294"/>
                </a:moveTo>
                <a:cubicBezTo>
                  <a:pt x="37" y="11564"/>
                  <a:pt x="0" y="10831"/>
                  <a:pt x="0" y="10098"/>
                </a:cubicBezTo>
                <a:cubicBezTo>
                  <a:pt x="-1" y="6578"/>
                  <a:pt x="860" y="3111"/>
                  <a:pt x="2505" y="-1"/>
                </a:cubicBezTo>
              </a:path>
              <a:path w="21600" h="12294" stroke="0" extrusionOk="0">
                <a:moveTo>
                  <a:pt x="111" y="12294"/>
                </a:moveTo>
                <a:cubicBezTo>
                  <a:pt x="37" y="11564"/>
                  <a:pt x="0" y="10831"/>
                  <a:pt x="0" y="10098"/>
                </a:cubicBezTo>
                <a:cubicBezTo>
                  <a:pt x="-1" y="6578"/>
                  <a:pt x="860" y="3111"/>
                  <a:pt x="2505" y="-1"/>
                </a:cubicBezTo>
                <a:lnTo>
                  <a:pt x="21600" y="10098"/>
                </a:lnTo>
                <a:close/>
              </a:path>
            </a:pathLst>
          </a:custGeom>
          <a:noFill/>
          <a:ln w="38100">
            <a:solidFill>
              <a:srgbClr val="FF00FF"/>
            </a:solidFill>
            <a:round/>
            <a:headEnd/>
            <a:tailEnd/>
          </a:ln>
          <a:effectLst/>
        </p:spPr>
        <p:txBody>
          <a:bodyPr wrap="none" anchor="ctr"/>
          <a:lstStyle/>
          <a:p>
            <a:pPr>
              <a:defRPr/>
            </a:pPr>
            <a:endParaRPr lang="zh-CN" altLang="en-US" kern="0">
              <a:solidFill>
                <a:sysClr val="windowText" lastClr="000000"/>
              </a:solidFill>
              <a:latin typeface="Arial" charset="0"/>
            </a:endParaRPr>
          </a:p>
        </p:txBody>
      </p:sp>
      <p:sp>
        <p:nvSpPr>
          <p:cNvPr id="5125" name="Text Box 567">
            <a:extLst>
              <a:ext uri="{FF2B5EF4-FFF2-40B4-BE49-F238E27FC236}">
                <a16:creationId xmlns:a16="http://schemas.microsoft.com/office/drawing/2014/main" id="{3FC90E1A-4E30-1331-778B-8BF2E60EF875}"/>
              </a:ext>
            </a:extLst>
          </p:cNvPr>
          <p:cNvSpPr txBox="1">
            <a:spLocks noChangeArrowheads="1"/>
          </p:cNvSpPr>
          <p:nvPr/>
        </p:nvSpPr>
        <p:spPr bwMode="auto">
          <a:xfrm>
            <a:off x="3719514" y="311308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a:latin typeface="Times New Roman" panose="02020603050405020304" pitchFamily="18" charset="0"/>
              </a:rPr>
              <a:t>120</a:t>
            </a:r>
            <a:r>
              <a:rPr kumimoji="1" lang="en-US" altLang="zh-CN" sz="2400">
                <a:latin typeface="Times New Roman" panose="02020603050405020304" pitchFamily="18" charset="0"/>
                <a:cs typeface="Times New Roman" panose="02020603050405020304" pitchFamily="18" charset="0"/>
              </a:rPr>
              <a:t>º</a:t>
            </a:r>
            <a:endParaRPr kumimoji="1" lang="en-US" altLang="zh-CN" sz="2400">
              <a:latin typeface="Times New Roman" panose="02020603050405020304" pitchFamily="18" charset="0"/>
            </a:endParaRPr>
          </a:p>
        </p:txBody>
      </p:sp>
      <p:sp>
        <p:nvSpPr>
          <p:cNvPr id="5126" name="Text Box 571">
            <a:extLst>
              <a:ext uri="{FF2B5EF4-FFF2-40B4-BE49-F238E27FC236}">
                <a16:creationId xmlns:a16="http://schemas.microsoft.com/office/drawing/2014/main" id="{54632057-49AE-6035-C066-994673BDD8E5}"/>
              </a:ext>
            </a:extLst>
          </p:cNvPr>
          <p:cNvSpPr txBox="1">
            <a:spLocks noChangeArrowheads="1"/>
          </p:cNvSpPr>
          <p:nvPr/>
        </p:nvSpPr>
        <p:spPr bwMode="auto">
          <a:xfrm>
            <a:off x="3503614" y="5129213"/>
            <a:ext cx="197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a:solidFill>
                  <a:srgbClr val="FF0000"/>
                </a:solidFill>
                <a:latin typeface="Times New Roman" panose="02020603050405020304" pitchFamily="18" charset="0"/>
              </a:rPr>
              <a:t>Van der Walls</a:t>
            </a:r>
            <a:r>
              <a:rPr kumimoji="1" lang="zh-CN" altLang="en-US" sz="2000">
                <a:solidFill>
                  <a:srgbClr val="FF0000"/>
                </a:solidFill>
                <a:latin typeface="Times New Roman" panose="02020603050405020304" pitchFamily="18" charset="0"/>
              </a:rPr>
              <a:t>力</a:t>
            </a:r>
          </a:p>
        </p:txBody>
      </p:sp>
      <p:sp>
        <p:nvSpPr>
          <p:cNvPr id="574" name="Text Box 185">
            <a:extLst>
              <a:ext uri="{FF2B5EF4-FFF2-40B4-BE49-F238E27FC236}">
                <a16:creationId xmlns:a16="http://schemas.microsoft.com/office/drawing/2014/main" id="{51513458-C5A2-E547-78DB-39C2C8B975D3}"/>
              </a:ext>
            </a:extLst>
          </p:cNvPr>
          <p:cNvSpPr txBox="1">
            <a:spLocks noChangeArrowheads="1"/>
          </p:cNvSpPr>
          <p:nvPr/>
        </p:nvSpPr>
        <p:spPr bwMode="auto">
          <a:xfrm>
            <a:off x="4151313" y="1"/>
            <a:ext cx="1422400" cy="830263"/>
          </a:xfrm>
          <a:prstGeom prst="rect">
            <a:avLst/>
          </a:prstGeom>
          <a:noFill/>
          <a:ln w="9525">
            <a:noFill/>
            <a:miter lim="800000"/>
            <a:headEnd/>
            <a:tailEnd/>
          </a:ln>
          <a:effectLst/>
        </p:spPr>
        <p:txBody>
          <a:bodyPr wrap="none">
            <a:spAutoFit/>
          </a:bodyPr>
          <a:lstStyle/>
          <a:p>
            <a:pPr>
              <a:defRPr/>
            </a:pPr>
            <a:r>
              <a:rPr lang="zh-CN" altLang="en-US" sz="4800" dirty="0">
                <a:solidFill>
                  <a:srgbClr val="000000"/>
                </a:solidFill>
                <a:latin typeface="Arial" charset="0"/>
              </a:rPr>
              <a:t>石墨</a:t>
            </a:r>
            <a:endParaRPr kumimoji="1" lang="zh-CN" altLang="en-US" sz="4800" kern="0" dirty="0">
              <a:solidFill>
                <a:srgbClr val="0000FF"/>
              </a:solidFill>
              <a:latin typeface="+mn-ea"/>
            </a:endParaRPr>
          </a:p>
        </p:txBody>
      </p:sp>
      <p:sp>
        <p:nvSpPr>
          <p:cNvPr id="577" name="Text Box 9">
            <a:extLst>
              <a:ext uri="{FF2B5EF4-FFF2-40B4-BE49-F238E27FC236}">
                <a16:creationId xmlns:a16="http://schemas.microsoft.com/office/drawing/2014/main" id="{2710837D-528B-B6ED-9588-61AEFD6B3C62}"/>
              </a:ext>
            </a:extLst>
          </p:cNvPr>
          <p:cNvSpPr txBox="1">
            <a:spLocks noChangeArrowheads="1"/>
          </p:cNvSpPr>
          <p:nvPr/>
        </p:nvSpPr>
        <p:spPr bwMode="auto">
          <a:xfrm>
            <a:off x="5591175" y="2681288"/>
            <a:ext cx="5005388" cy="4227512"/>
          </a:xfrm>
          <a:prstGeom prst="rect">
            <a:avLst/>
          </a:prstGeom>
          <a:noFill/>
          <a:ln w="9525">
            <a:noFill/>
            <a:miter lim="800000"/>
            <a:headEnd/>
            <a:tailEnd/>
          </a:ln>
          <a:effectLst/>
        </p:spPr>
        <p:txBody>
          <a:bodyPr>
            <a:spAutoFit/>
          </a:bodyPr>
          <a:lstStyle/>
          <a:p>
            <a:pPr algn="just">
              <a:lnSpc>
                <a:spcPct val="120000"/>
              </a:lnSpc>
              <a:buFont typeface="Wingdings" pitchFamily="2" charset="2"/>
              <a:buChar char="Ø"/>
              <a:defRPr/>
            </a:pPr>
            <a:r>
              <a:rPr lang="zh-CN" altLang="en-US" sz="2800" kern="0" dirty="0">
                <a:solidFill>
                  <a:srgbClr val="000000"/>
                </a:solidFill>
                <a:latin typeface="Arial" charset="0"/>
              </a:rPr>
              <a:t> 每个碳原子的未参与杂化的 </a:t>
            </a:r>
            <a:r>
              <a:rPr lang="en-US" altLang="zh-CN" sz="2800" i="1" kern="0" dirty="0">
                <a:solidFill>
                  <a:srgbClr val="000000"/>
                </a:solidFill>
                <a:latin typeface="Arial" charset="0"/>
              </a:rPr>
              <a:t>p</a:t>
            </a:r>
            <a:r>
              <a:rPr lang="en-US" altLang="zh-CN" sz="2800" i="1" kern="0" baseline="-25000" dirty="0">
                <a:solidFill>
                  <a:srgbClr val="000000"/>
                </a:solidFill>
                <a:latin typeface="Arial" charset="0"/>
              </a:rPr>
              <a:t> </a:t>
            </a:r>
            <a:r>
              <a:rPr lang="zh-CN" altLang="en-US" sz="2800" kern="0" dirty="0">
                <a:solidFill>
                  <a:srgbClr val="000000"/>
                </a:solidFill>
                <a:latin typeface="Arial" charset="0"/>
              </a:rPr>
              <a:t>电子，形成大     键。这些离域电子使得石墨具有良好导电性。层间的分子间作用力很弱，所以层间易于滑动，故石墨质软具有润滑性。</a:t>
            </a:r>
            <a:endParaRPr lang="en-US" altLang="zh-CN" sz="2800" kern="0" dirty="0">
              <a:solidFill>
                <a:srgbClr val="000000"/>
              </a:solidFill>
              <a:latin typeface="Arial" charset="0"/>
            </a:endParaRPr>
          </a:p>
          <a:p>
            <a:pPr algn="just">
              <a:lnSpc>
                <a:spcPct val="120000"/>
              </a:lnSpc>
              <a:buFont typeface="Wingdings" pitchFamily="2" charset="2"/>
              <a:buChar char="Ø"/>
              <a:defRPr/>
            </a:pPr>
            <a:r>
              <a:rPr lang="zh-CN" altLang="en-US" sz="2800" kern="0" dirty="0">
                <a:solidFill>
                  <a:srgbClr val="000000"/>
                </a:solidFill>
                <a:latin typeface="Arial" charset="0"/>
              </a:rPr>
              <a:t>可制作电极、热电偶、坩锅、铅笔芯等。</a:t>
            </a:r>
          </a:p>
        </p:txBody>
      </p:sp>
      <p:graphicFrame>
        <p:nvGraphicFramePr>
          <p:cNvPr id="5122" name="Object 573">
            <a:extLst>
              <a:ext uri="{FF2B5EF4-FFF2-40B4-BE49-F238E27FC236}">
                <a16:creationId xmlns:a16="http://schemas.microsoft.com/office/drawing/2014/main" id="{EA7FFAE3-6B6E-7005-E18C-FDF07094BF36}"/>
              </a:ext>
            </a:extLst>
          </p:cNvPr>
          <p:cNvGraphicFramePr>
            <a:graphicFrameLocks noChangeAspect="1"/>
          </p:cNvGraphicFramePr>
          <p:nvPr/>
        </p:nvGraphicFramePr>
        <p:xfrm>
          <a:off x="8199439" y="3200401"/>
          <a:ext cx="496887" cy="531813"/>
        </p:xfrm>
        <a:graphic>
          <a:graphicData uri="http://schemas.openxmlformats.org/presentationml/2006/ole">
            <mc:AlternateContent xmlns:mc="http://schemas.openxmlformats.org/markup-compatibility/2006">
              <mc:Choice xmlns:v="urn:schemas-microsoft-com:vml" Requires="v">
                <p:oleObj name="公式" r:id="rId3" imgW="241200" imgH="241200" progId="Equation.3">
                  <p:embed/>
                </p:oleObj>
              </mc:Choice>
              <mc:Fallback>
                <p:oleObj name="公式" r:id="rId3" imgW="241200" imgH="241200" progId="Equation.3">
                  <p:embed/>
                  <p:pic>
                    <p:nvPicPr>
                      <p:cNvPr id="5122" name="Object 573">
                        <a:extLst>
                          <a:ext uri="{FF2B5EF4-FFF2-40B4-BE49-F238E27FC236}">
                            <a16:creationId xmlns:a16="http://schemas.microsoft.com/office/drawing/2014/main" id="{EA7FFAE3-6B6E-7005-E18C-FDF07094B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439" y="3200401"/>
                        <a:ext cx="496887" cy="531813"/>
                      </a:xfrm>
                      <a:prstGeom prst="rect">
                        <a:avLst/>
                      </a:prstGeom>
                      <a:solidFill>
                        <a:schemeClr val="tx1"/>
                      </a:solidFill>
                    </p:spPr>
                  </p:pic>
                </p:oleObj>
              </mc:Fallback>
            </mc:AlternateContent>
          </a:graphicData>
        </a:graphic>
      </p:graphicFrame>
      <p:sp>
        <p:nvSpPr>
          <p:cNvPr id="5129" name="矩形 578">
            <a:extLst>
              <a:ext uri="{FF2B5EF4-FFF2-40B4-BE49-F238E27FC236}">
                <a16:creationId xmlns:a16="http://schemas.microsoft.com/office/drawing/2014/main" id="{03FE5B18-73F5-9008-781B-5E75E89176EE}"/>
              </a:ext>
            </a:extLst>
          </p:cNvPr>
          <p:cNvSpPr>
            <a:spLocks noChangeArrowheads="1"/>
          </p:cNvSpPr>
          <p:nvPr/>
        </p:nvSpPr>
        <p:spPr bwMode="auto">
          <a:xfrm>
            <a:off x="5591175" y="549276"/>
            <a:ext cx="4572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30000"/>
              </a:spcBef>
              <a:buFont typeface="Wingdings" panose="05000000000000000000" pitchFamily="2" charset="2"/>
              <a:buChar char="Ø"/>
            </a:pPr>
            <a:r>
              <a:rPr lang="zh-CN" altLang="en-US" sz="2800" b="0">
                <a:solidFill>
                  <a:srgbClr val="000000"/>
                </a:solidFill>
                <a:latin typeface="Times New Roman" panose="02020603050405020304" pitchFamily="18" charset="0"/>
              </a:rPr>
              <a:t> 碳原子以 </a:t>
            </a:r>
            <a:r>
              <a:rPr lang="en-US" altLang="zh-CN" sz="2800" b="0" i="1">
                <a:solidFill>
                  <a:srgbClr val="000000"/>
                </a:solidFill>
                <a:latin typeface="Times New Roman" panose="02020603050405020304" pitchFamily="18" charset="0"/>
              </a:rPr>
              <a:t>sp</a:t>
            </a:r>
            <a:r>
              <a:rPr lang="en-US" altLang="zh-CN" sz="2800" b="0" baseline="30000">
                <a:solidFill>
                  <a:srgbClr val="000000"/>
                </a:solidFill>
                <a:latin typeface="Times New Roman" panose="02020603050405020304" pitchFamily="18" charset="0"/>
              </a:rPr>
              <a:t>2</a:t>
            </a:r>
            <a:r>
              <a:rPr lang="en-US" altLang="zh-CN" sz="2800" b="0">
                <a:solidFill>
                  <a:srgbClr val="000000"/>
                </a:solidFill>
                <a:latin typeface="Times New Roman" panose="02020603050405020304" pitchFamily="18" charset="0"/>
              </a:rPr>
              <a:t> </a:t>
            </a:r>
            <a:r>
              <a:rPr lang="zh-CN" altLang="en-US" sz="2800" b="0">
                <a:solidFill>
                  <a:srgbClr val="000000"/>
                </a:solidFill>
                <a:latin typeface="Times New Roman" panose="02020603050405020304" pitchFamily="18" charset="0"/>
              </a:rPr>
              <a:t>杂化，形成片层结构</a:t>
            </a:r>
            <a:r>
              <a:rPr lang="zh-CN" altLang="en-US" sz="2800" b="0">
                <a:solidFill>
                  <a:srgbClr val="000000"/>
                </a:solidFill>
              </a:rPr>
              <a:t> </a:t>
            </a:r>
            <a:r>
              <a:rPr lang="zh-CN" altLang="en-US" sz="2800" b="0">
                <a:solidFill>
                  <a:srgbClr val="000000"/>
                </a:solidFill>
                <a:latin typeface="Times New Roman" panose="02020603050405020304" pitchFamily="18" charset="0"/>
              </a:rPr>
              <a:t>。</a:t>
            </a:r>
            <a:endParaRPr lang="en-US" altLang="zh-CN" sz="2800" b="0">
              <a:solidFill>
                <a:srgbClr val="000000"/>
              </a:solidFill>
              <a:latin typeface="Times New Roman" panose="02020603050405020304" pitchFamily="18" charset="0"/>
            </a:endParaRPr>
          </a:p>
          <a:p>
            <a:pPr algn="just" eaLnBrk="1" hangingPunct="1">
              <a:lnSpc>
                <a:spcPct val="110000"/>
              </a:lnSpc>
              <a:spcBef>
                <a:spcPct val="30000"/>
              </a:spcBef>
              <a:buFont typeface="Wingdings" panose="05000000000000000000" pitchFamily="2" charset="2"/>
              <a:buChar char="Ø"/>
            </a:pPr>
            <a:r>
              <a:rPr lang="zh-CN" altLang="en-US" sz="2800" b="0">
                <a:solidFill>
                  <a:srgbClr val="000000"/>
                </a:solidFill>
                <a:latin typeface="Times New Roman" panose="02020603050405020304" pitchFamily="18" charset="0"/>
              </a:rPr>
              <a:t> 硬度较小，熔点较高，表现出一定程度的化学活性。       </a:t>
            </a:r>
          </a:p>
        </p:txBody>
      </p:sp>
      <p:pic>
        <p:nvPicPr>
          <p:cNvPr id="5130" name="Picture 3" descr="石墨C copy">
            <a:extLst>
              <a:ext uri="{FF2B5EF4-FFF2-40B4-BE49-F238E27FC236}">
                <a16:creationId xmlns:a16="http://schemas.microsoft.com/office/drawing/2014/main" id="{52E47B65-FF6B-1790-25B6-F0D82B5D9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692151"/>
            <a:ext cx="1800225" cy="1382713"/>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5131" name="灯片编号占位符 10">
            <a:extLst>
              <a:ext uri="{FF2B5EF4-FFF2-40B4-BE49-F238E27FC236}">
                <a16:creationId xmlns:a16="http://schemas.microsoft.com/office/drawing/2014/main" id="{1D31F111-BE0F-24D4-DC40-6BE7923FEC32}"/>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8FA62115-F3C5-490F-A55A-1F63D086C549}" type="slidenum">
              <a:rPr lang="en-US" altLang="zh-CN" sz="1400" b="0">
                <a:solidFill>
                  <a:srgbClr val="000000"/>
                </a:solidFill>
              </a:rPr>
              <a:pPr eaLnBrk="1" hangingPunct="1"/>
              <a:t>5</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blinds(horizontal)">
                                      <p:cBhvr>
                                        <p:cTn id="7" dur="500"/>
                                        <p:tgtEl>
                                          <p:spTgt spid="577"/>
                                        </p:tgtEl>
                                      </p:cBhvr>
                                    </p:animEffect>
                                  </p:childTnLst>
                                </p:cTn>
                              </p:par>
                              <p:par>
                                <p:cTn id="8" presetID="3"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82F3E1CE-5988-00B0-E1BE-7C8646D86832}"/>
              </a:ext>
            </a:extLst>
          </p:cNvPr>
          <p:cNvSpPr txBox="1">
            <a:spLocks noChangeArrowheads="1"/>
          </p:cNvSpPr>
          <p:nvPr/>
        </p:nvSpPr>
        <p:spPr bwMode="auto">
          <a:xfrm>
            <a:off x="1828800" y="304800"/>
            <a:ext cx="4419600" cy="579438"/>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CN" sz="3200" dirty="0">
                <a:solidFill>
                  <a:srgbClr val="0000FF"/>
                </a:solidFill>
                <a:latin typeface="+mn-ea"/>
              </a:rPr>
              <a:t>(7)</a:t>
            </a:r>
            <a:r>
              <a:rPr kumimoji="1" lang="zh-CN" altLang="en-US" sz="3200" dirty="0">
                <a:solidFill>
                  <a:srgbClr val="0000FF"/>
                </a:solidFill>
                <a:latin typeface="+mn-ea"/>
              </a:rPr>
              <a:t>过硫酸及其盐</a:t>
            </a:r>
          </a:p>
        </p:txBody>
      </p:sp>
      <p:sp>
        <p:nvSpPr>
          <p:cNvPr id="16" name="Text Box 5">
            <a:extLst>
              <a:ext uri="{FF2B5EF4-FFF2-40B4-BE49-F238E27FC236}">
                <a16:creationId xmlns:a16="http://schemas.microsoft.com/office/drawing/2014/main" id="{EF84CD34-6227-341E-4CD5-B3664138B2E4}"/>
              </a:ext>
            </a:extLst>
          </p:cNvPr>
          <p:cNvSpPr txBox="1">
            <a:spLocks noChangeArrowheads="1"/>
          </p:cNvSpPr>
          <p:nvPr/>
        </p:nvSpPr>
        <p:spPr bwMode="auto">
          <a:xfrm>
            <a:off x="1905000" y="4114801"/>
            <a:ext cx="8001000" cy="2419637"/>
          </a:xfrm>
          <a:prstGeom prst="rect">
            <a:avLst/>
          </a:prstGeom>
          <a:noFill/>
          <a:ln w="9525">
            <a:noFill/>
            <a:miter lim="800000"/>
            <a:headEnd/>
            <a:tailEnd/>
          </a:ln>
          <a:effectLst/>
        </p:spPr>
        <p:txBody>
          <a:bodyPr>
            <a:spAutoFit/>
          </a:bodyPr>
          <a:lstStyle/>
          <a:p>
            <a:pPr eaLnBrk="1" hangingPunct="1">
              <a:spcBef>
                <a:spcPct val="50000"/>
              </a:spcBef>
              <a:defRPr/>
            </a:pPr>
            <a:r>
              <a:rPr kumimoji="1" lang="zh-CN" altLang="en-US" sz="2800" dirty="0">
                <a:solidFill>
                  <a:srgbClr val="FF0000"/>
                </a:solidFill>
                <a:latin typeface="+mn-ea"/>
              </a:rPr>
              <a:t>强氧化剂：</a:t>
            </a:r>
          </a:p>
          <a:p>
            <a:pPr eaLnBrk="1" hangingPunct="1">
              <a:lnSpc>
                <a:spcPct val="80000"/>
              </a:lnSpc>
              <a:spcBef>
                <a:spcPct val="50000"/>
              </a:spcBef>
              <a:defRPr/>
            </a:pPr>
            <a:r>
              <a:rPr kumimoji="1" lang="en-US" altLang="zh-CN" dirty="0">
                <a:solidFill>
                  <a:srgbClr val="FF0066"/>
                </a:solidFill>
                <a:latin typeface="+mn-ea"/>
              </a:rPr>
              <a:t>			  Ag</a:t>
            </a:r>
            <a:r>
              <a:rPr kumimoji="1" lang="en-US" altLang="zh-CN" baseline="30000" dirty="0">
                <a:solidFill>
                  <a:srgbClr val="FF0066"/>
                </a:solidFill>
                <a:latin typeface="+mn-ea"/>
              </a:rPr>
              <a:t>+</a:t>
            </a:r>
          </a:p>
          <a:p>
            <a:pPr eaLnBrk="1" hangingPunct="1">
              <a:lnSpc>
                <a:spcPct val="80000"/>
              </a:lnSpc>
              <a:defRPr/>
            </a:pPr>
            <a:r>
              <a:rPr kumimoji="1" lang="en-US" altLang="zh-CN" sz="2400" baseline="30000" dirty="0">
                <a:latin typeface="+mn-ea"/>
              </a:rPr>
              <a:t>     </a:t>
            </a:r>
            <a:r>
              <a:rPr kumimoji="1" lang="en-US" altLang="zh-CN" sz="2800" dirty="0">
                <a:latin typeface="+mn-ea"/>
              </a:rPr>
              <a:t>Cu+K</a:t>
            </a:r>
            <a:r>
              <a:rPr kumimoji="1" lang="en-US" altLang="zh-CN" sz="2800" baseline="-25000" dirty="0">
                <a:latin typeface="+mn-ea"/>
              </a:rPr>
              <a:t>2</a:t>
            </a:r>
            <a:r>
              <a:rPr kumimoji="1" lang="en-US" altLang="zh-CN" sz="2800" dirty="0">
                <a:latin typeface="+mn-ea"/>
              </a:rPr>
              <a:t>S</a:t>
            </a:r>
            <a:r>
              <a:rPr kumimoji="1" lang="en-US" altLang="zh-CN" sz="2800" baseline="-25000" dirty="0">
                <a:latin typeface="+mn-ea"/>
              </a:rPr>
              <a:t>2</a:t>
            </a:r>
            <a:r>
              <a:rPr kumimoji="1" lang="en-US" altLang="zh-CN" sz="2800" dirty="0">
                <a:latin typeface="+mn-ea"/>
              </a:rPr>
              <a:t>O</a:t>
            </a:r>
            <a:r>
              <a:rPr kumimoji="1" lang="en-US" altLang="zh-CN" sz="2800" baseline="-25000" dirty="0">
                <a:latin typeface="+mn-ea"/>
              </a:rPr>
              <a:t>8</a:t>
            </a:r>
            <a:r>
              <a:rPr kumimoji="1" lang="en-US" altLang="zh-CN" sz="2800" dirty="0">
                <a:latin typeface="+mn-ea"/>
              </a:rPr>
              <a:t>+8H</a:t>
            </a:r>
            <a:r>
              <a:rPr kumimoji="1" lang="en-US" altLang="zh-CN" sz="2800" baseline="-25000" dirty="0">
                <a:latin typeface="+mn-ea"/>
              </a:rPr>
              <a:t>2</a:t>
            </a:r>
            <a:r>
              <a:rPr kumimoji="1" lang="en-US" altLang="zh-CN" sz="2800" dirty="0">
                <a:latin typeface="+mn-ea"/>
              </a:rPr>
              <a:t>O    CuSO</a:t>
            </a:r>
            <a:r>
              <a:rPr kumimoji="1" lang="en-US" altLang="zh-CN" sz="2800" baseline="-25000" dirty="0">
                <a:latin typeface="+mn-ea"/>
              </a:rPr>
              <a:t>4</a:t>
            </a:r>
            <a:r>
              <a:rPr kumimoji="1" lang="en-US" altLang="zh-CN" sz="2800" dirty="0">
                <a:latin typeface="+mn-ea"/>
              </a:rPr>
              <a:t>+K</a:t>
            </a:r>
            <a:r>
              <a:rPr kumimoji="1" lang="en-US" altLang="zh-CN" sz="2800" baseline="-25000" dirty="0">
                <a:latin typeface="+mn-ea"/>
              </a:rPr>
              <a:t>2</a:t>
            </a:r>
            <a:r>
              <a:rPr kumimoji="1" lang="en-US" altLang="zh-CN" sz="2800" dirty="0">
                <a:latin typeface="+mn-ea"/>
              </a:rPr>
              <a:t>SO</a:t>
            </a:r>
            <a:r>
              <a:rPr kumimoji="1" lang="en-US" altLang="zh-CN" sz="2800" baseline="-25000" dirty="0">
                <a:latin typeface="+mn-ea"/>
              </a:rPr>
              <a:t>4</a:t>
            </a:r>
          </a:p>
          <a:p>
            <a:pPr eaLnBrk="1" hangingPunct="1">
              <a:lnSpc>
                <a:spcPct val="80000"/>
              </a:lnSpc>
              <a:spcBef>
                <a:spcPct val="80000"/>
              </a:spcBef>
              <a:defRPr/>
            </a:pPr>
            <a:r>
              <a:rPr kumimoji="1" lang="en-US" altLang="zh-CN" sz="2000" dirty="0">
                <a:solidFill>
                  <a:srgbClr val="FF0066"/>
                </a:solidFill>
                <a:latin typeface="+mn-ea"/>
              </a:rPr>
              <a:t>                             </a:t>
            </a:r>
            <a:r>
              <a:rPr kumimoji="1" lang="en-US" altLang="zh-CN" sz="2000" dirty="0">
                <a:solidFill>
                  <a:srgbClr val="FF0000"/>
                </a:solidFill>
                <a:latin typeface="+mn-ea"/>
              </a:rPr>
              <a:t>Ag</a:t>
            </a:r>
            <a:r>
              <a:rPr kumimoji="1" lang="en-US" altLang="zh-CN" sz="2000" baseline="30000" dirty="0">
                <a:solidFill>
                  <a:srgbClr val="FF0000"/>
                </a:solidFill>
                <a:latin typeface="+mn-ea"/>
              </a:rPr>
              <a:t>+</a:t>
            </a:r>
          </a:p>
          <a:p>
            <a:pPr eaLnBrk="1" hangingPunct="1">
              <a:lnSpc>
                <a:spcPct val="80000"/>
              </a:lnSpc>
              <a:defRPr/>
            </a:pPr>
            <a:r>
              <a:rPr kumimoji="1" lang="en-US" altLang="zh-CN" sz="2400" baseline="30000" dirty="0">
                <a:solidFill>
                  <a:srgbClr val="FF0000"/>
                </a:solidFill>
                <a:latin typeface="+mn-ea"/>
              </a:rPr>
              <a:t>     </a:t>
            </a:r>
            <a:r>
              <a:rPr kumimoji="1" lang="en-US" altLang="zh-CN" sz="2800" dirty="0">
                <a:latin typeface="+mn-ea"/>
              </a:rPr>
              <a:t>2Mn</a:t>
            </a:r>
            <a:r>
              <a:rPr kumimoji="1" lang="en-US" altLang="zh-CN" sz="2800" baseline="30000" dirty="0">
                <a:latin typeface="+mn-ea"/>
              </a:rPr>
              <a:t>2+</a:t>
            </a:r>
            <a:r>
              <a:rPr kumimoji="1" lang="en-US" altLang="zh-CN" sz="2800" dirty="0">
                <a:latin typeface="+mn-ea"/>
              </a:rPr>
              <a:t>+5K</a:t>
            </a:r>
            <a:r>
              <a:rPr kumimoji="1" lang="en-US" altLang="zh-CN" sz="2800" baseline="-25000" dirty="0">
                <a:latin typeface="+mn-ea"/>
              </a:rPr>
              <a:t>2</a:t>
            </a:r>
            <a:r>
              <a:rPr kumimoji="1" lang="en-US" altLang="zh-CN" sz="2800" dirty="0">
                <a:latin typeface="+mn-ea"/>
              </a:rPr>
              <a:t>S</a:t>
            </a:r>
            <a:r>
              <a:rPr kumimoji="1" lang="en-US" altLang="zh-CN" sz="2800" baseline="-25000" dirty="0">
                <a:latin typeface="+mn-ea"/>
              </a:rPr>
              <a:t>2</a:t>
            </a:r>
            <a:r>
              <a:rPr kumimoji="1" lang="en-US" altLang="zh-CN" sz="2800" dirty="0">
                <a:latin typeface="+mn-ea"/>
              </a:rPr>
              <a:t>O</a:t>
            </a:r>
            <a:r>
              <a:rPr kumimoji="1" lang="en-US" altLang="zh-CN" sz="2800" baseline="-25000" dirty="0">
                <a:latin typeface="+mn-ea"/>
              </a:rPr>
              <a:t>8</a:t>
            </a:r>
            <a:r>
              <a:rPr kumimoji="1" lang="en-US" altLang="zh-CN" sz="2800" dirty="0">
                <a:latin typeface="+mn-ea"/>
              </a:rPr>
              <a:t>+8H</a:t>
            </a:r>
            <a:r>
              <a:rPr kumimoji="1" lang="en-US" altLang="zh-CN" sz="2800" baseline="-25000" dirty="0">
                <a:latin typeface="+mn-ea"/>
              </a:rPr>
              <a:t>2</a:t>
            </a:r>
            <a:r>
              <a:rPr kumimoji="1" lang="en-US" altLang="zh-CN" sz="2800" dirty="0">
                <a:latin typeface="+mn-ea"/>
              </a:rPr>
              <a:t>O     2MnO</a:t>
            </a:r>
            <a:r>
              <a:rPr kumimoji="1" lang="en-US" altLang="zh-CN" sz="2800" baseline="-25000" dirty="0">
                <a:latin typeface="+mn-ea"/>
              </a:rPr>
              <a:t>4</a:t>
            </a:r>
            <a:r>
              <a:rPr kumimoji="1" lang="zh-CN" altLang="en-US" sz="2400" baseline="30000" dirty="0">
                <a:latin typeface="+mn-ea"/>
              </a:rPr>
              <a:t>－</a:t>
            </a:r>
            <a:r>
              <a:rPr kumimoji="1" lang="en-US" altLang="zh-CN" sz="2800" dirty="0">
                <a:latin typeface="+mn-ea"/>
              </a:rPr>
              <a:t>+10SO</a:t>
            </a:r>
            <a:r>
              <a:rPr kumimoji="1" lang="en-US" altLang="zh-CN" sz="2800" baseline="-25000" dirty="0">
                <a:latin typeface="+mn-ea"/>
              </a:rPr>
              <a:t>4</a:t>
            </a:r>
            <a:r>
              <a:rPr kumimoji="1" lang="en-US" altLang="zh-CN" sz="2800" baseline="30000" dirty="0">
                <a:latin typeface="+mn-ea"/>
              </a:rPr>
              <a:t>2</a:t>
            </a:r>
            <a:r>
              <a:rPr kumimoji="1" lang="zh-CN" altLang="en-US" sz="2400" baseline="30000" dirty="0">
                <a:latin typeface="+mn-ea"/>
              </a:rPr>
              <a:t>－</a:t>
            </a:r>
            <a:r>
              <a:rPr kumimoji="1" lang="en-US" altLang="zh-CN" sz="2800" dirty="0">
                <a:latin typeface="+mn-ea"/>
              </a:rPr>
              <a:t>+16H</a:t>
            </a:r>
            <a:r>
              <a:rPr kumimoji="1" lang="en-US" altLang="zh-CN" sz="2800" baseline="30000" dirty="0">
                <a:latin typeface="+mn-ea"/>
              </a:rPr>
              <a:t>+</a:t>
            </a:r>
          </a:p>
        </p:txBody>
      </p:sp>
      <p:sp>
        <p:nvSpPr>
          <p:cNvPr id="17" name="Text Box 6">
            <a:extLst>
              <a:ext uri="{FF2B5EF4-FFF2-40B4-BE49-F238E27FC236}">
                <a16:creationId xmlns:a16="http://schemas.microsoft.com/office/drawing/2014/main" id="{1A238BE9-C1A5-E154-36C5-BEF12363ABC7}"/>
              </a:ext>
            </a:extLst>
          </p:cNvPr>
          <p:cNvSpPr txBox="1">
            <a:spLocks noChangeArrowheads="1"/>
          </p:cNvSpPr>
          <p:nvPr/>
        </p:nvSpPr>
        <p:spPr bwMode="auto">
          <a:xfrm>
            <a:off x="1847850" y="1700213"/>
            <a:ext cx="2057400" cy="457200"/>
          </a:xfrm>
          <a:prstGeom prst="rect">
            <a:avLst/>
          </a:prstGeom>
          <a:gradFill rotWithShape="0">
            <a:gsLst>
              <a:gs pos="0">
                <a:srgbClr val="FFCCFF"/>
              </a:gs>
              <a:gs pos="50000">
                <a:srgbClr val="FFFFFF"/>
              </a:gs>
              <a:gs pos="100000">
                <a:srgbClr val="FFCCFF"/>
              </a:gs>
            </a:gsLst>
            <a:lin ang="5400000" scaled="1"/>
          </a:gradFill>
          <a:ln w="9525">
            <a:noFill/>
            <a:miter lim="800000"/>
            <a:headEnd/>
            <a:tailEnd/>
          </a:ln>
          <a:effectLst/>
        </p:spPr>
        <p:txBody>
          <a:bodyPr>
            <a:spAutoFit/>
          </a:bodyPr>
          <a:lstStyle/>
          <a:p>
            <a:pPr algn="ctr">
              <a:spcBef>
                <a:spcPct val="50000"/>
              </a:spcBef>
              <a:defRPr/>
            </a:pPr>
            <a:r>
              <a:rPr kumimoji="1" lang="en-US" altLang="zh-CN" sz="2400" kern="0">
                <a:solidFill>
                  <a:sysClr val="windowText" lastClr="000000"/>
                </a:solidFill>
                <a:latin typeface="+mn-ea"/>
              </a:rPr>
              <a:t>H—O—O—H</a:t>
            </a:r>
          </a:p>
        </p:txBody>
      </p:sp>
      <p:sp>
        <p:nvSpPr>
          <p:cNvPr id="18" name="Text Box 7">
            <a:extLst>
              <a:ext uri="{FF2B5EF4-FFF2-40B4-BE49-F238E27FC236}">
                <a16:creationId xmlns:a16="http://schemas.microsoft.com/office/drawing/2014/main" id="{D825DBDE-1C2F-ED33-80A1-C3ED62EB5C19}"/>
              </a:ext>
            </a:extLst>
          </p:cNvPr>
          <p:cNvSpPr txBox="1">
            <a:spLocks noChangeArrowheads="1"/>
          </p:cNvSpPr>
          <p:nvPr/>
        </p:nvSpPr>
        <p:spPr bwMode="auto">
          <a:xfrm>
            <a:off x="4114800" y="1371601"/>
            <a:ext cx="2209800" cy="830997"/>
          </a:xfrm>
          <a:prstGeom prst="rect">
            <a:avLst/>
          </a:prstGeom>
          <a:noFill/>
          <a:ln w="9525">
            <a:noFill/>
            <a:miter lim="800000"/>
            <a:headEnd/>
            <a:tailEnd/>
          </a:ln>
          <a:effectLst/>
        </p:spPr>
        <p:txBody>
          <a:bodyPr>
            <a:spAutoFit/>
          </a:bodyPr>
          <a:lstStyle/>
          <a:p>
            <a:pPr algn="ctr" eaLnBrk="1" hangingPunct="1">
              <a:spcBef>
                <a:spcPct val="50000"/>
              </a:spcBef>
              <a:defRPr/>
            </a:pPr>
            <a:r>
              <a:rPr kumimoji="1" lang="en-US" altLang="zh-CN" sz="2400" dirty="0">
                <a:solidFill>
                  <a:srgbClr val="0000FF"/>
                </a:solidFill>
                <a:latin typeface="+mn-ea"/>
              </a:rPr>
              <a:t>H</a:t>
            </a:r>
            <a:r>
              <a:rPr kumimoji="1" lang="zh-CN" altLang="en-US" sz="2400" dirty="0">
                <a:solidFill>
                  <a:srgbClr val="0000FF"/>
                </a:solidFill>
                <a:latin typeface="+mn-ea"/>
              </a:rPr>
              <a:t>被－</a:t>
            </a:r>
            <a:r>
              <a:rPr kumimoji="1" lang="en-US" altLang="zh-CN" sz="2400" dirty="0">
                <a:solidFill>
                  <a:srgbClr val="0000FF"/>
                </a:solidFill>
                <a:latin typeface="+mn-ea"/>
              </a:rPr>
              <a:t>SO</a:t>
            </a:r>
            <a:r>
              <a:rPr kumimoji="1" lang="en-US" altLang="zh-CN" sz="2400" baseline="-25000" dirty="0">
                <a:solidFill>
                  <a:srgbClr val="0000FF"/>
                </a:solidFill>
                <a:latin typeface="+mn-ea"/>
              </a:rPr>
              <a:t>3</a:t>
            </a:r>
            <a:r>
              <a:rPr kumimoji="1" lang="en-US" altLang="zh-CN" sz="2400" dirty="0">
                <a:solidFill>
                  <a:srgbClr val="0000FF"/>
                </a:solidFill>
                <a:latin typeface="+mn-ea"/>
              </a:rPr>
              <a:t>H</a:t>
            </a:r>
            <a:r>
              <a:rPr kumimoji="1" lang="zh-CN" altLang="en-US" sz="2400" dirty="0">
                <a:solidFill>
                  <a:srgbClr val="0000FF"/>
                </a:solidFill>
                <a:latin typeface="+mn-ea"/>
              </a:rPr>
              <a:t>取代</a:t>
            </a:r>
          </a:p>
        </p:txBody>
      </p:sp>
      <p:sp>
        <p:nvSpPr>
          <p:cNvPr id="20" name="Line 13">
            <a:extLst>
              <a:ext uri="{FF2B5EF4-FFF2-40B4-BE49-F238E27FC236}">
                <a16:creationId xmlns:a16="http://schemas.microsoft.com/office/drawing/2014/main" id="{76E66C69-6D6C-CD54-B44F-32A4A1FC725A}"/>
              </a:ext>
            </a:extLst>
          </p:cNvPr>
          <p:cNvSpPr>
            <a:spLocks noChangeShapeType="1"/>
          </p:cNvSpPr>
          <p:nvPr/>
        </p:nvSpPr>
        <p:spPr bwMode="auto">
          <a:xfrm>
            <a:off x="4038600" y="1981200"/>
            <a:ext cx="2362200" cy="0"/>
          </a:xfrm>
          <a:prstGeom prst="line">
            <a:avLst/>
          </a:prstGeom>
          <a:noFill/>
          <a:ln w="19050">
            <a:solidFill>
              <a:srgbClr val="3A1D00"/>
            </a:solidFill>
            <a:round/>
            <a:headEnd/>
            <a:tailEnd type="triangle" w="med" len="med"/>
          </a:ln>
          <a:effectLst/>
        </p:spPr>
        <p:txBody>
          <a:bodyPr/>
          <a:lstStyle/>
          <a:p>
            <a:pPr algn="ctr">
              <a:defRPr/>
            </a:pPr>
            <a:endParaRPr lang="zh-CN" altLang="en-US" kern="0">
              <a:solidFill>
                <a:sysClr val="windowText" lastClr="000000"/>
              </a:solidFill>
              <a:latin typeface="+mn-ea"/>
            </a:endParaRPr>
          </a:p>
        </p:txBody>
      </p:sp>
      <p:sp>
        <p:nvSpPr>
          <p:cNvPr id="21" name="Rectangle 24">
            <a:extLst>
              <a:ext uri="{FF2B5EF4-FFF2-40B4-BE49-F238E27FC236}">
                <a16:creationId xmlns:a16="http://schemas.microsoft.com/office/drawing/2014/main" id="{8E8797A4-A679-707B-8CF2-DB2209D79B1B}"/>
              </a:ext>
            </a:extLst>
          </p:cNvPr>
          <p:cNvSpPr>
            <a:spLocks noChangeArrowheads="1"/>
          </p:cNvSpPr>
          <p:nvPr/>
        </p:nvSpPr>
        <p:spPr bwMode="auto">
          <a:xfrm>
            <a:off x="1752600" y="3048000"/>
            <a:ext cx="4572000" cy="762000"/>
          </a:xfrm>
          <a:prstGeom prst="rect">
            <a:avLst/>
          </a:prstGeom>
          <a:noFill/>
          <a:ln w="12700" cap="sq">
            <a:noFill/>
            <a:miter lim="800000"/>
            <a:headEnd type="none" w="sm" len="sm"/>
            <a:tailEnd type="none" w="sm" len="sm"/>
          </a:ln>
          <a:effectLst/>
        </p:spPr>
        <p:txBody>
          <a:bodyPr wrap="none" anchor="ctr"/>
          <a:lstStyle/>
          <a:p>
            <a:pPr algn="ctr">
              <a:defRPr/>
            </a:pPr>
            <a:r>
              <a:rPr lang="zh-CN" altLang="en-US" sz="2800" kern="0" dirty="0">
                <a:solidFill>
                  <a:sysClr val="windowText" lastClr="000000"/>
                </a:solidFill>
                <a:latin typeface="+mn-ea"/>
              </a:rPr>
              <a:t>常见：</a:t>
            </a:r>
            <a:r>
              <a:rPr lang="zh-CN" altLang="en-US" kern="0" dirty="0">
                <a:solidFill>
                  <a:sysClr val="windowText" lastClr="000000"/>
                </a:solidFill>
                <a:latin typeface="+mn-ea"/>
              </a:rPr>
              <a:t> </a:t>
            </a:r>
            <a:r>
              <a:rPr kumimoji="1" lang="en-US" altLang="zh-CN" sz="2800" kern="0" dirty="0">
                <a:solidFill>
                  <a:sysClr val="windowText" lastClr="000000"/>
                </a:solidFill>
              </a:rPr>
              <a:t>K</a:t>
            </a:r>
            <a:r>
              <a:rPr kumimoji="1" lang="en-US" altLang="zh-CN" sz="2800" kern="0" baseline="-25000" dirty="0">
                <a:solidFill>
                  <a:sysClr val="windowText" lastClr="000000"/>
                </a:solidFill>
              </a:rPr>
              <a:t>2</a:t>
            </a:r>
            <a:r>
              <a:rPr kumimoji="1" lang="en-US" altLang="zh-CN" sz="2800" kern="0" dirty="0">
                <a:solidFill>
                  <a:sysClr val="windowText" lastClr="000000"/>
                </a:solidFill>
              </a:rPr>
              <a:t>S</a:t>
            </a:r>
            <a:r>
              <a:rPr kumimoji="1" lang="en-US" altLang="zh-CN" sz="2800" kern="0" baseline="-25000" dirty="0">
                <a:solidFill>
                  <a:sysClr val="windowText" lastClr="000000"/>
                </a:solidFill>
              </a:rPr>
              <a:t>2</a:t>
            </a:r>
            <a:r>
              <a:rPr kumimoji="1" lang="en-US" altLang="zh-CN" sz="2800" kern="0" dirty="0">
                <a:solidFill>
                  <a:sysClr val="windowText" lastClr="000000"/>
                </a:solidFill>
              </a:rPr>
              <a:t>O</a:t>
            </a:r>
            <a:r>
              <a:rPr kumimoji="1" lang="en-US" altLang="zh-CN" sz="2800" kern="0" baseline="-25000" dirty="0">
                <a:solidFill>
                  <a:sysClr val="windowText" lastClr="000000"/>
                </a:solidFill>
              </a:rPr>
              <a:t>8 </a:t>
            </a:r>
            <a:r>
              <a:rPr kumimoji="1" lang="zh-CN" altLang="en-US" sz="2800" kern="0" dirty="0">
                <a:solidFill>
                  <a:sysClr val="windowText" lastClr="000000"/>
                </a:solidFill>
              </a:rPr>
              <a:t>、</a:t>
            </a:r>
            <a:r>
              <a:rPr kumimoji="1" lang="en-US" altLang="zh-CN" sz="2800" kern="0" dirty="0">
                <a:solidFill>
                  <a:sysClr val="windowText" lastClr="000000"/>
                </a:solidFill>
              </a:rPr>
              <a:t>(NH</a:t>
            </a:r>
            <a:r>
              <a:rPr kumimoji="1" lang="en-US" altLang="zh-CN" sz="2800" kern="0" baseline="-25000" dirty="0">
                <a:solidFill>
                  <a:sysClr val="windowText" lastClr="000000"/>
                </a:solidFill>
              </a:rPr>
              <a:t>4</a:t>
            </a:r>
            <a:r>
              <a:rPr kumimoji="1" lang="en-US" altLang="zh-CN" sz="2800" kern="0" dirty="0">
                <a:solidFill>
                  <a:sysClr val="windowText" lastClr="000000"/>
                </a:solidFill>
              </a:rPr>
              <a:t>)</a:t>
            </a:r>
            <a:r>
              <a:rPr kumimoji="1" lang="en-US" altLang="zh-CN" sz="2800" kern="0" baseline="-25000" dirty="0">
                <a:solidFill>
                  <a:sysClr val="windowText" lastClr="000000"/>
                </a:solidFill>
              </a:rPr>
              <a:t>2</a:t>
            </a:r>
            <a:r>
              <a:rPr kumimoji="1" lang="en-US" altLang="zh-CN" sz="2800" kern="0" dirty="0">
                <a:solidFill>
                  <a:sysClr val="windowText" lastClr="000000"/>
                </a:solidFill>
              </a:rPr>
              <a:t>S</a:t>
            </a:r>
            <a:r>
              <a:rPr kumimoji="1" lang="en-US" altLang="zh-CN" sz="2800" kern="0" baseline="-25000" dirty="0">
                <a:solidFill>
                  <a:sysClr val="windowText" lastClr="000000"/>
                </a:solidFill>
              </a:rPr>
              <a:t>2</a:t>
            </a:r>
            <a:r>
              <a:rPr kumimoji="1" lang="en-US" altLang="zh-CN" sz="2800" kern="0" dirty="0">
                <a:solidFill>
                  <a:sysClr val="windowText" lastClr="000000"/>
                </a:solidFill>
              </a:rPr>
              <a:t>O</a:t>
            </a:r>
            <a:r>
              <a:rPr kumimoji="1" lang="en-US" altLang="zh-CN" sz="2800" kern="0" baseline="-25000" dirty="0">
                <a:solidFill>
                  <a:sysClr val="windowText" lastClr="000000"/>
                </a:solidFill>
              </a:rPr>
              <a:t>8</a:t>
            </a:r>
          </a:p>
        </p:txBody>
      </p:sp>
      <p:sp>
        <p:nvSpPr>
          <p:cNvPr id="22" name="Line 25">
            <a:extLst>
              <a:ext uri="{FF2B5EF4-FFF2-40B4-BE49-F238E27FC236}">
                <a16:creationId xmlns:a16="http://schemas.microsoft.com/office/drawing/2014/main" id="{F3911884-1E3C-0E8B-9D22-8C39C5B1178E}"/>
              </a:ext>
            </a:extLst>
          </p:cNvPr>
          <p:cNvSpPr>
            <a:spLocks noChangeShapeType="1"/>
          </p:cNvSpPr>
          <p:nvPr/>
        </p:nvSpPr>
        <p:spPr bwMode="auto">
          <a:xfrm>
            <a:off x="4876800" y="5105400"/>
            <a:ext cx="457200" cy="0"/>
          </a:xfrm>
          <a:prstGeom prst="line">
            <a:avLst/>
          </a:prstGeom>
          <a:noFill/>
          <a:ln w="12700" cap="sq">
            <a:solidFill>
              <a:srgbClr val="000000"/>
            </a:solidFill>
            <a:miter lim="800000"/>
            <a:headEnd type="none" w="sm" len="sm"/>
            <a:tailEnd type="none" w="sm" len="sm"/>
          </a:ln>
          <a:effectLst/>
        </p:spPr>
        <p:txBody>
          <a:bodyPr wrap="none"/>
          <a:lstStyle/>
          <a:p>
            <a:pPr algn="ctr">
              <a:defRPr/>
            </a:pPr>
            <a:endParaRPr lang="zh-CN" altLang="en-US" kern="0">
              <a:solidFill>
                <a:sysClr val="windowText" lastClr="000000"/>
              </a:solidFill>
              <a:latin typeface="+mn-ea"/>
            </a:endParaRPr>
          </a:p>
        </p:txBody>
      </p:sp>
      <p:sp>
        <p:nvSpPr>
          <p:cNvPr id="23" name="Line 26">
            <a:extLst>
              <a:ext uri="{FF2B5EF4-FFF2-40B4-BE49-F238E27FC236}">
                <a16:creationId xmlns:a16="http://schemas.microsoft.com/office/drawing/2014/main" id="{632A15C0-7F9B-C82B-D0B2-9B9E8D777299}"/>
              </a:ext>
            </a:extLst>
          </p:cNvPr>
          <p:cNvSpPr>
            <a:spLocks noChangeShapeType="1"/>
          </p:cNvSpPr>
          <p:nvPr/>
        </p:nvSpPr>
        <p:spPr bwMode="auto">
          <a:xfrm>
            <a:off x="4876800" y="5181600"/>
            <a:ext cx="457200" cy="0"/>
          </a:xfrm>
          <a:prstGeom prst="line">
            <a:avLst/>
          </a:prstGeom>
          <a:noFill/>
          <a:ln w="12700" cap="sq">
            <a:solidFill>
              <a:srgbClr val="000000"/>
            </a:solidFill>
            <a:miter lim="800000"/>
            <a:headEnd type="none" w="sm" len="sm"/>
            <a:tailEnd type="none" w="sm" len="sm"/>
          </a:ln>
          <a:effectLst/>
        </p:spPr>
        <p:txBody>
          <a:bodyPr wrap="none"/>
          <a:lstStyle/>
          <a:p>
            <a:pPr algn="ctr">
              <a:defRPr/>
            </a:pPr>
            <a:endParaRPr lang="zh-CN" altLang="en-US" kern="0">
              <a:solidFill>
                <a:sysClr val="windowText" lastClr="000000"/>
              </a:solidFill>
              <a:latin typeface="+mn-ea"/>
            </a:endParaRPr>
          </a:p>
        </p:txBody>
      </p:sp>
      <p:sp>
        <p:nvSpPr>
          <p:cNvPr id="24" name="Line 27">
            <a:extLst>
              <a:ext uri="{FF2B5EF4-FFF2-40B4-BE49-F238E27FC236}">
                <a16:creationId xmlns:a16="http://schemas.microsoft.com/office/drawing/2014/main" id="{3707A522-00DF-BD67-0D54-64970790DDF5}"/>
              </a:ext>
            </a:extLst>
          </p:cNvPr>
          <p:cNvSpPr>
            <a:spLocks noChangeShapeType="1"/>
          </p:cNvSpPr>
          <p:nvPr/>
        </p:nvSpPr>
        <p:spPr bwMode="auto">
          <a:xfrm>
            <a:off x="5562600" y="5867400"/>
            <a:ext cx="457200" cy="0"/>
          </a:xfrm>
          <a:prstGeom prst="line">
            <a:avLst/>
          </a:prstGeom>
          <a:noFill/>
          <a:ln w="12700" cap="sq">
            <a:solidFill>
              <a:srgbClr val="000000"/>
            </a:solidFill>
            <a:miter lim="800000"/>
            <a:headEnd type="none" w="sm" len="sm"/>
            <a:tailEnd type="none" w="sm" len="sm"/>
          </a:ln>
          <a:effectLst/>
        </p:spPr>
        <p:txBody>
          <a:bodyPr wrap="none"/>
          <a:lstStyle/>
          <a:p>
            <a:pPr algn="ctr">
              <a:defRPr/>
            </a:pPr>
            <a:endParaRPr lang="zh-CN" altLang="en-US" kern="0">
              <a:solidFill>
                <a:sysClr val="windowText" lastClr="000000"/>
              </a:solidFill>
              <a:latin typeface="+mn-ea"/>
            </a:endParaRPr>
          </a:p>
        </p:txBody>
      </p:sp>
      <p:sp>
        <p:nvSpPr>
          <p:cNvPr id="25" name="Line 29">
            <a:extLst>
              <a:ext uri="{FF2B5EF4-FFF2-40B4-BE49-F238E27FC236}">
                <a16:creationId xmlns:a16="http://schemas.microsoft.com/office/drawing/2014/main" id="{872C0D94-9940-C5C1-2869-D4380EF5A05F}"/>
              </a:ext>
            </a:extLst>
          </p:cNvPr>
          <p:cNvSpPr>
            <a:spLocks noChangeShapeType="1"/>
          </p:cNvSpPr>
          <p:nvPr/>
        </p:nvSpPr>
        <p:spPr bwMode="auto">
          <a:xfrm>
            <a:off x="5562600" y="5943600"/>
            <a:ext cx="457200" cy="0"/>
          </a:xfrm>
          <a:prstGeom prst="line">
            <a:avLst/>
          </a:prstGeom>
          <a:noFill/>
          <a:ln w="12700" cap="sq">
            <a:solidFill>
              <a:srgbClr val="000000"/>
            </a:solidFill>
            <a:miter lim="800000"/>
            <a:headEnd type="none" w="sm" len="sm"/>
            <a:tailEnd type="none" w="sm" len="sm"/>
          </a:ln>
          <a:effectLst/>
        </p:spPr>
        <p:txBody>
          <a:bodyPr wrap="none"/>
          <a:lstStyle/>
          <a:p>
            <a:pPr algn="ctr">
              <a:defRPr/>
            </a:pPr>
            <a:endParaRPr lang="zh-CN" altLang="en-US" kern="0">
              <a:solidFill>
                <a:sysClr val="windowText" lastClr="000000"/>
              </a:solidFill>
              <a:latin typeface="+mn-ea"/>
            </a:endParaRPr>
          </a:p>
        </p:txBody>
      </p:sp>
      <p:graphicFrame>
        <p:nvGraphicFramePr>
          <p:cNvPr id="9218" name="Object 2">
            <a:extLst>
              <a:ext uri="{FF2B5EF4-FFF2-40B4-BE49-F238E27FC236}">
                <a16:creationId xmlns:a16="http://schemas.microsoft.com/office/drawing/2014/main" id="{ED8DF7D1-4CA3-A09F-AB34-CA816350CE79}"/>
              </a:ext>
            </a:extLst>
          </p:cNvPr>
          <p:cNvGraphicFramePr>
            <a:graphicFrameLocks noChangeAspect="1"/>
          </p:cNvGraphicFramePr>
          <p:nvPr/>
        </p:nvGraphicFramePr>
        <p:xfrm>
          <a:off x="6383338" y="1052513"/>
          <a:ext cx="3416300" cy="2089150"/>
        </p:xfrm>
        <a:graphic>
          <a:graphicData uri="http://schemas.openxmlformats.org/presentationml/2006/ole">
            <mc:AlternateContent xmlns:mc="http://schemas.openxmlformats.org/markup-compatibility/2006">
              <mc:Choice xmlns:v="urn:schemas-microsoft-com:vml" Requires="v">
                <p:oleObj name="BMP 图像" r:id="rId2" imgW="2940952" imgH="1798095" progId="Paint.Picture">
                  <p:embed/>
                </p:oleObj>
              </mc:Choice>
              <mc:Fallback>
                <p:oleObj name="BMP 图像" r:id="rId2" imgW="2940952" imgH="1798095" progId="Paint.Picture">
                  <p:embed/>
                  <p:pic>
                    <p:nvPicPr>
                      <p:cNvPr id="9218" name="Object 2">
                        <a:extLst>
                          <a:ext uri="{FF2B5EF4-FFF2-40B4-BE49-F238E27FC236}">
                            <a16:creationId xmlns:a16="http://schemas.microsoft.com/office/drawing/2014/main" id="{ED8DF7D1-4CA3-A09F-AB34-CA816350C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052513"/>
                        <a:ext cx="3416300"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9" name="Picture 3">
            <a:extLst>
              <a:ext uri="{FF2B5EF4-FFF2-40B4-BE49-F238E27FC236}">
                <a16:creationId xmlns:a16="http://schemas.microsoft.com/office/drawing/2014/main" id="{120D19BA-6987-E4F2-F3BC-E11FA6664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688" y="2997200"/>
            <a:ext cx="35163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灯片编号占位符 13">
            <a:extLst>
              <a:ext uri="{FF2B5EF4-FFF2-40B4-BE49-F238E27FC236}">
                <a16:creationId xmlns:a16="http://schemas.microsoft.com/office/drawing/2014/main" id="{F21B14C8-3A22-1B71-7055-541F2C11A2D4}"/>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477D1346-85BE-471E-A0BB-902FF6C88EA1}" type="slidenum">
              <a:rPr lang="en-US" altLang="zh-CN" b="0">
                <a:solidFill>
                  <a:srgbClr val="000000"/>
                </a:solidFill>
                <a:latin typeface="Verdana" panose="020B0604030504040204" pitchFamily="34" charset="0"/>
              </a:rPr>
              <a:pPr/>
              <a:t>50</a:t>
            </a:fld>
            <a:endParaRPr lang="en-US" altLang="zh-CN" b="0">
              <a:solidFill>
                <a:srgbClr val="000000"/>
              </a:solidFill>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1423BF43-ACE2-C712-8E2D-0554D021D68F}"/>
              </a:ext>
            </a:extLst>
          </p:cNvPr>
          <p:cNvSpPr>
            <a:spLocks noGrp="1" noChangeArrowheads="1"/>
          </p:cNvSpPr>
          <p:nvPr>
            <p:ph type="body" idx="1"/>
          </p:nvPr>
        </p:nvSpPr>
        <p:spPr>
          <a:xfrm>
            <a:off x="1919288" y="1"/>
            <a:ext cx="8316912" cy="2924175"/>
          </a:xfrm>
        </p:spPr>
        <p:txBody>
          <a:bodyPr>
            <a:normAutofit fontScale="92500" lnSpcReduction="10000"/>
          </a:bodyPr>
          <a:lstStyle/>
          <a:p>
            <a:pPr eaLnBrk="1" hangingPunct="1"/>
            <a:r>
              <a:rPr lang="en-US" altLang="zh-CN" b="1">
                <a:solidFill>
                  <a:srgbClr val="0000FF"/>
                </a:solidFill>
              </a:rPr>
              <a:t> 5. </a:t>
            </a:r>
            <a:r>
              <a:rPr lang="zh-CN" altLang="en-US" b="1">
                <a:solidFill>
                  <a:srgbClr val="0000FF"/>
                </a:solidFill>
              </a:rPr>
              <a:t>特殊氧化态</a:t>
            </a:r>
          </a:p>
          <a:p>
            <a:pPr eaLnBrk="1" hangingPunct="1"/>
            <a:r>
              <a:rPr lang="en-US" altLang="zh-CN" b="1">
                <a:solidFill>
                  <a:srgbClr val="0000FF"/>
                </a:solidFill>
              </a:rPr>
              <a:t>(1) [+1 ]O.S.     </a:t>
            </a:r>
            <a:r>
              <a:rPr lang="en-US" altLang="zh-CN" b="1"/>
              <a:t>S</a:t>
            </a:r>
            <a:r>
              <a:rPr lang="en-US" altLang="zh-CN" b="1" baseline="-25000"/>
              <a:t>2</a:t>
            </a:r>
            <a:r>
              <a:rPr lang="en-US" altLang="zh-CN" b="1"/>
              <a:t>O</a:t>
            </a:r>
            <a:r>
              <a:rPr lang="zh-CN" altLang="en-US" b="1"/>
              <a:t>其结构为</a:t>
            </a:r>
            <a:r>
              <a:rPr lang="en-US" altLang="zh-CN" b="1"/>
              <a:t>SSO</a:t>
            </a:r>
          </a:p>
          <a:p>
            <a:pPr eaLnBrk="1" hangingPunct="1"/>
            <a:r>
              <a:rPr lang="en-US" altLang="zh-CN" sz="2500" b="1"/>
              <a:t>      </a:t>
            </a:r>
          </a:p>
          <a:p>
            <a:pPr eaLnBrk="1" hangingPunct="1"/>
            <a:endParaRPr lang="en-US" altLang="zh-CN" sz="2500" b="1"/>
          </a:p>
          <a:p>
            <a:pPr eaLnBrk="1" hangingPunct="1"/>
            <a:r>
              <a:rPr lang="en-US" altLang="zh-CN" sz="2500" b="1"/>
              <a:t>3S + SO</a:t>
            </a:r>
            <a:r>
              <a:rPr lang="en-US" altLang="zh-CN" sz="2500" b="1" baseline="-25000"/>
              <a:t>2</a:t>
            </a:r>
            <a:r>
              <a:rPr lang="en-US" altLang="zh-CN" sz="2500" b="1"/>
              <a:t> = 2S</a:t>
            </a:r>
            <a:r>
              <a:rPr lang="en-US" altLang="zh-CN" sz="2500" b="1" baseline="-25000"/>
              <a:t>2</a:t>
            </a:r>
            <a:r>
              <a:rPr lang="en-US" altLang="zh-CN" sz="2500" b="1"/>
              <a:t>O </a:t>
            </a:r>
            <a:r>
              <a:rPr lang="zh-CN" altLang="en-US" sz="2500" b="1"/>
              <a:t>（放电，</a:t>
            </a:r>
            <a:r>
              <a:rPr lang="en-US" altLang="zh-CN" sz="2500" b="1"/>
              <a:t>410-470K</a:t>
            </a:r>
            <a:r>
              <a:rPr lang="zh-CN" altLang="en-US" sz="2500" b="1"/>
              <a:t>）</a:t>
            </a:r>
          </a:p>
          <a:p>
            <a:pPr eaLnBrk="1" hangingPunct="1"/>
            <a:endParaRPr lang="en-US" altLang="zh-CN" sz="2500" b="1"/>
          </a:p>
          <a:p>
            <a:pPr eaLnBrk="1" hangingPunct="1"/>
            <a:r>
              <a:rPr lang="zh-CN" altLang="en-US" sz="2500" b="1"/>
              <a:t> </a:t>
            </a:r>
            <a:endParaRPr lang="en-US" altLang="zh-CN" sz="2500" b="1"/>
          </a:p>
        </p:txBody>
      </p:sp>
      <p:pic>
        <p:nvPicPr>
          <p:cNvPr id="150531" name="Picture 6">
            <a:extLst>
              <a:ext uri="{FF2B5EF4-FFF2-40B4-BE49-F238E27FC236}">
                <a16:creationId xmlns:a16="http://schemas.microsoft.com/office/drawing/2014/main" id="{8D48DA4F-5249-A4F3-07E8-593D9DA79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052514"/>
            <a:ext cx="8458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6">
            <a:extLst>
              <a:ext uri="{FF2B5EF4-FFF2-40B4-BE49-F238E27FC236}">
                <a16:creationId xmlns:a16="http://schemas.microsoft.com/office/drawing/2014/main" id="{C956F56D-0348-ABBA-BC61-190A9A12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565401"/>
            <a:ext cx="8334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7">
            <a:extLst>
              <a:ext uri="{FF2B5EF4-FFF2-40B4-BE49-F238E27FC236}">
                <a16:creationId xmlns:a16="http://schemas.microsoft.com/office/drawing/2014/main" id="{894C55C8-04FF-01EC-D996-389362394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7563"/>
            <a:ext cx="50768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8">
            <a:extLst>
              <a:ext uri="{FF2B5EF4-FFF2-40B4-BE49-F238E27FC236}">
                <a16:creationId xmlns:a16="http://schemas.microsoft.com/office/drawing/2014/main" id="{B9CB5787-183C-2E9B-40E2-215A7E0BF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826" y="4149725"/>
            <a:ext cx="40671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9">
            <a:extLst>
              <a:ext uri="{FF2B5EF4-FFF2-40B4-BE49-F238E27FC236}">
                <a16:creationId xmlns:a16="http://schemas.microsoft.com/office/drawing/2014/main" id="{88B99305-17EC-1B0D-6E5D-AF1341D42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5373689"/>
            <a:ext cx="43830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6" name="椭圆 9">
            <a:extLst>
              <a:ext uri="{FF2B5EF4-FFF2-40B4-BE49-F238E27FC236}">
                <a16:creationId xmlns:a16="http://schemas.microsoft.com/office/drawing/2014/main" id="{2FC0A611-6C90-0722-9348-E4DE332329AC}"/>
              </a:ext>
            </a:extLst>
          </p:cNvPr>
          <p:cNvSpPr>
            <a:spLocks noChangeArrowheads="1"/>
          </p:cNvSpPr>
          <p:nvPr/>
        </p:nvSpPr>
        <p:spPr bwMode="auto">
          <a:xfrm>
            <a:off x="5159376" y="5229226"/>
            <a:ext cx="1223963" cy="1368425"/>
          </a:xfrm>
          <a:prstGeom prst="ellipse">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50537" name="椭圆 10">
            <a:extLst>
              <a:ext uri="{FF2B5EF4-FFF2-40B4-BE49-F238E27FC236}">
                <a16:creationId xmlns:a16="http://schemas.microsoft.com/office/drawing/2014/main" id="{C21496E1-26A7-E0E2-6250-79172182DF4C}"/>
              </a:ext>
            </a:extLst>
          </p:cNvPr>
          <p:cNvSpPr>
            <a:spLocks noChangeArrowheads="1"/>
          </p:cNvSpPr>
          <p:nvPr/>
        </p:nvSpPr>
        <p:spPr bwMode="auto">
          <a:xfrm>
            <a:off x="6410325" y="6021388"/>
            <a:ext cx="4211638" cy="360362"/>
          </a:xfrm>
          <a:prstGeom prst="ellipse">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50538" name="灯片编号占位符 9">
            <a:extLst>
              <a:ext uri="{FF2B5EF4-FFF2-40B4-BE49-F238E27FC236}">
                <a16:creationId xmlns:a16="http://schemas.microsoft.com/office/drawing/2014/main" id="{F1CC85E9-27F6-A426-A4BB-260AD70AE430}"/>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A0D734CA-E189-4E9A-A424-304715684360}" type="slidenum">
              <a:rPr lang="en-US" altLang="zh-CN" b="0">
                <a:latin typeface="Verdana" panose="020B0604030504040204" pitchFamily="34" charset="0"/>
              </a:rPr>
              <a:pPr/>
              <a:t>51</a:t>
            </a:fld>
            <a:endParaRPr lang="en-US" altLang="zh-CN" b="0">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a:extLst>
              <a:ext uri="{FF2B5EF4-FFF2-40B4-BE49-F238E27FC236}">
                <a16:creationId xmlns:a16="http://schemas.microsoft.com/office/drawing/2014/main" id="{09070F9E-DDDA-8DF6-1A9C-288A58F736F0}"/>
              </a:ext>
            </a:extLst>
          </p:cNvPr>
          <p:cNvSpPr>
            <a:spLocks noGrp="1" noChangeArrowheads="1"/>
          </p:cNvSpPr>
          <p:nvPr>
            <p:ph type="body" idx="1"/>
          </p:nvPr>
        </p:nvSpPr>
        <p:spPr>
          <a:xfrm>
            <a:off x="1919288" y="0"/>
            <a:ext cx="8316912" cy="6019800"/>
          </a:xfrm>
        </p:spPr>
        <p:txBody>
          <a:bodyPr>
            <a:normAutofit lnSpcReduction="10000"/>
          </a:bodyPr>
          <a:lstStyle/>
          <a:p>
            <a:pPr eaLnBrk="1" hangingPunct="1"/>
            <a:r>
              <a:rPr lang="en-US" altLang="zh-CN" b="1">
                <a:solidFill>
                  <a:srgbClr val="0000FF"/>
                </a:solidFill>
              </a:rPr>
              <a:t> </a:t>
            </a:r>
            <a:endParaRPr lang="en-US" altLang="zh-CN" sz="2500" b="1"/>
          </a:p>
          <a:p>
            <a:pPr eaLnBrk="1" hangingPunct="1"/>
            <a:r>
              <a:rPr lang="zh-CN" altLang="en-US" sz="2500" b="1"/>
              <a:t> </a:t>
            </a:r>
            <a:r>
              <a:rPr lang="en-US" altLang="zh-CN" b="1">
                <a:solidFill>
                  <a:srgbClr val="0000FF"/>
                </a:solidFill>
              </a:rPr>
              <a:t>(2) [+3 ]O.S.   </a:t>
            </a:r>
            <a:r>
              <a:rPr lang="zh-CN" altLang="en-US" b="1"/>
              <a:t>连二亚硫酸及其盐   （</a:t>
            </a:r>
            <a:r>
              <a:rPr lang="en-US" altLang="zh-CN" b="1"/>
              <a:t>dithionous acid</a:t>
            </a:r>
            <a:r>
              <a:rPr lang="zh-CN" altLang="en-US" b="1"/>
              <a:t>）</a:t>
            </a:r>
          </a:p>
          <a:p>
            <a:pPr eaLnBrk="1" hangingPunct="1"/>
            <a:r>
              <a:rPr lang="en-US" altLang="zh-CN" sz="2500" b="1"/>
              <a:t>a. </a:t>
            </a:r>
            <a:r>
              <a:rPr lang="zh-CN" altLang="en-US" sz="2500" b="1"/>
              <a:t>二元弱酸</a:t>
            </a:r>
          </a:p>
          <a:p>
            <a:pPr eaLnBrk="1" hangingPunct="1"/>
            <a:r>
              <a:rPr lang="zh-CN" altLang="en-US" sz="2500" b="1"/>
              <a:t>   </a:t>
            </a:r>
            <a:endParaRPr lang="en-US" altLang="zh-CN" sz="2500" b="1"/>
          </a:p>
          <a:p>
            <a:pPr eaLnBrk="1" hangingPunct="1"/>
            <a:endParaRPr lang="en-US" altLang="zh-CN" sz="2500" b="1"/>
          </a:p>
          <a:p>
            <a:pPr eaLnBrk="1" hangingPunct="1"/>
            <a:r>
              <a:rPr lang="en-US" altLang="zh-CN" sz="2500" b="1"/>
              <a:t>b. </a:t>
            </a:r>
            <a:r>
              <a:rPr lang="zh-CN" altLang="en-US" sz="2500" b="1"/>
              <a:t>制备</a:t>
            </a:r>
            <a:r>
              <a:rPr lang="en-US" altLang="zh-CN" sz="2500" b="1"/>
              <a:t>:  </a:t>
            </a:r>
            <a:r>
              <a:rPr lang="zh-CN" altLang="en-US" sz="2500" b="1"/>
              <a:t>  </a:t>
            </a:r>
            <a:endParaRPr lang="en-US" altLang="zh-CN" sz="2500" b="1"/>
          </a:p>
          <a:p>
            <a:pPr eaLnBrk="1" hangingPunct="1"/>
            <a:r>
              <a:rPr lang="en-US" altLang="zh-CN" sz="2500" b="1"/>
              <a:t>               2NaHSO</a:t>
            </a:r>
            <a:r>
              <a:rPr lang="en-US" altLang="zh-CN" sz="2500" b="1" baseline="-25000"/>
              <a:t>3</a:t>
            </a:r>
            <a:r>
              <a:rPr lang="en-US" altLang="zh-CN" sz="2500" b="1"/>
              <a:t> + Zn = Na</a:t>
            </a:r>
            <a:r>
              <a:rPr lang="en-US" altLang="zh-CN" sz="2500" b="1" baseline="-25000"/>
              <a:t>2</a:t>
            </a:r>
            <a:r>
              <a:rPr lang="en-US" altLang="zh-CN" sz="2500" b="1"/>
              <a:t>S</a:t>
            </a:r>
            <a:r>
              <a:rPr lang="en-US" altLang="zh-CN" sz="2500" b="1" baseline="-25000"/>
              <a:t>2</a:t>
            </a:r>
            <a:r>
              <a:rPr lang="en-US" altLang="zh-CN" sz="2500" b="1"/>
              <a:t>O</a:t>
            </a:r>
            <a:r>
              <a:rPr lang="en-US" altLang="zh-CN" sz="2500" b="1" baseline="-25000"/>
              <a:t>4</a:t>
            </a:r>
            <a:r>
              <a:rPr lang="en-US" altLang="zh-CN" sz="2500" b="1"/>
              <a:t> + Zn(OH)</a:t>
            </a:r>
            <a:r>
              <a:rPr lang="en-US" altLang="zh-CN" sz="2500" b="1" baseline="-25000"/>
              <a:t>2</a:t>
            </a:r>
            <a:endParaRPr lang="en-US" altLang="zh-CN" sz="2500" b="1"/>
          </a:p>
          <a:p>
            <a:pPr eaLnBrk="1" hangingPunct="1"/>
            <a:r>
              <a:rPr lang="en-US" altLang="zh-CN" sz="2500" b="1"/>
              <a:t>               2Na[Hg] + 2SO</a:t>
            </a:r>
            <a:r>
              <a:rPr lang="en-US" altLang="zh-CN" sz="2500" b="1" baseline="-25000"/>
              <a:t>2</a:t>
            </a:r>
            <a:r>
              <a:rPr lang="en-US" altLang="zh-CN" sz="2500" b="1"/>
              <a:t> = Na</a:t>
            </a:r>
            <a:r>
              <a:rPr lang="en-US" altLang="zh-CN" sz="2500" b="1" baseline="-25000"/>
              <a:t>2</a:t>
            </a:r>
            <a:r>
              <a:rPr lang="en-US" altLang="zh-CN" sz="2500" b="1"/>
              <a:t>S</a:t>
            </a:r>
            <a:r>
              <a:rPr lang="en-US" altLang="zh-CN" sz="2500" b="1" baseline="-25000"/>
              <a:t>2</a:t>
            </a:r>
            <a:r>
              <a:rPr lang="en-US" altLang="zh-CN" sz="2500" b="1"/>
              <a:t>O</a:t>
            </a:r>
            <a:r>
              <a:rPr lang="en-US" altLang="zh-CN" sz="2500" b="1" baseline="-25000"/>
              <a:t>4</a:t>
            </a:r>
            <a:r>
              <a:rPr lang="en-US" altLang="zh-CN" sz="2500" b="1"/>
              <a:t> + 2Hg</a:t>
            </a:r>
          </a:p>
          <a:p>
            <a:pPr eaLnBrk="1" hangingPunct="1"/>
            <a:r>
              <a:rPr lang="en-US" altLang="zh-CN" sz="2500" b="1"/>
              <a:t>   </a:t>
            </a:r>
          </a:p>
          <a:p>
            <a:pPr eaLnBrk="1" hangingPunct="1"/>
            <a:r>
              <a:rPr lang="en-US" altLang="zh-CN" sz="2500" b="1"/>
              <a:t>c.</a:t>
            </a:r>
            <a:r>
              <a:rPr lang="zh-CN" altLang="en-US" sz="2500" b="1">
                <a:latin typeface="宋体" panose="02010600030101010101" pitchFamily="2" charset="-122"/>
              </a:rPr>
              <a:t>在</a:t>
            </a:r>
            <a:r>
              <a:rPr lang="en-US" altLang="zh-CN" sz="2500" b="1">
                <a:latin typeface="Times New Roman" panose="02020603050405020304" pitchFamily="18" charset="0"/>
                <a:cs typeface="Times New Roman" panose="02020603050405020304" pitchFamily="18" charset="0"/>
              </a:rPr>
              <a:t>OH</a:t>
            </a:r>
            <a:r>
              <a:rPr lang="zh-CN" altLang="en-US" sz="2500" b="1" baseline="30000">
                <a:latin typeface="宋体" panose="02010600030101010101" pitchFamily="2" charset="-122"/>
              </a:rPr>
              <a:t>－</a:t>
            </a:r>
            <a:r>
              <a:rPr lang="zh-CN" altLang="en-US" sz="2500" b="1">
                <a:latin typeface="宋体" panose="02010600030101010101" pitchFamily="2" charset="-122"/>
              </a:rPr>
              <a:t>介质中</a:t>
            </a:r>
            <a:r>
              <a:rPr lang="zh-CN" altLang="en-US" sz="2500" b="1"/>
              <a:t>能把硝基化合物还原成胺   </a:t>
            </a:r>
            <a:endParaRPr lang="en-US" altLang="zh-CN" sz="2500" b="1"/>
          </a:p>
          <a:p>
            <a:pPr eaLnBrk="1" hangingPunct="1"/>
            <a:endParaRPr lang="en-US" altLang="zh-CN" sz="2500" b="1"/>
          </a:p>
          <a:p>
            <a:pPr eaLnBrk="1" hangingPunct="1"/>
            <a:r>
              <a:rPr lang="en-US" altLang="zh-CN" sz="2500" b="1"/>
              <a:t>d. </a:t>
            </a:r>
            <a:r>
              <a:rPr lang="zh-CN" altLang="en-US" sz="2500" b="1"/>
              <a:t>能发生歧化反应</a:t>
            </a:r>
          </a:p>
          <a:p>
            <a:pPr eaLnBrk="1" hangingPunct="1"/>
            <a:endParaRPr lang="en-US" altLang="zh-CN" sz="2500" b="1"/>
          </a:p>
        </p:txBody>
      </p:sp>
      <p:pic>
        <p:nvPicPr>
          <p:cNvPr id="151555" name="Picture 7">
            <a:extLst>
              <a:ext uri="{FF2B5EF4-FFF2-40B4-BE49-F238E27FC236}">
                <a16:creationId xmlns:a16="http://schemas.microsoft.com/office/drawing/2014/main" id="{EC724FAD-7455-72EA-B1DC-2978C1A80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989"/>
          <a:stretch>
            <a:fillRect/>
          </a:stretch>
        </p:blipFill>
        <p:spPr bwMode="auto">
          <a:xfrm>
            <a:off x="3000375" y="5938838"/>
            <a:ext cx="61722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8">
            <a:extLst>
              <a:ext uri="{FF2B5EF4-FFF2-40B4-BE49-F238E27FC236}">
                <a16:creationId xmlns:a16="http://schemas.microsoft.com/office/drawing/2014/main" id="{4124C845-16A7-FA05-5A5C-76995EFC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1484313"/>
            <a:ext cx="208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灯片编号占位符 4">
            <a:extLst>
              <a:ext uri="{FF2B5EF4-FFF2-40B4-BE49-F238E27FC236}">
                <a16:creationId xmlns:a16="http://schemas.microsoft.com/office/drawing/2014/main" id="{8F6CD2E8-69CF-581E-43BC-2FF10410E4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1B144C5F-004E-4D86-9C04-19F1CED5AF0E}" type="slidenum">
              <a:rPr lang="en-US" altLang="zh-CN" b="0">
                <a:solidFill>
                  <a:srgbClr val="000000"/>
                </a:solidFill>
                <a:latin typeface="Verdana" panose="020B0604030504040204" pitchFamily="34" charset="0"/>
              </a:rPr>
              <a:pPr/>
              <a:t>52</a:t>
            </a:fld>
            <a:endParaRPr lang="en-US" altLang="zh-CN" b="0">
              <a:solidFill>
                <a:srgbClr val="000000"/>
              </a:solidFill>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7">
            <a:extLst>
              <a:ext uri="{FF2B5EF4-FFF2-40B4-BE49-F238E27FC236}">
                <a16:creationId xmlns:a16="http://schemas.microsoft.com/office/drawing/2014/main" id="{EDA4A83A-C744-323F-C787-336F24B2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052514"/>
            <a:ext cx="3276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10">
            <a:extLst>
              <a:ext uri="{FF2B5EF4-FFF2-40B4-BE49-F238E27FC236}">
                <a16:creationId xmlns:a16="http://schemas.microsoft.com/office/drawing/2014/main" id="{25A091D4-4C2F-828D-3A49-8FC3C78FA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125538"/>
            <a:ext cx="3429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11">
            <a:extLst>
              <a:ext uri="{FF2B5EF4-FFF2-40B4-BE49-F238E27FC236}">
                <a16:creationId xmlns:a16="http://schemas.microsoft.com/office/drawing/2014/main" id="{8BDEF0BE-54B0-E05A-A75F-FA2DC7EF5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5013326"/>
            <a:ext cx="7391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Rectangle 12">
            <a:extLst>
              <a:ext uri="{FF2B5EF4-FFF2-40B4-BE49-F238E27FC236}">
                <a16:creationId xmlns:a16="http://schemas.microsoft.com/office/drawing/2014/main" id="{D4836E70-EFFD-D6A2-578D-FA359648BBB7}"/>
              </a:ext>
            </a:extLst>
          </p:cNvPr>
          <p:cNvSpPr>
            <a:spLocks noChangeArrowheads="1"/>
          </p:cNvSpPr>
          <p:nvPr/>
        </p:nvSpPr>
        <p:spPr bwMode="auto">
          <a:xfrm>
            <a:off x="1752600" y="304800"/>
            <a:ext cx="868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a:solidFill>
                  <a:srgbClr val="0000FF"/>
                </a:solidFill>
                <a:latin typeface="宋体" panose="02010600030101010101" pitchFamily="2" charset="-122"/>
              </a:rPr>
              <a:t>(3)</a:t>
            </a:r>
            <a:r>
              <a:rPr lang="zh-CN" altLang="en-US" sz="3200">
                <a:solidFill>
                  <a:srgbClr val="0000FF"/>
                </a:solidFill>
                <a:latin typeface="宋体" panose="02010600030101010101" pitchFamily="2" charset="-122"/>
              </a:rPr>
              <a:t>硫的氮化物（</a:t>
            </a:r>
            <a:r>
              <a:rPr lang="en-US" altLang="zh-CN" sz="3200">
                <a:solidFill>
                  <a:srgbClr val="0000FF"/>
                </a:solidFill>
                <a:latin typeface="Times New Roman" panose="02020603050405020304" pitchFamily="18" charset="0"/>
                <a:cs typeface="Times New Roman" panose="02020603050405020304" pitchFamily="18" charset="0"/>
              </a:rPr>
              <a:t>sulfur-nitrogen compounds</a:t>
            </a:r>
            <a:r>
              <a:rPr lang="zh-CN" altLang="en-US" sz="3200">
                <a:solidFill>
                  <a:srgbClr val="0000FF"/>
                </a:solidFill>
                <a:latin typeface="宋体" panose="02010600030101010101" pitchFamily="2" charset="-122"/>
              </a:rPr>
              <a:t>）</a:t>
            </a:r>
            <a:r>
              <a:rPr lang="zh-CN" altLang="en-US" sz="3200">
                <a:solidFill>
                  <a:srgbClr val="0000FF"/>
                </a:solidFill>
              </a:rPr>
              <a:t> </a:t>
            </a:r>
          </a:p>
        </p:txBody>
      </p:sp>
      <p:pic>
        <p:nvPicPr>
          <p:cNvPr id="152582" name="Picture 13">
            <a:extLst>
              <a:ext uri="{FF2B5EF4-FFF2-40B4-BE49-F238E27FC236}">
                <a16:creationId xmlns:a16="http://schemas.microsoft.com/office/drawing/2014/main" id="{C194B3DB-D467-EE0A-B16D-15F19C00C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650" y="1989139"/>
            <a:ext cx="9350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TextBox 6">
            <a:extLst>
              <a:ext uri="{FF2B5EF4-FFF2-40B4-BE49-F238E27FC236}">
                <a16:creationId xmlns:a16="http://schemas.microsoft.com/office/drawing/2014/main" id="{D8861128-DF6B-EFB6-604E-70C0DCF06F68}"/>
              </a:ext>
            </a:extLst>
          </p:cNvPr>
          <p:cNvSpPr txBox="1">
            <a:spLocks noChangeArrowheads="1"/>
          </p:cNvSpPr>
          <p:nvPr/>
        </p:nvSpPr>
        <p:spPr bwMode="auto">
          <a:xfrm>
            <a:off x="7896226" y="4221164"/>
            <a:ext cx="949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t>S</a:t>
            </a:r>
            <a:r>
              <a:rPr lang="en-US" altLang="zh-CN" sz="2800" baseline="-25000"/>
              <a:t>2</a:t>
            </a:r>
            <a:r>
              <a:rPr lang="en-US" altLang="zh-CN" sz="2800"/>
              <a:t>N</a:t>
            </a:r>
            <a:r>
              <a:rPr lang="en-US" altLang="zh-CN" sz="2800" baseline="-25000"/>
              <a:t>2</a:t>
            </a:r>
            <a:endParaRPr lang="zh-CN" altLang="en-US" sz="2800" baseline="-25000"/>
          </a:p>
        </p:txBody>
      </p:sp>
      <p:sp>
        <p:nvSpPr>
          <p:cNvPr id="152584" name="TextBox 7">
            <a:extLst>
              <a:ext uri="{FF2B5EF4-FFF2-40B4-BE49-F238E27FC236}">
                <a16:creationId xmlns:a16="http://schemas.microsoft.com/office/drawing/2014/main" id="{803E7C88-96DF-0F3F-73E1-1266D56866FC}"/>
              </a:ext>
            </a:extLst>
          </p:cNvPr>
          <p:cNvSpPr txBox="1">
            <a:spLocks noChangeArrowheads="1"/>
          </p:cNvSpPr>
          <p:nvPr/>
        </p:nvSpPr>
        <p:spPr bwMode="auto">
          <a:xfrm>
            <a:off x="3287714" y="4221164"/>
            <a:ext cx="94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t>S</a:t>
            </a:r>
            <a:r>
              <a:rPr lang="en-US" altLang="zh-CN" sz="2800" baseline="-25000"/>
              <a:t>4</a:t>
            </a:r>
            <a:r>
              <a:rPr lang="en-US" altLang="zh-CN" sz="2800"/>
              <a:t>N</a:t>
            </a:r>
            <a:r>
              <a:rPr lang="en-US" altLang="zh-CN" sz="2800" baseline="-25000"/>
              <a:t>4</a:t>
            </a:r>
            <a:endParaRPr lang="zh-CN" altLang="en-US" sz="2800" baseline="-25000"/>
          </a:p>
        </p:txBody>
      </p:sp>
      <p:sp>
        <p:nvSpPr>
          <p:cNvPr id="152585" name="灯片编号占位符 8">
            <a:extLst>
              <a:ext uri="{FF2B5EF4-FFF2-40B4-BE49-F238E27FC236}">
                <a16:creationId xmlns:a16="http://schemas.microsoft.com/office/drawing/2014/main" id="{132B68C0-80DE-D378-FB0B-30F6AA691976}"/>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B7D04620-7F0E-4ECD-99B2-CFD399932717}" type="slidenum">
              <a:rPr lang="en-US" altLang="zh-CN" b="0">
                <a:latin typeface="Verdana" panose="020B0604030504040204" pitchFamily="34" charset="0"/>
              </a:rPr>
              <a:pPr/>
              <a:t>53</a:t>
            </a:fld>
            <a:endParaRPr lang="en-US" altLang="zh-CN" b="0">
              <a:latin typeface="Verdana" panose="020B0604030504040204" pitchFamily="34" charset="0"/>
            </a:endParaRPr>
          </a:p>
        </p:txBody>
      </p:sp>
      <p:sp>
        <p:nvSpPr>
          <p:cNvPr id="152586" name="TextBox 6">
            <a:extLst>
              <a:ext uri="{FF2B5EF4-FFF2-40B4-BE49-F238E27FC236}">
                <a16:creationId xmlns:a16="http://schemas.microsoft.com/office/drawing/2014/main" id="{B9FC1F0C-B912-E77E-CF0B-DDFEA2526EEF}"/>
              </a:ext>
            </a:extLst>
          </p:cNvPr>
          <p:cNvSpPr txBox="1">
            <a:spLocks noChangeArrowheads="1"/>
          </p:cNvSpPr>
          <p:nvPr/>
        </p:nvSpPr>
        <p:spPr bwMode="auto">
          <a:xfrm>
            <a:off x="6119814" y="6237289"/>
            <a:ext cx="105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a:t>(SN)</a:t>
            </a:r>
            <a:r>
              <a:rPr lang="en-US" altLang="zh-CN" sz="2800" baseline="-25000"/>
              <a:t>x</a:t>
            </a:r>
            <a:endParaRPr lang="zh-CN" altLang="en-US" sz="2800" baseline="-25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a:extLst>
              <a:ext uri="{FF2B5EF4-FFF2-40B4-BE49-F238E27FC236}">
                <a16:creationId xmlns:a16="http://schemas.microsoft.com/office/drawing/2014/main" id="{672C279F-DD7E-5907-FEB2-42FB4A782AF0}"/>
              </a:ext>
            </a:extLst>
          </p:cNvPr>
          <p:cNvSpPr>
            <a:spLocks noGrp="1" noChangeArrowheads="1"/>
          </p:cNvSpPr>
          <p:nvPr>
            <p:ph type="body" idx="1"/>
          </p:nvPr>
        </p:nvSpPr>
        <p:spPr>
          <a:xfrm>
            <a:off x="2063751" y="188913"/>
            <a:ext cx="8424863" cy="5486400"/>
          </a:xfrm>
        </p:spPr>
        <p:txBody>
          <a:bodyPr>
            <a:normAutofit lnSpcReduction="10000"/>
          </a:bodyPr>
          <a:lstStyle/>
          <a:p>
            <a:pPr eaLnBrk="1" hangingPunct="1">
              <a:lnSpc>
                <a:spcPct val="90000"/>
              </a:lnSpc>
            </a:pPr>
            <a:r>
              <a:rPr lang="en-US" altLang="zh-CN" b="1"/>
              <a:t> </a:t>
            </a:r>
            <a:r>
              <a:rPr lang="zh-CN" altLang="en-US" b="1">
                <a:solidFill>
                  <a:srgbClr val="0000FF"/>
                </a:solidFill>
              </a:rPr>
              <a:t>二、</a:t>
            </a:r>
            <a:r>
              <a:rPr lang="en-US" altLang="zh-CN" b="1">
                <a:solidFill>
                  <a:srgbClr val="0000FF"/>
                </a:solidFill>
              </a:rPr>
              <a:t>Simple substances</a:t>
            </a:r>
          </a:p>
          <a:p>
            <a:pPr eaLnBrk="1" hangingPunct="1">
              <a:lnSpc>
                <a:spcPct val="90000"/>
              </a:lnSpc>
            </a:pPr>
            <a:r>
              <a:rPr lang="en-US" altLang="zh-CN" b="1"/>
              <a:t>1. Se</a:t>
            </a:r>
            <a:r>
              <a:rPr lang="zh-CN" altLang="en-US" b="1"/>
              <a:t>不与水、稀酸反应</a:t>
            </a:r>
          </a:p>
          <a:p>
            <a:pPr eaLnBrk="1" hangingPunct="1">
              <a:lnSpc>
                <a:spcPct val="90000"/>
              </a:lnSpc>
            </a:pPr>
            <a:r>
              <a:rPr lang="zh-CN" altLang="en-US" b="1"/>
              <a:t>   </a:t>
            </a:r>
            <a:r>
              <a:rPr lang="en-US" altLang="zh-CN" sz="2500" b="1"/>
              <a:t>Te + 2H</a:t>
            </a:r>
            <a:r>
              <a:rPr lang="en-US" altLang="zh-CN" sz="2500" b="1" baseline="-25000"/>
              <a:t>2</a:t>
            </a:r>
            <a:r>
              <a:rPr lang="en-US" altLang="zh-CN" sz="2500" b="1"/>
              <a:t>O = TeO</a:t>
            </a:r>
            <a:r>
              <a:rPr lang="en-US" altLang="zh-CN" sz="2500" b="1" baseline="-25000"/>
              <a:t>2</a:t>
            </a:r>
            <a:r>
              <a:rPr lang="en-US" altLang="zh-CN" sz="2500" b="1"/>
              <a:t> + 2H</a:t>
            </a:r>
            <a:r>
              <a:rPr lang="en-US" altLang="zh-CN" sz="2500" b="1" baseline="-25000"/>
              <a:t>2</a:t>
            </a:r>
            <a:r>
              <a:rPr lang="en-US" altLang="zh-CN" sz="2500" b="1"/>
              <a:t>↑</a:t>
            </a:r>
          </a:p>
          <a:p>
            <a:pPr eaLnBrk="1" hangingPunct="1">
              <a:lnSpc>
                <a:spcPct val="90000"/>
              </a:lnSpc>
            </a:pPr>
            <a:r>
              <a:rPr lang="en-US" altLang="zh-CN" sz="2500" b="1"/>
              <a:t>    Po + 2HCl = PoCl</a:t>
            </a:r>
            <a:r>
              <a:rPr lang="en-US" altLang="zh-CN" sz="2500" b="1" baseline="-25000"/>
              <a:t>2</a:t>
            </a:r>
            <a:r>
              <a:rPr lang="en-US" altLang="zh-CN" sz="2500" b="1"/>
              <a:t> + H</a:t>
            </a:r>
            <a:r>
              <a:rPr lang="en-US" altLang="zh-CN" sz="2500" b="1" baseline="-25000"/>
              <a:t>2</a:t>
            </a:r>
            <a:r>
              <a:rPr lang="en-US" altLang="zh-CN" sz="2500" b="1"/>
              <a:t>↑</a:t>
            </a:r>
          </a:p>
          <a:p>
            <a:pPr eaLnBrk="1" hangingPunct="1">
              <a:lnSpc>
                <a:spcPct val="90000"/>
              </a:lnSpc>
            </a:pPr>
            <a:r>
              <a:rPr lang="en-US" altLang="zh-CN" b="1"/>
              <a:t>2. Se</a:t>
            </a:r>
            <a:r>
              <a:rPr lang="zh-CN" altLang="en-US" b="1"/>
              <a:t>与</a:t>
            </a:r>
            <a:r>
              <a:rPr lang="en-US" altLang="zh-CN" b="1"/>
              <a:t>Te</a:t>
            </a:r>
            <a:r>
              <a:rPr lang="zh-CN" altLang="en-US" b="1"/>
              <a:t>可被</a:t>
            </a:r>
            <a:r>
              <a:rPr lang="en-US" altLang="zh-CN" b="1"/>
              <a:t>HNO</a:t>
            </a:r>
            <a:r>
              <a:rPr lang="en-US" altLang="zh-CN" sz="1900" b="1"/>
              <a:t>3</a:t>
            </a:r>
            <a:r>
              <a:rPr lang="zh-CN" altLang="en-US" b="1"/>
              <a:t>氧化</a:t>
            </a:r>
          </a:p>
          <a:p>
            <a:pPr eaLnBrk="1" hangingPunct="1">
              <a:lnSpc>
                <a:spcPct val="90000"/>
              </a:lnSpc>
            </a:pPr>
            <a:r>
              <a:rPr lang="zh-CN" altLang="en-US" b="1"/>
              <a:t>    </a:t>
            </a:r>
            <a:r>
              <a:rPr lang="en-US" altLang="zh-CN" sz="2500" b="1"/>
              <a:t>3Se + 4HNO</a:t>
            </a:r>
            <a:r>
              <a:rPr lang="en-US" altLang="zh-CN" sz="2500" b="1" baseline="-25000"/>
              <a:t>3</a:t>
            </a:r>
            <a:r>
              <a:rPr lang="en-US" altLang="zh-CN" sz="2500" b="1"/>
              <a:t> + H</a:t>
            </a:r>
            <a:r>
              <a:rPr lang="en-US" altLang="zh-CN" sz="2500" b="1" baseline="-25000"/>
              <a:t>2</a:t>
            </a:r>
            <a:r>
              <a:rPr lang="en-US" altLang="zh-CN" sz="2500" b="1"/>
              <a:t>O = 3H</a:t>
            </a:r>
            <a:r>
              <a:rPr lang="en-US" altLang="zh-CN" sz="2500" b="1" baseline="-25000"/>
              <a:t>2</a:t>
            </a:r>
            <a:r>
              <a:rPr lang="en-US" altLang="zh-CN" sz="2500" b="1"/>
              <a:t>SeO</a:t>
            </a:r>
            <a:r>
              <a:rPr lang="en-US" altLang="zh-CN" sz="2500" b="1" baseline="-25000"/>
              <a:t>3</a:t>
            </a:r>
            <a:r>
              <a:rPr lang="en-US" altLang="zh-CN" sz="2500" b="1"/>
              <a:t> + 4NO↑</a:t>
            </a:r>
          </a:p>
          <a:p>
            <a:pPr eaLnBrk="1" hangingPunct="1">
              <a:lnSpc>
                <a:spcPct val="90000"/>
              </a:lnSpc>
            </a:pPr>
            <a:r>
              <a:rPr lang="zh-CN" altLang="en-US" b="1"/>
              <a:t>    </a:t>
            </a:r>
            <a:r>
              <a:rPr lang="en-US" altLang="zh-CN" b="1"/>
              <a:t>Po</a:t>
            </a:r>
            <a:r>
              <a:rPr lang="en-US" altLang="zh-CN" sz="2500" b="1"/>
              <a:t> + 8HNO</a:t>
            </a:r>
            <a:r>
              <a:rPr lang="en-US" altLang="zh-CN" sz="2500" b="1" baseline="-25000"/>
              <a:t>3</a:t>
            </a:r>
            <a:r>
              <a:rPr lang="en-US" altLang="zh-CN" sz="2500" b="1"/>
              <a:t> = Po(NO</a:t>
            </a:r>
            <a:r>
              <a:rPr lang="en-US" altLang="zh-CN" sz="2500" b="1" baseline="-25000"/>
              <a:t>3</a:t>
            </a:r>
            <a:r>
              <a:rPr lang="en-US" altLang="zh-CN" sz="2500" b="1"/>
              <a:t>)</a:t>
            </a:r>
            <a:r>
              <a:rPr lang="en-US" altLang="zh-CN" sz="2500" b="1" baseline="-25000"/>
              <a:t>4</a:t>
            </a:r>
            <a:r>
              <a:rPr lang="en-US" altLang="zh-CN" sz="2500" b="1"/>
              <a:t> + 4NO</a:t>
            </a:r>
            <a:r>
              <a:rPr lang="en-US" altLang="zh-CN" sz="2500" b="1" baseline="-25000"/>
              <a:t>2</a:t>
            </a:r>
            <a:r>
              <a:rPr lang="en-US" altLang="zh-CN" sz="2500" b="1"/>
              <a:t>↑+ 4H</a:t>
            </a:r>
            <a:r>
              <a:rPr lang="en-US" altLang="zh-CN" sz="2500" b="1" baseline="-25000"/>
              <a:t>2</a:t>
            </a:r>
            <a:r>
              <a:rPr lang="en-US" altLang="zh-CN" sz="2500" b="1"/>
              <a:t>O</a:t>
            </a:r>
          </a:p>
          <a:p>
            <a:pPr eaLnBrk="1" hangingPunct="1">
              <a:lnSpc>
                <a:spcPct val="90000"/>
              </a:lnSpc>
            </a:pPr>
            <a:r>
              <a:rPr lang="en-US" altLang="zh-CN" b="1"/>
              <a:t>  </a:t>
            </a:r>
          </a:p>
          <a:p>
            <a:pPr eaLnBrk="1" hangingPunct="1">
              <a:lnSpc>
                <a:spcPct val="90000"/>
              </a:lnSpc>
            </a:pPr>
            <a:r>
              <a:rPr lang="en-US" altLang="zh-CN" b="1"/>
              <a:t>3. Disproportination(</a:t>
            </a:r>
            <a:r>
              <a:rPr lang="zh-CN" altLang="en-US" b="1"/>
              <a:t>歧化</a:t>
            </a:r>
            <a:r>
              <a:rPr lang="en-US" altLang="zh-CN" b="1"/>
              <a:t>):</a:t>
            </a:r>
          </a:p>
          <a:p>
            <a:pPr eaLnBrk="1" hangingPunct="1">
              <a:lnSpc>
                <a:spcPct val="90000"/>
              </a:lnSpc>
            </a:pPr>
            <a:r>
              <a:rPr lang="en-US" altLang="zh-CN" b="1"/>
              <a:t>    </a:t>
            </a:r>
            <a:r>
              <a:rPr lang="en-US" altLang="zh-CN" sz="2500" b="1"/>
              <a:t>3E + 6KOH = K</a:t>
            </a:r>
            <a:r>
              <a:rPr lang="en-US" altLang="zh-CN" sz="2500" b="1" baseline="-25000"/>
              <a:t>2</a:t>
            </a:r>
            <a:r>
              <a:rPr lang="en-US" altLang="zh-CN" sz="2500" b="1"/>
              <a:t>EO</a:t>
            </a:r>
            <a:r>
              <a:rPr lang="en-US" altLang="zh-CN" sz="2500" b="1" baseline="-25000"/>
              <a:t>3</a:t>
            </a:r>
            <a:r>
              <a:rPr lang="en-US" altLang="zh-CN" sz="2500" b="1"/>
              <a:t> + 4K</a:t>
            </a:r>
            <a:r>
              <a:rPr lang="en-US" altLang="zh-CN" sz="2500" b="1" baseline="-25000"/>
              <a:t>2</a:t>
            </a:r>
            <a:r>
              <a:rPr lang="en-US" altLang="zh-CN" sz="2500" b="1"/>
              <a:t>E + 3H</a:t>
            </a:r>
            <a:r>
              <a:rPr lang="en-US" altLang="zh-CN" sz="2500" b="1" baseline="-25000"/>
              <a:t>2</a:t>
            </a:r>
            <a:r>
              <a:rPr lang="en-US" altLang="zh-CN" sz="2500" b="1"/>
              <a:t>O</a:t>
            </a:r>
          </a:p>
          <a:p>
            <a:pPr algn="ctr" eaLnBrk="1" hangingPunct="1">
              <a:lnSpc>
                <a:spcPct val="90000"/>
              </a:lnSpc>
            </a:pPr>
            <a:r>
              <a:rPr lang="en-US" altLang="zh-CN" sz="2500" b="1"/>
              <a:t>(E=Se, Te)</a:t>
            </a:r>
          </a:p>
        </p:txBody>
      </p:sp>
      <p:sp>
        <p:nvSpPr>
          <p:cNvPr id="4" name="矩形 3">
            <a:extLst>
              <a:ext uri="{FF2B5EF4-FFF2-40B4-BE49-F238E27FC236}">
                <a16:creationId xmlns:a16="http://schemas.microsoft.com/office/drawing/2014/main" id="{87FCE67E-152E-2E84-2265-BEB6BE3040CB}"/>
              </a:ext>
            </a:extLst>
          </p:cNvPr>
          <p:cNvSpPr/>
          <p:nvPr/>
        </p:nvSpPr>
        <p:spPr>
          <a:xfrm>
            <a:off x="2081214" y="5395914"/>
            <a:ext cx="8262937" cy="1462087"/>
          </a:xfrm>
          <a:prstGeom prst="rect">
            <a:avLst/>
          </a:prstGeom>
        </p:spPr>
        <p:txBody>
          <a:bodyPr>
            <a:spAutoFit/>
          </a:bodyPr>
          <a:lstStyle/>
          <a:p>
            <a:pPr marL="342900" indent="-342900">
              <a:spcBef>
                <a:spcPct val="20000"/>
              </a:spcBef>
              <a:buClr>
                <a:srgbClr val="006666"/>
              </a:buClr>
              <a:buSzPct val="70000"/>
              <a:defRPr/>
            </a:pPr>
            <a:r>
              <a:rPr lang="en-US" altLang="zh-CN" sz="2900" kern="0" dirty="0">
                <a:solidFill>
                  <a:srgbClr val="000000"/>
                </a:solidFill>
                <a:latin typeface="Verdana"/>
                <a:ea typeface="宋体"/>
              </a:rPr>
              <a:t>4. Preparation:</a:t>
            </a:r>
          </a:p>
          <a:p>
            <a:pPr marL="342900" indent="-342900">
              <a:spcBef>
                <a:spcPct val="20000"/>
              </a:spcBef>
              <a:buClr>
                <a:srgbClr val="006666"/>
              </a:buClr>
              <a:buSzPct val="70000"/>
              <a:defRPr/>
            </a:pPr>
            <a:r>
              <a:rPr lang="zh-CN" altLang="en-US" sz="2500" kern="0" dirty="0">
                <a:solidFill>
                  <a:srgbClr val="000000"/>
                </a:solidFill>
                <a:latin typeface="Verdana"/>
                <a:ea typeface="宋体"/>
              </a:rPr>
              <a:t>从制备</a:t>
            </a:r>
            <a:r>
              <a:rPr lang="en-US" altLang="zh-CN" sz="2500" kern="0" dirty="0">
                <a:solidFill>
                  <a:srgbClr val="000000"/>
                </a:solidFill>
                <a:latin typeface="Verdana"/>
                <a:ea typeface="宋体"/>
              </a:rPr>
              <a:t>H</a:t>
            </a:r>
            <a:r>
              <a:rPr lang="en-US" altLang="zh-CN" sz="1700" kern="0" dirty="0">
                <a:solidFill>
                  <a:srgbClr val="000000"/>
                </a:solidFill>
                <a:latin typeface="Verdana"/>
                <a:ea typeface="宋体"/>
              </a:rPr>
              <a:t>2</a:t>
            </a:r>
            <a:r>
              <a:rPr lang="en-US" altLang="zh-CN" sz="2500" kern="0" dirty="0">
                <a:solidFill>
                  <a:srgbClr val="000000"/>
                </a:solidFill>
                <a:latin typeface="Verdana"/>
                <a:ea typeface="宋体"/>
              </a:rPr>
              <a:t>SO</a:t>
            </a:r>
            <a:r>
              <a:rPr lang="en-US" altLang="zh-CN" sz="1700" kern="0" dirty="0">
                <a:solidFill>
                  <a:srgbClr val="000000"/>
                </a:solidFill>
                <a:latin typeface="Verdana"/>
                <a:ea typeface="宋体"/>
              </a:rPr>
              <a:t>4</a:t>
            </a:r>
            <a:r>
              <a:rPr lang="zh-CN" altLang="en-US" sz="2500" kern="0" dirty="0">
                <a:solidFill>
                  <a:srgbClr val="000000"/>
                </a:solidFill>
                <a:latin typeface="Verdana"/>
                <a:ea typeface="宋体"/>
              </a:rPr>
              <a:t>的方法中用</a:t>
            </a:r>
            <a:r>
              <a:rPr lang="en-US" altLang="zh-CN" sz="2500" kern="0" dirty="0">
                <a:solidFill>
                  <a:srgbClr val="000000"/>
                </a:solidFill>
                <a:latin typeface="Verdana"/>
                <a:ea typeface="宋体"/>
              </a:rPr>
              <a:t>MnO</a:t>
            </a:r>
            <a:r>
              <a:rPr lang="en-US" altLang="zh-CN" sz="1700" kern="0" dirty="0">
                <a:solidFill>
                  <a:srgbClr val="000000"/>
                </a:solidFill>
                <a:latin typeface="Verdana"/>
                <a:ea typeface="宋体"/>
              </a:rPr>
              <a:t>2</a:t>
            </a:r>
            <a:r>
              <a:rPr lang="zh-CN" altLang="en-US" sz="2500" kern="0" dirty="0">
                <a:solidFill>
                  <a:srgbClr val="000000"/>
                </a:solidFill>
                <a:latin typeface="Verdana"/>
                <a:ea typeface="宋体"/>
              </a:rPr>
              <a:t>氧化得</a:t>
            </a:r>
            <a:r>
              <a:rPr lang="en-US" altLang="zh-CN" sz="2500" kern="0" dirty="0">
                <a:solidFill>
                  <a:srgbClr val="000000"/>
                </a:solidFill>
                <a:latin typeface="Verdana"/>
                <a:ea typeface="宋体"/>
              </a:rPr>
              <a:t>SeO</a:t>
            </a:r>
            <a:r>
              <a:rPr lang="en-US" altLang="zh-CN" sz="1700" kern="0" dirty="0">
                <a:solidFill>
                  <a:srgbClr val="000000"/>
                </a:solidFill>
                <a:latin typeface="Verdana"/>
                <a:ea typeface="宋体"/>
              </a:rPr>
              <a:t>2 </a:t>
            </a:r>
            <a:r>
              <a:rPr lang="en-US" altLang="zh-CN" sz="2500" kern="0" dirty="0">
                <a:solidFill>
                  <a:srgbClr val="000000"/>
                </a:solidFill>
                <a:latin typeface="Verdana"/>
                <a:ea typeface="宋体"/>
              </a:rPr>
              <a:t>,TeO</a:t>
            </a:r>
            <a:r>
              <a:rPr lang="en-US" altLang="zh-CN" sz="1700" kern="0" dirty="0">
                <a:solidFill>
                  <a:srgbClr val="000000"/>
                </a:solidFill>
                <a:latin typeface="Verdana"/>
                <a:ea typeface="宋体"/>
              </a:rPr>
              <a:t>2 </a:t>
            </a:r>
            <a:r>
              <a:rPr lang="en-US" altLang="zh-CN" sz="2500" kern="0" dirty="0">
                <a:solidFill>
                  <a:srgbClr val="000000"/>
                </a:solidFill>
                <a:latin typeface="Verdana"/>
                <a:ea typeface="宋体"/>
              </a:rPr>
              <a:t>,</a:t>
            </a:r>
          </a:p>
          <a:p>
            <a:pPr marL="342900" indent="-342900">
              <a:spcBef>
                <a:spcPct val="20000"/>
              </a:spcBef>
              <a:buClr>
                <a:srgbClr val="006666"/>
              </a:buClr>
              <a:buSzPct val="70000"/>
              <a:defRPr/>
            </a:pPr>
            <a:r>
              <a:rPr lang="zh-CN" altLang="en-US" sz="2500" kern="0" dirty="0">
                <a:solidFill>
                  <a:srgbClr val="000000"/>
                </a:solidFill>
                <a:latin typeface="Verdana"/>
                <a:ea typeface="宋体"/>
              </a:rPr>
              <a:t>然后  </a:t>
            </a:r>
            <a:r>
              <a:rPr lang="en-US" altLang="zh-CN" sz="2500" kern="0" dirty="0">
                <a:solidFill>
                  <a:srgbClr val="000000"/>
                </a:solidFill>
                <a:latin typeface="Verdana"/>
                <a:ea typeface="宋体"/>
              </a:rPr>
              <a:t>EO</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 + 2SO</a:t>
            </a:r>
            <a:r>
              <a:rPr lang="en-US" altLang="zh-CN" sz="2500" kern="0" baseline="-25000" dirty="0">
                <a:solidFill>
                  <a:srgbClr val="000000"/>
                </a:solidFill>
                <a:latin typeface="Verdana"/>
                <a:ea typeface="宋体"/>
              </a:rPr>
              <a:t>2</a:t>
            </a:r>
            <a:r>
              <a:rPr lang="en-US" altLang="zh-CN" sz="2500" kern="0" dirty="0">
                <a:solidFill>
                  <a:srgbClr val="000000"/>
                </a:solidFill>
                <a:latin typeface="Verdana"/>
                <a:ea typeface="宋体"/>
              </a:rPr>
              <a:t> = E + 2SO</a:t>
            </a:r>
            <a:r>
              <a:rPr lang="en-US" altLang="zh-CN" sz="2500" kern="0" baseline="-25000" dirty="0">
                <a:solidFill>
                  <a:srgbClr val="000000"/>
                </a:solidFill>
                <a:latin typeface="Verdana"/>
                <a:ea typeface="宋体"/>
              </a:rPr>
              <a:t>3</a:t>
            </a:r>
            <a:endParaRPr lang="en-US" altLang="zh-CN" sz="1700" kern="0" dirty="0">
              <a:solidFill>
                <a:srgbClr val="000000"/>
              </a:solidFill>
              <a:latin typeface="Verdana"/>
              <a:ea typeface="宋体"/>
            </a:endParaRPr>
          </a:p>
        </p:txBody>
      </p:sp>
      <p:sp>
        <p:nvSpPr>
          <p:cNvPr id="157700" name="灯片编号占位符 4">
            <a:extLst>
              <a:ext uri="{FF2B5EF4-FFF2-40B4-BE49-F238E27FC236}">
                <a16:creationId xmlns:a16="http://schemas.microsoft.com/office/drawing/2014/main" id="{2287D96C-AA29-2CBD-1453-7568972035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D1917FF0-0AAE-40D6-B131-AF376FD82282}" type="slidenum">
              <a:rPr lang="en-US" altLang="zh-CN" b="0">
                <a:latin typeface="Verdana" panose="020B0604030504040204" pitchFamily="34" charset="0"/>
              </a:rPr>
              <a:pPr/>
              <a:t>54</a:t>
            </a:fld>
            <a:endParaRPr lang="en-US" altLang="zh-CN" b="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07E4A0C1-2409-C76C-103D-9EB6A668C2AB}"/>
              </a:ext>
            </a:extLst>
          </p:cNvPr>
          <p:cNvSpPr>
            <a:spLocks noGrp="1" noChangeArrowheads="1"/>
          </p:cNvSpPr>
          <p:nvPr>
            <p:ph type="body" idx="1"/>
          </p:nvPr>
        </p:nvSpPr>
        <p:spPr>
          <a:xfrm>
            <a:off x="2209800" y="407988"/>
            <a:ext cx="7956550" cy="5688012"/>
          </a:xfrm>
        </p:spPr>
        <p:txBody>
          <a:bodyPr>
            <a:normAutofit fontScale="92500" lnSpcReduction="20000"/>
          </a:bodyPr>
          <a:lstStyle/>
          <a:p>
            <a:pPr eaLnBrk="1" hangingPunct="1"/>
            <a:r>
              <a:rPr lang="zh-CN" altLang="en-US" b="1">
                <a:solidFill>
                  <a:srgbClr val="0000FF"/>
                </a:solidFill>
              </a:rPr>
              <a:t>三、</a:t>
            </a:r>
            <a:r>
              <a:rPr lang="en-US" altLang="zh-CN" b="1">
                <a:solidFill>
                  <a:srgbClr val="0000FF"/>
                </a:solidFill>
              </a:rPr>
              <a:t>Compounds:</a:t>
            </a:r>
          </a:p>
          <a:p>
            <a:pPr eaLnBrk="1" hangingPunct="1"/>
            <a:r>
              <a:rPr lang="en-US" altLang="zh-CN" b="1"/>
              <a:t>  </a:t>
            </a:r>
            <a:r>
              <a:rPr lang="en-US" altLang="zh-CN" b="1">
                <a:solidFill>
                  <a:srgbClr val="0000FF"/>
                </a:solidFill>
              </a:rPr>
              <a:t>1. [-2] O.S.   </a:t>
            </a:r>
          </a:p>
          <a:p>
            <a:pPr eaLnBrk="1" hangingPunct="1"/>
            <a:r>
              <a:rPr lang="en-US" altLang="zh-CN" b="1"/>
              <a:t>      H</a:t>
            </a:r>
            <a:r>
              <a:rPr lang="en-US" altLang="zh-CN" sz="1900" b="1"/>
              <a:t>2</a:t>
            </a:r>
            <a:r>
              <a:rPr lang="en-US" altLang="zh-CN" b="1"/>
              <a:t>Se , H</a:t>
            </a:r>
            <a:r>
              <a:rPr lang="en-US" altLang="zh-CN" sz="1900" b="1"/>
              <a:t>2</a:t>
            </a:r>
            <a:r>
              <a:rPr lang="en-US" altLang="zh-CN" b="1"/>
              <a:t>Te</a:t>
            </a:r>
          </a:p>
          <a:p>
            <a:pPr eaLnBrk="1" hangingPunct="1"/>
            <a:r>
              <a:rPr lang="en-US" altLang="zh-CN" sz="2500" b="1"/>
              <a:t>   (1) </a:t>
            </a:r>
            <a:r>
              <a:rPr lang="zh-CN" altLang="en-US" sz="2500" b="1"/>
              <a:t>酸性</a:t>
            </a:r>
            <a:r>
              <a:rPr lang="en-US" altLang="zh-CN" sz="2500" b="1"/>
              <a:t>:  H</a:t>
            </a:r>
            <a:r>
              <a:rPr lang="en-US" altLang="zh-CN" sz="1700" b="1"/>
              <a:t>2</a:t>
            </a:r>
            <a:r>
              <a:rPr lang="en-US" altLang="zh-CN" sz="2500" b="1"/>
              <a:t>Te&gt;H</a:t>
            </a:r>
            <a:r>
              <a:rPr lang="en-US" altLang="zh-CN" sz="1700" b="1"/>
              <a:t>2</a:t>
            </a:r>
            <a:r>
              <a:rPr lang="en-US" altLang="zh-CN" sz="2500" b="1"/>
              <a:t>Se&gt;H</a:t>
            </a:r>
            <a:r>
              <a:rPr lang="en-US" altLang="zh-CN" sz="1700" b="1"/>
              <a:t>2</a:t>
            </a:r>
            <a:r>
              <a:rPr lang="en-US" altLang="zh-CN" sz="2500" b="1"/>
              <a:t>S</a:t>
            </a:r>
          </a:p>
          <a:p>
            <a:pPr eaLnBrk="1" hangingPunct="1"/>
            <a:r>
              <a:rPr lang="en-US" altLang="zh-CN" sz="2500" b="1"/>
              <a:t>   (2) </a:t>
            </a:r>
            <a:r>
              <a:rPr lang="zh-CN" altLang="en-US" sz="2500" b="1"/>
              <a:t>还原性</a:t>
            </a:r>
            <a:r>
              <a:rPr lang="en-US" altLang="zh-CN" sz="2500" b="1"/>
              <a:t>:   H</a:t>
            </a:r>
            <a:r>
              <a:rPr lang="en-US" altLang="zh-CN" sz="1700" b="1"/>
              <a:t>2</a:t>
            </a:r>
            <a:r>
              <a:rPr lang="en-US" altLang="zh-CN" sz="2500" b="1"/>
              <a:t>Te&gt;H</a:t>
            </a:r>
            <a:r>
              <a:rPr lang="en-US" altLang="zh-CN" sz="1700" b="1"/>
              <a:t>2</a:t>
            </a:r>
            <a:r>
              <a:rPr lang="en-US" altLang="zh-CN" sz="2500" b="1"/>
              <a:t>Se&gt;H</a:t>
            </a:r>
            <a:r>
              <a:rPr lang="en-US" altLang="zh-CN" sz="1700" b="1"/>
              <a:t>2</a:t>
            </a:r>
            <a:r>
              <a:rPr lang="en-US" altLang="zh-CN" sz="2500" b="1"/>
              <a:t>S</a:t>
            </a:r>
          </a:p>
          <a:p>
            <a:pPr eaLnBrk="1" hangingPunct="1"/>
            <a:r>
              <a:rPr lang="en-US" altLang="zh-CN" sz="2500" b="1"/>
              <a:t>   </a:t>
            </a:r>
          </a:p>
          <a:p>
            <a:pPr eaLnBrk="1" hangingPunct="1"/>
            <a:endParaRPr lang="en-US" altLang="zh-CN" sz="2500" b="1"/>
          </a:p>
          <a:p>
            <a:pPr eaLnBrk="1" hangingPunct="1"/>
            <a:endParaRPr lang="en-US" altLang="zh-CN" sz="2500" b="1"/>
          </a:p>
          <a:p>
            <a:pPr eaLnBrk="1" hangingPunct="1"/>
            <a:endParaRPr lang="en-US" altLang="zh-CN" sz="2500" b="1"/>
          </a:p>
          <a:p>
            <a:pPr eaLnBrk="1" hangingPunct="1"/>
            <a:endParaRPr lang="en-US" altLang="zh-CN" sz="2500" b="1"/>
          </a:p>
          <a:p>
            <a:pPr eaLnBrk="1" hangingPunct="1"/>
            <a:r>
              <a:rPr lang="en-US" altLang="zh-CN" sz="2500" b="1"/>
              <a:t>   (3) </a:t>
            </a:r>
            <a:r>
              <a:rPr lang="zh-CN" altLang="en-US" sz="2500" b="1"/>
              <a:t>制备：水解法</a:t>
            </a:r>
          </a:p>
          <a:p>
            <a:pPr eaLnBrk="1" hangingPunct="1"/>
            <a:r>
              <a:rPr lang="zh-CN" altLang="en-US" b="1"/>
              <a:t>  </a:t>
            </a:r>
            <a:r>
              <a:rPr lang="en-US" altLang="zh-CN" sz="2500" b="1"/>
              <a:t>Al</a:t>
            </a:r>
            <a:r>
              <a:rPr lang="en-US" altLang="zh-CN" sz="2500" b="1" baseline="-25000"/>
              <a:t>2</a:t>
            </a:r>
            <a:r>
              <a:rPr lang="en-US" altLang="zh-CN" sz="2500" b="1"/>
              <a:t>Se</a:t>
            </a:r>
            <a:r>
              <a:rPr lang="en-US" altLang="zh-CN" sz="2500" b="1" baseline="-25000"/>
              <a:t>3</a:t>
            </a:r>
            <a:r>
              <a:rPr lang="en-US" altLang="zh-CN" sz="2500" b="1"/>
              <a:t> + 6H</a:t>
            </a:r>
            <a:r>
              <a:rPr lang="en-US" altLang="zh-CN" sz="2500" b="1" baseline="-25000"/>
              <a:t>2</a:t>
            </a:r>
            <a:r>
              <a:rPr lang="en-US" altLang="zh-CN" sz="2500" b="1"/>
              <a:t>O = 3H</a:t>
            </a:r>
            <a:r>
              <a:rPr lang="en-US" altLang="zh-CN" sz="2500" b="1" baseline="-25000"/>
              <a:t>2</a:t>
            </a:r>
            <a:r>
              <a:rPr lang="en-US" altLang="zh-CN" sz="2500" b="1"/>
              <a:t>Se + 2Al(OH)</a:t>
            </a:r>
            <a:r>
              <a:rPr lang="en-US" altLang="zh-CN" sz="2500" b="1" baseline="-25000"/>
              <a:t>3</a:t>
            </a:r>
          </a:p>
          <a:p>
            <a:pPr eaLnBrk="1" hangingPunct="1"/>
            <a:r>
              <a:rPr lang="en-US" altLang="zh-CN" b="1"/>
              <a:t>  </a:t>
            </a:r>
            <a:r>
              <a:rPr lang="en-US" altLang="zh-CN" sz="2500" b="1"/>
              <a:t>Al</a:t>
            </a:r>
            <a:r>
              <a:rPr lang="en-US" altLang="zh-CN" sz="2500" b="1" baseline="-25000"/>
              <a:t>2</a:t>
            </a:r>
            <a:r>
              <a:rPr lang="en-US" altLang="zh-CN" sz="2500" b="1"/>
              <a:t>Te</a:t>
            </a:r>
            <a:r>
              <a:rPr lang="en-US" altLang="zh-CN" sz="2500" b="1" baseline="-25000"/>
              <a:t>3</a:t>
            </a:r>
            <a:r>
              <a:rPr lang="en-US" altLang="zh-CN" sz="2500" b="1"/>
              <a:t> + 6H</a:t>
            </a:r>
            <a:r>
              <a:rPr lang="en-US" altLang="zh-CN" sz="2500" b="1" baseline="-25000"/>
              <a:t>2</a:t>
            </a:r>
            <a:r>
              <a:rPr lang="en-US" altLang="zh-CN" sz="2500" b="1"/>
              <a:t>O = 3H</a:t>
            </a:r>
            <a:r>
              <a:rPr lang="en-US" altLang="zh-CN" sz="2500" b="1" baseline="-25000"/>
              <a:t>2</a:t>
            </a:r>
            <a:r>
              <a:rPr lang="en-US" altLang="zh-CN" sz="2500" b="1"/>
              <a:t>Te + 2Al(OH)</a:t>
            </a:r>
            <a:r>
              <a:rPr lang="en-US" altLang="zh-CN" sz="2500" b="1" baseline="-25000"/>
              <a:t>3</a:t>
            </a:r>
          </a:p>
          <a:p>
            <a:pPr eaLnBrk="1" hangingPunct="1"/>
            <a:r>
              <a:rPr lang="en-US" altLang="zh-CN" sz="2500" b="1" baseline="-25000"/>
              <a:t>  </a:t>
            </a:r>
          </a:p>
        </p:txBody>
      </p:sp>
      <p:graphicFrame>
        <p:nvGraphicFramePr>
          <p:cNvPr id="10242" name="Object 3">
            <a:extLst>
              <a:ext uri="{FF2B5EF4-FFF2-40B4-BE49-F238E27FC236}">
                <a16:creationId xmlns:a16="http://schemas.microsoft.com/office/drawing/2014/main" id="{35B59EB3-A7DF-370B-F681-956D4A7D563A}"/>
              </a:ext>
            </a:extLst>
          </p:cNvPr>
          <p:cNvGraphicFramePr>
            <a:graphicFrameLocks noChangeAspect="1"/>
          </p:cNvGraphicFramePr>
          <p:nvPr>
            <p:extLst>
              <p:ext uri="{D42A27DB-BD31-4B8C-83A1-F6EECF244321}">
                <p14:modId xmlns:p14="http://schemas.microsoft.com/office/powerpoint/2010/main" val="3540457834"/>
              </p:ext>
            </p:extLst>
          </p:nvPr>
        </p:nvGraphicFramePr>
        <p:xfrm>
          <a:off x="6894514" y="1990725"/>
          <a:ext cx="4262437" cy="2298700"/>
        </p:xfrm>
        <a:graphic>
          <a:graphicData uri="http://schemas.openxmlformats.org/presentationml/2006/ole">
            <mc:AlternateContent xmlns:mc="http://schemas.openxmlformats.org/markup-compatibility/2006">
              <mc:Choice xmlns:v="urn:schemas-microsoft-com:vml" Requires="v">
                <p:oleObj name="BMP 图像" r:id="rId2" imgW="4129524" imgH="2225233" progId="Paint.Picture">
                  <p:embed/>
                </p:oleObj>
              </mc:Choice>
              <mc:Fallback>
                <p:oleObj name="BMP 图像" r:id="rId2" imgW="4129524" imgH="2225233" progId="Paint.Picture">
                  <p:embed/>
                  <p:pic>
                    <p:nvPicPr>
                      <p:cNvPr id="10242" name="Object 3">
                        <a:extLst>
                          <a:ext uri="{FF2B5EF4-FFF2-40B4-BE49-F238E27FC236}">
                            <a16:creationId xmlns:a16="http://schemas.microsoft.com/office/drawing/2014/main" id="{35B59EB3-A7DF-370B-F681-956D4A7D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4" y="1990725"/>
                        <a:ext cx="4262437"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灯片编号占位符 3">
            <a:extLst>
              <a:ext uri="{FF2B5EF4-FFF2-40B4-BE49-F238E27FC236}">
                <a16:creationId xmlns:a16="http://schemas.microsoft.com/office/drawing/2014/main" id="{75D19608-0D22-7219-EEA4-B98B09CD4B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12632B16-BEE6-473F-9273-FAD616580D62}" type="slidenum">
              <a:rPr lang="en-US" altLang="zh-CN" b="0">
                <a:latin typeface="Verdana" panose="020B0604030504040204" pitchFamily="34" charset="0"/>
              </a:rPr>
              <a:pPr/>
              <a:t>55</a:t>
            </a:fld>
            <a:endParaRPr lang="en-US" altLang="zh-CN" b="0">
              <a:latin typeface="Verdan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a:extLst>
              <a:ext uri="{FF2B5EF4-FFF2-40B4-BE49-F238E27FC236}">
                <a16:creationId xmlns:a16="http://schemas.microsoft.com/office/drawing/2014/main" id="{AE013017-6686-F292-F332-43586B733177}"/>
              </a:ext>
            </a:extLst>
          </p:cNvPr>
          <p:cNvSpPr>
            <a:spLocks noGrp="1" noChangeArrowheads="1"/>
          </p:cNvSpPr>
          <p:nvPr>
            <p:ph type="body" idx="1"/>
          </p:nvPr>
        </p:nvSpPr>
        <p:spPr>
          <a:xfrm>
            <a:off x="2135188" y="476250"/>
            <a:ext cx="7777162" cy="4897438"/>
          </a:xfrm>
        </p:spPr>
        <p:txBody>
          <a:bodyPr>
            <a:normAutofit fontScale="92500" lnSpcReduction="20000"/>
          </a:bodyPr>
          <a:lstStyle/>
          <a:p>
            <a:pPr eaLnBrk="1" hangingPunct="1"/>
            <a:r>
              <a:rPr lang="en-US" altLang="zh-CN" b="1"/>
              <a:t>  </a:t>
            </a:r>
            <a:r>
              <a:rPr lang="en-US" altLang="zh-CN" b="1">
                <a:solidFill>
                  <a:srgbClr val="0000FF"/>
                </a:solidFill>
              </a:rPr>
              <a:t>2. [+2 ]   O.S.    </a:t>
            </a:r>
          </a:p>
          <a:p>
            <a:pPr eaLnBrk="1" hangingPunct="1"/>
            <a:r>
              <a:rPr lang="en-US" altLang="zh-CN" b="1"/>
              <a:t>         TeCl</a:t>
            </a:r>
            <a:r>
              <a:rPr lang="en-US" altLang="zh-CN" sz="1900" b="1"/>
              <a:t>2</a:t>
            </a:r>
            <a:r>
              <a:rPr lang="en-US" altLang="zh-CN" b="1"/>
              <a:t> , SeCl</a:t>
            </a:r>
            <a:r>
              <a:rPr lang="en-US" altLang="zh-CN" sz="2100" b="1"/>
              <a:t>2</a:t>
            </a:r>
            <a:r>
              <a:rPr lang="zh-CN" altLang="en-US" b="1"/>
              <a:t>不稳定，歧化</a:t>
            </a:r>
          </a:p>
          <a:p>
            <a:pPr eaLnBrk="1" hangingPunct="1"/>
            <a:r>
              <a:rPr lang="zh-CN" altLang="en-US" sz="2500" b="1"/>
              <a:t>       </a:t>
            </a:r>
            <a:r>
              <a:rPr lang="en-US" altLang="zh-CN" sz="2500" b="1"/>
              <a:t>2TeCl</a:t>
            </a:r>
            <a:r>
              <a:rPr lang="en-US" altLang="zh-CN" sz="2500" b="1" baseline="-25000"/>
              <a:t>2</a:t>
            </a:r>
            <a:r>
              <a:rPr lang="en-US" altLang="zh-CN" sz="2500" b="1"/>
              <a:t> = TeCl</a:t>
            </a:r>
            <a:r>
              <a:rPr lang="en-US" altLang="zh-CN" sz="2500" b="1" baseline="-25000"/>
              <a:t>4</a:t>
            </a:r>
            <a:r>
              <a:rPr lang="en-US" altLang="zh-CN" sz="2500" b="1"/>
              <a:t> + Te</a:t>
            </a:r>
          </a:p>
          <a:p>
            <a:pPr eaLnBrk="1" hangingPunct="1"/>
            <a:r>
              <a:rPr lang="en-US" altLang="zh-CN" sz="2500" b="1"/>
              <a:t>       2SeCl</a:t>
            </a:r>
            <a:r>
              <a:rPr lang="en-US" altLang="zh-CN" sz="2500" b="1" baseline="-25000"/>
              <a:t>2</a:t>
            </a:r>
            <a:r>
              <a:rPr lang="en-US" altLang="zh-CN" sz="2500" b="1"/>
              <a:t> + 3H</a:t>
            </a:r>
            <a:r>
              <a:rPr lang="en-US" altLang="zh-CN" sz="2500" b="1" baseline="-25000"/>
              <a:t>2</a:t>
            </a:r>
            <a:r>
              <a:rPr lang="en-US" altLang="zh-CN" sz="2500" b="1"/>
              <a:t>O = H</a:t>
            </a:r>
            <a:r>
              <a:rPr lang="en-US" altLang="zh-CN" sz="2500" b="1" baseline="-25000"/>
              <a:t>2</a:t>
            </a:r>
            <a:r>
              <a:rPr lang="en-US" altLang="zh-CN" sz="2500" b="1"/>
              <a:t>SeO</a:t>
            </a:r>
            <a:r>
              <a:rPr lang="en-US" altLang="zh-CN" sz="2500" b="1" baseline="-25000"/>
              <a:t>3</a:t>
            </a:r>
            <a:r>
              <a:rPr lang="en-US" altLang="zh-CN" sz="2500" b="1"/>
              <a:t> + Se + 4HCl</a:t>
            </a:r>
          </a:p>
          <a:p>
            <a:pPr eaLnBrk="1" hangingPunct="1"/>
            <a:endParaRPr lang="en-US" altLang="zh-CN" sz="2500" b="1"/>
          </a:p>
          <a:p>
            <a:pPr eaLnBrk="1" hangingPunct="1"/>
            <a:r>
              <a:rPr lang="en-US" altLang="zh-CN" b="1"/>
              <a:t>  </a:t>
            </a:r>
            <a:r>
              <a:rPr lang="en-US" altLang="zh-CN" b="1">
                <a:solidFill>
                  <a:srgbClr val="0000FF"/>
                </a:solidFill>
              </a:rPr>
              <a:t>3. [+4 ]   O.S.</a:t>
            </a:r>
          </a:p>
          <a:p>
            <a:pPr eaLnBrk="1" hangingPunct="1"/>
            <a:r>
              <a:rPr lang="en-US" altLang="zh-CN" b="1"/>
              <a:t>     SO</a:t>
            </a:r>
            <a:r>
              <a:rPr lang="en-US" altLang="zh-CN" sz="1900" b="1"/>
              <a:t>2</a:t>
            </a:r>
            <a:r>
              <a:rPr lang="en-US" altLang="zh-CN" b="1"/>
              <a:t>  SeO</a:t>
            </a:r>
            <a:r>
              <a:rPr lang="en-US" altLang="zh-CN" sz="1900" b="1"/>
              <a:t>2</a:t>
            </a:r>
            <a:r>
              <a:rPr lang="en-US" altLang="zh-CN" b="1"/>
              <a:t>  TeO</a:t>
            </a:r>
            <a:r>
              <a:rPr lang="en-US" altLang="zh-CN" sz="1900" b="1"/>
              <a:t>2</a:t>
            </a:r>
            <a:r>
              <a:rPr lang="zh-CN" altLang="en-US" sz="2000" b="1"/>
              <a:t>酸性、还原性减弱，氧化性增强</a:t>
            </a:r>
          </a:p>
          <a:p>
            <a:pPr eaLnBrk="1" hangingPunct="1"/>
            <a:r>
              <a:rPr lang="zh-CN" altLang="en-US" b="1"/>
              <a:t>   </a:t>
            </a:r>
            <a:endParaRPr lang="en-US" altLang="zh-CN" b="1"/>
          </a:p>
          <a:p>
            <a:pPr eaLnBrk="1" hangingPunct="1"/>
            <a:r>
              <a:rPr lang="en-US" altLang="zh-CN" b="1"/>
              <a:t>   </a:t>
            </a:r>
            <a:r>
              <a:rPr lang="zh-CN" altLang="en-US" b="1"/>
              <a:t>遇强氧化剂时显还原性：</a:t>
            </a:r>
          </a:p>
          <a:p>
            <a:pPr eaLnBrk="1" hangingPunct="1"/>
            <a:r>
              <a:rPr lang="zh-CN" altLang="en-US" b="1"/>
              <a:t>   </a:t>
            </a:r>
            <a:r>
              <a:rPr lang="en-US" altLang="zh-CN" b="1"/>
              <a:t>3TeO</a:t>
            </a:r>
            <a:r>
              <a:rPr lang="en-US" altLang="zh-CN" b="1" baseline="-25000"/>
              <a:t>2</a:t>
            </a:r>
            <a:r>
              <a:rPr lang="en-US" altLang="zh-CN" b="1"/>
              <a:t> + H</a:t>
            </a:r>
            <a:r>
              <a:rPr lang="en-US" altLang="zh-CN" b="1" baseline="-25000"/>
              <a:t>2</a:t>
            </a:r>
            <a:r>
              <a:rPr lang="en-US" altLang="zh-CN" b="1"/>
              <a:t>Cr</a:t>
            </a:r>
            <a:r>
              <a:rPr lang="en-US" altLang="zh-CN" b="1" baseline="-25000"/>
              <a:t>2</a:t>
            </a:r>
            <a:r>
              <a:rPr lang="en-US" altLang="zh-CN" b="1"/>
              <a:t>O</a:t>
            </a:r>
            <a:r>
              <a:rPr lang="en-US" altLang="zh-CN" b="1" baseline="-25000"/>
              <a:t>7</a:t>
            </a:r>
            <a:r>
              <a:rPr lang="en-US" altLang="zh-CN" b="1"/>
              <a:t> + 6HNO</a:t>
            </a:r>
            <a:r>
              <a:rPr lang="en-US" altLang="zh-CN" b="1" baseline="-25000"/>
              <a:t>3</a:t>
            </a:r>
            <a:r>
              <a:rPr lang="en-US" altLang="zh-CN" b="1"/>
              <a:t> + 5H</a:t>
            </a:r>
            <a:r>
              <a:rPr lang="en-US" altLang="zh-CN" b="1" baseline="-25000"/>
              <a:t>2</a:t>
            </a:r>
            <a:r>
              <a:rPr lang="en-US" altLang="zh-CN" b="1"/>
              <a:t>O </a:t>
            </a:r>
          </a:p>
          <a:p>
            <a:pPr eaLnBrk="1" hangingPunct="1"/>
            <a:r>
              <a:rPr lang="en-US" altLang="zh-CN" b="1"/>
              <a:t>      = 3H</a:t>
            </a:r>
            <a:r>
              <a:rPr lang="en-US" altLang="zh-CN" b="1" baseline="-25000"/>
              <a:t>6</a:t>
            </a:r>
            <a:r>
              <a:rPr lang="en-US" altLang="zh-CN" b="1"/>
              <a:t>TeO</a:t>
            </a:r>
            <a:r>
              <a:rPr lang="en-US" altLang="zh-CN" b="1" baseline="-25000"/>
              <a:t>6</a:t>
            </a:r>
            <a:r>
              <a:rPr lang="en-US" altLang="zh-CN" b="1"/>
              <a:t> + 2Cr(NO</a:t>
            </a:r>
            <a:r>
              <a:rPr lang="en-US" altLang="zh-CN" b="1" baseline="-25000"/>
              <a:t>3</a:t>
            </a:r>
            <a:r>
              <a:rPr lang="en-US" altLang="zh-CN" b="1"/>
              <a:t>)</a:t>
            </a:r>
            <a:r>
              <a:rPr lang="en-US" altLang="zh-CN" b="1" baseline="-25000"/>
              <a:t>3</a:t>
            </a:r>
          </a:p>
          <a:p>
            <a:pPr eaLnBrk="1" hangingPunct="1"/>
            <a:r>
              <a:rPr lang="en-US" altLang="zh-CN" b="1" baseline="-25000"/>
              <a:t>     </a:t>
            </a:r>
            <a:r>
              <a:rPr lang="en-US" altLang="zh-CN" b="1"/>
              <a:t>H</a:t>
            </a:r>
            <a:r>
              <a:rPr lang="en-US" altLang="zh-CN" b="1" baseline="-25000"/>
              <a:t>2</a:t>
            </a:r>
            <a:r>
              <a:rPr lang="en-US" altLang="zh-CN" b="1"/>
              <a:t>SeO</a:t>
            </a:r>
            <a:r>
              <a:rPr lang="en-US" altLang="zh-CN" b="1" baseline="-25000"/>
              <a:t>3</a:t>
            </a:r>
            <a:r>
              <a:rPr lang="en-US" altLang="zh-CN" b="1"/>
              <a:t> + H</a:t>
            </a:r>
            <a:r>
              <a:rPr lang="en-US" altLang="zh-CN" b="1" baseline="-25000"/>
              <a:t>2</a:t>
            </a:r>
            <a:r>
              <a:rPr lang="en-US" altLang="zh-CN" b="1"/>
              <a:t>O</a:t>
            </a:r>
            <a:r>
              <a:rPr lang="en-US" altLang="zh-CN" b="1" baseline="-25000"/>
              <a:t>2</a:t>
            </a:r>
            <a:r>
              <a:rPr lang="en-US" altLang="zh-CN" b="1"/>
              <a:t> = H</a:t>
            </a:r>
            <a:r>
              <a:rPr lang="en-US" altLang="zh-CN" b="1" baseline="-25000"/>
              <a:t>2</a:t>
            </a:r>
            <a:r>
              <a:rPr lang="en-US" altLang="zh-CN" b="1"/>
              <a:t>SeO</a:t>
            </a:r>
            <a:r>
              <a:rPr lang="en-US" altLang="zh-CN" b="1" baseline="-25000"/>
              <a:t>4</a:t>
            </a:r>
            <a:r>
              <a:rPr lang="en-US" altLang="zh-CN" b="1"/>
              <a:t> + H</a:t>
            </a:r>
            <a:r>
              <a:rPr lang="en-US" altLang="zh-CN" b="1" baseline="-25000"/>
              <a:t>2</a:t>
            </a:r>
            <a:r>
              <a:rPr lang="en-US" altLang="zh-CN" b="1"/>
              <a:t>O</a:t>
            </a:r>
          </a:p>
        </p:txBody>
      </p:sp>
      <p:sp>
        <p:nvSpPr>
          <p:cNvPr id="158723" name="Line 4">
            <a:extLst>
              <a:ext uri="{FF2B5EF4-FFF2-40B4-BE49-F238E27FC236}">
                <a16:creationId xmlns:a16="http://schemas.microsoft.com/office/drawing/2014/main" id="{D8935D54-5292-F156-5DD1-E8458525EBC3}"/>
              </a:ext>
            </a:extLst>
          </p:cNvPr>
          <p:cNvSpPr>
            <a:spLocks noChangeShapeType="1"/>
          </p:cNvSpPr>
          <p:nvPr/>
        </p:nvSpPr>
        <p:spPr bwMode="auto">
          <a:xfrm flipV="1">
            <a:off x="2927350" y="4005264"/>
            <a:ext cx="6840538" cy="71437"/>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58724" name="灯片编号占位符 3">
            <a:extLst>
              <a:ext uri="{FF2B5EF4-FFF2-40B4-BE49-F238E27FC236}">
                <a16:creationId xmlns:a16="http://schemas.microsoft.com/office/drawing/2014/main" id="{CCC82C6E-8FCA-FA4A-385C-320CBA3C1062}"/>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6F951662-17E6-4068-9B6D-1383AB387D9F}" type="slidenum">
              <a:rPr lang="en-US" altLang="zh-CN" b="0">
                <a:latin typeface="Verdana" panose="020B0604030504040204" pitchFamily="34" charset="0"/>
              </a:rPr>
              <a:pPr/>
              <a:t>56</a:t>
            </a:fld>
            <a:endParaRPr lang="en-US" altLang="zh-CN" b="0">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a:extLst>
              <a:ext uri="{FF2B5EF4-FFF2-40B4-BE49-F238E27FC236}">
                <a16:creationId xmlns:a16="http://schemas.microsoft.com/office/drawing/2014/main" id="{A2C847B3-5D89-AE56-FBE4-C62C92266302}"/>
              </a:ext>
            </a:extLst>
          </p:cNvPr>
          <p:cNvSpPr>
            <a:spLocks noGrp="1" noChangeArrowheads="1"/>
          </p:cNvSpPr>
          <p:nvPr>
            <p:ph type="body" idx="1"/>
          </p:nvPr>
        </p:nvSpPr>
        <p:spPr>
          <a:xfrm>
            <a:off x="1989138" y="333376"/>
            <a:ext cx="7993062" cy="5040313"/>
          </a:xfrm>
        </p:spPr>
        <p:txBody>
          <a:bodyPr>
            <a:normAutofit fontScale="92500" lnSpcReduction="20000"/>
          </a:bodyPr>
          <a:lstStyle/>
          <a:p>
            <a:pPr eaLnBrk="1" hangingPunct="1"/>
            <a:r>
              <a:rPr lang="en-US" altLang="zh-CN" b="1">
                <a:solidFill>
                  <a:srgbClr val="0000FF"/>
                </a:solidFill>
              </a:rPr>
              <a:t>  4. [ +6 ]   O.S.   </a:t>
            </a:r>
          </a:p>
          <a:p>
            <a:pPr eaLnBrk="1" hangingPunct="1"/>
            <a:r>
              <a:rPr lang="en-US" altLang="zh-CN" b="1"/>
              <a:t>       SeO</a:t>
            </a:r>
            <a:r>
              <a:rPr lang="en-US" altLang="zh-CN" b="1" baseline="-25000"/>
              <a:t>3</a:t>
            </a:r>
            <a:r>
              <a:rPr lang="en-US" altLang="zh-CN" sz="1900" b="1"/>
              <a:t> </a:t>
            </a:r>
            <a:r>
              <a:rPr lang="en-US" altLang="zh-CN" b="1"/>
              <a:t>, TeO</a:t>
            </a:r>
            <a:r>
              <a:rPr lang="en-US" altLang="zh-CN" b="1" baseline="-25000"/>
              <a:t>3</a:t>
            </a:r>
            <a:endParaRPr lang="en-US" altLang="zh-CN" sz="1900" b="1"/>
          </a:p>
          <a:p>
            <a:pPr eaLnBrk="1" hangingPunct="1"/>
            <a:r>
              <a:rPr lang="en-US" altLang="zh-CN" b="1"/>
              <a:t>   (1) Preparation:</a:t>
            </a:r>
          </a:p>
          <a:p>
            <a:pPr eaLnBrk="1" hangingPunct="1"/>
            <a:r>
              <a:rPr lang="en-US" altLang="zh-CN" sz="2500" b="1"/>
              <a:t>   K</a:t>
            </a:r>
            <a:r>
              <a:rPr lang="en-US" altLang="zh-CN" sz="2500" b="1" baseline="-25000"/>
              <a:t>2</a:t>
            </a:r>
            <a:r>
              <a:rPr lang="en-US" altLang="zh-CN" sz="2500" b="1"/>
              <a:t>Se + 4NaNO</a:t>
            </a:r>
            <a:r>
              <a:rPr lang="en-US" altLang="zh-CN" sz="2500" b="1" baseline="-25000"/>
              <a:t>3</a:t>
            </a:r>
            <a:r>
              <a:rPr lang="en-US" altLang="zh-CN" sz="2500" b="1"/>
              <a:t> = K</a:t>
            </a:r>
            <a:r>
              <a:rPr lang="en-US" altLang="zh-CN" sz="2500" b="1" baseline="-25000"/>
              <a:t>2</a:t>
            </a:r>
            <a:r>
              <a:rPr lang="en-US" altLang="zh-CN" sz="2500" b="1"/>
              <a:t>SeO</a:t>
            </a:r>
            <a:r>
              <a:rPr lang="en-US" altLang="zh-CN" sz="2500" b="1" baseline="-25000"/>
              <a:t>4</a:t>
            </a:r>
            <a:r>
              <a:rPr lang="en-US" altLang="zh-CN" sz="2500" b="1"/>
              <a:t> + 4NaNO</a:t>
            </a:r>
            <a:r>
              <a:rPr lang="en-US" altLang="zh-CN" sz="2500" b="1" baseline="-25000"/>
              <a:t>2</a:t>
            </a:r>
            <a:r>
              <a:rPr lang="zh-CN" altLang="en-US" sz="2500" b="1"/>
              <a:t>（加热）</a:t>
            </a:r>
          </a:p>
          <a:p>
            <a:pPr eaLnBrk="1" hangingPunct="1"/>
            <a:r>
              <a:rPr lang="zh-CN" altLang="en-US" sz="2500" b="1"/>
              <a:t>   </a:t>
            </a:r>
            <a:r>
              <a:rPr lang="en-US" altLang="zh-CN" sz="2500" b="1"/>
              <a:t>K</a:t>
            </a:r>
            <a:r>
              <a:rPr lang="en-US" altLang="zh-CN" sz="2500" b="1" baseline="-25000"/>
              <a:t>2</a:t>
            </a:r>
            <a:r>
              <a:rPr lang="en-US" altLang="zh-CN" sz="2500" b="1"/>
              <a:t>SeO</a:t>
            </a:r>
            <a:r>
              <a:rPr lang="en-US" altLang="zh-CN" sz="2500" b="1" baseline="-25000"/>
              <a:t>4</a:t>
            </a:r>
            <a:r>
              <a:rPr lang="en-US" altLang="zh-CN" sz="2500" b="1"/>
              <a:t> + SO</a:t>
            </a:r>
            <a:r>
              <a:rPr lang="en-US" altLang="zh-CN" sz="2500" b="1" baseline="-25000"/>
              <a:t>3</a:t>
            </a:r>
            <a:r>
              <a:rPr lang="en-US" altLang="zh-CN" sz="2500" b="1"/>
              <a:t> = K</a:t>
            </a:r>
            <a:r>
              <a:rPr lang="en-US" altLang="zh-CN" sz="2500" b="1" baseline="-25000"/>
              <a:t>2</a:t>
            </a:r>
            <a:r>
              <a:rPr lang="en-US" altLang="zh-CN" sz="2500" b="1"/>
              <a:t>SO</a:t>
            </a:r>
            <a:r>
              <a:rPr lang="en-US" altLang="zh-CN" sz="2500" b="1" baseline="-25000"/>
              <a:t>4</a:t>
            </a:r>
            <a:r>
              <a:rPr lang="en-US" altLang="zh-CN" sz="2500" b="1"/>
              <a:t> + SeO</a:t>
            </a:r>
            <a:r>
              <a:rPr lang="en-US" altLang="zh-CN" sz="2500" b="1" baseline="-25000"/>
              <a:t>3</a:t>
            </a:r>
            <a:endParaRPr lang="en-US" altLang="zh-CN" sz="2500" b="1"/>
          </a:p>
          <a:p>
            <a:pPr eaLnBrk="1" hangingPunct="1"/>
            <a:r>
              <a:rPr lang="en-US" altLang="zh-CN" sz="2500" b="1"/>
              <a:t>   H</a:t>
            </a:r>
            <a:r>
              <a:rPr lang="en-US" altLang="zh-CN" sz="2500" b="1" baseline="-25000"/>
              <a:t>6</a:t>
            </a:r>
            <a:r>
              <a:rPr lang="en-US" altLang="zh-CN" sz="2500" b="1"/>
              <a:t>TeO</a:t>
            </a:r>
            <a:r>
              <a:rPr lang="en-US" altLang="zh-CN" sz="2500" b="1" baseline="-25000"/>
              <a:t>6</a:t>
            </a:r>
            <a:r>
              <a:rPr lang="en-US" altLang="zh-CN" sz="2500" b="1"/>
              <a:t> = TeO</a:t>
            </a:r>
            <a:r>
              <a:rPr lang="en-US" altLang="zh-CN" sz="2500" b="1" baseline="-25000"/>
              <a:t>3</a:t>
            </a:r>
            <a:r>
              <a:rPr lang="en-US" altLang="zh-CN" sz="2500" b="1"/>
              <a:t> + 3H</a:t>
            </a:r>
            <a:r>
              <a:rPr lang="en-US" altLang="zh-CN" sz="2500" b="1" baseline="-25000"/>
              <a:t>2</a:t>
            </a:r>
            <a:r>
              <a:rPr lang="en-US" altLang="zh-CN" sz="2500" b="1"/>
              <a:t>O</a:t>
            </a:r>
            <a:r>
              <a:rPr lang="zh-CN" altLang="en-US" sz="2500" b="1"/>
              <a:t>（加热）</a:t>
            </a:r>
          </a:p>
          <a:p>
            <a:pPr eaLnBrk="1" hangingPunct="1"/>
            <a:r>
              <a:rPr lang="zh-CN" altLang="en-US" b="1"/>
              <a:t>   </a:t>
            </a:r>
            <a:endParaRPr lang="en-US" altLang="zh-CN" b="1"/>
          </a:p>
          <a:p>
            <a:pPr eaLnBrk="1" hangingPunct="1"/>
            <a:r>
              <a:rPr lang="en-US" altLang="zh-CN" b="1"/>
              <a:t>   (2) H</a:t>
            </a:r>
            <a:r>
              <a:rPr lang="en-US" altLang="zh-CN" b="1" baseline="-25000"/>
              <a:t>6</a:t>
            </a:r>
            <a:r>
              <a:rPr lang="en-US" altLang="zh-CN" b="1"/>
              <a:t>TeO</a:t>
            </a:r>
            <a:r>
              <a:rPr lang="en-US" altLang="zh-CN" b="1" baseline="-25000"/>
              <a:t>6</a:t>
            </a:r>
            <a:r>
              <a:rPr lang="en-US" altLang="zh-CN" b="1"/>
              <a:t>, SeO</a:t>
            </a:r>
            <a:r>
              <a:rPr lang="en-US" altLang="zh-CN" b="1" baseline="-25000"/>
              <a:t>4</a:t>
            </a:r>
            <a:r>
              <a:rPr lang="en-US" altLang="zh-CN" b="1" baseline="30000"/>
              <a:t>2</a:t>
            </a:r>
            <a:r>
              <a:rPr lang="en-US" altLang="zh-CN" b="1" baseline="30000">
                <a:latin typeface="宋体" panose="02010600030101010101" pitchFamily="2" charset="-122"/>
              </a:rPr>
              <a:t>-</a:t>
            </a:r>
            <a:r>
              <a:rPr lang="zh-CN" altLang="en-US" b="1"/>
              <a:t>的氧化性比</a:t>
            </a:r>
            <a:r>
              <a:rPr lang="en-US" altLang="zh-CN" b="1"/>
              <a:t>H</a:t>
            </a:r>
            <a:r>
              <a:rPr lang="en-US" altLang="zh-CN" b="1" baseline="-25000"/>
              <a:t>2</a:t>
            </a:r>
            <a:r>
              <a:rPr lang="en-US" altLang="zh-CN" b="1"/>
              <a:t>SO</a:t>
            </a:r>
            <a:r>
              <a:rPr lang="en-US" altLang="zh-CN" b="1" baseline="-25000"/>
              <a:t>4</a:t>
            </a:r>
            <a:r>
              <a:rPr lang="zh-CN" altLang="en-US" b="1"/>
              <a:t>强</a:t>
            </a:r>
          </a:p>
          <a:p>
            <a:pPr eaLnBrk="1" hangingPunct="1"/>
            <a:r>
              <a:rPr lang="zh-CN" altLang="en-US" b="1"/>
              <a:t>        </a:t>
            </a:r>
            <a:r>
              <a:rPr lang="en-US" altLang="zh-CN" sz="2500" b="1"/>
              <a:t>H</a:t>
            </a:r>
            <a:r>
              <a:rPr lang="en-US" altLang="zh-CN" sz="2500" b="1" baseline="-25000"/>
              <a:t>2</a:t>
            </a:r>
            <a:r>
              <a:rPr lang="en-US" altLang="zh-CN" sz="2500" b="1"/>
              <a:t>SeO</a:t>
            </a:r>
            <a:r>
              <a:rPr lang="en-US" altLang="zh-CN" sz="2500" b="1" baseline="-25000"/>
              <a:t>4</a:t>
            </a:r>
            <a:r>
              <a:rPr lang="en-US" altLang="zh-CN" sz="2500" b="1"/>
              <a:t> + 2HCl = H</a:t>
            </a:r>
            <a:r>
              <a:rPr lang="en-US" altLang="zh-CN" sz="2500" b="1" baseline="-25000"/>
              <a:t>2</a:t>
            </a:r>
            <a:r>
              <a:rPr lang="en-US" altLang="zh-CN" sz="2500" b="1"/>
              <a:t>SeO</a:t>
            </a:r>
            <a:r>
              <a:rPr lang="en-US" altLang="zh-CN" sz="2500" b="1" baseline="-25000"/>
              <a:t>3</a:t>
            </a:r>
            <a:r>
              <a:rPr lang="en-US" altLang="zh-CN" sz="2500" b="1"/>
              <a:t> + Cl</a:t>
            </a:r>
            <a:r>
              <a:rPr lang="en-US" altLang="zh-CN" sz="2500" b="1" baseline="-25000"/>
              <a:t>2</a:t>
            </a:r>
            <a:r>
              <a:rPr lang="en-US" altLang="zh-CN" sz="2500" b="1"/>
              <a:t> + H</a:t>
            </a:r>
            <a:r>
              <a:rPr lang="en-US" altLang="zh-CN" sz="2500" b="1" baseline="-25000"/>
              <a:t>2</a:t>
            </a:r>
            <a:r>
              <a:rPr lang="en-US" altLang="zh-CN" sz="2500" b="1"/>
              <a:t>O</a:t>
            </a:r>
          </a:p>
          <a:p>
            <a:pPr eaLnBrk="1" hangingPunct="1"/>
            <a:r>
              <a:rPr lang="en-US" altLang="zh-CN" b="1"/>
              <a:t>      </a:t>
            </a:r>
          </a:p>
          <a:p>
            <a:pPr eaLnBrk="1" hangingPunct="1"/>
            <a:r>
              <a:rPr lang="en-US" altLang="zh-CN" b="1"/>
              <a:t>    H</a:t>
            </a:r>
            <a:r>
              <a:rPr lang="en-US" altLang="zh-CN" b="1" baseline="-25000"/>
              <a:t>2</a:t>
            </a:r>
            <a:r>
              <a:rPr lang="en-US" altLang="zh-CN" b="1"/>
              <a:t>SeO</a:t>
            </a:r>
            <a:r>
              <a:rPr lang="en-US" altLang="zh-CN" b="1" baseline="-25000"/>
              <a:t>4</a:t>
            </a:r>
            <a:r>
              <a:rPr lang="en-US" altLang="zh-CN" b="1">
                <a:latin typeface="Arial" panose="020B0604020202020204" pitchFamily="34" charset="0"/>
              </a:rPr>
              <a:t>—</a:t>
            </a:r>
            <a:r>
              <a:rPr lang="en-US" altLang="zh-CN" b="1"/>
              <a:t>HCl</a:t>
            </a:r>
            <a:r>
              <a:rPr lang="zh-CN" altLang="en-US" b="1"/>
              <a:t>的混合液可溶解金和铂</a:t>
            </a:r>
          </a:p>
          <a:p>
            <a:pPr eaLnBrk="1" hangingPunct="1"/>
            <a:r>
              <a:rPr lang="zh-CN" altLang="en-US" b="1"/>
              <a:t>    </a:t>
            </a:r>
            <a:r>
              <a:rPr lang="en-US" altLang="zh-CN" b="1">
                <a:solidFill>
                  <a:srgbClr val="0000FF"/>
                </a:solidFill>
              </a:rPr>
              <a:t>※ Se , Te</a:t>
            </a:r>
            <a:r>
              <a:rPr lang="zh-CN" altLang="en-US" b="1">
                <a:solidFill>
                  <a:srgbClr val="0000FF"/>
                </a:solidFill>
              </a:rPr>
              <a:t>的化合物均非常毒（</a:t>
            </a:r>
            <a:r>
              <a:rPr lang="en-US" altLang="zh-CN" b="1">
                <a:solidFill>
                  <a:srgbClr val="0000FF"/>
                </a:solidFill>
              </a:rPr>
              <a:t>toxic</a:t>
            </a:r>
            <a:r>
              <a:rPr lang="zh-CN" altLang="en-US" b="1">
                <a:solidFill>
                  <a:srgbClr val="0000FF"/>
                </a:solidFill>
              </a:rPr>
              <a:t>）！</a:t>
            </a:r>
          </a:p>
        </p:txBody>
      </p:sp>
      <p:pic>
        <p:nvPicPr>
          <p:cNvPr id="159747" name="Picture 3">
            <a:extLst>
              <a:ext uri="{FF2B5EF4-FFF2-40B4-BE49-F238E27FC236}">
                <a16:creationId xmlns:a16="http://schemas.microsoft.com/office/drawing/2014/main" id="{6861745B-1D1E-B659-24AA-AC65AA1E5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4960938"/>
            <a:ext cx="8664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灯片编号占位符 3">
            <a:extLst>
              <a:ext uri="{FF2B5EF4-FFF2-40B4-BE49-F238E27FC236}">
                <a16:creationId xmlns:a16="http://schemas.microsoft.com/office/drawing/2014/main" id="{D562F653-F6BD-49AD-BC6D-850F488BB8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A35889E5-9F6E-4428-BEF1-A308E3938515}" type="slidenum">
              <a:rPr lang="en-US" altLang="zh-CN" b="0">
                <a:latin typeface="Verdana" panose="020B0604030504040204" pitchFamily="34" charset="0"/>
              </a:rPr>
              <a:pPr/>
              <a:t>57</a:t>
            </a:fld>
            <a:endParaRPr lang="en-US" altLang="zh-CN" b="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EE4EF32-FB80-7C3C-B341-4B813204BEF3}"/>
              </a:ext>
            </a:extLst>
          </p:cNvPr>
          <p:cNvSpPr>
            <a:spLocks noGrp="1"/>
          </p:cNvSpPr>
          <p:nvPr>
            <p:ph type="ctrTitle"/>
          </p:nvPr>
        </p:nvSpPr>
        <p:spPr/>
        <p:txBody>
          <a:bodyPr/>
          <a:lstStyle/>
          <a:p>
            <a:r>
              <a:rPr lang="en-US" altLang="zh-CN" dirty="0"/>
              <a:t>3.</a:t>
            </a:r>
            <a:r>
              <a:rPr lang="zh-CN" altLang="en-US" dirty="0"/>
              <a:t>卤素</a:t>
            </a:r>
          </a:p>
        </p:txBody>
      </p:sp>
    </p:spTree>
    <p:extLst>
      <p:ext uri="{BB962C8B-B14F-4D97-AF65-F5344CB8AC3E}">
        <p14:creationId xmlns:p14="http://schemas.microsoft.com/office/powerpoint/2010/main" val="3271204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AE896128-8F7B-025A-ECD0-2ED7C8563F8E}"/>
              </a:ext>
            </a:extLst>
          </p:cNvPr>
          <p:cNvSpPr>
            <a:spLocks noGrp="1" noChangeArrowheads="1"/>
          </p:cNvSpPr>
          <p:nvPr>
            <p:ph type="body" idx="1"/>
          </p:nvPr>
        </p:nvSpPr>
        <p:spPr>
          <a:xfrm>
            <a:off x="1524000" y="765176"/>
            <a:ext cx="6948488" cy="2303463"/>
          </a:xfrm>
        </p:spPr>
        <p:txBody>
          <a:bodyPr>
            <a:normAutofit fontScale="92500" lnSpcReduction="10000"/>
          </a:bodyPr>
          <a:lstStyle/>
          <a:p>
            <a:pPr eaLnBrk="1" hangingPunct="1"/>
            <a:r>
              <a:rPr lang="en-US" altLang="zh-CN" sz="3600" b="1"/>
              <a:t> </a:t>
            </a:r>
            <a:r>
              <a:rPr lang="en-US" altLang="zh-CN" b="1"/>
              <a:t>   </a:t>
            </a:r>
            <a:r>
              <a:rPr lang="zh-CN" altLang="en-US" b="1"/>
              <a:t>一、氟的电负性为</a:t>
            </a:r>
            <a:r>
              <a:rPr lang="en-US" altLang="zh-CN" b="1"/>
              <a:t>4.0</a:t>
            </a:r>
            <a:r>
              <a:rPr lang="zh-CN" altLang="en-US" b="1"/>
              <a:t>，</a:t>
            </a:r>
            <a:r>
              <a:rPr lang="zh-CN" altLang="en-US" b="1">
                <a:solidFill>
                  <a:srgbClr val="FF0000"/>
                </a:solidFill>
              </a:rPr>
              <a:t>是电负性最大的元素</a:t>
            </a:r>
            <a:r>
              <a:rPr lang="zh-CN" altLang="en-US" b="1"/>
              <a:t>。</a:t>
            </a:r>
            <a:endParaRPr lang="en-US" altLang="zh-CN" b="1"/>
          </a:p>
          <a:p>
            <a:pPr eaLnBrk="1" hangingPunct="1"/>
            <a:r>
              <a:rPr lang="en-US" altLang="zh-CN" b="1"/>
              <a:t>           </a:t>
            </a:r>
            <a:r>
              <a:rPr lang="zh-CN" altLang="en-US" b="1"/>
              <a:t>氟的化合物存在于人体中：主要在牙中和骨头中；氟在地壳的存量为</a:t>
            </a:r>
            <a:r>
              <a:rPr lang="en-US" altLang="zh-CN" b="1"/>
              <a:t>0.072%</a:t>
            </a:r>
            <a:r>
              <a:rPr lang="zh-CN" altLang="en-US" b="1"/>
              <a:t>，自然界中以萤石</a:t>
            </a:r>
            <a:r>
              <a:rPr lang="en-US" altLang="zh-CN" b="1"/>
              <a:t>(fluorite, CaF</a:t>
            </a:r>
            <a:r>
              <a:rPr lang="en-US" altLang="zh-CN" b="1" baseline="-25000"/>
              <a:t>2</a:t>
            </a:r>
            <a:r>
              <a:rPr lang="en-US" altLang="zh-CN" b="1"/>
              <a:t>)</a:t>
            </a:r>
            <a:r>
              <a:rPr lang="zh-CN" altLang="en-US" b="1"/>
              <a:t>，冰晶石和氟磷灰石的矿物存在。</a:t>
            </a:r>
            <a:endParaRPr lang="en-US" altLang="zh-CN" b="1"/>
          </a:p>
          <a:p>
            <a:pPr eaLnBrk="1" hangingPunct="1"/>
            <a:endParaRPr lang="zh-CN" altLang="en-US" b="1"/>
          </a:p>
        </p:txBody>
      </p:sp>
      <p:sp>
        <p:nvSpPr>
          <p:cNvPr id="3" name="矩形 2">
            <a:extLst>
              <a:ext uri="{FF2B5EF4-FFF2-40B4-BE49-F238E27FC236}">
                <a16:creationId xmlns:a16="http://schemas.microsoft.com/office/drawing/2014/main" id="{60EFBAA5-A4E1-BAD1-D854-7AAC93418CF6}"/>
              </a:ext>
            </a:extLst>
          </p:cNvPr>
          <p:cNvSpPr/>
          <p:nvPr/>
        </p:nvSpPr>
        <p:spPr>
          <a:xfrm>
            <a:off x="2063751" y="1"/>
            <a:ext cx="7494359" cy="646331"/>
          </a:xfrm>
          <a:prstGeom prst="rect">
            <a:avLst/>
          </a:prstGeom>
        </p:spPr>
        <p:txBody>
          <a:bodyPr wrap="none">
            <a:spAutoFit/>
          </a:bodyPr>
          <a:lstStyle/>
          <a:p>
            <a:pPr eaLnBrk="1" hangingPunct="1">
              <a:defRPr/>
            </a:pPr>
            <a:r>
              <a:rPr lang="en-US" altLang="zh-CN" sz="3600" kern="0" dirty="0">
                <a:solidFill>
                  <a:srgbClr val="FF0000"/>
                </a:solidFill>
                <a:latin typeface="Arial"/>
                <a:ea typeface="宋体"/>
                <a:cs typeface="Arial" charset="0"/>
              </a:rPr>
              <a:t>§12-1  </a:t>
            </a:r>
            <a:r>
              <a:rPr lang="en-US" altLang="zh-CN" sz="3600" kern="0" dirty="0">
                <a:solidFill>
                  <a:srgbClr val="FF0000"/>
                </a:solidFill>
                <a:latin typeface="Arial"/>
                <a:ea typeface="宋体"/>
              </a:rPr>
              <a:t>Fluorine and its compounds</a:t>
            </a:r>
            <a:endParaRPr lang="zh-CN" altLang="en-US" dirty="0">
              <a:latin typeface="Arial" charset="0"/>
            </a:endParaRPr>
          </a:p>
        </p:txBody>
      </p:sp>
      <p:pic>
        <p:nvPicPr>
          <p:cNvPr id="43012" name="Picture 3">
            <a:extLst>
              <a:ext uri="{FF2B5EF4-FFF2-40B4-BE49-F238E27FC236}">
                <a16:creationId xmlns:a16="http://schemas.microsoft.com/office/drawing/2014/main" id="{9A764040-1745-1CC9-49FB-E41C4C9B0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950" y="908050"/>
            <a:ext cx="20510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矩形 4">
            <a:extLst>
              <a:ext uri="{FF2B5EF4-FFF2-40B4-BE49-F238E27FC236}">
                <a16:creationId xmlns:a16="http://schemas.microsoft.com/office/drawing/2014/main" id="{347E085C-0A19-0175-F9E8-D157EFFFD8B2}"/>
              </a:ext>
            </a:extLst>
          </p:cNvPr>
          <p:cNvSpPr>
            <a:spLocks noChangeArrowheads="1"/>
          </p:cNvSpPr>
          <p:nvPr/>
        </p:nvSpPr>
        <p:spPr bwMode="auto">
          <a:xfrm>
            <a:off x="1524001" y="3767138"/>
            <a:ext cx="66595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400"/>
              <a:t>F</a:t>
            </a:r>
            <a:r>
              <a:rPr lang="zh-CN" altLang="en-US" sz="2400"/>
              <a:t>的特殊性</a:t>
            </a:r>
            <a:r>
              <a:rPr lang="en-US" altLang="zh-CN" sz="2400"/>
              <a:t>:</a:t>
            </a:r>
          </a:p>
          <a:p>
            <a:pPr eaLnBrk="1" hangingPunct="1">
              <a:spcBef>
                <a:spcPct val="0"/>
              </a:spcBef>
              <a:buClrTx/>
              <a:buSzTx/>
              <a:buFont typeface="Wingdings" panose="05000000000000000000" pitchFamily="2" charset="2"/>
              <a:buChar char="Ø"/>
            </a:pPr>
            <a:r>
              <a:rPr lang="zh-CN" altLang="en-US" sz="2400"/>
              <a:t>　主要氧化数</a:t>
            </a:r>
            <a:r>
              <a:rPr lang="en-US" altLang="zh-CN" sz="2400"/>
              <a:t>: </a:t>
            </a:r>
            <a:r>
              <a:rPr lang="en-US" altLang="zh-CN" sz="2400">
                <a:solidFill>
                  <a:srgbClr val="FF0000"/>
                </a:solidFill>
              </a:rPr>
              <a:t>F </a:t>
            </a:r>
            <a:r>
              <a:rPr lang="zh-CN" altLang="en-US" sz="2400">
                <a:solidFill>
                  <a:srgbClr val="FF0000"/>
                </a:solidFill>
              </a:rPr>
              <a:t>无正氧化数</a:t>
            </a:r>
            <a:r>
              <a:rPr lang="zh-CN" altLang="en-US" sz="2400"/>
              <a:t> </a:t>
            </a:r>
          </a:p>
          <a:p>
            <a:pPr eaLnBrk="1" hangingPunct="1">
              <a:spcBef>
                <a:spcPct val="0"/>
              </a:spcBef>
              <a:buClrTx/>
              <a:buSzTx/>
              <a:buFont typeface="Wingdings" panose="05000000000000000000" pitchFamily="2" charset="2"/>
              <a:buChar char="Ø"/>
            </a:pPr>
            <a:r>
              <a:rPr lang="zh-CN" altLang="en-US" sz="2400"/>
              <a:t>　分解水：</a:t>
            </a:r>
            <a:r>
              <a:rPr lang="en-US" altLang="zh-CN" sz="2400"/>
              <a:t>F</a:t>
            </a:r>
            <a:r>
              <a:rPr lang="en-US" altLang="zh-CN" sz="2400" baseline="-25000"/>
              <a:t>2</a:t>
            </a:r>
            <a:r>
              <a:rPr lang="zh-CN" altLang="en-US" sz="2400"/>
              <a:t>氧化</a:t>
            </a:r>
            <a:r>
              <a:rPr lang="en-US" altLang="zh-CN" sz="2400"/>
              <a:t>H</a:t>
            </a:r>
            <a:r>
              <a:rPr lang="en-US" altLang="zh-CN" sz="2400" baseline="-25000"/>
              <a:t>2</a:t>
            </a:r>
            <a:r>
              <a:rPr lang="en-US" altLang="zh-CN" sz="2400"/>
              <a:t>O </a:t>
            </a:r>
          </a:p>
          <a:p>
            <a:pPr eaLnBrk="1" hangingPunct="1">
              <a:spcBef>
                <a:spcPct val="0"/>
              </a:spcBef>
              <a:buClrTx/>
              <a:buSzTx/>
              <a:buFont typeface="Wingdings" panose="05000000000000000000" pitchFamily="2" charset="2"/>
              <a:buChar char="Ø"/>
            </a:pPr>
            <a:r>
              <a:rPr lang="zh-CN" altLang="en-US" sz="2400"/>
              <a:t>　</a:t>
            </a:r>
            <a:r>
              <a:rPr lang="zh-CN" altLang="en-US" sz="2400">
                <a:solidFill>
                  <a:srgbClr val="0000FF"/>
                </a:solidFill>
              </a:rPr>
              <a:t>卤化物热力学稳定性：氟化物最稳定 </a:t>
            </a:r>
          </a:p>
          <a:p>
            <a:pPr eaLnBrk="1" hangingPunct="1">
              <a:spcBef>
                <a:spcPct val="0"/>
              </a:spcBef>
              <a:buClrTx/>
              <a:buSzTx/>
              <a:buFont typeface="Wingdings" panose="05000000000000000000" pitchFamily="2" charset="2"/>
              <a:buChar char="Ø"/>
            </a:pPr>
            <a:r>
              <a:rPr lang="zh-CN" altLang="en-US" sz="2400"/>
              <a:t>　</a:t>
            </a:r>
            <a:r>
              <a:rPr lang="zh-CN" altLang="en-US" sz="2400">
                <a:solidFill>
                  <a:srgbClr val="0000FF"/>
                </a:solidFill>
              </a:rPr>
              <a:t>卤化物配位数：氟化物最大 </a:t>
            </a:r>
          </a:p>
          <a:p>
            <a:pPr eaLnBrk="1" hangingPunct="1">
              <a:spcBef>
                <a:spcPct val="0"/>
              </a:spcBef>
              <a:buClrTx/>
              <a:buSzTx/>
              <a:buFontTx/>
              <a:buNone/>
            </a:pPr>
            <a:r>
              <a:rPr lang="zh-CN" altLang="en-US" sz="2400"/>
              <a:t>　　</a:t>
            </a:r>
            <a:r>
              <a:rPr lang="en-US" altLang="zh-CN" sz="2400"/>
              <a:t>AsF</a:t>
            </a:r>
            <a:r>
              <a:rPr lang="en-US" altLang="zh-CN" sz="2400" baseline="-25000"/>
              <a:t>3</a:t>
            </a:r>
            <a:r>
              <a:rPr lang="en-US" altLang="zh-CN" sz="2400"/>
              <a:t> AsCl</a:t>
            </a:r>
            <a:r>
              <a:rPr lang="en-US" altLang="zh-CN" sz="2400" baseline="-25000"/>
              <a:t>3</a:t>
            </a:r>
            <a:r>
              <a:rPr lang="en-US" altLang="zh-CN" sz="2400"/>
              <a:t> AsBr</a:t>
            </a:r>
            <a:r>
              <a:rPr lang="en-US" altLang="zh-CN" sz="2400" baseline="-25000"/>
              <a:t>3</a:t>
            </a:r>
            <a:r>
              <a:rPr lang="en-US" altLang="zh-CN" sz="2400"/>
              <a:t> AsI</a:t>
            </a:r>
            <a:r>
              <a:rPr lang="en-US" altLang="zh-CN" sz="2400" baseline="-25000"/>
              <a:t>3</a:t>
            </a:r>
            <a:r>
              <a:rPr lang="en-US" altLang="zh-CN" sz="2400"/>
              <a:t> </a:t>
            </a:r>
          </a:p>
          <a:p>
            <a:pPr eaLnBrk="1" hangingPunct="1">
              <a:spcBef>
                <a:spcPct val="0"/>
              </a:spcBef>
              <a:buClrTx/>
              <a:buSzTx/>
              <a:buFontTx/>
              <a:buNone/>
            </a:pPr>
            <a:r>
              <a:rPr lang="zh-CN" altLang="en-US" sz="2400"/>
              <a:t>　　</a:t>
            </a:r>
            <a:r>
              <a:rPr lang="en-US" altLang="zh-CN" sz="2400"/>
              <a:t>AsF</a:t>
            </a:r>
            <a:r>
              <a:rPr lang="en-US" altLang="zh-CN" sz="2400" baseline="-25000"/>
              <a:t>5</a:t>
            </a:r>
            <a:r>
              <a:rPr lang="en-US" altLang="zh-CN" sz="2400"/>
              <a:t> AsCl</a:t>
            </a:r>
            <a:r>
              <a:rPr lang="en-US" altLang="zh-CN" sz="2400" baseline="-25000"/>
              <a:t>5</a:t>
            </a:r>
            <a:r>
              <a:rPr lang="en-US" altLang="zh-CN" sz="2400"/>
              <a:t> </a:t>
            </a:r>
            <a:r>
              <a:rPr lang="zh-CN" altLang="en-US" sz="2400"/>
              <a:t>（</a:t>
            </a:r>
            <a:r>
              <a:rPr lang="en-US" altLang="zh-CN" sz="2400"/>
              <a:t>-50℃</a:t>
            </a:r>
            <a:r>
              <a:rPr lang="zh-CN" altLang="en-US" sz="2400"/>
              <a:t>分解） </a:t>
            </a:r>
          </a:p>
          <a:p>
            <a:pPr eaLnBrk="1" hangingPunct="1">
              <a:spcBef>
                <a:spcPct val="0"/>
              </a:spcBef>
              <a:buClrTx/>
              <a:buSzTx/>
              <a:buFontTx/>
              <a:buNone/>
            </a:pPr>
            <a:r>
              <a:rPr lang="zh-CN" altLang="en-US" sz="2400"/>
              <a:t>　　</a:t>
            </a:r>
            <a:r>
              <a:rPr lang="en-US" altLang="zh-CN" sz="2400"/>
              <a:t>PbF</a:t>
            </a:r>
            <a:r>
              <a:rPr lang="en-US" altLang="zh-CN" sz="2400" baseline="-25000"/>
              <a:t>4</a:t>
            </a:r>
            <a:r>
              <a:rPr lang="en-US" altLang="zh-CN" sz="2400"/>
              <a:t> PbCl</a:t>
            </a:r>
            <a:r>
              <a:rPr lang="en-US" altLang="zh-CN" sz="2400" baseline="-25000"/>
              <a:t>4</a:t>
            </a:r>
            <a:r>
              <a:rPr lang="en-US" altLang="zh-CN" sz="2400"/>
              <a:t> </a:t>
            </a:r>
            <a:r>
              <a:rPr lang="zh-CN" altLang="en-US" sz="2400"/>
              <a:t>（</a:t>
            </a:r>
            <a:r>
              <a:rPr lang="en-US" altLang="zh-CN" sz="2400"/>
              <a:t>R.T.</a:t>
            </a:r>
            <a:r>
              <a:rPr lang="zh-CN" altLang="en-US" sz="2400"/>
              <a:t>分解）</a:t>
            </a:r>
          </a:p>
        </p:txBody>
      </p:sp>
      <p:pic>
        <p:nvPicPr>
          <p:cNvPr id="43014" name="Picture 4">
            <a:extLst>
              <a:ext uri="{FF2B5EF4-FFF2-40B4-BE49-F238E27FC236}">
                <a16:creationId xmlns:a16="http://schemas.microsoft.com/office/drawing/2014/main" id="{F661A101-C503-D437-9D84-574A77466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3429000"/>
            <a:ext cx="21066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灯片编号占位符 6">
            <a:extLst>
              <a:ext uri="{FF2B5EF4-FFF2-40B4-BE49-F238E27FC236}">
                <a16:creationId xmlns:a16="http://schemas.microsoft.com/office/drawing/2014/main" id="{F984DC58-B84B-18E8-D885-70FCC19A6870}"/>
              </a:ext>
            </a:extLst>
          </p:cNvPr>
          <p:cNvSpPr>
            <a:spLocks noGrp="1"/>
          </p:cNvSpPr>
          <p:nvPr>
            <p:ph type="sldNum" sz="quarter" idx="12"/>
          </p:nvPr>
        </p:nvSpPr>
        <p:spPr>
          <a:xfrm>
            <a:off x="8763000" y="6643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64D5B4E9-0FE0-4FAE-B775-69B526746D65}" type="slidenum">
              <a:rPr lang="en-US" altLang="zh-CN" sz="1000"/>
              <a:pPr>
                <a:spcBef>
                  <a:spcPct val="0"/>
                </a:spcBef>
                <a:buClrTx/>
                <a:buSzTx/>
                <a:buFontTx/>
                <a:buNone/>
              </a:pPr>
              <a:t>59</a:t>
            </a:fld>
            <a:endParaRPr lang="en-US" altLang="zh-CN"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3">
            <a:extLst>
              <a:ext uri="{FF2B5EF4-FFF2-40B4-BE49-F238E27FC236}">
                <a16:creationId xmlns:a16="http://schemas.microsoft.com/office/drawing/2014/main" id="{68E9927E-639A-8C55-86DE-37B78C803AAF}"/>
              </a:ext>
            </a:extLst>
          </p:cNvPr>
          <p:cNvSpPr>
            <a:spLocks noGrp="1" noRot="1" noChangeArrowheads="1"/>
          </p:cNvSpPr>
          <p:nvPr>
            <p:ph type="body" idx="1"/>
          </p:nvPr>
        </p:nvSpPr>
        <p:spPr>
          <a:xfrm>
            <a:off x="1703388" y="188914"/>
            <a:ext cx="8305800" cy="1152525"/>
          </a:xfrm>
        </p:spPr>
        <p:txBody>
          <a:bodyPr>
            <a:normAutofit fontScale="85000" lnSpcReduction="20000"/>
          </a:bodyPr>
          <a:lstStyle/>
          <a:p>
            <a:pPr eaLnBrk="1" hangingPunct="1"/>
            <a:r>
              <a:rPr lang="en-US" altLang="zh-CN" b="1" dirty="0">
                <a:solidFill>
                  <a:srgbClr val="000000"/>
                </a:solidFill>
              </a:rPr>
              <a:t> </a:t>
            </a:r>
            <a:r>
              <a:rPr lang="en-US" altLang="zh-CN" b="1" dirty="0">
                <a:solidFill>
                  <a:srgbClr val="0000FF"/>
                </a:solidFill>
              </a:rPr>
              <a:t>Compounds of carbon</a:t>
            </a:r>
          </a:p>
          <a:p>
            <a:pPr eaLnBrk="1" hangingPunct="1"/>
            <a:r>
              <a:rPr lang="en-US" altLang="zh-CN" b="1" dirty="0">
                <a:solidFill>
                  <a:srgbClr val="000000"/>
                </a:solidFill>
              </a:rPr>
              <a:t>  Carbide</a:t>
            </a:r>
          </a:p>
          <a:p>
            <a:pPr eaLnBrk="1" hangingPunct="1"/>
            <a:r>
              <a:rPr lang="en-US" altLang="zh-CN" b="1" dirty="0">
                <a:solidFill>
                  <a:srgbClr val="000000"/>
                </a:solidFill>
              </a:rPr>
              <a:t>    </a:t>
            </a:r>
          </a:p>
          <a:p>
            <a:pPr eaLnBrk="1" hangingPunct="1"/>
            <a:endParaRPr lang="en-US" altLang="zh-CN" b="1" dirty="0">
              <a:solidFill>
                <a:srgbClr val="000000"/>
              </a:solidFill>
            </a:endParaRPr>
          </a:p>
        </p:txBody>
      </p:sp>
      <p:sp>
        <p:nvSpPr>
          <p:cNvPr id="297987" name="矩形 2">
            <a:extLst>
              <a:ext uri="{FF2B5EF4-FFF2-40B4-BE49-F238E27FC236}">
                <a16:creationId xmlns:a16="http://schemas.microsoft.com/office/drawing/2014/main" id="{4A2183A4-7482-45B4-A001-649CEDDADCDA}"/>
              </a:ext>
            </a:extLst>
          </p:cNvPr>
          <p:cNvSpPr>
            <a:spLocks noChangeArrowheads="1"/>
          </p:cNvSpPr>
          <p:nvPr/>
        </p:nvSpPr>
        <p:spPr bwMode="auto">
          <a:xfrm>
            <a:off x="1524000" y="12684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solidFill>
                  <a:srgbClr val="000000"/>
                </a:solidFill>
              </a:rPr>
              <a:t>     Compound composed of </a:t>
            </a:r>
            <a:r>
              <a:rPr lang="en-US" altLang="zh-CN" sz="2400">
                <a:solidFill>
                  <a:srgbClr val="000000"/>
                </a:solidFill>
              </a:rPr>
              <a:t>carbon and a </a:t>
            </a:r>
            <a:r>
              <a:rPr lang="en-US" altLang="zh-CN" sz="2400" u="sng">
                <a:solidFill>
                  <a:srgbClr val="000000"/>
                </a:solidFill>
              </a:rPr>
              <a:t>less electronegative </a:t>
            </a:r>
            <a:r>
              <a:rPr lang="en-US" altLang="zh-CN" sz="2400">
                <a:solidFill>
                  <a:srgbClr val="000000"/>
                </a:solidFill>
              </a:rPr>
              <a:t>element</a:t>
            </a:r>
            <a:r>
              <a:rPr lang="en-US" altLang="zh-CN" sz="2400" b="0">
                <a:solidFill>
                  <a:srgbClr val="000000"/>
                </a:solidFill>
              </a:rPr>
              <a:t>. </a:t>
            </a:r>
          </a:p>
        </p:txBody>
      </p:sp>
      <p:sp>
        <p:nvSpPr>
          <p:cNvPr id="4" name="矩形 3">
            <a:extLst>
              <a:ext uri="{FF2B5EF4-FFF2-40B4-BE49-F238E27FC236}">
                <a16:creationId xmlns:a16="http://schemas.microsoft.com/office/drawing/2014/main" id="{E64A859C-11CA-C85C-CFA0-6D5941367CF1}"/>
              </a:ext>
            </a:extLst>
          </p:cNvPr>
          <p:cNvSpPr/>
          <p:nvPr/>
        </p:nvSpPr>
        <p:spPr>
          <a:xfrm>
            <a:off x="2208213" y="2420939"/>
            <a:ext cx="6551612" cy="1557337"/>
          </a:xfrm>
          <a:prstGeom prst="rect">
            <a:avLst/>
          </a:prstGeom>
        </p:spPr>
        <p:txBody>
          <a:bodyPr>
            <a:spAutoFit/>
          </a:bodyPr>
          <a:lstStyle/>
          <a:p>
            <a:pPr marL="342900" indent="-342900">
              <a:spcBef>
                <a:spcPct val="20000"/>
              </a:spcBef>
              <a:buClr>
                <a:srgbClr val="CC0066"/>
              </a:buClr>
              <a:buSzPct val="70000"/>
              <a:defRPr/>
            </a:pPr>
            <a:r>
              <a:rPr lang="zh-CN" altLang="en-US" sz="2800" kern="0" dirty="0">
                <a:solidFill>
                  <a:srgbClr val="000000"/>
                </a:solidFill>
                <a:latin typeface="Arial"/>
                <a:ea typeface="宋体"/>
              </a:rPr>
              <a:t>水解性</a:t>
            </a:r>
            <a:r>
              <a:rPr lang="en-US" altLang="zh-CN" sz="2800" kern="0" dirty="0">
                <a:solidFill>
                  <a:srgbClr val="000000"/>
                </a:solidFill>
                <a:latin typeface="Arial"/>
                <a:ea typeface="宋体"/>
              </a:rPr>
              <a:t>(</a:t>
            </a:r>
            <a:r>
              <a:rPr lang="zh-CN" altLang="en-US" sz="2800" kern="0" dirty="0">
                <a:solidFill>
                  <a:srgbClr val="000000"/>
                </a:solidFill>
                <a:latin typeface="Arial"/>
                <a:ea typeface="宋体"/>
              </a:rPr>
              <a:t>或与水反应</a:t>
            </a:r>
            <a:r>
              <a:rPr lang="en-US" altLang="zh-CN" sz="2800" kern="0" dirty="0">
                <a:solidFill>
                  <a:srgbClr val="000000"/>
                </a:solidFill>
                <a:latin typeface="Arial"/>
                <a:ea typeface="宋体"/>
              </a:rPr>
              <a:t>)</a:t>
            </a:r>
          </a:p>
          <a:p>
            <a:pPr marL="342900" indent="-342900">
              <a:spcBef>
                <a:spcPct val="20000"/>
              </a:spcBef>
              <a:buClr>
                <a:srgbClr val="CC0066"/>
              </a:buClr>
              <a:buSzPct val="70000"/>
              <a:defRPr/>
            </a:pPr>
            <a:r>
              <a:rPr lang="en-US" altLang="zh-CN" sz="2800" kern="0" dirty="0">
                <a:solidFill>
                  <a:srgbClr val="000000"/>
                </a:solidFill>
                <a:latin typeface="Arial"/>
                <a:ea typeface="宋体"/>
              </a:rPr>
              <a:t>      Al</a:t>
            </a:r>
            <a:r>
              <a:rPr lang="en-US" altLang="zh-CN" sz="2800" kern="0" baseline="-25000" dirty="0">
                <a:solidFill>
                  <a:srgbClr val="000000"/>
                </a:solidFill>
                <a:latin typeface="Arial"/>
                <a:ea typeface="宋体"/>
              </a:rPr>
              <a:t>4</a:t>
            </a:r>
            <a:r>
              <a:rPr lang="en-US" altLang="zh-CN" sz="2800" kern="0" dirty="0">
                <a:solidFill>
                  <a:srgbClr val="000000"/>
                </a:solidFill>
                <a:latin typeface="Arial"/>
                <a:ea typeface="宋体"/>
              </a:rPr>
              <a:t>C</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+ 12H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 = 4Al(OH)</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+ 3CH</a:t>
            </a:r>
            <a:r>
              <a:rPr lang="en-US" altLang="zh-CN" sz="2800" kern="0" baseline="-25000" dirty="0">
                <a:solidFill>
                  <a:srgbClr val="000000"/>
                </a:solidFill>
                <a:latin typeface="Arial"/>
                <a:ea typeface="宋体"/>
              </a:rPr>
              <a:t>4</a:t>
            </a:r>
            <a:r>
              <a:rPr lang="en-US" altLang="zh-CN" sz="2800" kern="0" dirty="0">
                <a:solidFill>
                  <a:srgbClr val="000000"/>
                </a:solidFill>
                <a:latin typeface="Arial"/>
                <a:ea typeface="宋体"/>
              </a:rPr>
              <a:t>↑</a:t>
            </a:r>
          </a:p>
          <a:p>
            <a:pPr marL="342900" indent="-342900">
              <a:spcBef>
                <a:spcPct val="20000"/>
              </a:spcBef>
              <a:buClr>
                <a:srgbClr val="CC0066"/>
              </a:buClr>
              <a:buSzPct val="70000"/>
              <a:defRPr/>
            </a:pPr>
            <a:r>
              <a:rPr lang="en-US" altLang="zh-CN" sz="2800" kern="0" dirty="0">
                <a:solidFill>
                  <a:srgbClr val="000000"/>
                </a:solidFill>
                <a:latin typeface="Arial"/>
                <a:ea typeface="宋体"/>
              </a:rPr>
              <a:t>      CaC</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+ 2H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 = Ca(OH)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HCCH</a:t>
            </a:r>
            <a:endParaRPr lang="zh-CN" altLang="en-US" dirty="0">
              <a:latin typeface="Arial" charset="0"/>
            </a:endParaRPr>
          </a:p>
        </p:txBody>
      </p:sp>
      <p:sp>
        <p:nvSpPr>
          <p:cNvPr id="5" name="矩形 4">
            <a:extLst>
              <a:ext uri="{FF2B5EF4-FFF2-40B4-BE49-F238E27FC236}">
                <a16:creationId xmlns:a16="http://schemas.microsoft.com/office/drawing/2014/main" id="{E11674A7-3F47-925D-4164-1D580716652B}"/>
              </a:ext>
            </a:extLst>
          </p:cNvPr>
          <p:cNvSpPr>
            <a:spLocks noChangeArrowheads="1"/>
          </p:cNvSpPr>
          <p:nvPr/>
        </p:nvSpPr>
        <p:spPr bwMode="auto">
          <a:xfrm>
            <a:off x="1524000" y="55165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solidFill>
                  <a:srgbClr val="000000"/>
                </a:solidFill>
              </a:rPr>
              <a:t>(iii) metallic carbides (TiC, VC): </a:t>
            </a:r>
            <a:endParaRPr lang="zh-CN" altLang="en-US" sz="2400" b="0">
              <a:solidFill>
                <a:srgbClr val="000000"/>
              </a:solidFill>
            </a:endParaRPr>
          </a:p>
        </p:txBody>
      </p:sp>
      <p:sp>
        <p:nvSpPr>
          <p:cNvPr id="6" name="矩形 5">
            <a:extLst>
              <a:ext uri="{FF2B5EF4-FFF2-40B4-BE49-F238E27FC236}">
                <a16:creationId xmlns:a16="http://schemas.microsoft.com/office/drawing/2014/main" id="{BBFDBE89-D79E-17D2-A289-255825298035}"/>
              </a:ext>
            </a:extLst>
          </p:cNvPr>
          <p:cNvSpPr>
            <a:spLocks noChangeArrowheads="1"/>
          </p:cNvSpPr>
          <p:nvPr/>
        </p:nvSpPr>
        <p:spPr bwMode="auto">
          <a:xfrm>
            <a:off x="1524000" y="3975101"/>
            <a:ext cx="318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solidFill>
                  <a:srgbClr val="000000"/>
                </a:solidFill>
              </a:rPr>
              <a:t>(ii) covalent carbides:</a:t>
            </a:r>
          </a:p>
        </p:txBody>
      </p:sp>
      <p:sp>
        <p:nvSpPr>
          <p:cNvPr id="7" name="矩形 6">
            <a:extLst>
              <a:ext uri="{FF2B5EF4-FFF2-40B4-BE49-F238E27FC236}">
                <a16:creationId xmlns:a16="http://schemas.microsoft.com/office/drawing/2014/main" id="{16FF01CE-9321-21D5-E633-2E44616B27B5}"/>
              </a:ext>
            </a:extLst>
          </p:cNvPr>
          <p:cNvSpPr>
            <a:spLocks noChangeArrowheads="1"/>
          </p:cNvSpPr>
          <p:nvPr/>
        </p:nvSpPr>
        <p:spPr bwMode="auto">
          <a:xfrm>
            <a:off x="1524000" y="2032001"/>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b="0">
                <a:solidFill>
                  <a:srgbClr val="000000"/>
                </a:solidFill>
              </a:rPr>
              <a:t>(i) salt-like (ionic carbides):</a:t>
            </a:r>
          </a:p>
        </p:txBody>
      </p:sp>
      <p:sp>
        <p:nvSpPr>
          <p:cNvPr id="8" name="矩形 7">
            <a:extLst>
              <a:ext uri="{FF2B5EF4-FFF2-40B4-BE49-F238E27FC236}">
                <a16:creationId xmlns:a16="http://schemas.microsoft.com/office/drawing/2014/main" id="{D2E8AB38-C197-E4F9-DA11-454547EDC1A1}"/>
              </a:ext>
            </a:extLst>
          </p:cNvPr>
          <p:cNvSpPr/>
          <p:nvPr/>
        </p:nvSpPr>
        <p:spPr>
          <a:xfrm>
            <a:off x="2640014" y="4437063"/>
            <a:ext cx="7343775" cy="1039812"/>
          </a:xfrm>
          <a:prstGeom prst="rect">
            <a:avLst/>
          </a:prstGeom>
        </p:spPr>
        <p:txBody>
          <a:bodyPr>
            <a:spAutoFit/>
          </a:bodyPr>
          <a:lstStyle/>
          <a:p>
            <a:pPr marL="342900" indent="-342900">
              <a:spcBef>
                <a:spcPct val="20000"/>
              </a:spcBef>
              <a:buClr>
                <a:srgbClr val="CC0066"/>
              </a:buClr>
              <a:buSzPct val="70000"/>
              <a:defRPr/>
            </a:pPr>
            <a:r>
              <a:rPr lang="en-US" altLang="zh-CN" sz="2800" kern="0" dirty="0">
                <a:solidFill>
                  <a:srgbClr val="000000"/>
                </a:solidFill>
                <a:latin typeface="Arial"/>
                <a:ea typeface="宋体"/>
              </a:rPr>
              <a:t>SiO</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 + 3C = </a:t>
            </a:r>
            <a:r>
              <a:rPr lang="en-US" altLang="zh-CN" sz="2800" kern="0" dirty="0" err="1">
                <a:solidFill>
                  <a:srgbClr val="000000"/>
                </a:solidFill>
                <a:latin typeface="Arial"/>
                <a:ea typeface="宋体"/>
              </a:rPr>
              <a:t>SiC</a:t>
            </a:r>
            <a:r>
              <a:rPr lang="en-US" altLang="zh-CN" sz="2800" kern="0" dirty="0">
                <a:solidFill>
                  <a:srgbClr val="000000"/>
                </a:solidFill>
                <a:latin typeface="Arial"/>
                <a:ea typeface="宋体"/>
              </a:rPr>
              <a:t> + 2CO↑</a:t>
            </a:r>
          </a:p>
          <a:p>
            <a:pPr marL="342900" indent="-342900">
              <a:spcBef>
                <a:spcPct val="20000"/>
              </a:spcBef>
              <a:buClr>
                <a:srgbClr val="CC0066"/>
              </a:buClr>
              <a:buSzPct val="70000"/>
              <a:defRPr/>
            </a:pPr>
            <a:r>
              <a:rPr lang="en-US" altLang="zh-CN" sz="2800" kern="0" dirty="0">
                <a:solidFill>
                  <a:srgbClr val="000000"/>
                </a:solidFill>
                <a:latin typeface="Arial"/>
                <a:ea typeface="宋体"/>
              </a:rPr>
              <a:t>2B</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O</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+ 7C = B</a:t>
            </a:r>
            <a:r>
              <a:rPr lang="en-US" altLang="zh-CN" sz="2800" kern="0" baseline="-25000" dirty="0">
                <a:solidFill>
                  <a:srgbClr val="000000"/>
                </a:solidFill>
                <a:latin typeface="Arial"/>
                <a:ea typeface="宋体"/>
              </a:rPr>
              <a:t>4</a:t>
            </a:r>
            <a:r>
              <a:rPr lang="en-US" altLang="zh-CN" sz="2800" kern="0" dirty="0">
                <a:solidFill>
                  <a:srgbClr val="000000"/>
                </a:solidFill>
                <a:latin typeface="Arial"/>
                <a:ea typeface="宋体"/>
              </a:rPr>
              <a:t>C + 6CO↑</a:t>
            </a:r>
            <a:endParaRPr lang="zh-CN" altLang="en-US" dirty="0">
              <a:solidFill>
                <a:srgbClr val="0033CC"/>
              </a:solidFill>
              <a:latin typeface="Arial" charset="0"/>
            </a:endParaRPr>
          </a:p>
        </p:txBody>
      </p:sp>
      <p:sp>
        <p:nvSpPr>
          <p:cNvPr id="9" name="矩形 8">
            <a:extLst>
              <a:ext uri="{FF2B5EF4-FFF2-40B4-BE49-F238E27FC236}">
                <a16:creationId xmlns:a16="http://schemas.microsoft.com/office/drawing/2014/main" id="{0E721360-1875-56BE-F6E8-A161221FB2FA}"/>
              </a:ext>
            </a:extLst>
          </p:cNvPr>
          <p:cNvSpPr>
            <a:spLocks noChangeArrowheads="1"/>
          </p:cNvSpPr>
          <p:nvPr/>
        </p:nvSpPr>
        <p:spPr bwMode="auto">
          <a:xfrm>
            <a:off x="1847850" y="5949950"/>
            <a:ext cx="8820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lang="zh-CN" altLang="en-US" sz="2000">
                <a:solidFill>
                  <a:srgbClr val="000000"/>
                </a:solidFill>
              </a:rPr>
              <a:t>碳原子的价电子进入过渡金属原子的空</a:t>
            </a:r>
            <a:r>
              <a:rPr lang="en-US" altLang="zh-CN" sz="2000">
                <a:solidFill>
                  <a:srgbClr val="000000"/>
                </a:solidFill>
              </a:rPr>
              <a:t>d</a:t>
            </a:r>
            <a:r>
              <a:rPr lang="zh-CN" altLang="en-US" sz="2000">
                <a:solidFill>
                  <a:srgbClr val="000000"/>
                </a:solidFill>
              </a:rPr>
              <a:t>轨道而形成。</a:t>
            </a:r>
            <a:endParaRPr lang="en-US" altLang="zh-CN" sz="2000">
              <a:solidFill>
                <a:srgbClr val="000000"/>
              </a:solidFill>
            </a:endParaRPr>
          </a:p>
          <a:p>
            <a:pPr eaLnBrk="1" hangingPunct="1">
              <a:buFont typeface="Wingdings" panose="05000000000000000000" pitchFamily="2" charset="2"/>
              <a:buChar char="Ø"/>
            </a:pPr>
            <a:r>
              <a:rPr lang="zh-CN" altLang="en-US" sz="2000">
                <a:solidFill>
                  <a:srgbClr val="000000"/>
                </a:solidFill>
              </a:rPr>
              <a:t>碳原子充填在密堆积金属晶格的四面体孔穴中</a:t>
            </a:r>
            <a:r>
              <a:rPr lang="en-US" altLang="zh-CN" sz="2000">
                <a:solidFill>
                  <a:srgbClr val="000000"/>
                </a:solidFill>
              </a:rPr>
              <a:t>,</a:t>
            </a:r>
            <a:r>
              <a:rPr lang="zh-CN" altLang="en-US" sz="2000">
                <a:solidFill>
                  <a:srgbClr val="000000"/>
                </a:solidFill>
              </a:rPr>
              <a:t>不影响金属的导电性</a:t>
            </a:r>
          </a:p>
        </p:txBody>
      </p:sp>
      <p:sp>
        <p:nvSpPr>
          <p:cNvPr id="297994" name="灯片编号占位符 9">
            <a:extLst>
              <a:ext uri="{FF2B5EF4-FFF2-40B4-BE49-F238E27FC236}">
                <a16:creationId xmlns:a16="http://schemas.microsoft.com/office/drawing/2014/main" id="{272E2567-64C0-8AAA-C30C-AC6DD47CE653}"/>
              </a:ext>
            </a:extLst>
          </p:cNvPr>
          <p:cNvSpPr>
            <a:spLocks noGrp="1"/>
          </p:cNvSpPr>
          <p:nvPr>
            <p:ph type="sldNum" sz="quarter" idx="12"/>
          </p:nvPr>
        </p:nvSpPr>
        <p:spPr>
          <a:xfrm>
            <a:off x="8378826" y="6619875"/>
            <a:ext cx="22891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ED18F639-4A77-403D-9038-80246CE42059}" type="slidenum">
              <a:rPr lang="en-US" altLang="zh-CN" sz="1400" b="0">
                <a:solidFill>
                  <a:srgbClr val="000000"/>
                </a:solidFill>
              </a:rPr>
              <a:pPr eaLnBrk="1" hangingPunct="1"/>
              <a:t>6</a:t>
            </a:fld>
            <a:endParaRPr lang="en-US" altLang="zh-CN" sz="14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par>
                                <p:cTn id="24" presetID="5"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4DEF5B08-AD56-2AA4-94EC-3E103FC4AB52}"/>
              </a:ext>
            </a:extLst>
          </p:cNvPr>
          <p:cNvSpPr>
            <a:spLocks noGrp="1" noChangeArrowheads="1"/>
          </p:cNvSpPr>
          <p:nvPr>
            <p:ph type="body" idx="1"/>
          </p:nvPr>
        </p:nvSpPr>
        <p:spPr>
          <a:xfrm>
            <a:off x="2424114" y="577850"/>
            <a:ext cx="8243887" cy="4997450"/>
          </a:xfrm>
        </p:spPr>
        <p:txBody>
          <a:bodyPr>
            <a:normAutofit fontScale="85000" lnSpcReduction="20000"/>
          </a:bodyPr>
          <a:lstStyle/>
          <a:p>
            <a:pPr eaLnBrk="1" hangingPunct="1">
              <a:lnSpc>
                <a:spcPct val="90000"/>
              </a:lnSpc>
            </a:pPr>
            <a:r>
              <a:rPr lang="en-US" altLang="zh-CN" sz="3200" b="1"/>
              <a:t> </a:t>
            </a:r>
            <a:r>
              <a:rPr lang="zh-CN" altLang="en-US" sz="3200" b="1">
                <a:solidFill>
                  <a:srgbClr val="0000FF"/>
                </a:solidFill>
              </a:rPr>
              <a:t>二、</a:t>
            </a:r>
            <a:r>
              <a:rPr lang="en-US" altLang="zh-CN" sz="3200" b="1">
                <a:solidFill>
                  <a:srgbClr val="0000FF"/>
                </a:solidFill>
              </a:rPr>
              <a:t>The simple substance</a:t>
            </a:r>
          </a:p>
          <a:p>
            <a:pPr eaLnBrk="1" hangingPunct="1">
              <a:lnSpc>
                <a:spcPct val="90000"/>
              </a:lnSpc>
            </a:pPr>
            <a:endParaRPr lang="en-US" altLang="zh-CN" sz="3200" b="1"/>
          </a:p>
          <a:p>
            <a:pPr eaLnBrk="1" hangingPunct="1">
              <a:lnSpc>
                <a:spcPct val="90000"/>
              </a:lnSpc>
            </a:pPr>
            <a:r>
              <a:rPr lang="en-US" altLang="zh-CN" b="1"/>
              <a:t>  </a:t>
            </a:r>
            <a:r>
              <a:rPr lang="en-US" altLang="zh-CN" b="1" u="sng">
                <a:solidFill>
                  <a:srgbClr val="0000FF"/>
                </a:solidFill>
              </a:rPr>
              <a:t>1. F</a:t>
            </a:r>
            <a:r>
              <a:rPr lang="en-US" altLang="zh-CN" sz="1800" b="1" u="sng">
                <a:solidFill>
                  <a:srgbClr val="0000FF"/>
                </a:solidFill>
              </a:rPr>
              <a:t>2</a:t>
            </a:r>
            <a:r>
              <a:rPr lang="zh-CN" altLang="en-US" b="1" u="sng">
                <a:solidFill>
                  <a:srgbClr val="0000FF"/>
                </a:solidFill>
              </a:rPr>
              <a:t>的化学性质非常活泼</a:t>
            </a:r>
            <a:r>
              <a:rPr lang="en-US" altLang="zh-CN" b="1"/>
              <a:t>:</a:t>
            </a:r>
          </a:p>
          <a:p>
            <a:pPr eaLnBrk="1" hangingPunct="1">
              <a:lnSpc>
                <a:spcPct val="90000"/>
              </a:lnSpc>
            </a:pPr>
            <a:endParaRPr lang="en-US" altLang="zh-CN" b="1"/>
          </a:p>
          <a:p>
            <a:pPr eaLnBrk="1" hangingPunct="1">
              <a:lnSpc>
                <a:spcPct val="90000"/>
              </a:lnSpc>
            </a:pPr>
            <a:r>
              <a:rPr lang="en-US" altLang="zh-CN" b="1"/>
              <a:t>    </a:t>
            </a:r>
            <a:r>
              <a:rPr lang="zh-CN" altLang="en-US" b="1"/>
              <a:t>除了</a:t>
            </a:r>
            <a:r>
              <a:rPr lang="en-US" altLang="zh-CN" b="1"/>
              <a:t>He</a:t>
            </a:r>
            <a:r>
              <a:rPr lang="zh-CN" altLang="en-US" b="1"/>
              <a:t>、</a:t>
            </a:r>
            <a:r>
              <a:rPr lang="en-US" altLang="zh-CN" b="1"/>
              <a:t>Ne</a:t>
            </a:r>
            <a:r>
              <a:rPr lang="zh-CN" altLang="en-US" b="1"/>
              <a:t>、</a:t>
            </a:r>
            <a:r>
              <a:rPr lang="en-US" altLang="zh-CN" b="1"/>
              <a:t>Ar</a:t>
            </a:r>
            <a:r>
              <a:rPr lang="zh-CN" altLang="en-US" b="1"/>
              <a:t>不与</a:t>
            </a:r>
            <a:r>
              <a:rPr lang="en-US" altLang="zh-CN" b="1"/>
              <a:t>F</a:t>
            </a:r>
            <a:r>
              <a:rPr lang="en-US" altLang="zh-CN" sz="1800" b="1"/>
              <a:t>2</a:t>
            </a:r>
            <a:r>
              <a:rPr lang="zh-CN" altLang="en-US" b="1"/>
              <a:t>直接反应外，其它物</a:t>
            </a:r>
          </a:p>
          <a:p>
            <a:pPr eaLnBrk="1" hangingPunct="1">
              <a:lnSpc>
                <a:spcPct val="90000"/>
              </a:lnSpc>
            </a:pPr>
            <a:r>
              <a:rPr lang="zh-CN" altLang="en-US" b="1"/>
              <a:t>质基本都能与</a:t>
            </a:r>
            <a:r>
              <a:rPr lang="en-US" altLang="zh-CN" b="1"/>
              <a:t>F</a:t>
            </a:r>
            <a:r>
              <a:rPr lang="en-US" altLang="zh-CN" sz="1800" b="1"/>
              <a:t>2</a:t>
            </a:r>
            <a:r>
              <a:rPr lang="zh-CN" altLang="en-US" b="1"/>
              <a:t>反应</a:t>
            </a:r>
          </a:p>
          <a:p>
            <a:pPr eaLnBrk="1" hangingPunct="1">
              <a:lnSpc>
                <a:spcPct val="90000"/>
              </a:lnSpc>
            </a:pPr>
            <a:r>
              <a:rPr lang="zh-CN" altLang="en-US" b="1"/>
              <a:t>    例如：</a:t>
            </a:r>
          </a:p>
          <a:p>
            <a:pPr eaLnBrk="1" hangingPunct="1">
              <a:lnSpc>
                <a:spcPct val="90000"/>
              </a:lnSpc>
            </a:pPr>
            <a:r>
              <a:rPr lang="zh-CN" altLang="en-US" b="1"/>
              <a:t>   </a:t>
            </a:r>
            <a:r>
              <a:rPr lang="en-US" altLang="zh-CN" b="1"/>
              <a:t>SiO</a:t>
            </a:r>
            <a:r>
              <a:rPr lang="en-US" altLang="zh-CN" b="1" baseline="-25000"/>
              <a:t>2</a:t>
            </a:r>
            <a:r>
              <a:rPr lang="en-US" altLang="zh-CN" b="1"/>
              <a:t> + 2F</a:t>
            </a:r>
            <a:r>
              <a:rPr lang="en-US" altLang="zh-CN" b="1" baseline="-25000"/>
              <a:t>2</a:t>
            </a:r>
            <a:r>
              <a:rPr lang="en-US" altLang="zh-CN" b="1"/>
              <a:t> = SiF</a:t>
            </a:r>
            <a:r>
              <a:rPr lang="en-US" altLang="zh-CN" b="1" baseline="-25000"/>
              <a:t>4</a:t>
            </a:r>
            <a:r>
              <a:rPr lang="en-US" altLang="zh-CN" b="1"/>
              <a:t> + O</a:t>
            </a:r>
            <a:r>
              <a:rPr lang="en-US" altLang="zh-CN" b="1" baseline="-25000"/>
              <a:t>2</a:t>
            </a:r>
          </a:p>
          <a:p>
            <a:pPr eaLnBrk="1" hangingPunct="1">
              <a:lnSpc>
                <a:spcPct val="90000"/>
              </a:lnSpc>
            </a:pPr>
            <a:r>
              <a:rPr lang="en-US" altLang="zh-CN" b="1" baseline="-25000"/>
              <a:t>     </a:t>
            </a:r>
            <a:r>
              <a:rPr lang="en-US" altLang="zh-CN" b="1"/>
              <a:t>2H</a:t>
            </a:r>
            <a:r>
              <a:rPr lang="en-US" altLang="zh-CN" b="1" baseline="-25000"/>
              <a:t>2</a:t>
            </a:r>
            <a:r>
              <a:rPr lang="en-US" altLang="zh-CN" b="1"/>
              <a:t>O + 2F</a:t>
            </a:r>
            <a:r>
              <a:rPr lang="en-US" altLang="zh-CN" b="1" baseline="-25000"/>
              <a:t>2</a:t>
            </a:r>
            <a:r>
              <a:rPr lang="en-US" altLang="zh-CN" b="1"/>
              <a:t> = 4HF + O</a:t>
            </a:r>
            <a:r>
              <a:rPr lang="en-US" altLang="zh-CN" b="1" baseline="-25000"/>
              <a:t>2</a:t>
            </a:r>
          </a:p>
          <a:p>
            <a:pPr eaLnBrk="1" hangingPunct="1">
              <a:lnSpc>
                <a:spcPct val="90000"/>
              </a:lnSpc>
            </a:pPr>
            <a:r>
              <a:rPr lang="en-US" altLang="zh-CN" b="1" baseline="-25000"/>
              <a:t>     </a:t>
            </a:r>
            <a:r>
              <a:rPr lang="en-US" altLang="zh-CN" b="1"/>
              <a:t>Xe + 2F</a:t>
            </a:r>
            <a:r>
              <a:rPr lang="en-US" altLang="zh-CN" b="1" baseline="-25000"/>
              <a:t>2</a:t>
            </a:r>
            <a:r>
              <a:rPr lang="en-US" altLang="zh-CN" b="1"/>
              <a:t> = XeF</a:t>
            </a:r>
            <a:r>
              <a:rPr lang="en-US" altLang="zh-CN" b="1" baseline="-25000"/>
              <a:t>4</a:t>
            </a:r>
          </a:p>
          <a:p>
            <a:pPr eaLnBrk="1" hangingPunct="1">
              <a:lnSpc>
                <a:spcPct val="90000"/>
              </a:lnSpc>
            </a:pPr>
            <a:r>
              <a:rPr lang="en-US" altLang="zh-CN" b="1" baseline="-25000"/>
              <a:t>     </a:t>
            </a:r>
            <a:r>
              <a:rPr lang="en-US" altLang="zh-CN" b="1"/>
              <a:t>2F</a:t>
            </a:r>
            <a:r>
              <a:rPr lang="en-US" altLang="zh-CN" b="1" baseline="-25000"/>
              <a:t>2</a:t>
            </a:r>
            <a:r>
              <a:rPr lang="en-US" altLang="zh-CN" b="1"/>
              <a:t> + 2NaOH = 2NaF + H</a:t>
            </a:r>
            <a:r>
              <a:rPr lang="en-US" altLang="zh-CN" b="1" baseline="-25000"/>
              <a:t>2</a:t>
            </a:r>
            <a:r>
              <a:rPr lang="en-US" altLang="zh-CN" b="1"/>
              <a:t>O + OF</a:t>
            </a:r>
            <a:r>
              <a:rPr lang="en-US" altLang="zh-CN" b="1" baseline="-25000"/>
              <a:t>2     </a:t>
            </a:r>
            <a:r>
              <a:rPr lang="en-US" altLang="zh-CN" b="1"/>
              <a:t>(</a:t>
            </a:r>
            <a:r>
              <a:rPr lang="zh-CN" altLang="en-US" b="1"/>
              <a:t>不是酸酐</a:t>
            </a:r>
            <a:r>
              <a:rPr lang="en-US" altLang="zh-CN" b="1"/>
              <a:t>!)</a:t>
            </a:r>
            <a:endParaRPr lang="en-US" altLang="zh-CN" b="1" baseline="-25000"/>
          </a:p>
          <a:p>
            <a:pPr eaLnBrk="1" hangingPunct="1">
              <a:lnSpc>
                <a:spcPct val="90000"/>
              </a:lnSpc>
            </a:pPr>
            <a:endParaRPr lang="en-US" altLang="zh-CN" b="1" baseline="-25000"/>
          </a:p>
          <a:p>
            <a:pPr eaLnBrk="1" hangingPunct="1">
              <a:lnSpc>
                <a:spcPct val="90000"/>
              </a:lnSpc>
            </a:pPr>
            <a:r>
              <a:rPr lang="en-US" altLang="zh-CN" b="1" baseline="-25000"/>
              <a:t>                      </a:t>
            </a:r>
          </a:p>
        </p:txBody>
      </p:sp>
      <p:sp>
        <p:nvSpPr>
          <p:cNvPr id="44035" name="Line 4">
            <a:extLst>
              <a:ext uri="{FF2B5EF4-FFF2-40B4-BE49-F238E27FC236}">
                <a16:creationId xmlns:a16="http://schemas.microsoft.com/office/drawing/2014/main" id="{FF97C781-051D-CEF2-DBC5-3C7A1242B3F4}"/>
              </a:ext>
            </a:extLst>
          </p:cNvPr>
          <p:cNvSpPr>
            <a:spLocks noChangeShapeType="1"/>
          </p:cNvSpPr>
          <p:nvPr/>
        </p:nvSpPr>
        <p:spPr bwMode="auto">
          <a:xfrm flipV="1">
            <a:off x="8450263" y="5445126"/>
            <a:ext cx="0" cy="360363"/>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44036" name="灯片编号占位符 3">
            <a:extLst>
              <a:ext uri="{FF2B5EF4-FFF2-40B4-BE49-F238E27FC236}">
                <a16:creationId xmlns:a16="http://schemas.microsoft.com/office/drawing/2014/main" id="{8E550762-FF9A-88AB-4D3A-209418AB80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0A9648E3-4997-4161-88A9-43716E598842}" type="slidenum">
              <a:rPr lang="en-US" altLang="zh-CN" sz="1000"/>
              <a:pPr>
                <a:spcBef>
                  <a:spcPct val="0"/>
                </a:spcBef>
                <a:buClrTx/>
                <a:buSzTx/>
                <a:buFontTx/>
                <a:buNone/>
              </a:pPr>
              <a:t>60</a:t>
            </a:fld>
            <a:endParaRPr lang="en-US" altLang="zh-C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animEffect transition="in" filter="blinds(horizontal)">
                                      <p:cBhvr>
                                        <p:cTn id="7" dur="500"/>
                                        <p:tgtEl>
                                          <p:spTgt spid="48130">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8130">
                                            <p:txEl>
                                              <p:pRg st="5" end="5"/>
                                            </p:txEl>
                                          </p:spTgt>
                                        </p:tgtEl>
                                        <p:attrNameLst>
                                          <p:attrName>style.visibility</p:attrName>
                                        </p:attrNameLst>
                                      </p:cBhvr>
                                      <p:to>
                                        <p:strVal val="visible"/>
                                      </p:to>
                                    </p:set>
                                    <p:animEffect transition="in" filter="blinds(horizontal)">
                                      <p:cBhvr>
                                        <p:cTn id="10" dur="500"/>
                                        <p:tgtEl>
                                          <p:spTgt spid="48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11274B6-C248-7F39-5CAA-92465F222F8D}"/>
              </a:ext>
            </a:extLst>
          </p:cNvPr>
          <p:cNvSpPr>
            <a:spLocks noGrp="1" noChangeArrowheads="1"/>
          </p:cNvSpPr>
          <p:nvPr>
            <p:ph type="body" idx="1"/>
          </p:nvPr>
        </p:nvSpPr>
        <p:spPr>
          <a:xfrm>
            <a:off x="1524000" y="2532064"/>
            <a:ext cx="9144000" cy="4325937"/>
          </a:xfrm>
        </p:spPr>
        <p:txBody>
          <a:bodyPr>
            <a:normAutofit lnSpcReduction="10000"/>
          </a:bodyPr>
          <a:lstStyle/>
          <a:p>
            <a:pPr eaLnBrk="1" hangingPunct="1"/>
            <a:r>
              <a:rPr lang="en-US" altLang="zh-CN" sz="2400" b="1"/>
              <a:t>  </a:t>
            </a:r>
            <a:r>
              <a:rPr lang="en-US" altLang="zh-CN" sz="2400" b="1" u="sng"/>
              <a:t>(2) </a:t>
            </a:r>
            <a:r>
              <a:rPr lang="zh-CN" altLang="en-US" sz="2400" b="1" u="sng"/>
              <a:t>化学法</a:t>
            </a:r>
            <a:r>
              <a:rPr lang="en-US" altLang="zh-CN" sz="2400" b="1"/>
              <a:t>: </a:t>
            </a:r>
          </a:p>
          <a:p>
            <a:pPr eaLnBrk="1" hangingPunct="1"/>
            <a:r>
              <a:rPr lang="en-US" altLang="zh-CN" sz="2400" b="1"/>
              <a:t>    K</a:t>
            </a:r>
            <a:r>
              <a:rPr lang="en-US" altLang="zh-CN" sz="2400" b="1" baseline="-25000"/>
              <a:t>2</a:t>
            </a:r>
            <a:r>
              <a:rPr lang="en-US" altLang="zh-CN" sz="2400" b="1"/>
              <a:t>MnF</a:t>
            </a:r>
            <a:r>
              <a:rPr lang="en-US" altLang="zh-CN" sz="2400" b="1" baseline="-25000"/>
              <a:t>6</a:t>
            </a:r>
            <a:r>
              <a:rPr lang="zh-CN" altLang="en-US" sz="2400" b="1"/>
              <a:t>和</a:t>
            </a:r>
            <a:r>
              <a:rPr lang="en-US" altLang="zh-CN" sz="2400" b="1"/>
              <a:t>SbF</a:t>
            </a:r>
            <a:r>
              <a:rPr lang="en-US" altLang="zh-CN" sz="2400" b="1" baseline="-25000"/>
              <a:t>5</a:t>
            </a:r>
            <a:r>
              <a:rPr lang="zh-CN" altLang="en-US" sz="2400" b="1"/>
              <a:t>分别按</a:t>
            </a:r>
            <a:r>
              <a:rPr lang="en-US" altLang="zh-CN" sz="2400" b="1"/>
              <a:t>1899</a:t>
            </a:r>
            <a:r>
              <a:rPr lang="zh-CN" altLang="en-US" sz="2400" b="1"/>
              <a:t>年和</a:t>
            </a:r>
            <a:r>
              <a:rPr lang="en-US" altLang="zh-CN" sz="2400" b="1"/>
              <a:t>1906</a:t>
            </a:r>
            <a:r>
              <a:rPr lang="zh-CN" altLang="en-US" sz="2400" b="1"/>
              <a:t>年发现的两个反应制备</a:t>
            </a:r>
            <a:r>
              <a:rPr lang="en-US" altLang="zh-CN" sz="2400" b="1"/>
              <a:t>:</a:t>
            </a:r>
          </a:p>
          <a:p>
            <a:pPr eaLnBrk="1" hangingPunct="1"/>
            <a:r>
              <a:rPr lang="en-US" altLang="zh-CN" sz="2400" b="1"/>
              <a:t>   2KMnO</a:t>
            </a:r>
            <a:r>
              <a:rPr lang="en-US" altLang="zh-CN" sz="2400" b="1" baseline="-25000"/>
              <a:t>4</a:t>
            </a:r>
            <a:r>
              <a:rPr lang="en-US" altLang="zh-CN" sz="2400" b="1"/>
              <a:t>  + 2KF + 10HF + 3H</a:t>
            </a:r>
            <a:r>
              <a:rPr lang="en-US" altLang="zh-CN" sz="2400" b="1" baseline="-25000"/>
              <a:t>2</a:t>
            </a:r>
            <a:r>
              <a:rPr lang="en-US" altLang="zh-CN" sz="2400" b="1"/>
              <a:t>O</a:t>
            </a:r>
            <a:r>
              <a:rPr lang="en-US" altLang="zh-CN" sz="2400" b="1" baseline="-25000"/>
              <a:t>2</a:t>
            </a:r>
            <a:r>
              <a:rPr lang="en-US" altLang="zh-CN" sz="2400" b="1"/>
              <a:t> = 2K</a:t>
            </a:r>
            <a:r>
              <a:rPr lang="en-US" altLang="zh-CN" sz="2400" b="1" baseline="-25000"/>
              <a:t>2</a:t>
            </a:r>
            <a:r>
              <a:rPr lang="en-US" altLang="zh-CN" sz="2400" b="1"/>
              <a:t>MnF</a:t>
            </a:r>
            <a:r>
              <a:rPr lang="en-US" altLang="zh-CN" sz="2400" b="1" baseline="-25000"/>
              <a:t>6</a:t>
            </a:r>
            <a:r>
              <a:rPr lang="en-US" altLang="zh-CN" sz="2400" b="1"/>
              <a:t> +8H</a:t>
            </a:r>
            <a:r>
              <a:rPr lang="en-US" altLang="zh-CN" sz="2400" b="1" baseline="-25000"/>
              <a:t>2</a:t>
            </a:r>
            <a:r>
              <a:rPr lang="en-US" altLang="zh-CN" sz="2400" b="1"/>
              <a:t>O + 3O</a:t>
            </a:r>
            <a:r>
              <a:rPr lang="en-US" altLang="zh-CN" sz="2400" b="1" baseline="-25000"/>
              <a:t>2</a:t>
            </a:r>
            <a:r>
              <a:rPr lang="en-US" altLang="zh-CN" sz="2400" b="1"/>
              <a:t> </a:t>
            </a:r>
          </a:p>
          <a:p>
            <a:pPr eaLnBrk="1" hangingPunct="1"/>
            <a:r>
              <a:rPr lang="en-US" altLang="zh-CN" sz="2400" b="1"/>
              <a:t>   SbCl</a:t>
            </a:r>
            <a:r>
              <a:rPr lang="en-US" altLang="zh-CN" sz="2400" b="1" baseline="-25000"/>
              <a:t>5</a:t>
            </a:r>
            <a:r>
              <a:rPr lang="en-US" altLang="zh-CN" sz="2400" b="1"/>
              <a:t> + 5HF = SbF</a:t>
            </a:r>
            <a:r>
              <a:rPr lang="en-US" altLang="zh-CN" sz="2400" b="1" baseline="-25000"/>
              <a:t>5</a:t>
            </a:r>
            <a:r>
              <a:rPr lang="en-US" altLang="zh-CN" sz="2400" b="1"/>
              <a:t>  + 5HCl </a:t>
            </a:r>
          </a:p>
          <a:p>
            <a:pPr eaLnBrk="1" hangingPunct="1"/>
            <a:r>
              <a:rPr lang="en-US" altLang="zh-CN" sz="2400" b="1"/>
              <a:t> </a:t>
            </a:r>
            <a:r>
              <a:rPr lang="zh-CN" altLang="en-US" sz="2400" b="1"/>
              <a:t>在特氟隆不锈钢反应器中：</a:t>
            </a:r>
          </a:p>
          <a:p>
            <a:pPr eaLnBrk="1" hangingPunct="1"/>
            <a:r>
              <a:rPr lang="zh-CN" altLang="en-US" sz="2400" b="1"/>
              <a:t>   </a:t>
            </a:r>
            <a:r>
              <a:rPr lang="en-US" altLang="zh-CN" sz="2400" b="1"/>
              <a:t>K</a:t>
            </a:r>
            <a:r>
              <a:rPr lang="en-US" altLang="zh-CN" sz="2400" b="1" baseline="-25000"/>
              <a:t>2</a:t>
            </a:r>
            <a:r>
              <a:rPr lang="en-US" altLang="zh-CN" sz="2400" b="1"/>
              <a:t>MnF</a:t>
            </a:r>
            <a:r>
              <a:rPr lang="en-US" altLang="zh-CN" sz="2400" b="1" baseline="-25000"/>
              <a:t>6</a:t>
            </a:r>
            <a:r>
              <a:rPr lang="en-US" altLang="zh-CN" sz="2400" b="1"/>
              <a:t> + 2SbF</a:t>
            </a:r>
            <a:r>
              <a:rPr lang="en-US" altLang="zh-CN" sz="2400" b="1" baseline="-25000"/>
              <a:t>5</a:t>
            </a:r>
            <a:r>
              <a:rPr lang="en-US" altLang="zh-CN" sz="2400" b="1"/>
              <a:t> = 2KSbF</a:t>
            </a:r>
            <a:r>
              <a:rPr lang="en-US" altLang="zh-CN" sz="2400" b="1" baseline="-25000"/>
              <a:t>6</a:t>
            </a:r>
            <a:r>
              <a:rPr lang="en-US" altLang="zh-CN" sz="2400" b="1"/>
              <a:t> + MnF</a:t>
            </a:r>
            <a:r>
              <a:rPr lang="en-US" altLang="zh-CN" sz="2400" b="1" baseline="-25000"/>
              <a:t>3</a:t>
            </a:r>
            <a:r>
              <a:rPr lang="en-US" altLang="zh-CN" sz="2400" b="1"/>
              <a:t> + 1/2F</a:t>
            </a:r>
            <a:r>
              <a:rPr lang="en-US" altLang="zh-CN" sz="2400" b="1" baseline="-25000"/>
              <a:t>2</a:t>
            </a:r>
          </a:p>
          <a:p>
            <a:pPr eaLnBrk="1" hangingPunct="1"/>
            <a:endParaRPr lang="en-US" altLang="zh-CN" sz="2400" b="1" baseline="-25000"/>
          </a:p>
          <a:p>
            <a:pPr eaLnBrk="1" hangingPunct="1"/>
            <a:r>
              <a:rPr lang="en-US" altLang="zh-CN" sz="2400" b="1"/>
              <a:t>  </a:t>
            </a:r>
            <a:r>
              <a:rPr lang="en-US" altLang="zh-CN" sz="2400" b="1" u="sng"/>
              <a:t>(3) </a:t>
            </a:r>
            <a:r>
              <a:rPr lang="zh-CN" altLang="en-US" sz="2400" b="1" u="sng"/>
              <a:t>贮存、运输</a:t>
            </a:r>
            <a:r>
              <a:rPr lang="zh-CN" altLang="en-US" sz="2400" b="1"/>
              <a:t>：</a:t>
            </a:r>
            <a:endParaRPr lang="en-US" altLang="zh-CN" sz="2400" b="1"/>
          </a:p>
          <a:p>
            <a:pPr eaLnBrk="1" hangingPunct="1"/>
            <a:r>
              <a:rPr lang="zh-CN" altLang="en-US" sz="2400" b="1"/>
              <a:t>用镍或镍的合金。</a:t>
            </a:r>
          </a:p>
          <a:p>
            <a:pPr eaLnBrk="1" hangingPunct="1"/>
            <a:r>
              <a:rPr lang="zh-CN" altLang="en-US" sz="2400" b="1"/>
              <a:t>因为</a:t>
            </a:r>
            <a:r>
              <a:rPr lang="en-US" altLang="zh-CN" sz="2400" b="1"/>
              <a:t>F</a:t>
            </a:r>
            <a:r>
              <a:rPr lang="en-US" altLang="zh-CN" sz="2400" b="1" baseline="-25000"/>
              <a:t>2</a:t>
            </a:r>
            <a:r>
              <a:rPr lang="en-US" altLang="zh-CN" sz="2400" b="1"/>
              <a:t> + Ni = NiF</a:t>
            </a:r>
            <a:r>
              <a:rPr lang="en-US" altLang="zh-CN" sz="2400" b="1" baseline="-25000"/>
              <a:t>2</a:t>
            </a:r>
            <a:r>
              <a:rPr lang="zh-CN" altLang="en-US" sz="2400" b="1"/>
              <a:t>，可以阻止</a:t>
            </a:r>
            <a:r>
              <a:rPr lang="en-US" altLang="zh-CN" sz="2400" b="1"/>
              <a:t>F</a:t>
            </a:r>
            <a:r>
              <a:rPr lang="en-US" altLang="zh-CN" sz="2400" b="1" baseline="-25000"/>
              <a:t>2</a:t>
            </a:r>
            <a:r>
              <a:rPr lang="zh-CN" altLang="en-US" sz="2400" b="1"/>
              <a:t>进一步反应。</a:t>
            </a:r>
          </a:p>
        </p:txBody>
      </p:sp>
      <p:sp>
        <p:nvSpPr>
          <p:cNvPr id="3" name="矩形 2">
            <a:extLst>
              <a:ext uri="{FF2B5EF4-FFF2-40B4-BE49-F238E27FC236}">
                <a16:creationId xmlns:a16="http://schemas.microsoft.com/office/drawing/2014/main" id="{6FB55A83-F841-E2D0-1136-A5C8CA92E9B7}"/>
              </a:ext>
            </a:extLst>
          </p:cNvPr>
          <p:cNvSpPr/>
          <p:nvPr/>
        </p:nvSpPr>
        <p:spPr>
          <a:xfrm>
            <a:off x="1703388" y="1"/>
            <a:ext cx="8964612" cy="2530475"/>
          </a:xfrm>
          <a:prstGeom prst="rect">
            <a:avLst/>
          </a:prstGeom>
        </p:spPr>
        <p:txBody>
          <a:bodyPr>
            <a:spAutoFit/>
          </a:bodyPr>
          <a:lstStyle/>
          <a:p>
            <a:pPr eaLnBrk="1" hangingPunct="1">
              <a:spcBef>
                <a:spcPct val="20000"/>
              </a:spcBef>
              <a:buClr>
                <a:srgbClr val="B2B2B2"/>
              </a:buClr>
              <a:buSzPct val="90000"/>
              <a:defRPr/>
            </a:pPr>
            <a:r>
              <a:rPr lang="en-US" altLang="zh-CN" sz="2400" kern="0" dirty="0">
                <a:solidFill>
                  <a:srgbClr val="000000"/>
                </a:solidFill>
                <a:latin typeface="Arial"/>
                <a:ea typeface="宋体"/>
              </a:rPr>
              <a:t> </a:t>
            </a:r>
            <a:r>
              <a:rPr lang="en-US" altLang="zh-CN" sz="2400" u="sng" kern="0" dirty="0">
                <a:solidFill>
                  <a:srgbClr val="000000"/>
                </a:solidFill>
                <a:latin typeface="Arial"/>
                <a:ea typeface="宋体"/>
              </a:rPr>
              <a:t>(1) </a:t>
            </a:r>
            <a:r>
              <a:rPr lang="zh-CN" altLang="en-US" sz="2400" u="sng" kern="0" dirty="0">
                <a:solidFill>
                  <a:srgbClr val="000000"/>
                </a:solidFill>
                <a:latin typeface="Arial"/>
                <a:ea typeface="宋体"/>
              </a:rPr>
              <a:t>电解法</a:t>
            </a:r>
            <a:r>
              <a:rPr lang="en-US" altLang="zh-CN" sz="2400" kern="0" dirty="0">
                <a:solidFill>
                  <a:srgbClr val="000000"/>
                </a:solidFill>
                <a:latin typeface="Arial"/>
                <a:ea typeface="宋体"/>
              </a:rPr>
              <a:t>:</a:t>
            </a:r>
          </a:p>
          <a:p>
            <a:pPr eaLnBrk="1" hangingPunct="1">
              <a:spcBef>
                <a:spcPct val="20000"/>
              </a:spcBef>
              <a:buClr>
                <a:srgbClr val="B2B2B2"/>
              </a:buClr>
              <a:buSzPct val="90000"/>
              <a:defRPr/>
            </a:pPr>
            <a:endParaRPr lang="en-US" altLang="zh-CN" sz="2400" kern="0" dirty="0">
              <a:solidFill>
                <a:srgbClr val="000000"/>
              </a:solidFill>
              <a:latin typeface="Arial"/>
              <a:ea typeface="宋体"/>
            </a:endParaRPr>
          </a:p>
          <a:p>
            <a:pPr eaLnBrk="1" hangingPunct="1">
              <a:spcBef>
                <a:spcPct val="20000"/>
              </a:spcBef>
              <a:buClr>
                <a:srgbClr val="B2B2B2"/>
              </a:buClr>
              <a:buSzPct val="90000"/>
              <a:defRPr/>
            </a:pPr>
            <a:r>
              <a:rPr lang="en-US" altLang="zh-CN" sz="2400" kern="0" dirty="0">
                <a:solidFill>
                  <a:srgbClr val="000000"/>
                </a:solidFill>
                <a:latin typeface="Arial"/>
                <a:ea typeface="宋体"/>
              </a:rPr>
              <a:t>        </a:t>
            </a:r>
          </a:p>
          <a:p>
            <a:pPr eaLnBrk="1" hangingPunct="1">
              <a:spcBef>
                <a:spcPct val="20000"/>
              </a:spcBef>
              <a:buClr>
                <a:srgbClr val="B2B2B2"/>
              </a:buClr>
              <a:buSzPct val="90000"/>
              <a:defRPr/>
            </a:pPr>
            <a:r>
              <a:rPr lang="zh-CN" altLang="en-US" sz="2400" kern="0" dirty="0">
                <a:solidFill>
                  <a:srgbClr val="000000"/>
                </a:solidFill>
                <a:latin typeface="Arial"/>
                <a:ea typeface="宋体"/>
              </a:rPr>
              <a:t>      现代工业使用了装有石墨电极的镍制或铜制电解池，用</a:t>
            </a:r>
            <a:r>
              <a:rPr lang="en-US" altLang="zh-CN" sz="2400" kern="0" dirty="0">
                <a:solidFill>
                  <a:srgbClr val="000000"/>
                </a:solidFill>
                <a:latin typeface="Arial"/>
                <a:ea typeface="宋体"/>
              </a:rPr>
              <a:t>KHF</a:t>
            </a:r>
            <a:r>
              <a:rPr lang="en-US" altLang="zh-CN" sz="2400" kern="0" baseline="-25000" dirty="0">
                <a:solidFill>
                  <a:srgbClr val="000000"/>
                </a:solidFill>
                <a:latin typeface="Arial"/>
                <a:ea typeface="宋体"/>
              </a:rPr>
              <a:t>2</a:t>
            </a:r>
            <a:r>
              <a:rPr lang="en-US" altLang="zh-CN" sz="2400" kern="0" dirty="0">
                <a:solidFill>
                  <a:srgbClr val="000000"/>
                </a:solidFill>
                <a:latin typeface="Arial"/>
                <a:ea typeface="宋体"/>
              </a:rPr>
              <a:t>(L)</a:t>
            </a:r>
            <a:r>
              <a:rPr lang="zh-CN" altLang="en-US" sz="2400" kern="0" dirty="0">
                <a:solidFill>
                  <a:srgbClr val="000000"/>
                </a:solidFill>
                <a:latin typeface="Arial"/>
                <a:ea typeface="宋体"/>
              </a:rPr>
              <a:t>作电解质，由于熔融的</a:t>
            </a:r>
            <a:r>
              <a:rPr lang="en-US" altLang="zh-CN" sz="2400" kern="0" dirty="0">
                <a:solidFill>
                  <a:srgbClr val="000000"/>
                </a:solidFill>
                <a:latin typeface="Arial"/>
                <a:ea typeface="宋体"/>
              </a:rPr>
              <a:t>KHF</a:t>
            </a:r>
            <a:r>
              <a:rPr lang="en-US" altLang="zh-CN" sz="2400" kern="0" baseline="-25000" dirty="0">
                <a:solidFill>
                  <a:srgbClr val="000000"/>
                </a:solidFill>
                <a:latin typeface="Arial"/>
                <a:ea typeface="宋体"/>
              </a:rPr>
              <a:t>2</a:t>
            </a:r>
            <a:r>
              <a:rPr lang="zh-CN" altLang="en-US" sz="2400" kern="0" dirty="0">
                <a:solidFill>
                  <a:srgbClr val="000000"/>
                </a:solidFill>
                <a:latin typeface="Arial"/>
                <a:ea typeface="宋体"/>
              </a:rPr>
              <a:t>在电解过程中被转化为固体</a:t>
            </a:r>
            <a:r>
              <a:rPr lang="en-US" altLang="zh-CN" sz="2400" kern="0" dirty="0">
                <a:solidFill>
                  <a:srgbClr val="000000"/>
                </a:solidFill>
                <a:latin typeface="Arial"/>
                <a:ea typeface="宋体"/>
              </a:rPr>
              <a:t>KF</a:t>
            </a:r>
            <a:r>
              <a:rPr lang="zh-CN" altLang="en-US" sz="2400" kern="0" dirty="0">
                <a:solidFill>
                  <a:srgbClr val="000000"/>
                </a:solidFill>
                <a:latin typeface="Arial"/>
                <a:ea typeface="宋体"/>
              </a:rPr>
              <a:t>，因而必须不断加入</a:t>
            </a:r>
            <a:r>
              <a:rPr lang="en-US" altLang="zh-CN" sz="2400" kern="0" dirty="0">
                <a:solidFill>
                  <a:srgbClr val="000000"/>
                </a:solidFill>
                <a:latin typeface="Arial"/>
                <a:ea typeface="宋体"/>
              </a:rPr>
              <a:t>HF</a:t>
            </a:r>
            <a:r>
              <a:rPr lang="zh-CN" altLang="en-US" sz="2400" kern="0" dirty="0">
                <a:solidFill>
                  <a:srgbClr val="000000"/>
                </a:solidFill>
                <a:latin typeface="Arial"/>
                <a:ea typeface="宋体"/>
              </a:rPr>
              <a:t>以维持电解质为熔融状态。</a:t>
            </a:r>
            <a:endParaRPr lang="zh-CN" altLang="en-US" sz="2400" dirty="0">
              <a:latin typeface="Arial" charset="0"/>
            </a:endParaRPr>
          </a:p>
        </p:txBody>
      </p:sp>
      <p:graphicFrame>
        <p:nvGraphicFramePr>
          <p:cNvPr id="50180" name="Object 4">
            <a:extLst>
              <a:ext uri="{FF2B5EF4-FFF2-40B4-BE49-F238E27FC236}">
                <a16:creationId xmlns:a16="http://schemas.microsoft.com/office/drawing/2014/main" id="{CA24FC6D-1241-535A-C73D-1BDCDB385B1E}"/>
              </a:ext>
            </a:extLst>
          </p:cNvPr>
          <p:cNvGraphicFramePr>
            <a:graphicFrameLocks noChangeAspect="1"/>
          </p:cNvGraphicFramePr>
          <p:nvPr/>
        </p:nvGraphicFramePr>
        <p:xfrm>
          <a:off x="3009901" y="606425"/>
          <a:ext cx="6677025" cy="647700"/>
        </p:xfrm>
        <a:graphic>
          <a:graphicData uri="http://schemas.openxmlformats.org/presentationml/2006/ole">
            <mc:AlternateContent xmlns:mc="http://schemas.openxmlformats.org/markup-compatibility/2006">
              <mc:Choice xmlns:v="urn:schemas-microsoft-com:vml" Requires="v">
                <p:oleObj name="Equation" r:id="rId2" imgW="2743200" imgH="266700" progId="Equation.DSMT4">
                  <p:embed/>
                </p:oleObj>
              </mc:Choice>
              <mc:Fallback>
                <p:oleObj name="Equation" r:id="rId2" imgW="2743200" imgH="266700" progId="Equation.DSMT4">
                  <p:embed/>
                  <p:pic>
                    <p:nvPicPr>
                      <p:cNvPr id="50180" name="Object 4">
                        <a:extLst>
                          <a:ext uri="{FF2B5EF4-FFF2-40B4-BE49-F238E27FC236}">
                            <a16:creationId xmlns:a16="http://schemas.microsoft.com/office/drawing/2014/main" id="{CA24FC6D-1241-535A-C73D-1BDCDB385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1" y="606425"/>
                        <a:ext cx="66770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1" name="灯片编号占位符 4">
            <a:extLst>
              <a:ext uri="{FF2B5EF4-FFF2-40B4-BE49-F238E27FC236}">
                <a16:creationId xmlns:a16="http://schemas.microsoft.com/office/drawing/2014/main" id="{A6A28910-CD3B-9709-07AA-32A969BA7C1E}"/>
              </a:ext>
            </a:extLst>
          </p:cNvPr>
          <p:cNvSpPr>
            <a:spLocks noGrp="1"/>
          </p:cNvSpPr>
          <p:nvPr>
            <p:ph type="sldNum" sz="quarter" idx="12"/>
          </p:nvPr>
        </p:nvSpPr>
        <p:spPr>
          <a:xfrm>
            <a:off x="8763000" y="657225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FE71949A-D7D4-4A7C-8D4E-A4FD2DEA27B4}" type="slidenum">
              <a:rPr lang="en-US" altLang="zh-CN" sz="1000"/>
              <a:pPr>
                <a:spcBef>
                  <a:spcPct val="0"/>
                </a:spcBef>
                <a:buClrTx/>
                <a:buSzTx/>
                <a:buFontTx/>
                <a:buNone/>
              </a:pPr>
              <a:t>61</a:t>
            </a:fld>
            <a:endParaRPr lang="en-US" altLang="zh-C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xEl>
                                              <p:pRg st="7" end="7"/>
                                            </p:txEl>
                                          </p:spTgt>
                                        </p:tgtEl>
                                        <p:attrNameLst>
                                          <p:attrName>style.visibility</p:attrName>
                                        </p:attrNameLst>
                                      </p:cBhvr>
                                      <p:to>
                                        <p:strVal val="visible"/>
                                      </p:to>
                                    </p:set>
                                    <p:animEffect transition="in" filter="checkerboard(across)">
                                      <p:cBhvr>
                                        <p:cTn id="7" dur="500"/>
                                        <p:tgtEl>
                                          <p:spTgt spid="18434">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34">
                                            <p:txEl>
                                              <p:pRg st="8" end="8"/>
                                            </p:txEl>
                                          </p:spTgt>
                                        </p:tgtEl>
                                        <p:attrNameLst>
                                          <p:attrName>style.visibility</p:attrName>
                                        </p:attrNameLst>
                                      </p:cBhvr>
                                      <p:to>
                                        <p:strVal val="visible"/>
                                      </p:to>
                                    </p:set>
                                    <p:animEffect transition="in" filter="checkerboard(across)">
                                      <p:cBhvr>
                                        <p:cTn id="10" dur="500"/>
                                        <p:tgtEl>
                                          <p:spTgt spid="18434">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8434">
                                            <p:txEl>
                                              <p:pRg st="9" end="9"/>
                                            </p:txEl>
                                          </p:spTgt>
                                        </p:tgtEl>
                                        <p:attrNameLst>
                                          <p:attrName>style.visibility</p:attrName>
                                        </p:attrNameLst>
                                      </p:cBhvr>
                                      <p:to>
                                        <p:strVal val="visible"/>
                                      </p:to>
                                    </p:set>
                                    <p:animEffect transition="in" filter="checkerboard(across)">
                                      <p:cBhvr>
                                        <p:cTn id="13" dur="500"/>
                                        <p:tgtEl>
                                          <p:spTgt spid="184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26089641-2DC2-79A7-700D-A678860AFC07}"/>
              </a:ext>
            </a:extLst>
          </p:cNvPr>
          <p:cNvSpPr>
            <a:spLocks noGrp="1" noChangeArrowheads="1"/>
          </p:cNvSpPr>
          <p:nvPr>
            <p:ph type="body" idx="1"/>
          </p:nvPr>
        </p:nvSpPr>
        <p:spPr>
          <a:xfrm>
            <a:off x="2063751" y="404813"/>
            <a:ext cx="8353425" cy="5403850"/>
          </a:xfrm>
        </p:spPr>
        <p:txBody>
          <a:bodyPr>
            <a:normAutofit fontScale="92500" lnSpcReduction="10000"/>
          </a:bodyPr>
          <a:lstStyle/>
          <a:p>
            <a:pPr eaLnBrk="1" hangingPunct="1">
              <a:lnSpc>
                <a:spcPct val="90000"/>
              </a:lnSpc>
            </a:pPr>
            <a:r>
              <a:rPr lang="en-US" altLang="zh-CN" b="1"/>
              <a:t>  </a:t>
            </a:r>
            <a:r>
              <a:rPr lang="en-US" altLang="zh-CN" b="1" u="sng"/>
              <a:t>3. Hydrolysis (</a:t>
            </a:r>
            <a:r>
              <a:rPr lang="zh-CN" altLang="en-US" b="1" u="sng"/>
              <a:t>水解性</a:t>
            </a:r>
            <a:r>
              <a:rPr lang="en-US" altLang="zh-CN" b="1" u="sng"/>
              <a:t>):</a:t>
            </a:r>
          </a:p>
          <a:p>
            <a:pPr eaLnBrk="1" hangingPunct="1">
              <a:lnSpc>
                <a:spcPct val="90000"/>
              </a:lnSpc>
            </a:pPr>
            <a:r>
              <a:rPr lang="en-US" altLang="zh-CN" b="1"/>
              <a:t>	 SiF</a:t>
            </a:r>
            <a:r>
              <a:rPr lang="en-US" altLang="zh-CN" b="1" baseline="-25000"/>
              <a:t>4</a:t>
            </a:r>
            <a:r>
              <a:rPr lang="en-US" altLang="zh-CN" b="1"/>
              <a:t> (g) + 2H</a:t>
            </a:r>
            <a:r>
              <a:rPr lang="en-US" altLang="zh-CN" b="1" baseline="-25000"/>
              <a:t>2</a:t>
            </a:r>
            <a:r>
              <a:rPr lang="en-US" altLang="zh-CN" b="1"/>
              <a:t>O (l) = H</a:t>
            </a:r>
            <a:r>
              <a:rPr lang="en-US" altLang="zh-CN" b="1" baseline="-25000"/>
              <a:t>2</a:t>
            </a:r>
            <a:r>
              <a:rPr lang="en-US" altLang="zh-CN" b="1"/>
              <a:t>SiO</a:t>
            </a:r>
            <a:r>
              <a:rPr lang="en-US" altLang="zh-CN" b="1" baseline="-25000"/>
              <a:t>3</a:t>
            </a:r>
            <a:r>
              <a:rPr lang="en-US" altLang="zh-CN" b="1"/>
              <a:t> (s) + 4HF (g)</a:t>
            </a:r>
          </a:p>
          <a:p>
            <a:pPr eaLnBrk="1" hangingPunct="1">
              <a:lnSpc>
                <a:spcPct val="90000"/>
              </a:lnSpc>
            </a:pPr>
            <a:r>
              <a:rPr lang="en-US" altLang="zh-CN" b="1"/>
              <a:t>    SiF</a:t>
            </a:r>
            <a:r>
              <a:rPr lang="en-US" altLang="zh-CN" b="1" baseline="-25000"/>
              <a:t>4</a:t>
            </a:r>
            <a:r>
              <a:rPr lang="en-US" altLang="zh-CN" b="1"/>
              <a:t> (g) + 2HF (aq) = 2H</a:t>
            </a:r>
            <a:r>
              <a:rPr lang="en-US" altLang="zh-CN" b="1" baseline="30000"/>
              <a:t>+</a:t>
            </a:r>
            <a:r>
              <a:rPr lang="en-US" altLang="zh-CN" b="1"/>
              <a:t> (aq) + SiF</a:t>
            </a:r>
            <a:r>
              <a:rPr lang="en-US" altLang="zh-CN" b="1" baseline="-25000"/>
              <a:t>6</a:t>
            </a:r>
            <a:r>
              <a:rPr lang="en-US" altLang="zh-CN" b="1" baseline="30000"/>
              <a:t>-</a:t>
            </a:r>
            <a:r>
              <a:rPr lang="en-US" altLang="zh-CN" b="1"/>
              <a:t> (aq)     </a:t>
            </a:r>
          </a:p>
          <a:p>
            <a:pPr eaLnBrk="1" hangingPunct="1">
              <a:lnSpc>
                <a:spcPct val="90000"/>
              </a:lnSpc>
            </a:pPr>
            <a:endParaRPr lang="en-US" altLang="zh-CN" b="1"/>
          </a:p>
          <a:p>
            <a:pPr eaLnBrk="1" hangingPunct="1">
              <a:lnSpc>
                <a:spcPct val="90000"/>
              </a:lnSpc>
            </a:pPr>
            <a:r>
              <a:rPr lang="en-US" altLang="zh-CN" b="1">
                <a:solidFill>
                  <a:srgbClr val="0000FF"/>
                </a:solidFill>
              </a:rPr>
              <a:t>※ </a:t>
            </a:r>
            <a:r>
              <a:rPr lang="zh-CN" altLang="en-US" b="1">
                <a:solidFill>
                  <a:srgbClr val="0000FF"/>
                </a:solidFill>
              </a:rPr>
              <a:t>当达到最大共价数（配位数）时，如</a:t>
            </a:r>
            <a:r>
              <a:rPr lang="en-US" altLang="zh-CN" b="1">
                <a:solidFill>
                  <a:srgbClr val="0000FF"/>
                </a:solidFill>
              </a:rPr>
              <a:t>SF</a:t>
            </a:r>
            <a:r>
              <a:rPr lang="en-US" altLang="zh-CN" b="1" baseline="-25000">
                <a:solidFill>
                  <a:srgbClr val="0000FF"/>
                </a:solidFill>
              </a:rPr>
              <a:t>6</a:t>
            </a:r>
            <a:r>
              <a:rPr lang="en-US" altLang="zh-CN" b="1">
                <a:solidFill>
                  <a:srgbClr val="0000FF"/>
                </a:solidFill>
              </a:rPr>
              <a:t>, CF</a:t>
            </a:r>
            <a:r>
              <a:rPr lang="en-US" altLang="zh-CN" b="1" baseline="-25000">
                <a:solidFill>
                  <a:srgbClr val="0000FF"/>
                </a:solidFill>
              </a:rPr>
              <a:t>4</a:t>
            </a:r>
          </a:p>
          <a:p>
            <a:pPr eaLnBrk="1" hangingPunct="1">
              <a:lnSpc>
                <a:spcPct val="90000"/>
              </a:lnSpc>
            </a:pPr>
            <a:r>
              <a:rPr lang="zh-CN" altLang="en-US" b="1">
                <a:solidFill>
                  <a:srgbClr val="0000FF"/>
                </a:solidFill>
              </a:rPr>
              <a:t>等，与水极难反应，这仅是动力学因素而不是</a:t>
            </a:r>
          </a:p>
          <a:p>
            <a:pPr eaLnBrk="1" hangingPunct="1">
              <a:lnSpc>
                <a:spcPct val="90000"/>
              </a:lnSpc>
            </a:pPr>
            <a:r>
              <a:rPr lang="zh-CN" altLang="en-US" b="1">
                <a:solidFill>
                  <a:srgbClr val="0000FF"/>
                </a:solidFill>
              </a:rPr>
              <a:t>热力学因素的结果</a:t>
            </a:r>
            <a:r>
              <a:rPr lang="zh-CN" altLang="en-US" b="1"/>
              <a:t>。例如：</a:t>
            </a:r>
          </a:p>
          <a:p>
            <a:pPr algn="ctr" eaLnBrk="1" hangingPunct="1">
              <a:lnSpc>
                <a:spcPct val="90000"/>
              </a:lnSpc>
            </a:pPr>
            <a:r>
              <a:rPr lang="en-US" altLang="zh-CN" b="1"/>
              <a:t>CF</a:t>
            </a:r>
            <a:r>
              <a:rPr lang="en-US" altLang="zh-CN" b="1" baseline="-25000"/>
              <a:t>4</a:t>
            </a:r>
            <a:r>
              <a:rPr lang="en-US" altLang="zh-CN" b="1"/>
              <a:t> (g) + 2H</a:t>
            </a:r>
            <a:r>
              <a:rPr lang="en-US" altLang="zh-CN" b="1" baseline="-25000"/>
              <a:t>2</a:t>
            </a:r>
            <a:r>
              <a:rPr lang="en-US" altLang="zh-CN" b="1"/>
              <a:t>O (l) = CO</a:t>
            </a:r>
            <a:r>
              <a:rPr lang="en-US" altLang="zh-CN" b="1" baseline="-25000"/>
              <a:t>2</a:t>
            </a:r>
            <a:r>
              <a:rPr lang="en-US" altLang="zh-CN" b="1"/>
              <a:t> (g) + 4HF (g) (</a:t>
            </a:r>
            <a:r>
              <a:rPr lang="en-US" altLang="zh-CN" b="1">
                <a:sym typeface="Symbol" panose="05050102010706020507" pitchFamily="18" charset="2"/>
              </a:rPr>
              <a:t>G&lt;0)</a:t>
            </a:r>
            <a:endParaRPr lang="en-US" altLang="zh-CN" b="1"/>
          </a:p>
          <a:p>
            <a:pPr algn="ctr" eaLnBrk="1" hangingPunct="1">
              <a:lnSpc>
                <a:spcPct val="90000"/>
              </a:lnSpc>
            </a:pPr>
            <a:r>
              <a:rPr lang="en-US" altLang="zh-CN" b="1"/>
              <a:t>【CCl</a:t>
            </a:r>
            <a:r>
              <a:rPr lang="en-US" altLang="zh-CN" b="1" baseline="-25000"/>
              <a:t>4</a:t>
            </a:r>
            <a:r>
              <a:rPr lang="en-US" altLang="zh-CN" b="1"/>
              <a:t>, SF</a:t>
            </a:r>
            <a:r>
              <a:rPr lang="en-US" altLang="zh-CN" b="1" baseline="-25000"/>
              <a:t>6</a:t>
            </a:r>
            <a:r>
              <a:rPr lang="zh-CN" altLang="en-US" b="1"/>
              <a:t>类似</a:t>
            </a:r>
            <a:r>
              <a:rPr lang="en-US" altLang="zh-CN" b="1"/>
              <a:t>】</a:t>
            </a:r>
            <a:r>
              <a:rPr lang="zh-CN" altLang="en-US" b="1"/>
              <a:t>           </a:t>
            </a:r>
            <a:endParaRPr lang="en-US" altLang="zh-CN" b="1"/>
          </a:p>
          <a:p>
            <a:pPr eaLnBrk="1" hangingPunct="1">
              <a:lnSpc>
                <a:spcPct val="90000"/>
              </a:lnSpc>
            </a:pPr>
            <a:r>
              <a:rPr lang="en-US" altLang="zh-CN" b="1"/>
              <a:t>           </a:t>
            </a:r>
            <a:r>
              <a:rPr lang="zh-CN" altLang="en-US" b="1"/>
              <a:t>有人理论解释为：一部分原因是由于亲核性的水分子很难穿透负电性的氟离子的保护层；另一部分原因是即使水分子中的氧原子可以与碳原子连接，氟原子仍然很难与碳断裂。</a:t>
            </a:r>
          </a:p>
        </p:txBody>
      </p:sp>
      <p:sp>
        <p:nvSpPr>
          <p:cNvPr id="56323" name="灯片编号占位符 2">
            <a:extLst>
              <a:ext uri="{FF2B5EF4-FFF2-40B4-BE49-F238E27FC236}">
                <a16:creationId xmlns:a16="http://schemas.microsoft.com/office/drawing/2014/main" id="{C54C52F0-4FB7-6142-C91A-60849AA0FF0B}"/>
              </a:ext>
            </a:extLst>
          </p:cNvPr>
          <p:cNvSpPr>
            <a:spLocks noGrp="1"/>
          </p:cNvSpPr>
          <p:nvPr>
            <p:ph type="sldNum" sz="quarter" idx="12"/>
          </p:nvPr>
        </p:nvSpPr>
        <p:spPr>
          <a:xfrm>
            <a:off x="8763000" y="657225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A97E1EEC-1909-4DF3-B004-8D9D63184D88}" type="slidenum">
              <a:rPr lang="en-US" altLang="zh-CN" sz="1000"/>
              <a:pPr>
                <a:spcBef>
                  <a:spcPct val="0"/>
                </a:spcBef>
                <a:buClrTx/>
                <a:buSzTx/>
                <a:buFontTx/>
                <a:buNone/>
              </a:pPr>
              <a:t>62</a:t>
            </a:fld>
            <a:endParaRPr lang="en-US" altLang="zh-CN" sz="1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a:extLst>
              <a:ext uri="{FF2B5EF4-FFF2-40B4-BE49-F238E27FC236}">
                <a16:creationId xmlns:a16="http://schemas.microsoft.com/office/drawing/2014/main" id="{5C85E570-0C9A-80E5-D0F4-1628F418F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64" r="22897" b="5882"/>
          <a:stretch>
            <a:fillRect/>
          </a:stretch>
        </p:blipFill>
        <p:spPr bwMode="auto">
          <a:xfrm>
            <a:off x="1774825" y="1125538"/>
            <a:ext cx="8305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8A26E6E9-9906-4AD1-6046-6E3E5BFDBAD3}"/>
              </a:ext>
            </a:extLst>
          </p:cNvPr>
          <p:cNvSpPr/>
          <p:nvPr/>
        </p:nvSpPr>
        <p:spPr>
          <a:xfrm>
            <a:off x="1992314" y="549275"/>
            <a:ext cx="4243387" cy="522288"/>
          </a:xfrm>
          <a:prstGeom prst="rect">
            <a:avLst/>
          </a:prstGeom>
        </p:spPr>
        <p:txBody>
          <a:bodyPr wrap="none">
            <a:spAutoFit/>
          </a:bodyPr>
          <a:lstStyle/>
          <a:p>
            <a:pPr marL="82550" indent="-82550">
              <a:spcBef>
                <a:spcPct val="20000"/>
              </a:spcBef>
              <a:buClr>
                <a:srgbClr val="B2B2B2"/>
              </a:buClr>
              <a:buSzPct val="90000"/>
              <a:defRPr/>
            </a:pPr>
            <a:r>
              <a:rPr lang="en-US" altLang="zh-CN" sz="2800" kern="0" dirty="0">
                <a:solidFill>
                  <a:srgbClr val="000000"/>
                </a:solidFill>
                <a:latin typeface="Arial"/>
                <a:ea typeface="宋体"/>
              </a:rPr>
              <a:t> (2) HF</a:t>
            </a:r>
            <a:r>
              <a:rPr lang="en-US" altLang="zh-CN" kern="0" dirty="0">
                <a:solidFill>
                  <a:srgbClr val="000000"/>
                </a:solidFill>
                <a:latin typeface="Arial"/>
                <a:ea typeface="宋体"/>
              </a:rPr>
              <a:t>(L)</a:t>
            </a:r>
            <a:r>
              <a:rPr lang="zh-CN" altLang="en-US" sz="2800" kern="0" dirty="0">
                <a:solidFill>
                  <a:srgbClr val="000000"/>
                </a:solidFill>
                <a:latin typeface="Arial"/>
                <a:ea typeface="宋体"/>
              </a:rPr>
              <a:t>是强的离子溶剂</a:t>
            </a:r>
            <a:r>
              <a:rPr lang="en-US" altLang="zh-CN" sz="2800" kern="0" dirty="0">
                <a:solidFill>
                  <a:srgbClr val="000000"/>
                </a:solidFill>
                <a:latin typeface="Arial"/>
                <a:ea typeface="宋体"/>
              </a:rPr>
              <a:t>:</a:t>
            </a:r>
          </a:p>
        </p:txBody>
      </p:sp>
      <p:sp>
        <p:nvSpPr>
          <p:cNvPr id="7" name="矩形 6">
            <a:extLst>
              <a:ext uri="{FF2B5EF4-FFF2-40B4-BE49-F238E27FC236}">
                <a16:creationId xmlns:a16="http://schemas.microsoft.com/office/drawing/2014/main" id="{2DBF1F47-BEC7-3A4C-2766-2A85E4ACBCD0}"/>
              </a:ext>
            </a:extLst>
          </p:cNvPr>
          <p:cNvSpPr/>
          <p:nvPr/>
        </p:nvSpPr>
        <p:spPr>
          <a:xfrm>
            <a:off x="2063751" y="4076700"/>
            <a:ext cx="6030913" cy="1041400"/>
          </a:xfrm>
          <a:prstGeom prst="rect">
            <a:avLst/>
          </a:prstGeom>
        </p:spPr>
        <p:txBody>
          <a:bodyPr>
            <a:spAutoFit/>
          </a:bodyPr>
          <a:lstStyle/>
          <a:p>
            <a:pPr marL="82550" indent="-82550">
              <a:spcBef>
                <a:spcPct val="20000"/>
              </a:spcBef>
              <a:buClr>
                <a:srgbClr val="B2B2B2"/>
              </a:buClr>
              <a:buSzPct val="90000"/>
              <a:defRPr/>
            </a:pPr>
            <a:r>
              <a:rPr lang="en-US" altLang="zh-CN" sz="2800" kern="0" dirty="0">
                <a:solidFill>
                  <a:srgbClr val="000000"/>
                </a:solidFill>
                <a:latin typeface="Arial"/>
                <a:ea typeface="宋体"/>
              </a:rPr>
              <a:t>b.     BF</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 + 2HF = BF</a:t>
            </a:r>
            <a:r>
              <a:rPr lang="en-US" altLang="zh-CN" sz="2800" kern="0" baseline="-25000" dirty="0">
                <a:solidFill>
                  <a:srgbClr val="000000"/>
                </a:solidFill>
                <a:latin typeface="Arial"/>
                <a:ea typeface="宋体"/>
              </a:rPr>
              <a:t>4</a:t>
            </a:r>
            <a:r>
              <a:rPr lang="en-US" altLang="zh-CN" sz="2800" kern="0" baseline="30000" dirty="0">
                <a:solidFill>
                  <a:srgbClr val="000000"/>
                </a:solidFill>
                <a:latin typeface="宋体" pitchFamily="2" charset="-122"/>
                <a:ea typeface="宋体"/>
              </a:rPr>
              <a:t>-</a:t>
            </a:r>
            <a:r>
              <a:rPr lang="en-US" altLang="zh-CN" sz="2800" kern="0" dirty="0">
                <a:solidFill>
                  <a:srgbClr val="000000"/>
                </a:solidFill>
                <a:latin typeface="Arial"/>
                <a:ea typeface="宋体"/>
              </a:rPr>
              <a:t> + 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F</a:t>
            </a:r>
            <a:r>
              <a:rPr lang="en-US" altLang="zh-CN" sz="2800" kern="0" baseline="30000" dirty="0">
                <a:solidFill>
                  <a:srgbClr val="000000"/>
                </a:solidFill>
                <a:latin typeface="Arial"/>
                <a:ea typeface="宋体"/>
              </a:rPr>
              <a:t>+</a:t>
            </a:r>
          </a:p>
          <a:p>
            <a:pPr marL="82550" indent="-82550">
              <a:spcBef>
                <a:spcPct val="20000"/>
              </a:spcBef>
              <a:buClr>
                <a:srgbClr val="B2B2B2"/>
              </a:buClr>
              <a:buSzPct val="90000"/>
              <a:defRPr/>
            </a:pPr>
            <a:r>
              <a:rPr lang="en-US" altLang="zh-CN" sz="2800" kern="0" baseline="30000" dirty="0">
                <a:solidFill>
                  <a:srgbClr val="000000"/>
                </a:solidFill>
                <a:latin typeface="Arial"/>
                <a:ea typeface="宋体"/>
              </a:rPr>
              <a:t>            </a:t>
            </a:r>
            <a:r>
              <a:rPr lang="en-US" altLang="zh-CN" sz="2800" kern="0" dirty="0">
                <a:solidFill>
                  <a:srgbClr val="000000"/>
                </a:solidFill>
                <a:latin typeface="Arial"/>
                <a:ea typeface="宋体"/>
              </a:rPr>
              <a:t>SbF</a:t>
            </a:r>
            <a:r>
              <a:rPr lang="en-US" altLang="zh-CN" sz="2800" kern="0" baseline="-25000" dirty="0">
                <a:solidFill>
                  <a:srgbClr val="000000"/>
                </a:solidFill>
                <a:latin typeface="Arial"/>
                <a:ea typeface="宋体"/>
              </a:rPr>
              <a:t>5</a:t>
            </a:r>
            <a:r>
              <a:rPr lang="en-US" altLang="zh-CN" sz="2800" kern="0" dirty="0">
                <a:solidFill>
                  <a:srgbClr val="000000"/>
                </a:solidFill>
                <a:latin typeface="Arial"/>
                <a:ea typeface="宋体"/>
              </a:rPr>
              <a:t> +2HF = SbF</a:t>
            </a:r>
            <a:r>
              <a:rPr lang="en-US" altLang="zh-CN" sz="2800" kern="0" baseline="-25000" dirty="0">
                <a:solidFill>
                  <a:srgbClr val="000000"/>
                </a:solidFill>
                <a:latin typeface="Arial"/>
                <a:ea typeface="宋体"/>
              </a:rPr>
              <a:t>6</a:t>
            </a:r>
            <a:r>
              <a:rPr lang="en-US" altLang="zh-CN" sz="2800" kern="0" baseline="30000" dirty="0">
                <a:solidFill>
                  <a:srgbClr val="000000"/>
                </a:solidFill>
                <a:latin typeface="宋体" pitchFamily="2" charset="-122"/>
                <a:ea typeface="宋体"/>
              </a:rPr>
              <a:t>-</a:t>
            </a:r>
            <a:r>
              <a:rPr lang="en-US" altLang="zh-CN" sz="2800" kern="0" dirty="0">
                <a:solidFill>
                  <a:srgbClr val="000000"/>
                </a:solidFill>
                <a:latin typeface="Arial"/>
                <a:ea typeface="宋体"/>
              </a:rPr>
              <a:t> + 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F</a:t>
            </a:r>
            <a:r>
              <a:rPr lang="en-US" altLang="zh-CN" sz="2800" kern="0" baseline="30000" dirty="0">
                <a:solidFill>
                  <a:srgbClr val="000000"/>
                </a:solidFill>
                <a:latin typeface="Arial"/>
                <a:ea typeface="宋体"/>
              </a:rPr>
              <a:t>+</a:t>
            </a:r>
          </a:p>
        </p:txBody>
      </p:sp>
      <p:sp>
        <p:nvSpPr>
          <p:cNvPr id="58373" name="灯片编号占位符 4">
            <a:extLst>
              <a:ext uri="{FF2B5EF4-FFF2-40B4-BE49-F238E27FC236}">
                <a16:creationId xmlns:a16="http://schemas.microsoft.com/office/drawing/2014/main" id="{79D6AA59-D36E-C487-049A-8FE4724C76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173E58B2-701C-430E-9841-528B284581ED}" type="slidenum">
              <a:rPr lang="en-US" altLang="zh-CN" sz="1000"/>
              <a:pPr>
                <a:spcBef>
                  <a:spcPct val="0"/>
                </a:spcBef>
                <a:buClrTx/>
                <a:buSzTx/>
                <a:buFontTx/>
                <a:buNone/>
              </a:pPr>
              <a:t>63</a:t>
            </a:fld>
            <a:endParaRPr lang="en-US" altLang="zh-CN" sz="1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B61144AC-8254-C7AC-6614-38E9D4C87C5F}"/>
              </a:ext>
            </a:extLst>
          </p:cNvPr>
          <p:cNvSpPr>
            <a:spLocks noGrp="1" noChangeArrowheads="1"/>
          </p:cNvSpPr>
          <p:nvPr>
            <p:ph type="body" idx="1"/>
          </p:nvPr>
        </p:nvSpPr>
        <p:spPr>
          <a:xfrm>
            <a:off x="1703388" y="5084764"/>
            <a:ext cx="8964612" cy="1844675"/>
          </a:xfrm>
        </p:spPr>
        <p:txBody>
          <a:bodyPr/>
          <a:lstStyle/>
          <a:p>
            <a:pPr marL="82550" indent="-82550"/>
            <a:r>
              <a:rPr lang="en-US" altLang="zh-CN" b="1"/>
              <a:t>(4) SiO</a:t>
            </a:r>
            <a:r>
              <a:rPr lang="en-US" altLang="zh-CN" b="1" baseline="-25000"/>
              <a:t>2</a:t>
            </a:r>
            <a:r>
              <a:rPr lang="en-US" altLang="zh-CN" b="1"/>
              <a:t> + 4HF (aq) = SiF</a:t>
            </a:r>
            <a:r>
              <a:rPr lang="en-US" altLang="zh-CN" b="1" baseline="-25000"/>
              <a:t>4</a:t>
            </a:r>
            <a:r>
              <a:rPr lang="en-US" altLang="zh-CN" b="1"/>
              <a:t> (g) + 2H</a:t>
            </a:r>
            <a:r>
              <a:rPr lang="en-US" altLang="zh-CN" b="1" baseline="-25000"/>
              <a:t>2</a:t>
            </a:r>
            <a:r>
              <a:rPr lang="en-US" altLang="zh-CN" b="1"/>
              <a:t>O</a:t>
            </a:r>
          </a:p>
          <a:p>
            <a:pPr marL="82550" indent="-82550"/>
            <a:r>
              <a:rPr lang="zh-CN" altLang="en-US" b="1"/>
              <a:t>所以氢氟酸盛入铅、橡胶，聚乙烯或石蜡中。</a:t>
            </a:r>
            <a:endParaRPr lang="en-US" altLang="zh-CN" b="1"/>
          </a:p>
          <a:p>
            <a:pPr marL="82550" indent="-82550"/>
            <a:r>
              <a:rPr lang="en-US" altLang="zh-CN" b="1"/>
              <a:t> SiF</a:t>
            </a:r>
            <a:r>
              <a:rPr lang="en-US" altLang="zh-CN" b="1" baseline="-25000"/>
              <a:t>4</a:t>
            </a:r>
            <a:r>
              <a:rPr lang="en-US" altLang="zh-CN" b="1"/>
              <a:t> (g) + 2HF (aq) = 2H</a:t>
            </a:r>
            <a:r>
              <a:rPr lang="en-US" altLang="zh-CN" b="1" baseline="30000"/>
              <a:t>+</a:t>
            </a:r>
            <a:r>
              <a:rPr lang="en-US" altLang="zh-CN" b="1"/>
              <a:t> (aq)</a:t>
            </a:r>
            <a:r>
              <a:rPr lang="en-US" altLang="zh-CN" b="1" baseline="30000"/>
              <a:t> </a:t>
            </a:r>
            <a:r>
              <a:rPr lang="en-US" altLang="zh-CN" b="1"/>
              <a:t>+ SiF</a:t>
            </a:r>
            <a:r>
              <a:rPr lang="en-US" altLang="zh-CN" b="1" baseline="-25000"/>
              <a:t>6</a:t>
            </a:r>
            <a:r>
              <a:rPr lang="en-US" altLang="zh-CN" b="1" baseline="30000"/>
              <a:t>2-</a:t>
            </a:r>
            <a:r>
              <a:rPr lang="en-US" altLang="zh-CN" b="1"/>
              <a:t> (aq) (HF</a:t>
            </a:r>
            <a:r>
              <a:rPr lang="zh-CN" altLang="en-US" b="1"/>
              <a:t>过量时</a:t>
            </a:r>
            <a:r>
              <a:rPr lang="en-US" altLang="zh-CN" b="1"/>
              <a:t>)</a:t>
            </a:r>
            <a:endParaRPr lang="zh-CN" altLang="en-US" b="1" baseline="30000"/>
          </a:p>
        </p:txBody>
      </p:sp>
      <p:sp>
        <p:nvSpPr>
          <p:cNvPr id="59395" name="矩形 4">
            <a:extLst>
              <a:ext uri="{FF2B5EF4-FFF2-40B4-BE49-F238E27FC236}">
                <a16:creationId xmlns:a16="http://schemas.microsoft.com/office/drawing/2014/main" id="{05949687-3712-5497-EF57-AF110E527460}"/>
              </a:ext>
            </a:extLst>
          </p:cNvPr>
          <p:cNvSpPr>
            <a:spLocks noChangeArrowheads="1"/>
          </p:cNvSpPr>
          <p:nvPr/>
        </p:nvSpPr>
        <p:spPr bwMode="auto">
          <a:xfrm>
            <a:off x="1847850" y="4076700"/>
            <a:ext cx="5976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FF0000"/>
                </a:solidFill>
              </a:rPr>
              <a:t>※ </a:t>
            </a:r>
            <a:r>
              <a:rPr lang="zh-CN" altLang="en-US" sz="2000">
                <a:solidFill>
                  <a:srgbClr val="FF0000"/>
                </a:solidFill>
              </a:rPr>
              <a:t>稳定性、腐蚀性最强的氢卤酸，如果皮肤不慎粘到，将一直腐蚀到骨髓。化学性质活泼，能与几乎所有元素发生反应（除</a:t>
            </a:r>
            <a:r>
              <a:rPr lang="en-US" altLang="zh-CN" sz="2000">
                <a:solidFill>
                  <a:srgbClr val="FF0000"/>
                </a:solidFill>
              </a:rPr>
              <a:t>He</a:t>
            </a:r>
            <a:r>
              <a:rPr lang="zh-CN" altLang="en-US" sz="2000">
                <a:solidFill>
                  <a:srgbClr val="FF0000"/>
                </a:solidFill>
              </a:rPr>
              <a:t>、</a:t>
            </a:r>
            <a:r>
              <a:rPr lang="en-US" altLang="zh-CN" sz="2000">
                <a:solidFill>
                  <a:srgbClr val="FF0000"/>
                </a:solidFill>
              </a:rPr>
              <a:t>Ne</a:t>
            </a:r>
            <a:r>
              <a:rPr lang="zh-CN" altLang="en-US" sz="2000">
                <a:solidFill>
                  <a:srgbClr val="FF0000"/>
                </a:solidFill>
              </a:rPr>
              <a:t> 、 </a:t>
            </a:r>
            <a:r>
              <a:rPr lang="en-US" altLang="zh-CN" sz="2000">
                <a:solidFill>
                  <a:srgbClr val="FF0000"/>
                </a:solidFill>
              </a:rPr>
              <a:t>Ar</a:t>
            </a:r>
            <a:r>
              <a:rPr lang="zh-CN" altLang="en-US" sz="2000">
                <a:solidFill>
                  <a:srgbClr val="FF0000"/>
                </a:solidFill>
              </a:rPr>
              <a:t>）。</a:t>
            </a:r>
          </a:p>
        </p:txBody>
      </p:sp>
      <p:grpSp>
        <p:nvGrpSpPr>
          <p:cNvPr id="59396" name="组合 3">
            <a:extLst>
              <a:ext uri="{FF2B5EF4-FFF2-40B4-BE49-F238E27FC236}">
                <a16:creationId xmlns:a16="http://schemas.microsoft.com/office/drawing/2014/main" id="{D29E054F-2D74-CF02-64C2-1AF6D43E71FE}"/>
              </a:ext>
            </a:extLst>
          </p:cNvPr>
          <p:cNvGrpSpPr>
            <a:grpSpLocks/>
          </p:cNvGrpSpPr>
          <p:nvPr/>
        </p:nvGrpSpPr>
        <p:grpSpPr bwMode="auto">
          <a:xfrm>
            <a:off x="2063751" y="1125538"/>
            <a:ext cx="8342313" cy="2127250"/>
            <a:chOff x="344488" y="1371600"/>
            <a:chExt cx="8342312" cy="2127250"/>
          </a:xfrm>
        </p:grpSpPr>
        <p:pic>
          <p:nvPicPr>
            <p:cNvPr id="59401" name="Picture 1123">
              <a:extLst>
                <a:ext uri="{FF2B5EF4-FFF2-40B4-BE49-F238E27FC236}">
                  <a16:creationId xmlns:a16="http://schemas.microsoft.com/office/drawing/2014/main" id="{02DE566F-CB0D-BFCE-462B-CA343AE2B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4639"/>
            <a:stretch>
              <a:fillRect/>
            </a:stretch>
          </p:blipFill>
          <p:spPr bwMode="auto">
            <a:xfrm>
              <a:off x="344488" y="1371600"/>
              <a:ext cx="834231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ext Box 1124">
              <a:extLst>
                <a:ext uri="{FF2B5EF4-FFF2-40B4-BE49-F238E27FC236}">
                  <a16:creationId xmlns:a16="http://schemas.microsoft.com/office/drawing/2014/main" id="{8A95BA43-6A16-DE35-955F-953EC112999B}"/>
                </a:ext>
              </a:extLst>
            </p:cNvPr>
            <p:cNvSpPr txBox="1">
              <a:spLocks noChangeArrowheads="1"/>
            </p:cNvSpPr>
            <p:nvPr/>
          </p:nvSpPr>
          <p:spPr bwMode="auto">
            <a:xfrm>
              <a:off x="4088481" y="1935579"/>
              <a:ext cx="4572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1800">
                  <a:sym typeface="Symbol" panose="05050102010706020507" pitchFamily="18" charset="2"/>
                </a:rPr>
                <a:t></a:t>
              </a:r>
              <a:endParaRPr lang="en-US" altLang="zh-CN" sz="1800"/>
            </a:p>
          </p:txBody>
        </p:sp>
      </p:grpSp>
      <p:sp>
        <p:nvSpPr>
          <p:cNvPr id="8" name="矩形 7">
            <a:extLst>
              <a:ext uri="{FF2B5EF4-FFF2-40B4-BE49-F238E27FC236}">
                <a16:creationId xmlns:a16="http://schemas.microsoft.com/office/drawing/2014/main" id="{C5298A4B-F4D4-59ED-FB83-655228BF4D7A}"/>
              </a:ext>
            </a:extLst>
          </p:cNvPr>
          <p:cNvSpPr/>
          <p:nvPr/>
        </p:nvSpPr>
        <p:spPr>
          <a:xfrm>
            <a:off x="1703389" y="188913"/>
            <a:ext cx="8785225" cy="1039812"/>
          </a:xfrm>
          <a:prstGeom prst="rect">
            <a:avLst/>
          </a:prstGeom>
        </p:spPr>
        <p:txBody>
          <a:bodyPr>
            <a:spAutoFit/>
          </a:bodyPr>
          <a:lstStyle/>
          <a:p>
            <a:pPr marL="82550" indent="-82550">
              <a:spcBef>
                <a:spcPct val="20000"/>
              </a:spcBef>
              <a:buClr>
                <a:srgbClr val="B2B2B2"/>
              </a:buClr>
              <a:buSzPct val="90000"/>
              <a:defRPr/>
            </a:pPr>
            <a:r>
              <a:rPr lang="en-US" altLang="zh-CN" sz="2800" kern="0" baseline="30000" dirty="0">
                <a:solidFill>
                  <a:srgbClr val="000000"/>
                </a:solidFill>
                <a:latin typeface="Arial"/>
                <a:ea typeface="宋体"/>
              </a:rPr>
              <a:t> </a:t>
            </a:r>
            <a:r>
              <a:rPr lang="en-US" altLang="zh-CN" sz="2800" kern="0" dirty="0">
                <a:solidFill>
                  <a:srgbClr val="000000"/>
                </a:solidFill>
                <a:latin typeface="Arial"/>
                <a:ea typeface="宋体"/>
              </a:rPr>
              <a:t>(3)</a:t>
            </a:r>
            <a:r>
              <a:rPr lang="en-US" altLang="zh-CN" sz="2800" kern="0" baseline="30000" dirty="0">
                <a:solidFill>
                  <a:srgbClr val="000000"/>
                </a:solidFill>
                <a:latin typeface="Arial"/>
                <a:ea typeface="宋体"/>
              </a:rPr>
              <a:t> </a:t>
            </a:r>
            <a:r>
              <a:rPr lang="en-US" altLang="zh-CN" sz="2800" kern="0" dirty="0">
                <a:solidFill>
                  <a:srgbClr val="000000"/>
                </a:solidFill>
                <a:latin typeface="Arial"/>
                <a:ea typeface="宋体"/>
              </a:rPr>
              <a:t>HF</a:t>
            </a:r>
            <a:r>
              <a:rPr lang="en-US" altLang="zh-CN" kern="0" dirty="0">
                <a:solidFill>
                  <a:srgbClr val="000000"/>
                </a:solidFill>
                <a:latin typeface="Arial"/>
                <a:ea typeface="宋体"/>
              </a:rPr>
              <a:t>(</a:t>
            </a:r>
            <a:r>
              <a:rPr lang="en-US" altLang="zh-CN" kern="0" dirty="0" err="1">
                <a:solidFill>
                  <a:srgbClr val="000000"/>
                </a:solidFill>
                <a:latin typeface="Arial"/>
                <a:ea typeface="宋体"/>
              </a:rPr>
              <a:t>aq</a:t>
            </a:r>
            <a:r>
              <a:rPr lang="en-US" altLang="zh-CN" kern="0" dirty="0">
                <a:solidFill>
                  <a:srgbClr val="000000"/>
                </a:solidFill>
                <a:latin typeface="Arial"/>
                <a:ea typeface="宋体"/>
              </a:rPr>
              <a:t>)</a:t>
            </a:r>
            <a:r>
              <a:rPr lang="zh-CN" altLang="en-US" sz="2800" kern="0" dirty="0">
                <a:solidFill>
                  <a:srgbClr val="000000"/>
                </a:solidFill>
                <a:latin typeface="Arial"/>
                <a:ea typeface="宋体"/>
              </a:rPr>
              <a:t>实际上是中等强度的酸，它含有</a:t>
            </a:r>
            <a:r>
              <a:rPr lang="en-US" altLang="zh-CN" sz="2800" kern="0" dirty="0">
                <a:solidFill>
                  <a:srgbClr val="000000"/>
                </a:solidFill>
                <a:latin typeface="Arial"/>
                <a:ea typeface="宋体"/>
              </a:rPr>
              <a:t>H</a:t>
            </a:r>
            <a:r>
              <a:rPr lang="en-US" altLang="zh-CN" sz="2800" kern="0" baseline="-25000" dirty="0">
                <a:solidFill>
                  <a:srgbClr val="000000"/>
                </a:solidFill>
                <a:latin typeface="Arial"/>
                <a:ea typeface="宋体"/>
              </a:rPr>
              <a:t>2</a:t>
            </a:r>
            <a:r>
              <a:rPr lang="en-US" altLang="zh-CN" sz="2800" kern="0" dirty="0">
                <a:solidFill>
                  <a:srgbClr val="000000"/>
                </a:solidFill>
                <a:latin typeface="Arial"/>
                <a:ea typeface="宋体"/>
              </a:rPr>
              <a:t>F</a:t>
            </a:r>
            <a:r>
              <a:rPr lang="en-US" altLang="zh-CN" sz="2800" kern="0" baseline="-25000" dirty="0">
                <a:solidFill>
                  <a:srgbClr val="000000"/>
                </a:solidFill>
                <a:latin typeface="Arial"/>
                <a:ea typeface="宋体"/>
              </a:rPr>
              <a:t>3</a:t>
            </a:r>
            <a:r>
              <a:rPr lang="en-US" altLang="zh-CN" sz="2800" kern="0" baseline="30000" dirty="0">
                <a:solidFill>
                  <a:srgbClr val="000000"/>
                </a:solidFill>
                <a:latin typeface="宋体" pitchFamily="2" charset="-122"/>
                <a:ea typeface="宋体"/>
              </a:rPr>
              <a:t>- </a:t>
            </a:r>
            <a:r>
              <a:rPr lang="zh-CN" altLang="en-US" sz="2800" kern="0" dirty="0">
                <a:solidFill>
                  <a:srgbClr val="000000"/>
                </a:solidFill>
                <a:latin typeface="Arial"/>
                <a:ea typeface="宋体"/>
              </a:rPr>
              <a:t>，</a:t>
            </a:r>
          </a:p>
          <a:p>
            <a:pPr marL="82550" indent="-82550">
              <a:spcBef>
                <a:spcPct val="20000"/>
              </a:spcBef>
              <a:buClr>
                <a:srgbClr val="B2B2B2"/>
              </a:buClr>
              <a:buSzPct val="90000"/>
              <a:defRPr/>
            </a:pPr>
            <a:r>
              <a:rPr lang="en-US" altLang="zh-CN" sz="2800" kern="0" dirty="0">
                <a:solidFill>
                  <a:srgbClr val="000000"/>
                </a:solidFill>
                <a:latin typeface="Arial"/>
                <a:ea typeface="宋体"/>
              </a:rPr>
              <a:t>H</a:t>
            </a:r>
            <a:r>
              <a:rPr lang="en-US" altLang="zh-CN" sz="2800" kern="0" baseline="-25000" dirty="0">
                <a:solidFill>
                  <a:srgbClr val="000000"/>
                </a:solidFill>
                <a:latin typeface="Arial"/>
                <a:ea typeface="宋体"/>
              </a:rPr>
              <a:t>3</a:t>
            </a:r>
            <a:r>
              <a:rPr lang="en-US" altLang="zh-CN" sz="2800" kern="0" dirty="0">
                <a:solidFill>
                  <a:srgbClr val="000000"/>
                </a:solidFill>
                <a:latin typeface="Arial"/>
                <a:ea typeface="宋体"/>
              </a:rPr>
              <a:t>F</a:t>
            </a:r>
            <a:r>
              <a:rPr lang="en-US" altLang="zh-CN" sz="2800" kern="0" baseline="-25000" dirty="0">
                <a:solidFill>
                  <a:srgbClr val="000000"/>
                </a:solidFill>
                <a:latin typeface="Arial"/>
                <a:ea typeface="宋体"/>
              </a:rPr>
              <a:t>4</a:t>
            </a:r>
            <a:r>
              <a:rPr lang="en-US" altLang="zh-CN" sz="2800" kern="0" baseline="30000" dirty="0">
                <a:solidFill>
                  <a:srgbClr val="000000"/>
                </a:solidFill>
                <a:latin typeface="宋体" pitchFamily="2" charset="-122"/>
                <a:ea typeface="宋体"/>
              </a:rPr>
              <a:t>-</a:t>
            </a:r>
            <a:r>
              <a:rPr lang="en-US" altLang="zh-CN" sz="2800" kern="0" baseline="-25000" dirty="0">
                <a:solidFill>
                  <a:srgbClr val="000000"/>
                </a:solidFill>
                <a:latin typeface="Arial"/>
                <a:ea typeface="宋体"/>
              </a:rPr>
              <a:t> </a:t>
            </a:r>
            <a:r>
              <a:rPr lang="zh-CN" altLang="en-US" sz="2800" kern="0" dirty="0">
                <a:solidFill>
                  <a:srgbClr val="000000"/>
                </a:solidFill>
                <a:latin typeface="Arial"/>
                <a:ea typeface="宋体"/>
              </a:rPr>
              <a:t>，</a:t>
            </a:r>
            <a:r>
              <a:rPr lang="en-US" altLang="zh-CN" sz="2800" kern="0" dirty="0">
                <a:solidFill>
                  <a:srgbClr val="000000"/>
                </a:solidFill>
                <a:latin typeface="Arial"/>
                <a:ea typeface="宋体"/>
              </a:rPr>
              <a:t>……H</a:t>
            </a:r>
            <a:r>
              <a:rPr lang="en-US" altLang="zh-CN" kern="0" dirty="0">
                <a:solidFill>
                  <a:srgbClr val="000000"/>
                </a:solidFill>
                <a:latin typeface="Arial"/>
                <a:ea typeface="宋体"/>
              </a:rPr>
              <a:t>n</a:t>
            </a:r>
            <a:r>
              <a:rPr lang="en-US" altLang="zh-CN" sz="2800" kern="0" dirty="0">
                <a:solidFill>
                  <a:srgbClr val="000000"/>
                </a:solidFill>
                <a:latin typeface="Arial"/>
                <a:ea typeface="宋体"/>
              </a:rPr>
              <a:t>F</a:t>
            </a:r>
            <a:r>
              <a:rPr lang="en-US" altLang="zh-CN" kern="0" dirty="0">
                <a:solidFill>
                  <a:srgbClr val="000000"/>
                </a:solidFill>
                <a:latin typeface="Arial"/>
                <a:ea typeface="宋体"/>
              </a:rPr>
              <a:t>n+1</a:t>
            </a:r>
            <a:r>
              <a:rPr lang="en-US" altLang="zh-CN" sz="2800" kern="0" baseline="30000" dirty="0">
                <a:solidFill>
                  <a:srgbClr val="000000"/>
                </a:solidFill>
                <a:latin typeface="宋体" pitchFamily="2" charset="-122"/>
                <a:ea typeface="宋体"/>
              </a:rPr>
              <a:t>-</a:t>
            </a:r>
            <a:r>
              <a:rPr lang="zh-CN" altLang="en-US" sz="2800" kern="0" dirty="0">
                <a:solidFill>
                  <a:srgbClr val="000000"/>
                </a:solidFill>
                <a:latin typeface="Arial"/>
                <a:ea typeface="宋体"/>
              </a:rPr>
              <a:t>等离子，在溶液中达到平衡。</a:t>
            </a:r>
          </a:p>
        </p:txBody>
      </p:sp>
      <p:pic>
        <p:nvPicPr>
          <p:cNvPr id="59398" name="Picture 4">
            <a:extLst>
              <a:ext uri="{FF2B5EF4-FFF2-40B4-BE49-F238E27FC236}">
                <a16:creationId xmlns:a16="http://schemas.microsoft.com/office/drawing/2014/main" id="{EA47CB82-2242-0A08-E26A-5E2C30A96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950" y="3644900"/>
            <a:ext cx="23050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a:extLst>
              <a:ext uri="{FF2B5EF4-FFF2-40B4-BE49-F238E27FC236}">
                <a16:creationId xmlns:a16="http://schemas.microsoft.com/office/drawing/2014/main" id="{B928E438-0129-E0BA-F29E-2CD9A4F28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5" y="3213100"/>
            <a:ext cx="3105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灯片编号占位符 9">
            <a:extLst>
              <a:ext uri="{FF2B5EF4-FFF2-40B4-BE49-F238E27FC236}">
                <a16:creationId xmlns:a16="http://schemas.microsoft.com/office/drawing/2014/main" id="{EA7DC975-F3AB-4247-6C30-405AFC1E7CE4}"/>
              </a:ext>
            </a:extLst>
          </p:cNvPr>
          <p:cNvSpPr>
            <a:spLocks noGrp="1"/>
          </p:cNvSpPr>
          <p:nvPr>
            <p:ph type="sldNum" sz="quarter" idx="12"/>
          </p:nvPr>
        </p:nvSpPr>
        <p:spPr>
          <a:xfrm>
            <a:off x="8763000" y="6643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7F330731-C64D-4374-BF77-C99F5984B848}" type="slidenum">
              <a:rPr lang="en-US" altLang="zh-CN" sz="1000"/>
              <a:pPr>
                <a:spcBef>
                  <a:spcPct val="0"/>
                </a:spcBef>
                <a:buClrTx/>
                <a:buSzTx/>
                <a:buFontTx/>
                <a:buNone/>
              </a:pPr>
              <a:t>64</a:t>
            </a:fld>
            <a:endParaRPr lang="en-US" altLang="zh-C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checkerboard(across)">
                                      <p:cBhvr>
                                        <p:cTn id="7" dur="500"/>
                                        <p:tgtEl>
                                          <p:spTgt spid="2457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checkerboard(across)">
                                      <p:cBhvr>
                                        <p:cTn id="10" dur="500"/>
                                        <p:tgtEl>
                                          <p:spTgt spid="2457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Effect transition="in" filter="checkerboard(across)">
                                      <p:cBhvr>
                                        <p:cTn id="13"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4">
            <a:extLst>
              <a:ext uri="{FF2B5EF4-FFF2-40B4-BE49-F238E27FC236}">
                <a16:creationId xmlns:a16="http://schemas.microsoft.com/office/drawing/2014/main" id="{F515D969-F44D-75F5-3E28-69C6B98AB30B}"/>
              </a:ext>
            </a:extLst>
          </p:cNvPr>
          <p:cNvSpPr>
            <a:spLocks noChangeArrowheads="1"/>
          </p:cNvSpPr>
          <p:nvPr/>
        </p:nvSpPr>
        <p:spPr bwMode="auto">
          <a:xfrm>
            <a:off x="1524000" y="549275"/>
            <a:ext cx="914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 typeface="Wingdings" panose="05000000000000000000" pitchFamily="2" charset="2"/>
              <a:buChar char="Ø"/>
            </a:pPr>
            <a:r>
              <a:rPr lang="zh-CN" altLang="en-US" sz="2000"/>
              <a:t> 制造漂白粉、漂白纸浆和布匹；</a:t>
            </a:r>
            <a:endParaRPr lang="en-US" altLang="zh-CN" sz="2000"/>
          </a:p>
          <a:p>
            <a:pPr eaLnBrk="1" hangingPunct="1">
              <a:spcBef>
                <a:spcPct val="0"/>
              </a:spcBef>
              <a:buClrTx/>
              <a:buSzTx/>
              <a:buFont typeface="Wingdings" panose="05000000000000000000" pitchFamily="2" charset="2"/>
              <a:buChar char="Ø"/>
            </a:pPr>
            <a:r>
              <a:rPr lang="en-US" altLang="zh-CN" sz="2000"/>
              <a:t> </a:t>
            </a:r>
            <a:r>
              <a:rPr lang="zh-CN" altLang="en-US" sz="2000"/>
              <a:t>合成盐酸、制造氯化物；</a:t>
            </a:r>
            <a:endParaRPr lang="en-US" altLang="zh-CN" sz="2000"/>
          </a:p>
          <a:p>
            <a:pPr eaLnBrk="1" hangingPunct="1">
              <a:spcBef>
                <a:spcPct val="0"/>
              </a:spcBef>
              <a:buClrTx/>
              <a:buSzTx/>
              <a:buFont typeface="Wingdings" panose="05000000000000000000" pitchFamily="2" charset="2"/>
              <a:buChar char="Ø"/>
            </a:pPr>
            <a:r>
              <a:rPr lang="en-US" altLang="zh-CN" sz="2000"/>
              <a:t> </a:t>
            </a:r>
            <a:r>
              <a:rPr lang="zh-CN" altLang="en-US" sz="2000"/>
              <a:t>饮水消毒；</a:t>
            </a:r>
            <a:endParaRPr lang="en-US" altLang="zh-CN" sz="2000"/>
          </a:p>
          <a:p>
            <a:pPr eaLnBrk="1" hangingPunct="1">
              <a:spcBef>
                <a:spcPct val="0"/>
              </a:spcBef>
              <a:buClrTx/>
              <a:buSzTx/>
              <a:buFont typeface="Wingdings" panose="05000000000000000000" pitchFamily="2" charset="2"/>
              <a:buChar char="Ø"/>
            </a:pPr>
            <a:r>
              <a:rPr lang="zh-CN" altLang="en-US" sz="2000"/>
              <a:t>合成塑料和农药等。</a:t>
            </a:r>
          </a:p>
        </p:txBody>
      </p:sp>
      <p:sp>
        <p:nvSpPr>
          <p:cNvPr id="64515" name="TextBox 7">
            <a:extLst>
              <a:ext uri="{FF2B5EF4-FFF2-40B4-BE49-F238E27FC236}">
                <a16:creationId xmlns:a16="http://schemas.microsoft.com/office/drawing/2014/main" id="{61983B39-9F21-F5D3-3E8D-D14A74B20EE2}"/>
              </a:ext>
            </a:extLst>
          </p:cNvPr>
          <p:cNvSpPr txBox="1">
            <a:spLocks noChangeArrowheads="1"/>
          </p:cNvSpPr>
          <p:nvPr/>
        </p:nvSpPr>
        <p:spPr bwMode="auto">
          <a:xfrm>
            <a:off x="3663951" y="0"/>
            <a:ext cx="430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200">
                <a:solidFill>
                  <a:schemeClr val="accent2"/>
                </a:solidFill>
              </a:rPr>
              <a:t>用途：重要的化工原料</a:t>
            </a:r>
          </a:p>
        </p:txBody>
      </p:sp>
      <p:graphicFrame>
        <p:nvGraphicFramePr>
          <p:cNvPr id="9" name="表格 8">
            <a:extLst>
              <a:ext uri="{FF2B5EF4-FFF2-40B4-BE49-F238E27FC236}">
                <a16:creationId xmlns:a16="http://schemas.microsoft.com/office/drawing/2014/main" id="{5C437E28-FE59-DD2B-CDCC-C8DE2A1FE306}"/>
              </a:ext>
            </a:extLst>
          </p:cNvPr>
          <p:cNvGraphicFramePr>
            <a:graphicFrameLocks noGrp="1"/>
          </p:cNvGraphicFramePr>
          <p:nvPr/>
        </p:nvGraphicFramePr>
        <p:xfrm>
          <a:off x="1631951" y="1844675"/>
          <a:ext cx="8964613" cy="4940443"/>
        </p:xfrm>
        <a:graphic>
          <a:graphicData uri="http://schemas.openxmlformats.org/drawingml/2006/table">
            <a:tbl>
              <a:tblPr firstRow="1" bandRow="1">
                <a:tableStyleId>{5C22544A-7EE6-4342-B048-85BDC9FD1C3A}</a:tableStyleId>
              </a:tblPr>
              <a:tblGrid>
                <a:gridCol w="1119346">
                  <a:extLst>
                    <a:ext uri="{9D8B030D-6E8A-4147-A177-3AD203B41FA5}">
                      <a16:colId xmlns:a16="http://schemas.microsoft.com/office/drawing/2014/main" val="20000"/>
                    </a:ext>
                  </a:extLst>
                </a:gridCol>
                <a:gridCol w="3020663">
                  <a:extLst>
                    <a:ext uri="{9D8B030D-6E8A-4147-A177-3AD203B41FA5}">
                      <a16:colId xmlns:a16="http://schemas.microsoft.com/office/drawing/2014/main" val="20001"/>
                    </a:ext>
                  </a:extLst>
                </a:gridCol>
                <a:gridCol w="2160270">
                  <a:extLst>
                    <a:ext uri="{9D8B030D-6E8A-4147-A177-3AD203B41FA5}">
                      <a16:colId xmlns:a16="http://schemas.microsoft.com/office/drawing/2014/main" val="20002"/>
                    </a:ext>
                  </a:extLst>
                </a:gridCol>
                <a:gridCol w="2664334">
                  <a:extLst>
                    <a:ext uri="{9D8B030D-6E8A-4147-A177-3AD203B41FA5}">
                      <a16:colId xmlns:a16="http://schemas.microsoft.com/office/drawing/2014/main" val="20003"/>
                    </a:ext>
                  </a:extLst>
                </a:gridCol>
              </a:tblGrid>
              <a:tr h="734332">
                <a:tc>
                  <a:txBody>
                    <a:bodyPr/>
                    <a:lstStyle/>
                    <a:p>
                      <a:r>
                        <a:rPr lang="zh-CN" altLang="en-US" sz="1800" dirty="0"/>
                        <a:t>酸</a:t>
                      </a:r>
                    </a:p>
                  </a:txBody>
                  <a:tcPr marL="91441" marR="91441" marT="45711" marB="45711"/>
                </a:tc>
                <a:tc>
                  <a:txBody>
                    <a:bodyPr/>
                    <a:lstStyle/>
                    <a:p>
                      <a:r>
                        <a:rPr lang="zh-CN" altLang="en-US" sz="1800" dirty="0"/>
                        <a:t>制备</a:t>
                      </a:r>
                    </a:p>
                  </a:txBody>
                  <a:tcPr marL="91441" marR="91441" marT="45711" marB="45711"/>
                </a:tc>
                <a:tc>
                  <a:txBody>
                    <a:bodyPr/>
                    <a:lstStyle/>
                    <a:p>
                      <a:r>
                        <a:rPr lang="zh-CN" altLang="en-US" sz="1800" dirty="0"/>
                        <a:t>性质</a:t>
                      </a:r>
                    </a:p>
                  </a:txBody>
                  <a:tcPr marL="91441" marR="91441" marT="45711" marB="45711"/>
                </a:tc>
                <a:tc>
                  <a:txBody>
                    <a:bodyPr/>
                    <a:lstStyle/>
                    <a:p>
                      <a:r>
                        <a:rPr lang="zh-CN" altLang="en-US" sz="1800" dirty="0"/>
                        <a:t>用途</a:t>
                      </a:r>
                    </a:p>
                  </a:txBody>
                  <a:tcPr marL="91441" marR="91441" marT="45711" marB="45711"/>
                </a:tc>
                <a:extLst>
                  <a:ext uri="{0D108BD9-81ED-4DB2-BD59-A6C34878D82A}">
                    <a16:rowId xmlns:a16="http://schemas.microsoft.com/office/drawing/2014/main" val="10000"/>
                  </a:ext>
                </a:extLst>
              </a:tr>
              <a:tr h="118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次氯酸</a:t>
                      </a:r>
                      <a:r>
                        <a:rPr lang="en-US" altLang="zh-CN" sz="1800" dirty="0"/>
                        <a:t>(</a:t>
                      </a:r>
                      <a:r>
                        <a:rPr lang="en-US" altLang="zh-CN" sz="1800" dirty="0" err="1"/>
                        <a:t>HClO</a:t>
                      </a:r>
                      <a:r>
                        <a:rPr lang="en-US" altLang="zh-CN" sz="18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及其盐</a:t>
                      </a:r>
                    </a:p>
                  </a:txBody>
                  <a:tcPr marL="91441" marR="91441" marT="45711" marB="45711"/>
                </a:tc>
                <a:tc>
                  <a:txBody>
                    <a:bodyPr/>
                    <a:lstStyle/>
                    <a:p>
                      <a:r>
                        <a:rPr lang="en-US" altLang="zh-CN" sz="1800" dirty="0"/>
                        <a:t>Cl</a:t>
                      </a:r>
                      <a:r>
                        <a:rPr lang="en-US" altLang="zh-CN" sz="1800" baseline="-25000" dirty="0"/>
                        <a:t>2</a:t>
                      </a:r>
                      <a:r>
                        <a:rPr lang="en-US" altLang="zh-CN" sz="1800" dirty="0"/>
                        <a:t> + H</a:t>
                      </a:r>
                      <a:r>
                        <a:rPr lang="en-US" altLang="zh-CN" sz="1800" baseline="-25000" dirty="0"/>
                        <a:t>2</a:t>
                      </a:r>
                      <a:r>
                        <a:rPr lang="en-US" altLang="zh-CN" sz="1800" dirty="0"/>
                        <a:t>O = </a:t>
                      </a:r>
                      <a:r>
                        <a:rPr lang="en-US" altLang="zh-CN" sz="1800" dirty="0" err="1"/>
                        <a:t>HClO</a:t>
                      </a:r>
                      <a:r>
                        <a:rPr lang="en-US" altLang="zh-CN" sz="1800" dirty="0"/>
                        <a:t> + </a:t>
                      </a:r>
                      <a:r>
                        <a:rPr lang="en-US" altLang="zh-CN" sz="1800" dirty="0" err="1"/>
                        <a:t>HCl</a:t>
                      </a:r>
                      <a:endParaRPr lang="zh-CN" altLang="en-US" sz="1800" dirty="0"/>
                    </a:p>
                  </a:txBody>
                  <a:tcPr marL="91441" marR="91441"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弱酸，但为很强的氧化剂，且具有漂白性 </a:t>
                      </a:r>
                    </a:p>
                  </a:txBody>
                  <a:tcPr marL="91441" marR="91441"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制造漂白粉</a:t>
                      </a:r>
                      <a:r>
                        <a:rPr lang="en-US" altLang="zh-CN" sz="1800" dirty="0"/>
                        <a:t>Ca(</a:t>
                      </a:r>
                      <a:r>
                        <a:rPr lang="en-US" altLang="zh-CN" sz="1800" dirty="0" err="1"/>
                        <a:t>ClO</a:t>
                      </a:r>
                      <a:r>
                        <a:rPr lang="en-US" altLang="zh-CN" sz="1800" dirty="0"/>
                        <a:t>)</a:t>
                      </a:r>
                      <a:r>
                        <a:rPr lang="en-US" altLang="zh-CN" sz="1800" baseline="-25000" dirty="0"/>
                        <a:t>2</a:t>
                      </a:r>
                      <a:r>
                        <a:rPr lang="en-US" altLang="zh-CN" sz="18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a:t>2Cl</a:t>
                      </a:r>
                      <a:r>
                        <a:rPr lang="en-US" altLang="zh-CN" sz="1800" baseline="-25000" dirty="0"/>
                        <a:t>2</a:t>
                      </a:r>
                      <a:r>
                        <a:rPr lang="en-US" altLang="zh-CN" sz="1800" dirty="0"/>
                        <a:t> + 2Ca(OH)</a:t>
                      </a:r>
                      <a:r>
                        <a:rPr lang="en-US" altLang="zh-CN" sz="1800" baseline="-25000" dirty="0"/>
                        <a:t>2</a:t>
                      </a:r>
                      <a:r>
                        <a:rPr lang="en-US" altLang="zh-CN" sz="1800" dirty="0"/>
                        <a:t> → Ca(</a:t>
                      </a:r>
                      <a:r>
                        <a:rPr lang="en-US" altLang="zh-CN" sz="1800" dirty="0" err="1"/>
                        <a:t>ClO</a:t>
                      </a:r>
                      <a:r>
                        <a:rPr lang="en-US" altLang="zh-CN" sz="1800" dirty="0"/>
                        <a:t>)</a:t>
                      </a:r>
                      <a:r>
                        <a:rPr lang="en-US" altLang="zh-CN" sz="1800" baseline="-25000" dirty="0"/>
                        <a:t>2</a:t>
                      </a:r>
                      <a:r>
                        <a:rPr lang="en-US" altLang="zh-CN" sz="1800" dirty="0"/>
                        <a:t>+ +CaCl</a:t>
                      </a:r>
                      <a:r>
                        <a:rPr lang="en-US" altLang="zh-CN" sz="1800" baseline="-25000" dirty="0"/>
                        <a:t>2</a:t>
                      </a:r>
                      <a:r>
                        <a:rPr lang="en-US" altLang="zh-CN" sz="1800" dirty="0"/>
                        <a:t> +2H</a:t>
                      </a:r>
                      <a:r>
                        <a:rPr lang="en-US" altLang="zh-CN" sz="1800" baseline="-25000" dirty="0"/>
                        <a:t>2</a:t>
                      </a:r>
                      <a:r>
                        <a:rPr lang="en-US" altLang="zh-CN" sz="1800" dirty="0"/>
                        <a:t>O </a:t>
                      </a:r>
                      <a:endParaRPr lang="zh-CN" altLang="en-US" sz="1800" dirty="0"/>
                    </a:p>
                  </a:txBody>
                  <a:tcPr marL="91441" marR="91441" marT="45711" marB="45711"/>
                </a:tc>
                <a:extLst>
                  <a:ext uri="{0D108BD9-81ED-4DB2-BD59-A6C34878D82A}">
                    <a16:rowId xmlns:a16="http://schemas.microsoft.com/office/drawing/2014/main" val="10001"/>
                  </a:ext>
                </a:extLst>
              </a:tr>
              <a:tr h="914339">
                <a:tc>
                  <a:txBody>
                    <a:bodyPr/>
                    <a:lstStyle/>
                    <a:p>
                      <a:r>
                        <a:rPr lang="zh-CN" altLang="en-US" sz="1800" dirty="0"/>
                        <a:t>亚氯酸</a:t>
                      </a:r>
                      <a:r>
                        <a:rPr lang="en-US" altLang="zh-CN" sz="1800" dirty="0"/>
                        <a:t>(HClO</a:t>
                      </a:r>
                      <a:r>
                        <a:rPr lang="en-US" altLang="zh-CN" sz="1800" baseline="-25000" dirty="0"/>
                        <a:t>2</a:t>
                      </a:r>
                      <a:r>
                        <a:rPr lang="en-US" altLang="zh-CN" sz="1800" dirty="0"/>
                        <a:t>)</a:t>
                      </a:r>
                      <a:r>
                        <a:rPr lang="zh-CN" altLang="en-US" sz="1800" dirty="0"/>
                        <a:t>及其盐</a:t>
                      </a:r>
                    </a:p>
                  </a:txBody>
                  <a:tcPr marL="91441" marR="91441" marT="45711" marB="45711"/>
                </a:tc>
                <a:tc>
                  <a:txBody>
                    <a:bodyPr/>
                    <a:lstStyle/>
                    <a:p>
                      <a:r>
                        <a:rPr lang="en-US" altLang="zh-CN" sz="1800" dirty="0"/>
                        <a:t>2ClO</a:t>
                      </a:r>
                      <a:r>
                        <a:rPr lang="en-US" altLang="zh-CN" sz="1800" baseline="-25000" dirty="0"/>
                        <a:t>2</a:t>
                      </a:r>
                      <a:r>
                        <a:rPr lang="en-US" altLang="zh-CN" sz="1800" dirty="0"/>
                        <a:t> + H</a:t>
                      </a:r>
                      <a:r>
                        <a:rPr lang="en-US" altLang="zh-CN" sz="1800" baseline="-25000" dirty="0"/>
                        <a:t>2</a:t>
                      </a:r>
                      <a:r>
                        <a:rPr lang="en-US" altLang="zh-CN" sz="1800" dirty="0"/>
                        <a:t>O → </a:t>
                      </a:r>
                    </a:p>
                    <a:p>
                      <a:r>
                        <a:rPr lang="en-US" altLang="zh-CN" sz="1800" dirty="0"/>
                        <a:t>HClO</a:t>
                      </a:r>
                      <a:r>
                        <a:rPr lang="en-US" altLang="zh-CN" sz="1800" baseline="-25000" dirty="0"/>
                        <a:t>2</a:t>
                      </a:r>
                      <a:r>
                        <a:rPr lang="en-US" altLang="zh-CN" sz="1800" dirty="0"/>
                        <a:t> + HClO</a:t>
                      </a:r>
                      <a:r>
                        <a:rPr lang="en-US" altLang="zh-CN" sz="1800" baseline="-25000" dirty="0"/>
                        <a:t>3</a:t>
                      </a:r>
                      <a:r>
                        <a:rPr lang="en-US" altLang="zh-CN" sz="1800" dirty="0"/>
                        <a:t> </a:t>
                      </a:r>
                      <a:endParaRPr lang="zh-CN" altLang="en-US" sz="1800" dirty="0"/>
                    </a:p>
                  </a:txBody>
                  <a:tcPr marL="91441" marR="91441" marT="45711" marB="45711"/>
                </a:tc>
                <a:tc>
                  <a:txBody>
                    <a:bodyPr/>
                    <a:lstStyle/>
                    <a:p>
                      <a:r>
                        <a:rPr lang="zh-CN" altLang="en-US" sz="1800" dirty="0"/>
                        <a:t>目前所知唯一的亚卤酸，非常不稳定</a:t>
                      </a:r>
                    </a:p>
                  </a:txBody>
                  <a:tcPr marL="91441" marR="91441" marT="45711" marB="45711"/>
                </a:tc>
                <a:tc>
                  <a:txBody>
                    <a:bodyPr/>
                    <a:lstStyle/>
                    <a:p>
                      <a:r>
                        <a:rPr lang="zh-CN" altLang="en-US" sz="1800" dirty="0"/>
                        <a:t>具有漂白性 </a:t>
                      </a:r>
                    </a:p>
                  </a:txBody>
                  <a:tcPr marL="91441" marR="91441" marT="45711" marB="45711"/>
                </a:tc>
                <a:extLst>
                  <a:ext uri="{0D108BD9-81ED-4DB2-BD59-A6C34878D82A}">
                    <a16:rowId xmlns:a16="http://schemas.microsoft.com/office/drawing/2014/main" val="10002"/>
                  </a:ext>
                </a:extLst>
              </a:tr>
              <a:tr h="914339">
                <a:tc>
                  <a:txBody>
                    <a:bodyPr/>
                    <a:lstStyle/>
                    <a:p>
                      <a:r>
                        <a:rPr lang="zh-CN" altLang="en-US" sz="1800" dirty="0"/>
                        <a:t>氯酸</a:t>
                      </a:r>
                      <a:r>
                        <a:rPr lang="en-US" altLang="zh-CN" sz="1800" dirty="0"/>
                        <a:t>(HClO</a:t>
                      </a:r>
                      <a:r>
                        <a:rPr lang="en-US" altLang="zh-CN" sz="1800" baseline="-25000" dirty="0"/>
                        <a:t>3</a:t>
                      </a:r>
                      <a:r>
                        <a:rPr lang="en-US" altLang="zh-CN" sz="1800" dirty="0"/>
                        <a:t>)</a:t>
                      </a:r>
                      <a:r>
                        <a:rPr lang="zh-CN" altLang="en-US" sz="1800" dirty="0"/>
                        <a:t>及其盐</a:t>
                      </a:r>
                    </a:p>
                  </a:txBody>
                  <a:tcPr marL="91441" marR="91441" marT="45711" marB="45711"/>
                </a:tc>
                <a:tc>
                  <a:txBody>
                    <a:bodyPr/>
                    <a:lstStyle/>
                    <a:p>
                      <a:r>
                        <a:rPr lang="en-US" altLang="zh-CN" sz="1800" dirty="0"/>
                        <a:t>3ClO</a:t>
                      </a:r>
                      <a:r>
                        <a:rPr lang="zh-CN" altLang="en-US" sz="1800" baseline="30000" dirty="0"/>
                        <a:t>－</a:t>
                      </a:r>
                      <a:r>
                        <a:rPr lang="zh-CN" altLang="en-US" sz="1800" dirty="0"/>
                        <a:t>→ </a:t>
                      </a:r>
                      <a:r>
                        <a:rPr lang="en-US" altLang="zh-CN" sz="1800" dirty="0"/>
                        <a:t>ClO</a:t>
                      </a:r>
                      <a:r>
                        <a:rPr lang="en-US" altLang="zh-CN" sz="1800" baseline="-25000" dirty="0"/>
                        <a:t>3</a:t>
                      </a:r>
                      <a:r>
                        <a:rPr lang="zh-CN" altLang="en-US" sz="1800" baseline="30000" dirty="0"/>
                        <a:t>－</a:t>
                      </a:r>
                      <a:r>
                        <a:rPr lang="zh-CN" altLang="en-US" sz="1800" dirty="0"/>
                        <a:t> </a:t>
                      </a:r>
                      <a:r>
                        <a:rPr lang="en-US" altLang="zh-CN" sz="1800" dirty="0"/>
                        <a:t>+ 2Cl</a:t>
                      </a:r>
                      <a:r>
                        <a:rPr lang="zh-CN" altLang="en-US" sz="1800" baseline="30000" dirty="0"/>
                        <a:t>－</a:t>
                      </a:r>
                      <a:r>
                        <a:rPr lang="zh-CN" altLang="en-US" sz="1800" dirty="0"/>
                        <a:t> </a:t>
                      </a:r>
                      <a:endParaRPr lang="en-US" altLang="zh-CN" sz="1800" dirty="0"/>
                    </a:p>
                    <a:p>
                      <a:r>
                        <a:rPr lang="en-US" altLang="zh-CN" sz="1800" dirty="0"/>
                        <a:t>3Cl</a:t>
                      </a:r>
                      <a:r>
                        <a:rPr lang="en-US" altLang="zh-CN" sz="1800" baseline="-25000" dirty="0"/>
                        <a:t>2</a:t>
                      </a:r>
                      <a:r>
                        <a:rPr lang="en-US" altLang="zh-CN" sz="1800" dirty="0"/>
                        <a:t> + 6OH</a:t>
                      </a:r>
                      <a:r>
                        <a:rPr lang="zh-CN" altLang="en-US" sz="1800" baseline="30000" dirty="0"/>
                        <a:t>－</a:t>
                      </a:r>
                      <a:r>
                        <a:rPr lang="zh-CN" altLang="en-US" sz="1800" dirty="0"/>
                        <a:t> → </a:t>
                      </a:r>
                      <a:r>
                        <a:rPr lang="en-US" altLang="zh-CN" sz="1800" dirty="0"/>
                        <a:t>ClO</a:t>
                      </a:r>
                      <a:r>
                        <a:rPr lang="en-US" altLang="zh-CN" sz="1800" baseline="-25000" dirty="0"/>
                        <a:t>3</a:t>
                      </a:r>
                      <a:r>
                        <a:rPr lang="zh-CN" altLang="en-US" sz="1800" baseline="30000" dirty="0"/>
                        <a:t>－</a:t>
                      </a:r>
                      <a:r>
                        <a:rPr lang="zh-CN" altLang="en-US" sz="1800" dirty="0"/>
                        <a:t> </a:t>
                      </a:r>
                      <a:r>
                        <a:rPr lang="en-US" altLang="zh-CN" sz="1800" dirty="0"/>
                        <a:t>+ 5Cl</a:t>
                      </a:r>
                      <a:r>
                        <a:rPr lang="zh-CN" altLang="en-US" sz="1800" baseline="30000" dirty="0"/>
                        <a:t>－</a:t>
                      </a:r>
                      <a:r>
                        <a:rPr lang="zh-CN" altLang="en-US" sz="1800" dirty="0"/>
                        <a:t> </a:t>
                      </a:r>
                      <a:r>
                        <a:rPr lang="en-US" altLang="zh-CN" sz="1800" dirty="0"/>
                        <a:t>+ 3H</a:t>
                      </a:r>
                      <a:r>
                        <a:rPr lang="en-US" altLang="zh-CN" sz="1800" baseline="-25000" dirty="0"/>
                        <a:t>2</a:t>
                      </a:r>
                      <a:r>
                        <a:rPr lang="en-US" altLang="zh-CN" sz="1800" dirty="0"/>
                        <a:t>O</a:t>
                      </a:r>
                      <a:endParaRPr lang="zh-CN" altLang="en-US" sz="1800" dirty="0"/>
                    </a:p>
                  </a:txBody>
                  <a:tcPr marL="91441" marR="91441" marT="45711" marB="45711"/>
                </a:tc>
                <a:tc>
                  <a:txBody>
                    <a:bodyPr/>
                    <a:lstStyle/>
                    <a:p>
                      <a:r>
                        <a:rPr lang="zh-CN" altLang="en-US" sz="1800" dirty="0"/>
                        <a:t>强氧化剂</a:t>
                      </a:r>
                    </a:p>
                  </a:txBody>
                  <a:tcPr marL="91441" marR="91441" marT="45711" marB="45711"/>
                </a:tc>
                <a:tc>
                  <a:txBody>
                    <a:bodyPr/>
                    <a:lstStyle/>
                    <a:p>
                      <a:r>
                        <a:rPr lang="zh-CN" altLang="en-US" sz="1800" dirty="0"/>
                        <a:t>用于制造炸药</a:t>
                      </a:r>
                    </a:p>
                  </a:txBody>
                  <a:tcPr marL="91441" marR="91441" marT="45711" marB="45711"/>
                </a:tc>
                <a:extLst>
                  <a:ext uri="{0D108BD9-81ED-4DB2-BD59-A6C34878D82A}">
                    <a16:rowId xmlns:a16="http://schemas.microsoft.com/office/drawing/2014/main" val="10003"/>
                  </a:ext>
                </a:extLst>
              </a:tr>
              <a:tr h="1188645">
                <a:tc>
                  <a:txBody>
                    <a:bodyPr/>
                    <a:lstStyle/>
                    <a:p>
                      <a:r>
                        <a:rPr lang="zh-CN" altLang="en-US" sz="1800" dirty="0"/>
                        <a:t>高氯酸</a:t>
                      </a:r>
                      <a:r>
                        <a:rPr lang="en-US" altLang="zh-CN" sz="1800" dirty="0"/>
                        <a:t>(HClO</a:t>
                      </a:r>
                      <a:r>
                        <a:rPr lang="en-US" altLang="zh-CN" sz="1800" baseline="-25000" dirty="0"/>
                        <a:t>4</a:t>
                      </a:r>
                      <a:r>
                        <a:rPr lang="en-US" altLang="zh-CN" sz="1800" dirty="0"/>
                        <a:t>)</a:t>
                      </a:r>
                      <a:r>
                        <a:rPr lang="zh-CN" altLang="en-US" sz="1800" dirty="0"/>
                        <a:t>及其盐</a:t>
                      </a:r>
                    </a:p>
                  </a:txBody>
                  <a:tcPr marL="91441" marR="91441" marT="45711" marB="45711"/>
                </a:tc>
                <a:tc>
                  <a:txBody>
                    <a:bodyPr/>
                    <a:lstStyle/>
                    <a:p>
                      <a:r>
                        <a:rPr lang="en-US" altLang="zh-CN" sz="1800" dirty="0"/>
                        <a:t>KClO</a:t>
                      </a:r>
                      <a:r>
                        <a:rPr lang="en-US" altLang="zh-CN" sz="1800" baseline="-25000" dirty="0"/>
                        <a:t>4</a:t>
                      </a:r>
                      <a:r>
                        <a:rPr lang="en-US" altLang="zh-CN" sz="1800" dirty="0"/>
                        <a:t> + H</a:t>
                      </a:r>
                      <a:r>
                        <a:rPr lang="en-US" altLang="zh-CN" sz="1800" baseline="-25000" dirty="0"/>
                        <a:t>2</a:t>
                      </a:r>
                      <a:r>
                        <a:rPr lang="en-US" altLang="zh-CN" sz="1800" dirty="0"/>
                        <a:t>SO4 → HClO</a:t>
                      </a:r>
                      <a:r>
                        <a:rPr lang="en-US" altLang="zh-CN" sz="1800" baseline="-25000" dirty="0"/>
                        <a:t>4</a:t>
                      </a:r>
                      <a:r>
                        <a:rPr lang="en-US" altLang="zh-CN" sz="1800" dirty="0"/>
                        <a:t> + KHSO</a:t>
                      </a:r>
                      <a:r>
                        <a:rPr lang="en-US" altLang="zh-CN" sz="1800" baseline="-25000" dirty="0"/>
                        <a:t>4</a:t>
                      </a:r>
                    </a:p>
                    <a:p>
                      <a:r>
                        <a:rPr lang="en-US" altLang="zh-CN" sz="1800" dirty="0"/>
                        <a:t>1/2Cl</a:t>
                      </a:r>
                      <a:r>
                        <a:rPr lang="en-US" altLang="zh-CN" sz="1800" baseline="-25000" dirty="0"/>
                        <a:t>2</a:t>
                      </a:r>
                      <a:r>
                        <a:rPr lang="en-US" altLang="zh-CN" sz="1800" dirty="0"/>
                        <a:t> + 4H</a:t>
                      </a:r>
                      <a:r>
                        <a:rPr lang="en-US" altLang="zh-CN" sz="1800" baseline="-25000" dirty="0"/>
                        <a:t>2</a:t>
                      </a:r>
                      <a:r>
                        <a:rPr lang="en-US" altLang="zh-CN" sz="1800" dirty="0"/>
                        <a:t>O → ClO</a:t>
                      </a:r>
                      <a:r>
                        <a:rPr lang="en-US" altLang="zh-CN" sz="1800" baseline="-25000" dirty="0"/>
                        <a:t>4</a:t>
                      </a:r>
                      <a:r>
                        <a:rPr lang="zh-CN" altLang="en-US" sz="1800" baseline="30000" dirty="0"/>
                        <a:t>－</a:t>
                      </a:r>
                      <a:r>
                        <a:rPr lang="en-US" altLang="zh-CN" sz="1800" dirty="0"/>
                        <a:t>+ 8H</a:t>
                      </a:r>
                      <a:r>
                        <a:rPr lang="en-US" altLang="zh-CN" sz="1800" baseline="30000" dirty="0"/>
                        <a:t>+</a:t>
                      </a:r>
                      <a:r>
                        <a:rPr lang="en-US" altLang="zh-CN" sz="1800" dirty="0"/>
                        <a:t> + 7e</a:t>
                      </a:r>
                      <a:r>
                        <a:rPr lang="zh-CN" altLang="en-US" sz="1800" baseline="30000" dirty="0"/>
                        <a:t>－</a:t>
                      </a:r>
                      <a:r>
                        <a:rPr lang="zh-CN" altLang="en-US" sz="1800" dirty="0"/>
                        <a:t> </a:t>
                      </a:r>
                    </a:p>
                  </a:txBody>
                  <a:tcPr marL="91441" marR="91441" marT="45711" marB="45711"/>
                </a:tc>
                <a:tc>
                  <a:txBody>
                    <a:bodyPr/>
                    <a:lstStyle/>
                    <a:p>
                      <a:r>
                        <a:rPr lang="zh-CN" altLang="en-US" sz="1800" dirty="0"/>
                        <a:t>最稳定的含氧酸，不易分解 </a:t>
                      </a:r>
                    </a:p>
                  </a:txBody>
                  <a:tcPr marL="91441" marR="91441" marT="45711" marB="45711"/>
                </a:tc>
                <a:tc>
                  <a:txBody>
                    <a:bodyPr/>
                    <a:lstStyle/>
                    <a:p>
                      <a:r>
                        <a:rPr lang="zh-CN" altLang="en-US" sz="1800" dirty="0"/>
                        <a:t>非常强的酸</a:t>
                      </a:r>
                    </a:p>
                  </a:txBody>
                  <a:tcPr marL="91441" marR="91441" marT="45711" marB="45711"/>
                </a:tc>
                <a:extLst>
                  <a:ext uri="{0D108BD9-81ED-4DB2-BD59-A6C34878D82A}">
                    <a16:rowId xmlns:a16="http://schemas.microsoft.com/office/drawing/2014/main" val="10004"/>
                  </a:ext>
                </a:extLst>
              </a:tr>
            </a:tbl>
          </a:graphicData>
        </a:graphic>
      </p:graphicFrame>
      <p:sp>
        <p:nvSpPr>
          <p:cNvPr id="64548" name="灯片编号占位符 4">
            <a:extLst>
              <a:ext uri="{FF2B5EF4-FFF2-40B4-BE49-F238E27FC236}">
                <a16:creationId xmlns:a16="http://schemas.microsoft.com/office/drawing/2014/main" id="{3889AFF5-055A-A6C2-FFF4-BDDDFDA6BF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907A1CEB-3A9E-43F9-83E9-6954EE169D7B}" type="slidenum">
              <a:rPr lang="en-US" altLang="zh-CN" sz="1000"/>
              <a:pPr>
                <a:spcBef>
                  <a:spcPct val="0"/>
                </a:spcBef>
                <a:buClrTx/>
                <a:buSzTx/>
                <a:buFontTx/>
                <a:buNone/>
              </a:pPr>
              <a:t>65</a:t>
            </a:fld>
            <a:endParaRPr lang="en-US" altLang="zh-CN" sz="1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D8448118-91BE-1BE2-BA4A-C136068300F6}"/>
              </a:ext>
            </a:extLst>
          </p:cNvPr>
          <p:cNvSpPr>
            <a:spLocks noGrp="1" noChangeArrowheads="1"/>
          </p:cNvSpPr>
          <p:nvPr>
            <p:ph type="body" sz="half" idx="1"/>
          </p:nvPr>
        </p:nvSpPr>
        <p:spPr>
          <a:xfrm>
            <a:off x="2208213" y="765175"/>
            <a:ext cx="7905750" cy="4781550"/>
          </a:xfrm>
        </p:spPr>
        <p:txBody>
          <a:bodyPr>
            <a:normAutofit lnSpcReduction="10000"/>
          </a:bodyPr>
          <a:lstStyle/>
          <a:p>
            <a:pPr marL="0" indent="0"/>
            <a:r>
              <a:rPr lang="en-US" altLang="zh-CN" b="1"/>
              <a:t> </a:t>
            </a:r>
            <a:r>
              <a:rPr lang="en-US" altLang="zh-CN" b="1">
                <a:solidFill>
                  <a:srgbClr val="0000FF"/>
                </a:solidFill>
              </a:rPr>
              <a:t>5. [ +7 ] O.S.</a:t>
            </a:r>
          </a:p>
          <a:p>
            <a:pPr marL="0" indent="0"/>
            <a:r>
              <a:rPr lang="en-US" altLang="zh-CN" b="1"/>
              <a:t>    Cl</a:t>
            </a:r>
            <a:r>
              <a:rPr lang="en-US" altLang="zh-CN" b="1" baseline="-25000"/>
              <a:t>2</a:t>
            </a:r>
            <a:r>
              <a:rPr lang="en-US" altLang="zh-CN" b="1"/>
              <a:t>O</a:t>
            </a:r>
            <a:r>
              <a:rPr lang="en-US" altLang="zh-CN" b="1" baseline="-25000"/>
              <a:t>7</a:t>
            </a:r>
            <a:r>
              <a:rPr lang="en-US" altLang="zh-CN" b="1"/>
              <a:t>       ClO</a:t>
            </a:r>
            <a:r>
              <a:rPr lang="en-US" altLang="zh-CN" b="1" baseline="-25000"/>
              <a:t>3</a:t>
            </a:r>
            <a:r>
              <a:rPr lang="en-US" altLang="zh-CN" b="1"/>
              <a:t>F       ClO</a:t>
            </a:r>
            <a:r>
              <a:rPr lang="en-US" altLang="zh-CN" b="1" baseline="-25000"/>
              <a:t>2</a:t>
            </a:r>
            <a:r>
              <a:rPr lang="en-US" altLang="zh-CN" b="1"/>
              <a:t>F</a:t>
            </a:r>
            <a:r>
              <a:rPr lang="en-US" altLang="zh-CN" b="1" baseline="-25000"/>
              <a:t>3</a:t>
            </a:r>
            <a:r>
              <a:rPr lang="en-US" altLang="zh-CN" b="1"/>
              <a:t>       ClOF</a:t>
            </a:r>
            <a:r>
              <a:rPr lang="en-US" altLang="zh-CN" b="1" baseline="-25000"/>
              <a:t>5    </a:t>
            </a:r>
          </a:p>
          <a:p>
            <a:pPr marL="0" indent="0"/>
            <a:r>
              <a:rPr lang="en-US" altLang="zh-CN" b="1"/>
              <a:t>    ClF</a:t>
            </a:r>
            <a:r>
              <a:rPr lang="en-US" altLang="zh-CN" b="1" baseline="-25000"/>
              <a:t>7</a:t>
            </a:r>
            <a:r>
              <a:rPr lang="en-US" altLang="zh-CN" b="1"/>
              <a:t>         [ ClO</a:t>
            </a:r>
            <a:r>
              <a:rPr lang="en-US" altLang="zh-CN" b="1" baseline="-25000"/>
              <a:t>4 </a:t>
            </a:r>
            <a:r>
              <a:rPr lang="en-US" altLang="zh-CN" b="1"/>
              <a:t>] </a:t>
            </a:r>
            <a:r>
              <a:rPr lang="en-US" altLang="zh-CN" b="1" baseline="30000">
                <a:latin typeface="宋体" panose="02010600030101010101" pitchFamily="2" charset="-122"/>
              </a:rPr>
              <a:t>-</a:t>
            </a:r>
            <a:r>
              <a:rPr lang="en-US" altLang="zh-CN" b="1"/>
              <a:t>  [ ClO</a:t>
            </a:r>
            <a:r>
              <a:rPr lang="en-US" altLang="zh-CN" b="1" baseline="-25000"/>
              <a:t>3</a:t>
            </a:r>
            <a:r>
              <a:rPr lang="en-US" altLang="zh-CN" b="1"/>
              <a:t>F</a:t>
            </a:r>
            <a:r>
              <a:rPr lang="en-US" altLang="zh-CN" b="1" baseline="-25000"/>
              <a:t>2 </a:t>
            </a:r>
            <a:r>
              <a:rPr lang="en-US" altLang="zh-CN" b="1"/>
              <a:t>] </a:t>
            </a:r>
            <a:r>
              <a:rPr lang="en-US" altLang="zh-CN" b="1" baseline="30000">
                <a:latin typeface="宋体" panose="02010600030101010101" pitchFamily="2" charset="-122"/>
              </a:rPr>
              <a:t>-</a:t>
            </a:r>
            <a:r>
              <a:rPr lang="en-US" altLang="zh-CN" b="1"/>
              <a:t> [ ClO</a:t>
            </a:r>
            <a:r>
              <a:rPr lang="en-US" altLang="zh-CN" b="1" baseline="-25000"/>
              <a:t>2</a:t>
            </a:r>
            <a:r>
              <a:rPr lang="en-US" altLang="zh-CN" b="1"/>
              <a:t>F</a:t>
            </a:r>
            <a:r>
              <a:rPr lang="en-US" altLang="zh-CN" b="1" baseline="-25000"/>
              <a:t>4 </a:t>
            </a:r>
            <a:r>
              <a:rPr lang="en-US" altLang="zh-CN" b="1"/>
              <a:t>] </a:t>
            </a:r>
            <a:r>
              <a:rPr lang="en-US" altLang="zh-CN" b="1" baseline="30000">
                <a:latin typeface="宋体" panose="02010600030101010101" pitchFamily="2" charset="-122"/>
              </a:rPr>
              <a:t>-</a:t>
            </a:r>
            <a:r>
              <a:rPr lang="en-US" altLang="zh-CN" b="1"/>
              <a:t>                                                                </a:t>
            </a:r>
          </a:p>
          <a:p>
            <a:pPr marL="0" indent="0"/>
            <a:r>
              <a:rPr lang="en-US" altLang="zh-CN" b="1"/>
              <a:t>  </a:t>
            </a:r>
            <a:r>
              <a:rPr lang="zh-CN" altLang="en-US" b="1"/>
              <a:t>用</a:t>
            </a:r>
            <a:r>
              <a:rPr lang="en-US" altLang="zh-CN" b="1"/>
              <a:t>P</a:t>
            </a:r>
            <a:r>
              <a:rPr lang="en-US" altLang="zh-CN" sz="2000" b="1"/>
              <a:t>2</a:t>
            </a:r>
            <a:r>
              <a:rPr lang="en-US" altLang="zh-CN" b="1"/>
              <a:t>O</a:t>
            </a:r>
            <a:r>
              <a:rPr lang="en-US" altLang="zh-CN" sz="2000" b="1"/>
              <a:t>5</a:t>
            </a:r>
            <a:r>
              <a:rPr lang="zh-CN" altLang="en-US" b="1"/>
              <a:t>使高氯酸脱水得到</a:t>
            </a:r>
            <a:r>
              <a:rPr lang="en-US" altLang="zh-CN" b="1"/>
              <a:t>Cl</a:t>
            </a:r>
            <a:r>
              <a:rPr lang="en-US" altLang="zh-CN" sz="1800" b="1"/>
              <a:t>2</a:t>
            </a:r>
            <a:r>
              <a:rPr lang="en-US" altLang="zh-CN" b="1"/>
              <a:t>O</a:t>
            </a:r>
            <a:r>
              <a:rPr lang="en-US" altLang="zh-CN" sz="1800" b="1"/>
              <a:t>7</a:t>
            </a:r>
            <a:r>
              <a:rPr lang="zh-CN" altLang="en-US" b="1"/>
              <a:t>酸酐：</a:t>
            </a:r>
          </a:p>
          <a:p>
            <a:pPr marL="0" indent="0"/>
            <a:r>
              <a:rPr lang="zh-CN" altLang="en-US" b="1"/>
              <a:t>     </a:t>
            </a:r>
            <a:r>
              <a:rPr lang="en-US" altLang="zh-CN" b="1"/>
              <a:t>6HClO</a:t>
            </a:r>
            <a:r>
              <a:rPr lang="en-US" altLang="zh-CN" b="1" baseline="-25000"/>
              <a:t>4</a:t>
            </a:r>
            <a:r>
              <a:rPr lang="en-US" altLang="zh-CN" b="1"/>
              <a:t> + P</a:t>
            </a:r>
            <a:r>
              <a:rPr lang="en-US" altLang="zh-CN" b="1" baseline="-25000"/>
              <a:t>2</a:t>
            </a:r>
            <a:r>
              <a:rPr lang="en-US" altLang="zh-CN" b="1"/>
              <a:t>O</a:t>
            </a:r>
            <a:r>
              <a:rPr lang="en-US" altLang="zh-CN" b="1" baseline="-25000"/>
              <a:t>5</a:t>
            </a:r>
            <a:r>
              <a:rPr lang="en-US" altLang="zh-CN" b="1"/>
              <a:t> = 3Cl</a:t>
            </a:r>
            <a:r>
              <a:rPr lang="en-US" altLang="zh-CN" b="1" baseline="-25000"/>
              <a:t>2</a:t>
            </a:r>
            <a:r>
              <a:rPr lang="en-US" altLang="zh-CN" b="1"/>
              <a:t>O</a:t>
            </a:r>
            <a:r>
              <a:rPr lang="en-US" altLang="zh-CN" b="1" baseline="-25000"/>
              <a:t>7</a:t>
            </a:r>
            <a:r>
              <a:rPr lang="en-US" altLang="zh-CN" b="1"/>
              <a:t> + 2H</a:t>
            </a:r>
            <a:r>
              <a:rPr lang="en-US" altLang="zh-CN" b="1" baseline="-25000"/>
              <a:t>3</a:t>
            </a:r>
            <a:r>
              <a:rPr lang="en-US" altLang="zh-CN" b="1"/>
              <a:t>PO</a:t>
            </a:r>
            <a:r>
              <a:rPr lang="en-US" altLang="zh-CN" b="1" baseline="-25000"/>
              <a:t>4</a:t>
            </a:r>
            <a:endParaRPr lang="en-US" altLang="zh-CN" b="1"/>
          </a:p>
          <a:p>
            <a:pPr marL="0" indent="0"/>
            <a:r>
              <a:rPr lang="en-US" altLang="zh-CN" b="1"/>
              <a:t>  Cl</a:t>
            </a:r>
            <a:r>
              <a:rPr lang="en-US" altLang="zh-CN" sz="1800" b="1"/>
              <a:t>2</a:t>
            </a:r>
            <a:r>
              <a:rPr lang="en-US" altLang="zh-CN" b="1"/>
              <a:t>O</a:t>
            </a:r>
            <a:r>
              <a:rPr lang="en-US" altLang="zh-CN" sz="1800" b="1"/>
              <a:t>7</a:t>
            </a:r>
            <a:r>
              <a:rPr lang="zh-CN" altLang="en-US" b="1"/>
              <a:t>较稳定，但超过</a:t>
            </a:r>
            <a:r>
              <a:rPr lang="en-US" altLang="zh-CN" b="1"/>
              <a:t>393K</a:t>
            </a:r>
            <a:r>
              <a:rPr lang="zh-CN" altLang="en-US" b="1"/>
              <a:t>会爆炸。</a:t>
            </a:r>
          </a:p>
          <a:p>
            <a:pPr marL="0" indent="0"/>
            <a:r>
              <a:rPr lang="zh-CN" altLang="en-US" b="1"/>
              <a:t>  </a:t>
            </a:r>
            <a:r>
              <a:rPr lang="en-US" altLang="zh-CN" b="1"/>
              <a:t>HClO</a:t>
            </a:r>
            <a:r>
              <a:rPr lang="en-US" altLang="zh-CN" sz="1800" b="1"/>
              <a:t>4</a:t>
            </a:r>
            <a:r>
              <a:rPr lang="zh-CN" altLang="en-US" b="1"/>
              <a:t>在液态时为双聚体</a:t>
            </a:r>
          </a:p>
          <a:p>
            <a:pPr marL="0" indent="0"/>
            <a:endParaRPr lang="zh-CN" altLang="en-US" b="1"/>
          </a:p>
          <a:p>
            <a:pPr marL="0" indent="0"/>
            <a:r>
              <a:rPr lang="zh-CN" altLang="en-US" b="1"/>
              <a:t>                 </a:t>
            </a:r>
            <a:r>
              <a:rPr lang="zh-CN" altLang="en-US" b="1">
                <a:solidFill>
                  <a:srgbClr val="0000FF"/>
                </a:solidFill>
              </a:rPr>
              <a:t>在水中稳定，</a:t>
            </a:r>
            <a:endParaRPr lang="en-US" altLang="zh-CN" b="1">
              <a:solidFill>
                <a:srgbClr val="0000FF"/>
              </a:solidFill>
            </a:endParaRPr>
          </a:p>
          <a:p>
            <a:pPr marL="0" indent="0"/>
            <a:r>
              <a:rPr lang="en-US" altLang="zh-CN" b="1">
                <a:solidFill>
                  <a:srgbClr val="0000FF"/>
                </a:solidFill>
              </a:rPr>
              <a:t>                 </a:t>
            </a:r>
            <a:r>
              <a:rPr lang="zh-CN" altLang="en-US" b="1">
                <a:solidFill>
                  <a:srgbClr val="0000FF"/>
                </a:solidFill>
              </a:rPr>
              <a:t>是最强的酸之一！</a:t>
            </a:r>
            <a:endParaRPr lang="zh-CN" altLang="en-US" b="1"/>
          </a:p>
        </p:txBody>
      </p:sp>
      <p:pic>
        <p:nvPicPr>
          <p:cNvPr id="73731" name="Picture 4">
            <a:extLst>
              <a:ext uri="{FF2B5EF4-FFF2-40B4-BE49-F238E27FC236}">
                <a16:creationId xmlns:a16="http://schemas.microsoft.com/office/drawing/2014/main" id="{FBD38AF6-6DA4-4AA0-C0B3-48FDE01315D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91400" y="4508500"/>
            <a:ext cx="3240088" cy="1181100"/>
          </a:xfrm>
          <a:noFill/>
        </p:spPr>
      </p:pic>
      <p:pic>
        <p:nvPicPr>
          <p:cNvPr id="73732" name="Picture 8" descr="5">
            <a:extLst>
              <a:ext uri="{FF2B5EF4-FFF2-40B4-BE49-F238E27FC236}">
                <a16:creationId xmlns:a16="http://schemas.microsoft.com/office/drawing/2014/main" id="{38181063-6329-27D5-29A7-08832C4EBFF6}"/>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472488" y="2565401"/>
            <a:ext cx="1981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灯片编号占位符 4">
            <a:extLst>
              <a:ext uri="{FF2B5EF4-FFF2-40B4-BE49-F238E27FC236}">
                <a16:creationId xmlns:a16="http://schemas.microsoft.com/office/drawing/2014/main" id="{84074AFE-7D46-BACD-64F2-227222A85D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69F96277-DB18-4C33-BCDF-1087098999ED}" type="slidenum">
              <a:rPr lang="en-US" altLang="zh-CN" sz="1000"/>
              <a:pPr>
                <a:spcBef>
                  <a:spcPct val="0"/>
                </a:spcBef>
                <a:buClrTx/>
                <a:buSzTx/>
                <a:buFontTx/>
                <a:buNone/>
              </a:pPr>
              <a:t>66</a:t>
            </a:fld>
            <a:endParaRPr lang="en-US" altLang="zh-CN" sz="1000"/>
          </a:p>
        </p:txBody>
      </p:sp>
      <p:pic>
        <p:nvPicPr>
          <p:cNvPr id="73734" name="Picture 7" descr="http://upload.wikimedia.org/wikipedia/commons/thumb/b/b2/Perchloric-acid-2D-dimensions.png/120px-Perchloric-acid-2D-dimensions.png">
            <a:hlinkClick r:id="rId4" tooltip="Perchloric acidHydroxidotrioxidochlorine"/>
            <a:extLst>
              <a:ext uri="{FF2B5EF4-FFF2-40B4-BE49-F238E27FC236}">
                <a16:creationId xmlns:a16="http://schemas.microsoft.com/office/drawing/2014/main" id="{1BDAE53D-9F96-145C-3F71-A351E7170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4552950"/>
            <a:ext cx="19081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CE6FD9DA-0F70-9690-5563-E566A64CAAEF}"/>
              </a:ext>
            </a:extLst>
          </p:cNvPr>
          <p:cNvSpPr>
            <a:spLocks noGrp="1" noChangeArrowheads="1"/>
          </p:cNvSpPr>
          <p:nvPr>
            <p:ph type="body" idx="1"/>
          </p:nvPr>
        </p:nvSpPr>
        <p:spPr>
          <a:xfrm>
            <a:off x="1524000" y="2133601"/>
            <a:ext cx="9144000" cy="4924425"/>
          </a:xfrm>
        </p:spPr>
        <p:txBody>
          <a:bodyPr/>
          <a:lstStyle/>
          <a:p>
            <a:pPr eaLnBrk="1" hangingPunct="1"/>
            <a:r>
              <a:rPr lang="en-US" altLang="zh-CN" sz="2400" b="1"/>
              <a:t> </a:t>
            </a:r>
            <a:r>
              <a:rPr lang="zh-CN" altLang="en-US" sz="2400" b="1">
                <a:solidFill>
                  <a:srgbClr val="0000FF"/>
                </a:solidFill>
              </a:rPr>
              <a:t>四、</a:t>
            </a:r>
            <a:r>
              <a:rPr lang="en-US" altLang="zh-CN" sz="2400" b="1">
                <a:solidFill>
                  <a:srgbClr val="0000FF"/>
                </a:solidFill>
              </a:rPr>
              <a:t>ClO</a:t>
            </a:r>
            <a:r>
              <a:rPr lang="en-US" altLang="zh-CN" sz="2400" b="1" baseline="30000">
                <a:solidFill>
                  <a:srgbClr val="0000FF"/>
                </a:solidFill>
                <a:latin typeface="宋体" panose="02010600030101010101" pitchFamily="2" charset="-122"/>
              </a:rPr>
              <a:t>-</a:t>
            </a:r>
            <a:r>
              <a:rPr lang="en-US" altLang="zh-CN" sz="2400" b="1">
                <a:solidFill>
                  <a:srgbClr val="0000FF"/>
                </a:solidFill>
              </a:rPr>
              <a:t> ClO</a:t>
            </a:r>
            <a:r>
              <a:rPr lang="en-US" altLang="zh-CN" sz="2400" b="1" baseline="-25000">
                <a:solidFill>
                  <a:srgbClr val="0000FF"/>
                </a:solidFill>
              </a:rPr>
              <a:t>2</a:t>
            </a:r>
            <a:r>
              <a:rPr lang="en-US" altLang="zh-CN" sz="2400" b="1" baseline="30000">
                <a:solidFill>
                  <a:srgbClr val="0000FF"/>
                </a:solidFill>
                <a:latin typeface="宋体" panose="02010600030101010101" pitchFamily="2" charset="-122"/>
              </a:rPr>
              <a:t>-</a:t>
            </a:r>
            <a:r>
              <a:rPr lang="en-US" altLang="zh-CN" sz="2400" b="1">
                <a:solidFill>
                  <a:srgbClr val="0000FF"/>
                </a:solidFill>
              </a:rPr>
              <a:t> ClO</a:t>
            </a:r>
            <a:r>
              <a:rPr lang="en-US" altLang="zh-CN" sz="2400" b="1" baseline="-25000">
                <a:solidFill>
                  <a:srgbClr val="0000FF"/>
                </a:solidFill>
              </a:rPr>
              <a:t>3</a:t>
            </a:r>
            <a:r>
              <a:rPr lang="en-US" altLang="zh-CN" sz="2400" b="1" baseline="30000">
                <a:solidFill>
                  <a:srgbClr val="0000FF"/>
                </a:solidFill>
                <a:latin typeface="宋体" panose="02010600030101010101" pitchFamily="2" charset="-122"/>
              </a:rPr>
              <a:t>-</a:t>
            </a:r>
            <a:r>
              <a:rPr lang="en-US" altLang="zh-CN" sz="2400" b="1">
                <a:solidFill>
                  <a:srgbClr val="0000FF"/>
                </a:solidFill>
              </a:rPr>
              <a:t> ClO</a:t>
            </a:r>
            <a:r>
              <a:rPr lang="en-US" altLang="zh-CN" sz="2400" b="1" baseline="-25000">
                <a:solidFill>
                  <a:srgbClr val="0000FF"/>
                </a:solidFill>
              </a:rPr>
              <a:t>4</a:t>
            </a:r>
            <a:r>
              <a:rPr lang="en-US" altLang="zh-CN" sz="2400" b="1" baseline="30000">
                <a:solidFill>
                  <a:srgbClr val="0000FF"/>
                </a:solidFill>
                <a:latin typeface="宋体" panose="02010600030101010101" pitchFamily="2" charset="-122"/>
              </a:rPr>
              <a:t>- </a:t>
            </a:r>
            <a:r>
              <a:rPr lang="zh-CN" altLang="en-US" sz="2400" b="1">
                <a:solidFill>
                  <a:srgbClr val="0000FF"/>
                </a:solidFill>
              </a:rPr>
              <a:t>序列的稳定性与氧化性，相应酸的</a:t>
            </a:r>
            <a:endParaRPr lang="en-US" altLang="zh-CN" sz="2400" b="1">
              <a:solidFill>
                <a:srgbClr val="0000FF"/>
              </a:solidFill>
            </a:endParaRPr>
          </a:p>
          <a:p>
            <a:pPr eaLnBrk="1" hangingPunct="1"/>
            <a:r>
              <a:rPr lang="zh-CN" altLang="en-US" sz="2400" b="1">
                <a:solidFill>
                  <a:srgbClr val="0000FF"/>
                </a:solidFill>
              </a:rPr>
              <a:t>        酸性</a:t>
            </a:r>
            <a:r>
              <a:rPr lang="en-US" altLang="zh-CN" sz="2400" b="1">
                <a:solidFill>
                  <a:srgbClr val="FF0000"/>
                </a:solidFill>
              </a:rPr>
              <a:t>【※</a:t>
            </a:r>
            <a:r>
              <a:rPr lang="zh-CN" altLang="en-US" sz="2400" b="1">
                <a:solidFill>
                  <a:srgbClr val="FF0000"/>
                </a:solidFill>
              </a:rPr>
              <a:t>重要知识点！</a:t>
            </a:r>
            <a:r>
              <a:rPr lang="en-US" altLang="zh-CN" sz="2400" b="1">
                <a:solidFill>
                  <a:srgbClr val="FF0000"/>
                </a:solidFill>
              </a:rPr>
              <a:t>】</a:t>
            </a:r>
            <a:endParaRPr lang="zh-CN" altLang="en-US" sz="2400" b="1">
              <a:solidFill>
                <a:srgbClr val="FF0000"/>
              </a:solidFill>
            </a:endParaRPr>
          </a:p>
          <a:p>
            <a:pPr eaLnBrk="1" hangingPunct="1"/>
            <a:r>
              <a:rPr lang="zh-CN" altLang="en-US" sz="2400" b="1"/>
              <a:t>  </a:t>
            </a:r>
            <a:r>
              <a:rPr lang="en-US" altLang="zh-CN" sz="2400" b="1"/>
              <a:t>1. </a:t>
            </a:r>
            <a:r>
              <a:rPr lang="zh-CN" altLang="en-US" sz="2400" b="1"/>
              <a:t>从</a:t>
            </a:r>
            <a:r>
              <a:rPr lang="en-US" altLang="zh-CN" sz="2400" b="1"/>
              <a:t>ClO</a:t>
            </a:r>
            <a:r>
              <a:rPr lang="en-US" altLang="zh-CN" sz="2400" b="1" baseline="30000">
                <a:latin typeface="宋体" panose="02010600030101010101" pitchFamily="2" charset="-122"/>
              </a:rPr>
              <a:t>-</a:t>
            </a:r>
            <a:r>
              <a:rPr lang="zh-CN" altLang="en-US" sz="2400" b="1"/>
              <a:t>到</a:t>
            </a:r>
            <a:r>
              <a:rPr lang="en-US" altLang="zh-CN" sz="2400" b="1"/>
              <a:t>ClO</a:t>
            </a:r>
            <a:r>
              <a:rPr lang="en-US" altLang="zh-CN" sz="2400" b="1" baseline="-25000"/>
              <a:t>4</a:t>
            </a:r>
            <a:r>
              <a:rPr lang="en-US" altLang="zh-CN" sz="2400" b="1" baseline="30000">
                <a:latin typeface="宋体" panose="02010600030101010101" pitchFamily="2" charset="-122"/>
              </a:rPr>
              <a:t>-</a:t>
            </a:r>
            <a:r>
              <a:rPr lang="zh-CN" altLang="en-US" sz="2400" b="1"/>
              <a:t>的稳定性增加：这是由于从</a:t>
            </a:r>
            <a:r>
              <a:rPr lang="en-US" altLang="zh-CN" sz="2400" b="1"/>
              <a:t>Cl</a:t>
            </a:r>
            <a:r>
              <a:rPr lang="en-US" altLang="zh-CN" sz="2400" b="1">
                <a:latin typeface="宋体" panose="02010600030101010101" pitchFamily="2" charset="-122"/>
              </a:rPr>
              <a:t>(I)</a:t>
            </a:r>
            <a:r>
              <a:rPr lang="zh-CN" altLang="en-US" sz="2400" b="1"/>
              <a:t>到</a:t>
            </a:r>
            <a:r>
              <a:rPr lang="en-US" altLang="zh-CN" sz="2400" b="1"/>
              <a:t>Cl</a:t>
            </a:r>
            <a:r>
              <a:rPr lang="en-US" altLang="zh-CN" sz="2400" b="1">
                <a:latin typeface="宋体" panose="02010600030101010101" pitchFamily="2" charset="-122"/>
              </a:rPr>
              <a:t>(VII)</a:t>
            </a:r>
            <a:r>
              <a:rPr lang="zh-CN" altLang="en-US" sz="2400" b="1">
                <a:latin typeface="宋体" panose="02010600030101010101" pitchFamily="2" charset="-122"/>
              </a:rPr>
              <a:t>， </a:t>
            </a:r>
            <a:r>
              <a:rPr lang="zh-CN" altLang="en-US" sz="2400" b="1">
                <a:solidFill>
                  <a:srgbClr val="0000FF"/>
                </a:solidFill>
              </a:rPr>
              <a:t>成键电子数的增加以及对称性加强，而且</a:t>
            </a:r>
            <a:r>
              <a:rPr lang="en-US" altLang="zh-CN" sz="2400" b="1">
                <a:solidFill>
                  <a:srgbClr val="0000FF"/>
                </a:solidFill>
              </a:rPr>
              <a:t>d-p</a:t>
            </a:r>
            <a:r>
              <a:rPr lang="el-GR" altLang="zh-CN" sz="2400" b="1">
                <a:solidFill>
                  <a:srgbClr val="0000FF"/>
                </a:solidFill>
                <a:cs typeface="Arial" panose="020B0604020202020204" pitchFamily="34" charset="0"/>
              </a:rPr>
              <a:t>π</a:t>
            </a:r>
            <a:r>
              <a:rPr lang="zh-CN" altLang="en-US" sz="2400" b="1">
                <a:solidFill>
                  <a:srgbClr val="0000FF"/>
                </a:solidFill>
              </a:rPr>
              <a:t>键作用加强</a:t>
            </a:r>
            <a:r>
              <a:rPr lang="zh-CN" altLang="en-US" sz="2400" b="1"/>
              <a:t>。</a:t>
            </a:r>
          </a:p>
          <a:p>
            <a:pPr eaLnBrk="1" hangingPunct="1"/>
            <a:r>
              <a:rPr lang="zh-CN" altLang="en-US" sz="2400" b="1"/>
              <a:t>  </a:t>
            </a:r>
            <a:r>
              <a:rPr lang="en-US" altLang="zh-CN" sz="2400" b="1"/>
              <a:t>2. </a:t>
            </a:r>
            <a:r>
              <a:rPr lang="zh-CN" altLang="en-US" sz="2400" b="1"/>
              <a:t>从</a:t>
            </a:r>
            <a:r>
              <a:rPr lang="en-US" altLang="zh-CN" sz="2400" b="1"/>
              <a:t>ClO</a:t>
            </a:r>
            <a:r>
              <a:rPr lang="en-US" altLang="zh-CN" sz="2400" b="1" baseline="30000">
                <a:latin typeface="宋体" panose="02010600030101010101" pitchFamily="2" charset="-122"/>
              </a:rPr>
              <a:t>-</a:t>
            </a:r>
            <a:r>
              <a:rPr lang="zh-CN" altLang="en-US" sz="2400" b="1"/>
              <a:t>到</a:t>
            </a:r>
            <a:r>
              <a:rPr lang="en-US" altLang="zh-CN" sz="2400" b="1"/>
              <a:t>ClO</a:t>
            </a:r>
            <a:r>
              <a:rPr lang="en-US" altLang="zh-CN" sz="2400" b="1" baseline="-25000"/>
              <a:t>4</a:t>
            </a:r>
            <a:r>
              <a:rPr lang="en-US" altLang="zh-CN" sz="2400" b="1" baseline="30000">
                <a:latin typeface="宋体" panose="02010600030101010101" pitchFamily="2" charset="-122"/>
              </a:rPr>
              <a:t>-</a:t>
            </a:r>
            <a:r>
              <a:rPr lang="zh-CN" altLang="en-US" sz="2400" b="1"/>
              <a:t>酸性增强：</a:t>
            </a:r>
          </a:p>
          <a:p>
            <a:pPr eaLnBrk="1" hangingPunct="1"/>
            <a:r>
              <a:rPr lang="zh-CN" altLang="en-US" sz="2400" b="1"/>
              <a:t>    这是由于随着酸根中氧原子数目的增加，</a:t>
            </a:r>
            <a:r>
              <a:rPr lang="en-US" altLang="zh-CN" sz="2400" b="1"/>
              <a:t>H—O</a:t>
            </a:r>
            <a:r>
              <a:rPr lang="zh-CN" altLang="en-US" sz="2400" b="1"/>
              <a:t>键的强度减弱。</a:t>
            </a:r>
          </a:p>
          <a:p>
            <a:pPr eaLnBrk="1" hangingPunct="1"/>
            <a:r>
              <a:rPr lang="en-US" altLang="zh-CN" sz="2400" b="1"/>
              <a:t>  3. </a:t>
            </a:r>
            <a:r>
              <a:rPr lang="zh-CN" altLang="en-US" sz="2400" b="1"/>
              <a:t>从</a:t>
            </a:r>
            <a:r>
              <a:rPr lang="en-US" altLang="zh-CN" sz="2400" b="1"/>
              <a:t>ClO</a:t>
            </a:r>
            <a:r>
              <a:rPr lang="en-US" altLang="zh-CN" sz="2400" b="1" baseline="30000">
                <a:latin typeface="宋体" panose="02010600030101010101" pitchFamily="2" charset="-122"/>
              </a:rPr>
              <a:t>-</a:t>
            </a:r>
            <a:r>
              <a:rPr lang="zh-CN" altLang="en-US" sz="2400" b="1"/>
              <a:t>到</a:t>
            </a:r>
            <a:r>
              <a:rPr lang="en-US" altLang="zh-CN" sz="2400" b="1"/>
              <a:t>ClO</a:t>
            </a:r>
            <a:r>
              <a:rPr lang="en-US" altLang="zh-CN" sz="2400" b="1" baseline="-25000"/>
              <a:t>4</a:t>
            </a:r>
            <a:r>
              <a:rPr lang="en-US" altLang="zh-CN" sz="2400" b="1" baseline="30000">
                <a:latin typeface="宋体" panose="02010600030101010101" pitchFamily="2" charset="-122"/>
              </a:rPr>
              <a:t>-</a:t>
            </a:r>
            <a:r>
              <a:rPr lang="zh-CN" altLang="en-US" sz="2400" b="1"/>
              <a:t>的氧化性减弱：</a:t>
            </a:r>
            <a:r>
              <a:rPr lang="en-US" altLang="zh-CN" sz="2400" b="1"/>
              <a:t>The perchlorate ion displays hardly any oxidizing activity in solution</a:t>
            </a:r>
          </a:p>
          <a:p>
            <a:pPr eaLnBrk="1" hangingPunct="1"/>
            <a:r>
              <a:rPr lang="en-US" altLang="zh-CN" sz="2400" b="1"/>
              <a:t>  </a:t>
            </a:r>
            <a:endParaRPr lang="zh-CN" altLang="en-US" sz="2400" b="1"/>
          </a:p>
        </p:txBody>
      </p:sp>
      <p:grpSp>
        <p:nvGrpSpPr>
          <p:cNvPr id="74755" name="Group 8">
            <a:extLst>
              <a:ext uri="{FF2B5EF4-FFF2-40B4-BE49-F238E27FC236}">
                <a16:creationId xmlns:a16="http://schemas.microsoft.com/office/drawing/2014/main" id="{83518E92-761A-C44C-A033-A87FB77487F5}"/>
              </a:ext>
            </a:extLst>
          </p:cNvPr>
          <p:cNvGrpSpPr>
            <a:grpSpLocks/>
          </p:cNvGrpSpPr>
          <p:nvPr/>
        </p:nvGrpSpPr>
        <p:grpSpPr bwMode="auto">
          <a:xfrm>
            <a:off x="1928813" y="1049338"/>
            <a:ext cx="8382000" cy="1155700"/>
            <a:chOff x="1151" y="288"/>
            <a:chExt cx="2664" cy="367"/>
          </a:xfrm>
        </p:grpSpPr>
        <p:pic>
          <p:nvPicPr>
            <p:cNvPr id="74767" name="Picture 4" descr="0-1">
              <a:extLst>
                <a:ext uri="{FF2B5EF4-FFF2-40B4-BE49-F238E27FC236}">
                  <a16:creationId xmlns:a16="http://schemas.microsoft.com/office/drawing/2014/main" id="{70B182B4-036A-7A47-01CA-A531958AE0D9}"/>
                </a:ext>
              </a:extLst>
            </p:cNvPr>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1151" y="341"/>
              <a:ext cx="29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5" descr="0-2">
              <a:extLst>
                <a:ext uri="{FF2B5EF4-FFF2-40B4-BE49-F238E27FC236}">
                  <a16:creationId xmlns:a16="http://schemas.microsoft.com/office/drawing/2014/main" id="{2A8EA615-D24D-C0DB-101D-90B9A33CBB04}"/>
                </a:ext>
              </a:extLst>
            </p:cNvPr>
            <p:cNvPicPr>
              <a:picLocks noChangeAspect="1" noChangeArrowheads="1"/>
            </p:cNvPicPr>
            <p:nvPr/>
          </p:nvPicPr>
          <p:blipFill>
            <a:blip r:embed="rId3">
              <a:lum bright="-16000" contrast="30000"/>
              <a:extLst>
                <a:ext uri="{28A0092B-C50C-407E-A947-70E740481C1C}">
                  <a14:useLocalDpi xmlns:a14="http://schemas.microsoft.com/office/drawing/2010/main" val="0"/>
                </a:ext>
              </a:extLst>
            </a:blip>
            <a:srcRect/>
            <a:stretch>
              <a:fillRect/>
            </a:stretch>
          </p:blipFill>
          <p:spPr bwMode="auto">
            <a:xfrm>
              <a:off x="1805" y="347"/>
              <a:ext cx="43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6" descr="0-3">
              <a:extLst>
                <a:ext uri="{FF2B5EF4-FFF2-40B4-BE49-F238E27FC236}">
                  <a16:creationId xmlns:a16="http://schemas.microsoft.com/office/drawing/2014/main" id="{FE46E50E-AC53-9725-CEAF-C2D3AA17B334}"/>
                </a:ext>
              </a:extLst>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2525" y="306"/>
              <a:ext cx="42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7" descr="0-4">
              <a:extLst>
                <a:ext uri="{FF2B5EF4-FFF2-40B4-BE49-F238E27FC236}">
                  <a16:creationId xmlns:a16="http://schemas.microsoft.com/office/drawing/2014/main" id="{B9CD910D-50ED-2535-67A1-EC025B6348DB}"/>
                </a:ext>
              </a:extLst>
            </p:cNvPr>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3239" y="288"/>
              <a:ext cx="5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2B445308-1D77-88AF-B88F-3A449FA59040}"/>
              </a:ext>
            </a:extLst>
          </p:cNvPr>
          <p:cNvSpPr txBox="1"/>
          <p:nvPr/>
        </p:nvSpPr>
        <p:spPr>
          <a:xfrm>
            <a:off x="1655763" y="1073151"/>
            <a:ext cx="1577676" cy="830997"/>
          </a:xfrm>
          <a:prstGeom prst="rect">
            <a:avLst/>
          </a:prstGeom>
          <a:noFill/>
        </p:spPr>
        <p:txBody>
          <a:bodyPr wrap="none">
            <a:spAutoFit/>
          </a:bodyPr>
          <a:lstStyle/>
          <a:p>
            <a:pPr eaLnBrk="1" hangingPunct="1">
              <a:defRPr/>
            </a:pPr>
            <a:r>
              <a:rPr lang="en-US" altLang="zh-CN" sz="4800" dirty="0">
                <a:latin typeface="+mj-lt"/>
              </a:rPr>
              <a:t>[     ]</a:t>
            </a:r>
            <a:r>
              <a:rPr lang="en-US" altLang="zh-CN" sz="4800" baseline="30000" dirty="0">
                <a:latin typeface="+mj-lt"/>
              </a:rPr>
              <a:t>-</a:t>
            </a:r>
            <a:endParaRPr lang="zh-CN" altLang="en-US" sz="4800" baseline="30000" dirty="0">
              <a:latin typeface="+mj-lt"/>
            </a:endParaRPr>
          </a:p>
        </p:txBody>
      </p:sp>
      <p:sp>
        <p:nvSpPr>
          <p:cNvPr id="9" name="TextBox 8">
            <a:extLst>
              <a:ext uri="{FF2B5EF4-FFF2-40B4-BE49-F238E27FC236}">
                <a16:creationId xmlns:a16="http://schemas.microsoft.com/office/drawing/2014/main" id="{D155750D-DBA1-45B1-D633-1CD226396432}"/>
              </a:ext>
            </a:extLst>
          </p:cNvPr>
          <p:cNvSpPr txBox="1"/>
          <p:nvPr/>
        </p:nvSpPr>
        <p:spPr>
          <a:xfrm>
            <a:off x="3671889" y="1144589"/>
            <a:ext cx="2250937" cy="830997"/>
          </a:xfrm>
          <a:prstGeom prst="rect">
            <a:avLst/>
          </a:prstGeom>
          <a:noFill/>
        </p:spPr>
        <p:txBody>
          <a:bodyPr wrap="none">
            <a:spAutoFit/>
          </a:bodyPr>
          <a:lstStyle/>
          <a:p>
            <a:pPr eaLnBrk="1" hangingPunct="1">
              <a:defRPr/>
            </a:pPr>
            <a:r>
              <a:rPr lang="en-US" altLang="zh-CN" sz="4800" dirty="0">
                <a:latin typeface="+mj-lt"/>
              </a:rPr>
              <a:t>[         ]</a:t>
            </a:r>
            <a:r>
              <a:rPr lang="en-US" altLang="zh-CN" sz="4800" baseline="30000" dirty="0">
                <a:latin typeface="+mj-lt"/>
              </a:rPr>
              <a:t>-</a:t>
            </a:r>
            <a:endParaRPr lang="zh-CN" altLang="en-US" sz="4800" baseline="30000" dirty="0">
              <a:latin typeface="+mj-lt"/>
            </a:endParaRPr>
          </a:p>
        </p:txBody>
      </p:sp>
      <p:sp>
        <p:nvSpPr>
          <p:cNvPr id="10" name="TextBox 9">
            <a:extLst>
              <a:ext uri="{FF2B5EF4-FFF2-40B4-BE49-F238E27FC236}">
                <a16:creationId xmlns:a16="http://schemas.microsoft.com/office/drawing/2014/main" id="{5475EA1F-4640-C08E-2526-3660E6827EB1}"/>
              </a:ext>
            </a:extLst>
          </p:cNvPr>
          <p:cNvSpPr txBox="1"/>
          <p:nvPr/>
        </p:nvSpPr>
        <p:spPr>
          <a:xfrm>
            <a:off x="5903913" y="1073151"/>
            <a:ext cx="2475358" cy="830997"/>
          </a:xfrm>
          <a:prstGeom prst="rect">
            <a:avLst/>
          </a:prstGeom>
          <a:noFill/>
        </p:spPr>
        <p:txBody>
          <a:bodyPr wrap="none">
            <a:spAutoFit/>
          </a:bodyPr>
          <a:lstStyle/>
          <a:p>
            <a:pPr eaLnBrk="1" hangingPunct="1">
              <a:defRPr/>
            </a:pPr>
            <a:r>
              <a:rPr lang="en-US" altLang="zh-CN" sz="4800" dirty="0">
                <a:latin typeface="+mj-lt"/>
              </a:rPr>
              <a:t>[         ]</a:t>
            </a:r>
            <a:r>
              <a:rPr lang="en-US" altLang="zh-CN" sz="4800" baseline="30000" dirty="0">
                <a:latin typeface="+mj-lt"/>
              </a:rPr>
              <a:t>-  </a:t>
            </a:r>
            <a:endParaRPr lang="zh-CN" altLang="en-US" sz="4800" baseline="30000" dirty="0">
              <a:latin typeface="+mj-lt"/>
            </a:endParaRPr>
          </a:p>
        </p:txBody>
      </p:sp>
      <p:sp>
        <p:nvSpPr>
          <p:cNvPr id="11" name="TextBox 10">
            <a:extLst>
              <a:ext uri="{FF2B5EF4-FFF2-40B4-BE49-F238E27FC236}">
                <a16:creationId xmlns:a16="http://schemas.microsoft.com/office/drawing/2014/main" id="{574EE9A5-3920-CEC0-D816-C28A801EDAF6}"/>
              </a:ext>
            </a:extLst>
          </p:cNvPr>
          <p:cNvSpPr txBox="1"/>
          <p:nvPr/>
        </p:nvSpPr>
        <p:spPr>
          <a:xfrm>
            <a:off x="8208963" y="1000126"/>
            <a:ext cx="2587568" cy="830997"/>
          </a:xfrm>
          <a:prstGeom prst="rect">
            <a:avLst/>
          </a:prstGeom>
          <a:noFill/>
        </p:spPr>
        <p:txBody>
          <a:bodyPr wrap="none">
            <a:spAutoFit/>
          </a:bodyPr>
          <a:lstStyle/>
          <a:p>
            <a:pPr eaLnBrk="1" hangingPunct="1">
              <a:defRPr/>
            </a:pPr>
            <a:r>
              <a:rPr lang="en-US" altLang="zh-CN" sz="4800" dirty="0">
                <a:latin typeface="+mj-lt"/>
              </a:rPr>
              <a:t>[           ]</a:t>
            </a:r>
            <a:r>
              <a:rPr lang="en-US" altLang="zh-CN" sz="4800" baseline="30000" dirty="0">
                <a:latin typeface="+mj-lt"/>
              </a:rPr>
              <a:t>-</a:t>
            </a:r>
            <a:endParaRPr lang="zh-CN" altLang="en-US" sz="4800" baseline="30000" dirty="0">
              <a:latin typeface="+mj-lt"/>
            </a:endParaRPr>
          </a:p>
        </p:txBody>
      </p:sp>
      <p:pic>
        <p:nvPicPr>
          <p:cNvPr id="49161" name="Picture 9">
            <a:extLst>
              <a:ext uri="{FF2B5EF4-FFF2-40B4-BE49-F238E27FC236}">
                <a16:creationId xmlns:a16="http://schemas.microsoft.com/office/drawing/2014/main" id="{B24E9737-B9FF-F9A4-8559-31A0261CB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5725" y="114301"/>
            <a:ext cx="8953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a:extLst>
              <a:ext uri="{FF2B5EF4-FFF2-40B4-BE49-F238E27FC236}">
                <a16:creationId xmlns:a16="http://schemas.microsoft.com/office/drawing/2014/main" id="{A69617B7-5447-F204-F352-A8A6C831A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00" y="1143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a:extLst>
              <a:ext uri="{FF2B5EF4-FFF2-40B4-BE49-F238E27FC236}">
                <a16:creationId xmlns:a16="http://schemas.microsoft.com/office/drawing/2014/main" id="{1D104B0E-7D48-0559-8A1B-CFCC6D9332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338" y="114300"/>
            <a:ext cx="8191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a:extLst>
              <a:ext uri="{FF2B5EF4-FFF2-40B4-BE49-F238E27FC236}">
                <a16:creationId xmlns:a16="http://schemas.microsoft.com/office/drawing/2014/main" id="{7606758C-6FE7-9E73-8AD9-568FBDA2DA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14300"/>
            <a:ext cx="762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4" name="灯片编号占位符 15">
            <a:extLst>
              <a:ext uri="{FF2B5EF4-FFF2-40B4-BE49-F238E27FC236}">
                <a16:creationId xmlns:a16="http://schemas.microsoft.com/office/drawing/2014/main" id="{AE2D0FAB-6637-5C7A-5F95-31970C7BB3E6}"/>
              </a:ext>
            </a:extLst>
          </p:cNvPr>
          <p:cNvSpPr>
            <a:spLocks noGrp="1"/>
          </p:cNvSpPr>
          <p:nvPr>
            <p:ph type="sldNum" sz="quarter" idx="12"/>
          </p:nvPr>
        </p:nvSpPr>
        <p:spPr>
          <a:xfrm>
            <a:off x="8763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2A4A409E-6D2B-4714-9983-D2293D7C70C1}" type="slidenum">
              <a:rPr lang="en-US" altLang="zh-CN" sz="1000"/>
              <a:pPr>
                <a:spcBef>
                  <a:spcPct val="0"/>
                </a:spcBef>
                <a:buClrTx/>
                <a:buSzTx/>
                <a:buFontTx/>
                <a:buNone/>
              </a:pPr>
              <a:t>67</a:t>
            </a:fld>
            <a:endParaRPr lang="en-US" altLang="zh-CN" sz="1000"/>
          </a:p>
        </p:txBody>
      </p:sp>
      <p:pic>
        <p:nvPicPr>
          <p:cNvPr id="75794" name="Picture 18">
            <a:extLst>
              <a:ext uri="{FF2B5EF4-FFF2-40B4-BE49-F238E27FC236}">
                <a16:creationId xmlns:a16="http://schemas.microsoft.com/office/drawing/2014/main" id="{C6912371-25A7-4861-83D1-97E84ED53A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3504"/>
          <a:stretch>
            <a:fillRect/>
          </a:stretch>
        </p:blipFill>
        <p:spPr bwMode="auto">
          <a:xfrm>
            <a:off x="1919288" y="5473700"/>
            <a:ext cx="3600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5" name="Picture 19">
            <a:extLst>
              <a:ext uri="{FF2B5EF4-FFF2-40B4-BE49-F238E27FC236}">
                <a16:creationId xmlns:a16="http://schemas.microsoft.com/office/drawing/2014/main" id="{C38A4220-4881-535E-9725-E45D35BC35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5639" y="5516564"/>
            <a:ext cx="4306887"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 calcmode="lin" valueType="num">
                                      <p:cBhvr>
                                        <p:cTn id="7" dur="500" fill="hold"/>
                                        <p:tgtEl>
                                          <p:spTgt spid="49161"/>
                                        </p:tgtEl>
                                        <p:attrNameLst>
                                          <p:attrName>ppt_w</p:attrName>
                                        </p:attrNameLst>
                                      </p:cBhvr>
                                      <p:tavLst>
                                        <p:tav tm="0">
                                          <p:val>
                                            <p:fltVal val="0"/>
                                          </p:val>
                                        </p:tav>
                                        <p:tav tm="100000">
                                          <p:val>
                                            <p:strVal val="#ppt_w"/>
                                          </p:val>
                                        </p:tav>
                                      </p:tavLst>
                                    </p:anim>
                                    <p:anim calcmode="lin" valueType="num">
                                      <p:cBhvr>
                                        <p:cTn id="8" dur="500" fill="hold"/>
                                        <p:tgtEl>
                                          <p:spTgt spid="4916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9162"/>
                                        </p:tgtEl>
                                        <p:attrNameLst>
                                          <p:attrName>style.visibility</p:attrName>
                                        </p:attrNameLst>
                                      </p:cBhvr>
                                      <p:to>
                                        <p:strVal val="visible"/>
                                      </p:to>
                                    </p:set>
                                    <p:anim calcmode="lin" valueType="num">
                                      <p:cBhvr>
                                        <p:cTn id="11" dur="500" fill="hold"/>
                                        <p:tgtEl>
                                          <p:spTgt spid="49162"/>
                                        </p:tgtEl>
                                        <p:attrNameLst>
                                          <p:attrName>ppt_w</p:attrName>
                                        </p:attrNameLst>
                                      </p:cBhvr>
                                      <p:tavLst>
                                        <p:tav tm="0">
                                          <p:val>
                                            <p:fltVal val="0"/>
                                          </p:val>
                                        </p:tav>
                                        <p:tav tm="100000">
                                          <p:val>
                                            <p:strVal val="#ppt_w"/>
                                          </p:val>
                                        </p:tav>
                                      </p:tavLst>
                                    </p:anim>
                                    <p:anim calcmode="lin" valueType="num">
                                      <p:cBhvr>
                                        <p:cTn id="12" dur="500" fill="hold"/>
                                        <p:tgtEl>
                                          <p:spTgt spid="4916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49163"/>
                                        </p:tgtEl>
                                        <p:attrNameLst>
                                          <p:attrName>style.visibility</p:attrName>
                                        </p:attrNameLst>
                                      </p:cBhvr>
                                      <p:to>
                                        <p:strVal val="visible"/>
                                      </p:to>
                                    </p:set>
                                    <p:anim calcmode="lin" valueType="num">
                                      <p:cBhvr>
                                        <p:cTn id="15" dur="500" fill="hold"/>
                                        <p:tgtEl>
                                          <p:spTgt spid="49163"/>
                                        </p:tgtEl>
                                        <p:attrNameLst>
                                          <p:attrName>ppt_w</p:attrName>
                                        </p:attrNameLst>
                                      </p:cBhvr>
                                      <p:tavLst>
                                        <p:tav tm="0">
                                          <p:val>
                                            <p:fltVal val="0"/>
                                          </p:val>
                                        </p:tav>
                                        <p:tav tm="100000">
                                          <p:val>
                                            <p:strVal val="#ppt_w"/>
                                          </p:val>
                                        </p:tav>
                                      </p:tavLst>
                                    </p:anim>
                                    <p:anim calcmode="lin" valueType="num">
                                      <p:cBhvr>
                                        <p:cTn id="16" dur="500" fill="hold"/>
                                        <p:tgtEl>
                                          <p:spTgt spid="4916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9164"/>
                                        </p:tgtEl>
                                        <p:attrNameLst>
                                          <p:attrName>style.visibility</p:attrName>
                                        </p:attrNameLst>
                                      </p:cBhvr>
                                      <p:to>
                                        <p:strVal val="visible"/>
                                      </p:to>
                                    </p:set>
                                    <p:anim calcmode="lin" valueType="num">
                                      <p:cBhvr>
                                        <p:cTn id="19" dur="500" fill="hold"/>
                                        <p:tgtEl>
                                          <p:spTgt spid="49164"/>
                                        </p:tgtEl>
                                        <p:attrNameLst>
                                          <p:attrName>ppt_w</p:attrName>
                                        </p:attrNameLst>
                                      </p:cBhvr>
                                      <p:tavLst>
                                        <p:tav tm="0">
                                          <p:val>
                                            <p:fltVal val="0"/>
                                          </p:val>
                                        </p:tav>
                                        <p:tav tm="100000">
                                          <p:val>
                                            <p:strVal val="#ppt_w"/>
                                          </p:val>
                                        </p:tav>
                                      </p:tavLst>
                                    </p:anim>
                                    <p:anim calcmode="lin" valueType="num">
                                      <p:cBhvr>
                                        <p:cTn id="20" dur="500" fill="hold"/>
                                        <p:tgtEl>
                                          <p:spTgt spid="4916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5778">
                                            <p:txEl>
                                              <p:pRg st="2" end="2"/>
                                            </p:txEl>
                                          </p:spTgt>
                                        </p:tgtEl>
                                        <p:attrNameLst>
                                          <p:attrName>style.visibility</p:attrName>
                                        </p:attrNameLst>
                                      </p:cBhvr>
                                      <p:to>
                                        <p:strVal val="visible"/>
                                      </p:to>
                                    </p:set>
                                    <p:animEffect transition="in" filter="blinds(horizontal)">
                                      <p:cBhvr>
                                        <p:cTn id="25" dur="500"/>
                                        <p:tgtEl>
                                          <p:spTgt spid="75778">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5778">
                                            <p:txEl>
                                              <p:pRg st="3" end="3"/>
                                            </p:txEl>
                                          </p:spTgt>
                                        </p:tgtEl>
                                        <p:attrNameLst>
                                          <p:attrName>style.visibility</p:attrName>
                                        </p:attrNameLst>
                                      </p:cBhvr>
                                      <p:to>
                                        <p:strVal val="visible"/>
                                      </p:to>
                                    </p:set>
                                    <p:animEffect transition="in" filter="blinds(horizontal)">
                                      <p:cBhvr>
                                        <p:cTn id="28" dur="500"/>
                                        <p:tgtEl>
                                          <p:spTgt spid="75778">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5778">
                                            <p:txEl>
                                              <p:pRg st="4" end="4"/>
                                            </p:txEl>
                                          </p:spTgt>
                                        </p:tgtEl>
                                        <p:attrNameLst>
                                          <p:attrName>style.visibility</p:attrName>
                                        </p:attrNameLst>
                                      </p:cBhvr>
                                      <p:to>
                                        <p:strVal val="visible"/>
                                      </p:to>
                                    </p:set>
                                    <p:animEffect transition="in" filter="blinds(horizontal)">
                                      <p:cBhvr>
                                        <p:cTn id="31" dur="500"/>
                                        <p:tgtEl>
                                          <p:spTgt spid="75778">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5778">
                                            <p:txEl>
                                              <p:pRg st="5" end="5"/>
                                            </p:txEl>
                                          </p:spTgt>
                                        </p:tgtEl>
                                        <p:attrNameLst>
                                          <p:attrName>style.visibility</p:attrName>
                                        </p:attrNameLst>
                                      </p:cBhvr>
                                      <p:to>
                                        <p:strVal val="visible"/>
                                      </p:to>
                                    </p:set>
                                    <p:animEffect transition="in" filter="blinds(horizontal)">
                                      <p:cBhvr>
                                        <p:cTn id="34" dur="500"/>
                                        <p:tgtEl>
                                          <p:spTgt spid="75778">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5778">
                                            <p:txEl>
                                              <p:pRg st="6" end="6"/>
                                            </p:txEl>
                                          </p:spTgt>
                                        </p:tgtEl>
                                        <p:attrNameLst>
                                          <p:attrName>style.visibility</p:attrName>
                                        </p:attrNameLst>
                                      </p:cBhvr>
                                      <p:to>
                                        <p:strVal val="visible"/>
                                      </p:to>
                                    </p:set>
                                    <p:animEffect transition="in" filter="blinds(horizontal)">
                                      <p:cBhvr>
                                        <p:cTn id="37" dur="500"/>
                                        <p:tgtEl>
                                          <p:spTgt spid="7577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5794"/>
                                        </p:tgtEl>
                                        <p:attrNameLst>
                                          <p:attrName>style.visibility</p:attrName>
                                        </p:attrNameLst>
                                      </p:cBhvr>
                                      <p:to>
                                        <p:strVal val="visible"/>
                                      </p:to>
                                    </p:set>
                                    <p:anim calcmode="lin" valueType="num">
                                      <p:cBhvr additive="base">
                                        <p:cTn id="42" dur="500" fill="hold"/>
                                        <p:tgtEl>
                                          <p:spTgt spid="75794"/>
                                        </p:tgtEl>
                                        <p:attrNameLst>
                                          <p:attrName>ppt_x</p:attrName>
                                        </p:attrNameLst>
                                      </p:cBhvr>
                                      <p:tavLst>
                                        <p:tav tm="0">
                                          <p:val>
                                            <p:strVal val="#ppt_x"/>
                                          </p:val>
                                        </p:tav>
                                        <p:tav tm="100000">
                                          <p:val>
                                            <p:strVal val="#ppt_x"/>
                                          </p:val>
                                        </p:tav>
                                      </p:tavLst>
                                    </p:anim>
                                    <p:anim calcmode="lin" valueType="num">
                                      <p:cBhvr additive="base">
                                        <p:cTn id="43" dur="500" fill="hold"/>
                                        <p:tgtEl>
                                          <p:spTgt spid="7579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5795"/>
                                        </p:tgtEl>
                                        <p:attrNameLst>
                                          <p:attrName>style.visibility</p:attrName>
                                        </p:attrNameLst>
                                      </p:cBhvr>
                                      <p:to>
                                        <p:strVal val="visible"/>
                                      </p:to>
                                    </p:set>
                                    <p:anim calcmode="lin" valueType="num">
                                      <p:cBhvr additive="base">
                                        <p:cTn id="46" dur="500" fill="hold"/>
                                        <p:tgtEl>
                                          <p:spTgt spid="75795"/>
                                        </p:tgtEl>
                                        <p:attrNameLst>
                                          <p:attrName>ppt_x</p:attrName>
                                        </p:attrNameLst>
                                      </p:cBhvr>
                                      <p:tavLst>
                                        <p:tav tm="0">
                                          <p:val>
                                            <p:strVal val="#ppt_x"/>
                                          </p:val>
                                        </p:tav>
                                        <p:tav tm="100000">
                                          <p:val>
                                            <p:strVal val="#ppt_x"/>
                                          </p:val>
                                        </p:tav>
                                      </p:tavLst>
                                    </p:anim>
                                    <p:anim calcmode="lin" valueType="num">
                                      <p:cBhvr additive="base">
                                        <p:cTn id="47" dur="500" fill="hold"/>
                                        <p:tgtEl>
                                          <p:spTgt spid="75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E9A52739-BE2D-B3F4-7810-8850DCB760DA}"/>
              </a:ext>
            </a:extLst>
          </p:cNvPr>
          <p:cNvSpPr>
            <a:spLocks noGrp="1" noChangeArrowheads="1"/>
          </p:cNvSpPr>
          <p:nvPr>
            <p:ph type="body" idx="1"/>
          </p:nvPr>
        </p:nvSpPr>
        <p:spPr>
          <a:xfrm>
            <a:off x="2279651" y="333375"/>
            <a:ext cx="7978775" cy="4852988"/>
          </a:xfrm>
        </p:spPr>
        <p:txBody>
          <a:bodyPr>
            <a:normAutofit fontScale="92500" lnSpcReduction="20000"/>
          </a:bodyPr>
          <a:lstStyle/>
          <a:p>
            <a:pPr eaLnBrk="1" hangingPunct="1"/>
            <a:r>
              <a:rPr lang="en-US" altLang="zh-CN" b="1"/>
              <a:t> </a:t>
            </a:r>
            <a:r>
              <a:rPr lang="zh-CN" altLang="en-US" b="1">
                <a:solidFill>
                  <a:srgbClr val="0000FF"/>
                </a:solidFill>
              </a:rPr>
              <a:t>五、特殊氧化态（</a:t>
            </a:r>
            <a:r>
              <a:rPr lang="en-US" altLang="zh-CN" b="1">
                <a:solidFill>
                  <a:srgbClr val="0000FF"/>
                </a:solidFill>
                <a:latin typeface="宋体" panose="02010600030101010101" pitchFamily="2" charset="-122"/>
              </a:rPr>
              <a:t>IV</a:t>
            </a:r>
            <a:r>
              <a:rPr lang="zh-CN" altLang="en-US" b="1">
                <a:solidFill>
                  <a:srgbClr val="0000FF"/>
                </a:solidFill>
                <a:latin typeface="宋体" panose="02010600030101010101" pitchFamily="2" charset="-122"/>
              </a:rPr>
              <a:t>、</a:t>
            </a:r>
            <a:r>
              <a:rPr lang="en-US" altLang="zh-CN" b="1">
                <a:solidFill>
                  <a:srgbClr val="0000FF"/>
                </a:solidFill>
                <a:latin typeface="宋体" panose="02010600030101010101" pitchFamily="2" charset="-122"/>
              </a:rPr>
              <a:t>VI</a:t>
            </a:r>
            <a:r>
              <a:rPr lang="zh-CN" altLang="en-US" b="1">
                <a:solidFill>
                  <a:srgbClr val="0000FF"/>
                </a:solidFill>
              </a:rPr>
              <a:t>氧化态）化合物</a:t>
            </a:r>
            <a:endParaRPr lang="en-US" altLang="zh-CN" b="1">
              <a:solidFill>
                <a:srgbClr val="0000FF"/>
              </a:solidFill>
            </a:endParaRPr>
          </a:p>
          <a:p>
            <a:pPr eaLnBrk="1" hangingPunct="1"/>
            <a:endParaRPr lang="zh-CN" altLang="en-US" b="1"/>
          </a:p>
          <a:p>
            <a:pPr eaLnBrk="1" hangingPunct="1"/>
            <a:r>
              <a:rPr lang="zh-CN" altLang="en-US" b="1"/>
              <a:t>  </a:t>
            </a:r>
            <a:r>
              <a:rPr lang="en-US" altLang="zh-CN" b="1">
                <a:solidFill>
                  <a:srgbClr val="0000FF"/>
                </a:solidFill>
              </a:rPr>
              <a:t>1. [ </a:t>
            </a:r>
            <a:r>
              <a:rPr lang="en-US" altLang="zh-CN" b="1">
                <a:solidFill>
                  <a:srgbClr val="0000FF"/>
                </a:solidFill>
                <a:latin typeface="宋体" panose="02010600030101010101" pitchFamily="2" charset="-122"/>
              </a:rPr>
              <a:t>+4 </a:t>
            </a:r>
            <a:r>
              <a:rPr lang="en-US" altLang="zh-CN" b="1">
                <a:solidFill>
                  <a:srgbClr val="0000FF"/>
                </a:solidFill>
              </a:rPr>
              <a:t>] O.S. </a:t>
            </a:r>
            <a:r>
              <a:rPr lang="en-US" altLang="zh-CN" b="1"/>
              <a:t>: </a:t>
            </a:r>
          </a:p>
          <a:p>
            <a:pPr eaLnBrk="1" hangingPunct="1"/>
            <a:r>
              <a:rPr lang="en-US" altLang="zh-CN" b="1"/>
              <a:t>    ClO</a:t>
            </a:r>
            <a:r>
              <a:rPr lang="en-US" altLang="zh-CN" b="1" baseline="-25000"/>
              <a:t>2</a:t>
            </a:r>
            <a:r>
              <a:rPr lang="zh-CN" altLang="en-US" b="1"/>
              <a:t>有单电子，顺磁性，强氧化剂，见光分解，受热爆炸。</a:t>
            </a:r>
          </a:p>
          <a:p>
            <a:pPr eaLnBrk="1" hangingPunct="1"/>
            <a:r>
              <a:rPr lang="zh-CN" altLang="en-US" b="1"/>
              <a:t>  </a:t>
            </a:r>
            <a:r>
              <a:rPr lang="zh-CN" altLang="en-US" b="1" u="sng"/>
              <a:t>氧化</a:t>
            </a:r>
            <a:r>
              <a:rPr lang="en-US" altLang="zh-CN" b="1"/>
              <a:t>:</a:t>
            </a:r>
          </a:p>
          <a:p>
            <a:pPr eaLnBrk="1" hangingPunct="1"/>
            <a:r>
              <a:rPr lang="en-US" altLang="zh-CN" sz="2400" b="1"/>
              <a:t>      PbO + 2ClO</a:t>
            </a:r>
            <a:r>
              <a:rPr lang="en-US" altLang="zh-CN" sz="2400" b="1" baseline="-25000"/>
              <a:t>2</a:t>
            </a:r>
            <a:r>
              <a:rPr lang="en-US" altLang="zh-CN" sz="2400" b="1"/>
              <a:t> + 2NaOH = PbO</a:t>
            </a:r>
            <a:r>
              <a:rPr lang="en-US" altLang="zh-CN" sz="2400" b="1" baseline="-25000"/>
              <a:t>2</a:t>
            </a:r>
            <a:r>
              <a:rPr lang="en-US" altLang="zh-CN" sz="2400" b="1"/>
              <a:t> + 2NaClO</a:t>
            </a:r>
            <a:r>
              <a:rPr lang="en-US" altLang="zh-CN" sz="2400" b="1" baseline="-25000"/>
              <a:t>2</a:t>
            </a:r>
            <a:r>
              <a:rPr lang="en-US" altLang="zh-CN" sz="2400" b="1"/>
              <a:t> + H</a:t>
            </a:r>
            <a:r>
              <a:rPr lang="en-US" altLang="zh-CN" sz="2400" b="1" baseline="-25000"/>
              <a:t>2</a:t>
            </a:r>
            <a:r>
              <a:rPr lang="en-US" altLang="zh-CN" sz="2400" b="1"/>
              <a:t>O</a:t>
            </a:r>
          </a:p>
          <a:p>
            <a:pPr eaLnBrk="1" hangingPunct="1"/>
            <a:r>
              <a:rPr lang="en-US" altLang="zh-CN" b="1"/>
              <a:t>  </a:t>
            </a:r>
            <a:r>
              <a:rPr lang="zh-CN" altLang="en-US" b="1" u="sng"/>
              <a:t>歧化（</a:t>
            </a:r>
            <a:r>
              <a:rPr lang="en-US" altLang="zh-CN" b="1" u="sng"/>
              <a:t>disproportionation</a:t>
            </a:r>
            <a:r>
              <a:rPr lang="zh-CN" altLang="en-US" b="1" u="sng"/>
              <a:t>）</a:t>
            </a:r>
            <a:r>
              <a:rPr lang="en-US" altLang="zh-CN" b="1"/>
              <a:t>:</a:t>
            </a:r>
          </a:p>
          <a:p>
            <a:pPr eaLnBrk="1" hangingPunct="1"/>
            <a:r>
              <a:rPr lang="en-US" altLang="zh-CN" sz="2400" b="1"/>
              <a:t>      ClO</a:t>
            </a:r>
            <a:r>
              <a:rPr lang="en-US" altLang="zh-CN" sz="2400" b="1" baseline="-25000"/>
              <a:t>2</a:t>
            </a:r>
            <a:r>
              <a:rPr lang="en-US" altLang="zh-CN" sz="2400" b="1"/>
              <a:t> + 2OH</a:t>
            </a:r>
            <a:r>
              <a:rPr lang="en-US" altLang="zh-CN" sz="2400" b="1" baseline="30000">
                <a:latin typeface="宋体" panose="02010600030101010101" pitchFamily="2" charset="-122"/>
              </a:rPr>
              <a:t>-</a:t>
            </a:r>
            <a:r>
              <a:rPr lang="en-US" altLang="zh-CN" sz="2400" b="1"/>
              <a:t> = ClO</a:t>
            </a:r>
            <a:r>
              <a:rPr lang="en-US" altLang="zh-CN" sz="2400" b="1" baseline="-25000"/>
              <a:t>2</a:t>
            </a:r>
            <a:r>
              <a:rPr lang="en-US" altLang="zh-CN" sz="2400" b="1" baseline="30000">
                <a:latin typeface="宋体" panose="02010600030101010101" pitchFamily="2" charset="-122"/>
              </a:rPr>
              <a:t>-</a:t>
            </a:r>
            <a:r>
              <a:rPr lang="en-US" altLang="zh-CN" sz="2400" b="1"/>
              <a:t> + ClO</a:t>
            </a:r>
            <a:r>
              <a:rPr lang="en-US" altLang="zh-CN" sz="2400" b="1" baseline="-25000"/>
              <a:t>3</a:t>
            </a:r>
            <a:r>
              <a:rPr lang="en-US" altLang="zh-CN" sz="2400" b="1" baseline="30000">
                <a:latin typeface="宋体" panose="02010600030101010101" pitchFamily="2" charset="-122"/>
              </a:rPr>
              <a:t>-</a:t>
            </a:r>
            <a:r>
              <a:rPr lang="en-US" altLang="zh-CN" sz="2400" b="1"/>
              <a:t> + H</a:t>
            </a:r>
            <a:r>
              <a:rPr lang="en-US" altLang="zh-CN" sz="2400" b="1" baseline="-25000"/>
              <a:t>2</a:t>
            </a:r>
            <a:r>
              <a:rPr lang="en-US" altLang="zh-CN" sz="2400" b="1"/>
              <a:t>O</a:t>
            </a:r>
          </a:p>
          <a:p>
            <a:pPr eaLnBrk="1" hangingPunct="1"/>
            <a:endParaRPr lang="en-US" altLang="zh-CN" sz="2400" b="1"/>
          </a:p>
          <a:p>
            <a:pPr eaLnBrk="1" hangingPunct="1"/>
            <a:r>
              <a:rPr lang="en-US" altLang="zh-CN" b="1"/>
              <a:t>  </a:t>
            </a:r>
            <a:r>
              <a:rPr lang="zh-CN" altLang="en-US" b="1" u="sng"/>
              <a:t>制备</a:t>
            </a:r>
            <a:r>
              <a:rPr lang="en-US" altLang="zh-CN" b="1"/>
              <a:t>:</a:t>
            </a:r>
          </a:p>
          <a:p>
            <a:pPr eaLnBrk="1" hangingPunct="1"/>
            <a:r>
              <a:rPr lang="en-US" altLang="zh-CN" b="1"/>
              <a:t>     </a:t>
            </a:r>
            <a:r>
              <a:rPr lang="en-US" altLang="zh-CN" sz="2400" b="1"/>
              <a:t>2NaClO</a:t>
            </a:r>
            <a:r>
              <a:rPr lang="en-US" altLang="zh-CN" sz="2400" b="1" baseline="-25000"/>
              <a:t>3</a:t>
            </a:r>
            <a:r>
              <a:rPr lang="en-US" altLang="zh-CN" sz="2400" b="1"/>
              <a:t> + SO</a:t>
            </a:r>
            <a:r>
              <a:rPr lang="en-US" altLang="zh-CN" sz="2400" b="1" baseline="-25000"/>
              <a:t>2</a:t>
            </a:r>
            <a:r>
              <a:rPr lang="en-US" altLang="zh-CN" sz="2400" b="1"/>
              <a:t> + H</a:t>
            </a:r>
            <a:r>
              <a:rPr lang="en-US" altLang="zh-CN" sz="2400" b="1" baseline="-25000"/>
              <a:t>2</a:t>
            </a:r>
            <a:r>
              <a:rPr lang="en-US" altLang="zh-CN" sz="2400" b="1"/>
              <a:t>SO</a:t>
            </a:r>
            <a:r>
              <a:rPr lang="en-US" altLang="zh-CN" sz="2400" b="1" baseline="-25000"/>
              <a:t>4</a:t>
            </a:r>
            <a:r>
              <a:rPr lang="en-US" altLang="zh-CN" sz="2400" b="1"/>
              <a:t> = 2NaHSO</a:t>
            </a:r>
            <a:r>
              <a:rPr lang="en-US" altLang="zh-CN" sz="2400" b="1" baseline="-25000"/>
              <a:t>4</a:t>
            </a:r>
            <a:r>
              <a:rPr lang="en-US" altLang="zh-CN" sz="2400" b="1"/>
              <a:t> + 2ClO</a:t>
            </a:r>
            <a:r>
              <a:rPr lang="en-US" altLang="zh-CN" sz="2400" b="1" baseline="-25000"/>
              <a:t>2</a:t>
            </a:r>
          </a:p>
        </p:txBody>
      </p:sp>
      <p:sp>
        <p:nvSpPr>
          <p:cNvPr id="75779" name="灯片编号占位符 2">
            <a:extLst>
              <a:ext uri="{FF2B5EF4-FFF2-40B4-BE49-F238E27FC236}">
                <a16:creationId xmlns:a16="http://schemas.microsoft.com/office/drawing/2014/main" id="{24FDBB20-76B1-22D9-9D4B-7F7DF4C8D1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514D9768-DFB6-4539-8F7C-652ABF9BEE69}" type="slidenum">
              <a:rPr lang="en-US" altLang="zh-CN" sz="1000"/>
              <a:pPr>
                <a:spcBef>
                  <a:spcPct val="0"/>
                </a:spcBef>
                <a:buClrTx/>
                <a:buSzTx/>
                <a:buFontTx/>
                <a:buNone/>
              </a:pPr>
              <a:t>68</a:t>
            </a:fld>
            <a:endParaRPr lang="en-US" altLang="zh-CN" sz="1000"/>
          </a:p>
        </p:txBody>
      </p:sp>
      <p:pic>
        <p:nvPicPr>
          <p:cNvPr id="75780" name="Picture 5" descr="http://upload.wikimedia.org/wikipedia/commons/thumb/2/26/Chlorine-dioxide.png/121px-Chlorine-dioxide.png">
            <a:hlinkClick r:id="rId2" tooltip="Structural formula of chlorine dioxide with assorted dimensions"/>
            <a:extLst>
              <a:ext uri="{FF2B5EF4-FFF2-40B4-BE49-F238E27FC236}">
                <a16:creationId xmlns:a16="http://schemas.microsoft.com/office/drawing/2014/main" id="{CA2F6FB0-8553-F1AE-205F-B926E9B02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908050"/>
            <a:ext cx="19002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BB673677-5277-05C8-331A-40A999462FBF}"/>
              </a:ext>
            </a:extLst>
          </p:cNvPr>
          <p:cNvSpPr>
            <a:spLocks noGrp="1" noChangeArrowheads="1"/>
          </p:cNvSpPr>
          <p:nvPr>
            <p:ph type="body" idx="1"/>
          </p:nvPr>
        </p:nvSpPr>
        <p:spPr>
          <a:xfrm>
            <a:off x="2135188" y="1196976"/>
            <a:ext cx="8064500" cy="4530725"/>
          </a:xfrm>
        </p:spPr>
        <p:txBody>
          <a:bodyPr>
            <a:normAutofit fontScale="92500"/>
          </a:bodyPr>
          <a:lstStyle/>
          <a:p>
            <a:pPr eaLnBrk="1" hangingPunct="1"/>
            <a:r>
              <a:rPr lang="en-US" altLang="zh-CN" b="1"/>
              <a:t>    </a:t>
            </a:r>
            <a:r>
              <a:rPr lang="zh-CN" altLang="en-US" b="1"/>
              <a:t>我们知道</a:t>
            </a:r>
            <a:r>
              <a:rPr lang="en-US" altLang="zh-CN" b="1"/>
              <a:t>2NO</a:t>
            </a:r>
            <a:r>
              <a:rPr lang="en-US" altLang="zh-CN" sz="1800" b="1"/>
              <a:t>2</a:t>
            </a:r>
            <a:r>
              <a:rPr lang="en-US" altLang="zh-CN" b="1"/>
              <a:t>—N</a:t>
            </a:r>
            <a:r>
              <a:rPr lang="en-US" altLang="zh-CN" sz="1800" b="1"/>
              <a:t>2</a:t>
            </a:r>
            <a:r>
              <a:rPr lang="en-US" altLang="zh-CN" b="1"/>
              <a:t>O</a:t>
            </a:r>
            <a:r>
              <a:rPr lang="en-US" altLang="zh-CN" sz="1800" b="1"/>
              <a:t>4</a:t>
            </a:r>
            <a:r>
              <a:rPr lang="zh-CN" altLang="en-US" b="1"/>
              <a:t>双聚，</a:t>
            </a:r>
            <a:r>
              <a:rPr lang="en-US" altLang="zh-CN" b="1"/>
              <a:t>NO</a:t>
            </a:r>
            <a:r>
              <a:rPr lang="en-US" altLang="zh-CN" sz="1800" b="1"/>
              <a:t>2</a:t>
            </a:r>
            <a:r>
              <a:rPr lang="zh-CN" altLang="en-US" b="1"/>
              <a:t>也是单电子化</a:t>
            </a:r>
          </a:p>
          <a:p>
            <a:pPr eaLnBrk="1" hangingPunct="1"/>
            <a:r>
              <a:rPr lang="zh-CN" altLang="en-US" b="1"/>
              <a:t>合物，虽然</a:t>
            </a:r>
            <a:r>
              <a:rPr lang="en-US" altLang="zh-CN" b="1"/>
              <a:t>1970</a:t>
            </a:r>
            <a:r>
              <a:rPr lang="zh-CN" altLang="en-US" b="1"/>
              <a:t>年也获得</a:t>
            </a:r>
            <a:r>
              <a:rPr lang="en-US" altLang="zh-CN" b="1"/>
              <a:t>Cl</a:t>
            </a:r>
            <a:r>
              <a:rPr lang="en-US" altLang="zh-CN" sz="1800" b="1"/>
              <a:t>2</a:t>
            </a:r>
            <a:r>
              <a:rPr lang="en-US" altLang="zh-CN" b="1"/>
              <a:t>O</a:t>
            </a:r>
            <a:r>
              <a:rPr lang="en-US" altLang="zh-CN" sz="1800" b="1"/>
              <a:t>4</a:t>
            </a:r>
            <a:r>
              <a:rPr lang="zh-CN" altLang="en-US" b="1"/>
              <a:t>，但</a:t>
            </a:r>
            <a:r>
              <a:rPr lang="en-US" altLang="zh-CN" b="1"/>
              <a:t>Cl</a:t>
            </a:r>
            <a:r>
              <a:rPr lang="en-US" altLang="zh-CN" sz="1800" b="1"/>
              <a:t>2</a:t>
            </a:r>
            <a:r>
              <a:rPr lang="en-US" altLang="zh-CN" b="1"/>
              <a:t>O</a:t>
            </a:r>
            <a:r>
              <a:rPr lang="en-US" altLang="zh-CN" sz="1800" b="1"/>
              <a:t>4</a:t>
            </a:r>
            <a:r>
              <a:rPr lang="zh-CN" altLang="en-US" b="1"/>
              <a:t>的实际</a:t>
            </a:r>
          </a:p>
          <a:p>
            <a:pPr eaLnBrk="1" hangingPunct="1"/>
            <a:r>
              <a:rPr lang="zh-CN" altLang="en-US" b="1"/>
              <a:t>结构为</a:t>
            </a:r>
            <a:r>
              <a:rPr lang="en-US" altLang="zh-CN" b="1"/>
              <a:t>Cl(</a:t>
            </a:r>
            <a:r>
              <a:rPr lang="en-US" altLang="zh-CN" b="1">
                <a:latin typeface="宋体" panose="02010600030101010101" pitchFamily="2" charset="-122"/>
              </a:rPr>
              <a:t>I</a:t>
            </a:r>
            <a:r>
              <a:rPr lang="en-US" altLang="zh-CN" b="1"/>
              <a:t>)—O—Cl(</a:t>
            </a:r>
            <a:r>
              <a:rPr lang="en-US" altLang="zh-CN" b="1">
                <a:latin typeface="宋体" panose="02010600030101010101" pitchFamily="2" charset="-122"/>
              </a:rPr>
              <a:t>VII</a:t>
            </a:r>
            <a:r>
              <a:rPr lang="en-US" altLang="zh-CN" b="1"/>
              <a:t>)O</a:t>
            </a:r>
            <a:r>
              <a:rPr lang="en-US" altLang="zh-CN" sz="1800" b="1"/>
              <a:t>3</a:t>
            </a:r>
            <a:r>
              <a:rPr lang="zh-CN" altLang="en-US" b="1"/>
              <a:t>，所以</a:t>
            </a:r>
            <a:r>
              <a:rPr lang="en-US" altLang="zh-CN" b="1"/>
              <a:t>Cl</a:t>
            </a:r>
            <a:r>
              <a:rPr lang="en-US" altLang="zh-CN" sz="1800" b="1"/>
              <a:t>2</a:t>
            </a:r>
            <a:r>
              <a:rPr lang="en-US" altLang="zh-CN" b="1"/>
              <a:t>O</a:t>
            </a:r>
            <a:r>
              <a:rPr lang="en-US" altLang="zh-CN" sz="1800" b="1"/>
              <a:t>4</a:t>
            </a:r>
            <a:r>
              <a:rPr lang="zh-CN" altLang="en-US" b="1"/>
              <a:t>不是</a:t>
            </a:r>
            <a:r>
              <a:rPr lang="en-US" altLang="zh-CN" b="1"/>
              <a:t>ClO</a:t>
            </a:r>
            <a:r>
              <a:rPr lang="en-US" altLang="zh-CN" sz="1800" b="1"/>
              <a:t>2</a:t>
            </a:r>
          </a:p>
          <a:p>
            <a:pPr eaLnBrk="1" hangingPunct="1"/>
            <a:r>
              <a:rPr lang="zh-CN" altLang="en-US" b="1"/>
              <a:t>的双聚物。</a:t>
            </a:r>
            <a:endParaRPr lang="en-US" altLang="zh-CN" b="1"/>
          </a:p>
          <a:p>
            <a:pPr eaLnBrk="1" hangingPunct="1"/>
            <a:endParaRPr lang="en-US" altLang="zh-CN" b="1"/>
          </a:p>
          <a:p>
            <a:pPr eaLnBrk="1" hangingPunct="1"/>
            <a:endParaRPr lang="en-US" altLang="zh-CN" b="1"/>
          </a:p>
          <a:p>
            <a:pPr eaLnBrk="1" hangingPunct="1"/>
            <a:endParaRPr lang="en-US" altLang="zh-CN" b="1"/>
          </a:p>
          <a:p>
            <a:pPr eaLnBrk="1" hangingPunct="1"/>
            <a:r>
              <a:rPr lang="en-US" altLang="zh-CN" b="1"/>
              <a:t>※ </a:t>
            </a:r>
            <a:r>
              <a:rPr lang="zh-CN" altLang="en-US" b="1"/>
              <a:t> 为什么</a:t>
            </a:r>
            <a:r>
              <a:rPr lang="en-US" altLang="zh-CN" b="1"/>
              <a:t>ClO</a:t>
            </a:r>
            <a:r>
              <a:rPr lang="en-US" altLang="zh-CN" sz="1800" b="1"/>
              <a:t>2</a:t>
            </a:r>
            <a:r>
              <a:rPr lang="zh-CN" altLang="en-US" b="1"/>
              <a:t>不容易双聚呢？</a:t>
            </a:r>
          </a:p>
          <a:p>
            <a:pPr eaLnBrk="1" hangingPunct="1"/>
            <a:r>
              <a:rPr lang="zh-CN" altLang="en-US" b="1"/>
              <a:t>∵ 这两个分子中的单电子处于不同的分子轨道上。</a:t>
            </a:r>
          </a:p>
        </p:txBody>
      </p:sp>
      <p:sp>
        <p:nvSpPr>
          <p:cNvPr id="76803" name="灯片编号占位符 2">
            <a:extLst>
              <a:ext uri="{FF2B5EF4-FFF2-40B4-BE49-F238E27FC236}">
                <a16:creationId xmlns:a16="http://schemas.microsoft.com/office/drawing/2014/main" id="{C073A7CD-4C2D-52F7-3829-062CF6E137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B061F4F9-A450-4659-9B69-E5017DB42135}" type="slidenum">
              <a:rPr lang="en-US" altLang="zh-CN" sz="1000"/>
              <a:pPr>
                <a:spcBef>
                  <a:spcPct val="0"/>
                </a:spcBef>
                <a:buClrTx/>
                <a:buSzTx/>
                <a:buFontTx/>
                <a:buNone/>
              </a:pPr>
              <a:t>69</a:t>
            </a:fld>
            <a:endParaRPr lang="en-US" altLang="zh-CN" sz="1000"/>
          </a:p>
        </p:txBody>
      </p:sp>
      <p:pic>
        <p:nvPicPr>
          <p:cNvPr id="76804" name="Picture 5" descr="http://upload.wikimedia.org/wikipedia/commons/thumb/0/01/Dichlorine_tetraoxide.svg/140px-Dichlorine_tetraoxide.svg.png">
            <a:hlinkClick r:id="rId2"/>
            <a:extLst>
              <a:ext uri="{FF2B5EF4-FFF2-40B4-BE49-F238E27FC236}">
                <a16:creationId xmlns:a16="http://schemas.microsoft.com/office/drawing/2014/main" id="{2A21E653-1A21-535E-2013-975414B5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924176"/>
            <a:ext cx="2249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22" descr="http://pic.wenwen.soso.com/p/20130623/20130623143022-1612203065.jpg">
            <a:extLst>
              <a:ext uri="{FF2B5EF4-FFF2-40B4-BE49-F238E27FC236}">
                <a16:creationId xmlns:a16="http://schemas.microsoft.com/office/drawing/2014/main" id="{34918FE2-0C2A-753C-2489-ABF052353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064" y="2565401"/>
            <a:ext cx="2674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A776852-7A5E-6087-B515-1F7DF8D65AC3}"/>
              </a:ext>
            </a:extLst>
          </p:cNvPr>
          <p:cNvSpPr/>
          <p:nvPr/>
        </p:nvSpPr>
        <p:spPr>
          <a:xfrm>
            <a:off x="1703389" y="1"/>
            <a:ext cx="7399337" cy="523875"/>
          </a:xfrm>
          <a:prstGeom prst="rect">
            <a:avLst/>
          </a:prstGeom>
        </p:spPr>
        <p:txBody>
          <a:bodyPr>
            <a:spAutoFit/>
          </a:bodyPr>
          <a:lstStyle/>
          <a:p>
            <a:pPr marL="342900" indent="-342900">
              <a:spcBef>
                <a:spcPct val="20000"/>
              </a:spcBef>
              <a:buClr>
                <a:srgbClr val="CC0066"/>
              </a:buClr>
              <a:buSzPct val="70000"/>
              <a:defRPr/>
            </a:pPr>
            <a:r>
              <a:rPr lang="en-US" altLang="zh-CN" sz="2800" kern="0" dirty="0">
                <a:solidFill>
                  <a:srgbClr val="000000"/>
                </a:solidFill>
                <a:latin typeface="Arial"/>
                <a:ea typeface="宋体"/>
              </a:rPr>
              <a:t> </a:t>
            </a:r>
            <a:r>
              <a:rPr lang="en-US" altLang="zh-CN" sz="2800" kern="0" dirty="0">
                <a:solidFill>
                  <a:srgbClr val="0000FF"/>
                </a:solidFill>
                <a:latin typeface="Arial"/>
                <a:ea typeface="宋体"/>
              </a:rPr>
              <a:t>2. [ + 2 ]   O.S       CO</a:t>
            </a:r>
            <a:r>
              <a:rPr lang="zh-CN" altLang="en-US" sz="2800" kern="0" dirty="0">
                <a:solidFill>
                  <a:srgbClr val="0000FF"/>
                </a:solidFill>
                <a:latin typeface="Arial"/>
                <a:ea typeface="宋体"/>
              </a:rPr>
              <a:t>：无色、无臭、有毒</a:t>
            </a:r>
            <a:endParaRPr lang="en-US" altLang="zh-CN" sz="2800" kern="0" dirty="0">
              <a:solidFill>
                <a:srgbClr val="0000FF"/>
              </a:solidFill>
              <a:latin typeface="Arial"/>
              <a:ea typeface="宋体"/>
            </a:endParaRPr>
          </a:p>
        </p:txBody>
      </p:sp>
      <p:grpSp>
        <p:nvGrpSpPr>
          <p:cNvPr id="12296" name="组合 52">
            <a:extLst>
              <a:ext uri="{FF2B5EF4-FFF2-40B4-BE49-F238E27FC236}">
                <a16:creationId xmlns:a16="http://schemas.microsoft.com/office/drawing/2014/main" id="{766D7134-B21D-F8B0-4C81-9254E317AECA}"/>
              </a:ext>
            </a:extLst>
          </p:cNvPr>
          <p:cNvGrpSpPr>
            <a:grpSpLocks/>
          </p:cNvGrpSpPr>
          <p:nvPr/>
        </p:nvGrpSpPr>
        <p:grpSpPr bwMode="auto">
          <a:xfrm>
            <a:off x="4079875" y="1268414"/>
            <a:ext cx="3976688" cy="1176337"/>
            <a:chOff x="2843808" y="1340768"/>
            <a:chExt cx="3976340" cy="1176338"/>
          </a:xfrm>
        </p:grpSpPr>
        <p:sp>
          <p:nvSpPr>
            <p:cNvPr id="32" name="Text Box 7">
              <a:extLst>
                <a:ext uri="{FF2B5EF4-FFF2-40B4-BE49-F238E27FC236}">
                  <a16:creationId xmlns:a16="http://schemas.microsoft.com/office/drawing/2014/main" id="{99391147-A2C5-B93A-BA75-56238E0BC500}"/>
                </a:ext>
              </a:extLst>
            </p:cNvPr>
            <p:cNvSpPr txBox="1">
              <a:spLocks noChangeArrowheads="1"/>
            </p:cNvSpPr>
            <p:nvPr/>
          </p:nvSpPr>
          <p:spPr bwMode="auto">
            <a:xfrm>
              <a:off x="5004207" y="1556668"/>
              <a:ext cx="1815941" cy="747713"/>
            </a:xfrm>
            <a:prstGeom prst="rect">
              <a:avLst/>
            </a:prstGeom>
            <a:noFill/>
            <a:ln w="9525">
              <a:noFill/>
              <a:miter lim="800000"/>
              <a:headEnd/>
              <a:tailEnd/>
            </a:ln>
          </p:spPr>
          <p:txBody>
            <a:bodyPr lIns="99779" tIns="49890" rIns="99779" bIns="49890">
              <a:spAutoFit/>
            </a:bodyPr>
            <a:lstStyle/>
            <a:p>
              <a:pPr defTabSz="998538">
                <a:lnSpc>
                  <a:spcPct val="80000"/>
                </a:lnSpc>
                <a:spcBef>
                  <a:spcPct val="50000"/>
                </a:spcBef>
                <a:defRPr/>
              </a:pPr>
              <a:r>
                <a:rPr lang="zh-CN" altLang="zh-CN" sz="2000" kern="0" dirty="0">
                  <a:solidFill>
                    <a:srgbClr val="000000"/>
                  </a:solidFill>
                  <a:latin typeface="Arial" charset="0"/>
                </a:rPr>
                <a:t>一个</a:t>
              </a:r>
              <a:r>
                <a:rPr lang="en-US" altLang="zh-CN" sz="2000" i="1" kern="0" dirty="0">
                  <a:solidFill>
                    <a:srgbClr val="000000"/>
                  </a:solidFill>
                  <a:latin typeface="宋体" pitchFamily="2" charset="-122"/>
                </a:rPr>
                <a:t>σ</a:t>
              </a:r>
              <a:r>
                <a:rPr lang="zh-CN" altLang="zh-CN" sz="2000" kern="0" dirty="0">
                  <a:solidFill>
                    <a:srgbClr val="000000"/>
                  </a:solidFill>
                  <a:latin typeface="Arial" charset="0"/>
                </a:rPr>
                <a:t>键</a:t>
              </a:r>
            </a:p>
            <a:p>
              <a:pPr defTabSz="998538">
                <a:lnSpc>
                  <a:spcPct val="80000"/>
                </a:lnSpc>
                <a:spcBef>
                  <a:spcPct val="50000"/>
                </a:spcBef>
                <a:defRPr/>
              </a:pPr>
              <a:r>
                <a:rPr lang="zh-CN" altLang="zh-CN" sz="2000" kern="0" dirty="0">
                  <a:solidFill>
                    <a:srgbClr val="000000"/>
                  </a:solidFill>
                  <a:latin typeface="Arial" charset="0"/>
                </a:rPr>
                <a:t>两个π键</a:t>
              </a:r>
              <a:endParaRPr lang="zh-CN" altLang="en-US" sz="2000" kern="0" dirty="0">
                <a:solidFill>
                  <a:srgbClr val="000000"/>
                </a:solidFill>
                <a:latin typeface="Arial" charset="0"/>
              </a:endParaRPr>
            </a:p>
          </p:txBody>
        </p:sp>
        <p:grpSp>
          <p:nvGrpSpPr>
            <p:cNvPr id="12312" name="Group 8">
              <a:extLst>
                <a:ext uri="{FF2B5EF4-FFF2-40B4-BE49-F238E27FC236}">
                  <a16:creationId xmlns:a16="http://schemas.microsoft.com/office/drawing/2014/main" id="{DA082FAB-74D3-EFE6-169E-99D00B4A36C9}"/>
                </a:ext>
              </a:extLst>
            </p:cNvPr>
            <p:cNvGrpSpPr>
              <a:grpSpLocks/>
            </p:cNvGrpSpPr>
            <p:nvPr/>
          </p:nvGrpSpPr>
          <p:grpSpPr bwMode="auto">
            <a:xfrm>
              <a:off x="2843808" y="1340768"/>
              <a:ext cx="2227262" cy="1176338"/>
              <a:chOff x="2544" y="3024"/>
              <a:chExt cx="1296" cy="672"/>
            </a:xfrm>
          </p:grpSpPr>
          <p:sp>
            <p:nvSpPr>
              <p:cNvPr id="34" name="Line 9">
                <a:extLst>
                  <a:ext uri="{FF2B5EF4-FFF2-40B4-BE49-F238E27FC236}">
                    <a16:creationId xmlns:a16="http://schemas.microsoft.com/office/drawing/2014/main" id="{6B08F9DA-4F96-C492-8C2D-0F69A58676DA}"/>
                  </a:ext>
                </a:extLst>
              </p:cNvPr>
              <p:cNvSpPr>
                <a:spLocks noChangeShapeType="1"/>
              </p:cNvSpPr>
              <p:nvPr/>
            </p:nvSpPr>
            <p:spPr bwMode="auto">
              <a:xfrm>
                <a:off x="2976" y="3360"/>
                <a:ext cx="333" cy="0"/>
              </a:xfrm>
              <a:prstGeom prst="line">
                <a:avLst/>
              </a:prstGeom>
              <a:noFill/>
              <a:ln w="9525">
                <a:solidFill>
                  <a:srgbClr val="000000"/>
                </a:solidFill>
                <a:round/>
                <a:headEnd/>
                <a:tailEnd/>
              </a:ln>
            </p:spPr>
            <p:txBody>
              <a:bodyPr wrap="none" anchor="ctr"/>
              <a:lstStyle/>
              <a:p>
                <a:pPr>
                  <a:defRPr/>
                </a:pPr>
                <a:endParaRPr lang="zh-CN" altLang="en-US" kern="0">
                  <a:solidFill>
                    <a:srgbClr val="000000"/>
                  </a:solidFill>
                  <a:latin typeface="Arial" charset="0"/>
                </a:endParaRPr>
              </a:p>
            </p:txBody>
          </p:sp>
          <p:sp>
            <p:nvSpPr>
              <p:cNvPr id="35" name="Text Box 10">
                <a:extLst>
                  <a:ext uri="{FF2B5EF4-FFF2-40B4-BE49-F238E27FC236}">
                    <a16:creationId xmlns:a16="http://schemas.microsoft.com/office/drawing/2014/main" id="{B687C137-DA2E-84E9-FFF0-26AA8B632813}"/>
                  </a:ext>
                </a:extLst>
              </p:cNvPr>
              <p:cNvSpPr txBox="1">
                <a:spLocks noChangeArrowheads="1"/>
              </p:cNvSpPr>
              <p:nvPr/>
            </p:nvSpPr>
            <p:spPr bwMode="auto">
              <a:xfrm>
                <a:off x="2544" y="3168"/>
                <a:ext cx="1296" cy="365"/>
              </a:xfrm>
              <a:prstGeom prst="rect">
                <a:avLst/>
              </a:prstGeom>
              <a:noFill/>
              <a:ln w="9525">
                <a:noFill/>
                <a:miter lim="800000"/>
                <a:headEnd/>
                <a:tailEnd/>
              </a:ln>
            </p:spPr>
            <p:txBody>
              <a:bodyPr lIns="99779" tIns="49890" rIns="99779" bIns="49890">
                <a:spAutoFit/>
              </a:bodyPr>
              <a:lstStyle/>
              <a:p>
                <a:pPr defTabSz="998538">
                  <a:spcBef>
                    <a:spcPct val="50000"/>
                  </a:spcBef>
                  <a:defRPr/>
                </a:pPr>
                <a:r>
                  <a:rPr lang="zh-CN" altLang="zh-CN" sz="3500" kern="0" dirty="0">
                    <a:solidFill>
                      <a:srgbClr val="000000"/>
                    </a:solidFill>
                    <a:latin typeface="宋体" pitchFamily="2" charset="-122"/>
                  </a:rPr>
                  <a:t>:</a:t>
                </a:r>
                <a:r>
                  <a:rPr lang="en-US" altLang="zh-CN" sz="3500" kern="0" dirty="0">
                    <a:solidFill>
                      <a:srgbClr val="000000"/>
                    </a:solidFill>
                    <a:latin typeface="Arial" charset="0"/>
                  </a:rPr>
                  <a:t>C        O</a:t>
                </a:r>
                <a:r>
                  <a:rPr lang="en-US" altLang="zh-CN" sz="3500" kern="0" dirty="0">
                    <a:solidFill>
                      <a:srgbClr val="000000"/>
                    </a:solidFill>
                    <a:latin typeface="宋体" pitchFamily="2" charset="-122"/>
                  </a:rPr>
                  <a:t>:</a:t>
                </a:r>
                <a:endParaRPr lang="en-US" altLang="zh-CN" kern="0" dirty="0">
                  <a:solidFill>
                    <a:srgbClr val="000000"/>
                  </a:solidFill>
                  <a:latin typeface="宋体" pitchFamily="2" charset="-122"/>
                </a:endParaRPr>
              </a:p>
            </p:txBody>
          </p:sp>
          <p:sp>
            <p:nvSpPr>
              <p:cNvPr id="36" name="Rectangle 11">
                <a:extLst>
                  <a:ext uri="{FF2B5EF4-FFF2-40B4-BE49-F238E27FC236}">
                    <a16:creationId xmlns:a16="http://schemas.microsoft.com/office/drawing/2014/main" id="{639685D9-EBD0-1F2F-0D04-0C8F7F2C08D2}"/>
                  </a:ext>
                </a:extLst>
              </p:cNvPr>
              <p:cNvSpPr>
                <a:spLocks noChangeArrowheads="1"/>
              </p:cNvSpPr>
              <p:nvPr/>
            </p:nvSpPr>
            <p:spPr bwMode="auto">
              <a:xfrm>
                <a:off x="2736" y="3024"/>
                <a:ext cx="864" cy="192"/>
              </a:xfrm>
              <a:prstGeom prst="rect">
                <a:avLst/>
              </a:prstGeom>
              <a:noFill/>
              <a:ln w="9525">
                <a:solidFill>
                  <a:srgbClr val="000000"/>
                </a:solidFill>
                <a:miter lim="800000"/>
                <a:headEnd/>
                <a:tailEnd/>
              </a:ln>
            </p:spPr>
            <p:txBody>
              <a:bodyPr wrap="none" lIns="99779" tIns="49890" rIns="99779" bIns="49890" anchor="ctr"/>
              <a:lstStyle/>
              <a:p>
                <a:pPr defTabSz="998538">
                  <a:defRPr/>
                </a:pPr>
                <a:endParaRPr lang="zh-CN" altLang="en-US" kern="0">
                  <a:solidFill>
                    <a:srgbClr val="000000"/>
                  </a:solidFill>
                  <a:latin typeface="Arial" charset="0"/>
                </a:endParaRPr>
              </a:p>
            </p:txBody>
          </p:sp>
          <p:graphicFrame>
            <p:nvGraphicFramePr>
              <p:cNvPr id="12290" name="Object 12">
                <a:extLst>
                  <a:ext uri="{FF2B5EF4-FFF2-40B4-BE49-F238E27FC236}">
                    <a16:creationId xmlns:a16="http://schemas.microsoft.com/office/drawing/2014/main" id="{60FFA6DF-2D36-2F54-4780-96D766726D1A}"/>
                  </a:ext>
                </a:extLst>
              </p:cNvPr>
              <p:cNvGraphicFramePr>
                <a:graphicFrameLocks noChangeAspect="1"/>
              </p:cNvGraphicFramePr>
              <p:nvPr/>
            </p:nvGraphicFramePr>
            <p:xfrm>
              <a:off x="3504" y="3120"/>
              <a:ext cx="118" cy="118"/>
            </p:xfrm>
            <a:graphic>
              <a:graphicData uri="http://schemas.openxmlformats.org/presentationml/2006/ole">
                <mc:AlternateContent xmlns:mc="http://schemas.openxmlformats.org/markup-compatibility/2006">
                  <mc:Choice xmlns:v="urn:schemas-microsoft-com:vml" Requires="v">
                    <p:oleObj name="公式" r:id="rId3" imgW="75960" imgH="75960" progId="Equation.3">
                      <p:embed/>
                    </p:oleObj>
                  </mc:Choice>
                  <mc:Fallback>
                    <p:oleObj name="公式" r:id="rId3" imgW="75960" imgH="75960" progId="Equation.3">
                      <p:embed/>
                      <p:pic>
                        <p:nvPicPr>
                          <p:cNvPr id="12290" name="Object 12">
                            <a:extLst>
                              <a:ext uri="{FF2B5EF4-FFF2-40B4-BE49-F238E27FC236}">
                                <a16:creationId xmlns:a16="http://schemas.microsoft.com/office/drawing/2014/main" id="{60FFA6DF-2D36-2F54-4780-96D766726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120"/>
                            <a:ext cx="11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13">
                <a:extLst>
                  <a:ext uri="{FF2B5EF4-FFF2-40B4-BE49-F238E27FC236}">
                    <a16:creationId xmlns:a16="http://schemas.microsoft.com/office/drawing/2014/main" id="{C3899953-34EA-721B-1FBC-2903F809963C}"/>
                  </a:ext>
                </a:extLst>
              </p:cNvPr>
              <p:cNvGraphicFramePr>
                <a:graphicFrameLocks noChangeAspect="1"/>
              </p:cNvGraphicFramePr>
              <p:nvPr/>
            </p:nvGraphicFramePr>
            <p:xfrm>
              <a:off x="3408" y="3120"/>
              <a:ext cx="118" cy="118"/>
            </p:xfrm>
            <a:graphic>
              <a:graphicData uri="http://schemas.openxmlformats.org/presentationml/2006/ole">
                <mc:AlternateContent xmlns:mc="http://schemas.openxmlformats.org/markup-compatibility/2006">
                  <mc:Choice xmlns:v="urn:schemas-microsoft-com:vml" Requires="v">
                    <p:oleObj name="公式" r:id="rId5" imgW="75960" imgH="75960" progId="Equation.3">
                      <p:embed/>
                    </p:oleObj>
                  </mc:Choice>
                  <mc:Fallback>
                    <p:oleObj name="公式" r:id="rId5" imgW="75960" imgH="75960" progId="Equation.3">
                      <p:embed/>
                      <p:pic>
                        <p:nvPicPr>
                          <p:cNvPr id="12291" name="Object 13">
                            <a:extLst>
                              <a:ext uri="{FF2B5EF4-FFF2-40B4-BE49-F238E27FC236}">
                                <a16:creationId xmlns:a16="http://schemas.microsoft.com/office/drawing/2014/main" id="{C3899953-34EA-721B-1FBC-2903F8099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3120"/>
                            <a:ext cx="11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18">
                <a:extLst>
                  <a:ext uri="{FF2B5EF4-FFF2-40B4-BE49-F238E27FC236}">
                    <a16:creationId xmlns:a16="http://schemas.microsoft.com/office/drawing/2014/main" id="{2D34F003-5038-96C8-B087-E30597E319C9}"/>
                  </a:ext>
                </a:extLst>
              </p:cNvPr>
              <p:cNvGraphicFramePr>
                <a:graphicFrameLocks noChangeAspect="1"/>
              </p:cNvGraphicFramePr>
              <p:nvPr/>
            </p:nvGraphicFramePr>
            <p:xfrm>
              <a:off x="3456" y="3552"/>
              <a:ext cx="118" cy="118"/>
            </p:xfrm>
            <a:graphic>
              <a:graphicData uri="http://schemas.openxmlformats.org/presentationml/2006/ole">
                <mc:AlternateContent xmlns:mc="http://schemas.openxmlformats.org/markup-compatibility/2006">
                  <mc:Choice xmlns:v="urn:schemas-microsoft-com:vml" Requires="v">
                    <p:oleObj name="公式" r:id="rId6" imgW="75960" imgH="75960" progId="Equation.3">
                      <p:embed/>
                    </p:oleObj>
                  </mc:Choice>
                  <mc:Fallback>
                    <p:oleObj name="公式" r:id="rId6" imgW="75960" imgH="75960" progId="Equation.3">
                      <p:embed/>
                      <p:pic>
                        <p:nvPicPr>
                          <p:cNvPr id="12292" name="Object 18">
                            <a:extLst>
                              <a:ext uri="{FF2B5EF4-FFF2-40B4-BE49-F238E27FC236}">
                                <a16:creationId xmlns:a16="http://schemas.microsoft.com/office/drawing/2014/main" id="{2D34F003-5038-96C8-B087-E30597E31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3552"/>
                            <a:ext cx="11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19">
                <a:extLst>
                  <a:ext uri="{FF2B5EF4-FFF2-40B4-BE49-F238E27FC236}">
                    <a16:creationId xmlns:a16="http://schemas.microsoft.com/office/drawing/2014/main" id="{9F929348-A4D7-C54A-028A-7E53AE303509}"/>
                  </a:ext>
                </a:extLst>
              </p:cNvPr>
              <p:cNvGraphicFramePr>
                <a:graphicFrameLocks noChangeAspect="1"/>
              </p:cNvGraphicFramePr>
              <p:nvPr/>
            </p:nvGraphicFramePr>
            <p:xfrm>
              <a:off x="2784" y="3552"/>
              <a:ext cx="118" cy="118"/>
            </p:xfrm>
            <a:graphic>
              <a:graphicData uri="http://schemas.openxmlformats.org/presentationml/2006/ole">
                <mc:AlternateContent xmlns:mc="http://schemas.openxmlformats.org/markup-compatibility/2006">
                  <mc:Choice xmlns:v="urn:schemas-microsoft-com:vml" Requires="v">
                    <p:oleObj name="公式" r:id="rId7" imgW="75960" imgH="75960" progId="Equation.3">
                      <p:embed/>
                    </p:oleObj>
                  </mc:Choice>
                  <mc:Fallback>
                    <p:oleObj name="公式" r:id="rId7" imgW="75960" imgH="75960" progId="Equation.3">
                      <p:embed/>
                      <p:pic>
                        <p:nvPicPr>
                          <p:cNvPr id="12293" name="Object 19">
                            <a:extLst>
                              <a:ext uri="{FF2B5EF4-FFF2-40B4-BE49-F238E27FC236}">
                                <a16:creationId xmlns:a16="http://schemas.microsoft.com/office/drawing/2014/main" id="{9F929348-A4D7-C54A-028A-7E53AE303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552"/>
                            <a:ext cx="11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Rectangle 16">
                <a:extLst>
                  <a:ext uri="{FF2B5EF4-FFF2-40B4-BE49-F238E27FC236}">
                    <a16:creationId xmlns:a16="http://schemas.microsoft.com/office/drawing/2014/main" id="{B5094354-576D-1F19-ED32-0FD4C0E0B7CD}"/>
                  </a:ext>
                </a:extLst>
              </p:cNvPr>
              <p:cNvSpPr>
                <a:spLocks noChangeArrowheads="1"/>
              </p:cNvSpPr>
              <p:nvPr/>
            </p:nvSpPr>
            <p:spPr bwMode="auto">
              <a:xfrm>
                <a:off x="2736" y="3504"/>
                <a:ext cx="864" cy="192"/>
              </a:xfrm>
              <a:prstGeom prst="rect">
                <a:avLst/>
              </a:prstGeom>
              <a:noFill/>
              <a:ln w="9525">
                <a:solidFill>
                  <a:srgbClr val="000000"/>
                </a:solidFill>
                <a:miter lim="800000"/>
                <a:headEnd/>
                <a:tailEnd/>
              </a:ln>
            </p:spPr>
            <p:txBody>
              <a:bodyPr wrap="none" lIns="99779" tIns="49890" rIns="99779" bIns="49890" anchor="ctr"/>
              <a:lstStyle/>
              <a:p>
                <a:pPr defTabSz="998538">
                  <a:defRPr/>
                </a:pPr>
                <a:endParaRPr lang="zh-CN" altLang="en-US" kern="0">
                  <a:solidFill>
                    <a:srgbClr val="000000"/>
                  </a:solidFill>
                  <a:latin typeface="Arial" charset="0"/>
                </a:endParaRPr>
              </a:p>
            </p:txBody>
          </p:sp>
        </p:grpSp>
      </p:grpSp>
      <p:sp>
        <p:nvSpPr>
          <p:cNvPr id="48" name="Rectangle 44">
            <a:extLst>
              <a:ext uri="{FF2B5EF4-FFF2-40B4-BE49-F238E27FC236}">
                <a16:creationId xmlns:a16="http://schemas.microsoft.com/office/drawing/2014/main" id="{6AE0FB49-5A45-7C57-0FA6-FDAC423E39AF}"/>
              </a:ext>
            </a:extLst>
          </p:cNvPr>
          <p:cNvSpPr>
            <a:spLocks noChangeArrowheads="1"/>
          </p:cNvSpPr>
          <p:nvPr/>
        </p:nvSpPr>
        <p:spPr bwMode="auto">
          <a:xfrm>
            <a:off x="1774826" y="2781300"/>
            <a:ext cx="6265863" cy="977900"/>
          </a:xfrm>
          <a:prstGeom prst="rect">
            <a:avLst/>
          </a:prstGeom>
          <a:solidFill>
            <a:srgbClr val="92D050"/>
          </a:solidFill>
          <a:ln w="9525">
            <a:noFill/>
            <a:miter lim="800000"/>
            <a:headEnd/>
            <a:tailEnd/>
          </a:ln>
        </p:spPr>
        <p:txBody>
          <a:bodyPr>
            <a:spAutoFit/>
          </a:bodyPr>
          <a:lstStyle/>
          <a:p>
            <a:pPr defTabSz="998538">
              <a:lnSpc>
                <a:spcPct val="120000"/>
              </a:lnSpc>
              <a:defRPr/>
            </a:pPr>
            <a:r>
              <a:rPr lang="en-US" altLang="zh-CN" sz="2400" kern="0" dirty="0">
                <a:solidFill>
                  <a:srgbClr val="000000"/>
                </a:solidFill>
                <a:latin typeface="Arial" charset="0"/>
              </a:rPr>
              <a:t>CO (6+8=14e</a:t>
            </a:r>
            <a:r>
              <a:rPr lang="en-US" altLang="zh-CN" sz="2400" kern="0" baseline="30000" dirty="0">
                <a:solidFill>
                  <a:srgbClr val="000000"/>
                </a:solidFill>
                <a:latin typeface="Arial" charset="0"/>
              </a:rPr>
              <a:t>-</a:t>
            </a:r>
            <a:r>
              <a:rPr lang="en-US" altLang="zh-CN" sz="2400" kern="0" dirty="0">
                <a:solidFill>
                  <a:srgbClr val="000000"/>
                </a:solidFill>
                <a:latin typeface="Arial" charset="0"/>
              </a:rPr>
              <a:t>)</a:t>
            </a:r>
            <a:r>
              <a:rPr lang="zh-CN" altLang="en-US" sz="2400" kern="0" dirty="0">
                <a:solidFill>
                  <a:srgbClr val="000000"/>
                </a:solidFill>
                <a:latin typeface="Arial" charset="0"/>
              </a:rPr>
              <a:t>与 </a:t>
            </a:r>
            <a:r>
              <a:rPr lang="en-US" altLang="zh-CN" sz="2400" kern="0" dirty="0">
                <a:solidFill>
                  <a:srgbClr val="000000"/>
                </a:solidFill>
                <a:latin typeface="Arial" charset="0"/>
              </a:rPr>
              <a:t>N</a:t>
            </a:r>
            <a:r>
              <a:rPr lang="en-US" altLang="zh-CN" sz="2400" kern="0" baseline="-25000" dirty="0">
                <a:solidFill>
                  <a:srgbClr val="000000"/>
                </a:solidFill>
                <a:latin typeface="Arial" charset="0"/>
              </a:rPr>
              <a:t>2</a:t>
            </a:r>
            <a:r>
              <a:rPr lang="zh-CN" altLang="en-US" sz="2400" kern="0" dirty="0">
                <a:solidFill>
                  <a:srgbClr val="000000"/>
                </a:solidFill>
                <a:latin typeface="Arial" charset="0"/>
              </a:rPr>
              <a:t> </a:t>
            </a:r>
            <a:r>
              <a:rPr lang="en-US" altLang="zh-CN" sz="2400" kern="0" dirty="0">
                <a:solidFill>
                  <a:srgbClr val="000000"/>
                </a:solidFill>
                <a:latin typeface="Arial" charset="0"/>
              </a:rPr>
              <a:t>(2×7=14e</a:t>
            </a:r>
            <a:r>
              <a:rPr lang="en-US" altLang="zh-CN" sz="2400" kern="0" baseline="30000" dirty="0">
                <a:solidFill>
                  <a:srgbClr val="000000"/>
                </a:solidFill>
                <a:latin typeface="Arial" charset="0"/>
              </a:rPr>
              <a:t>-</a:t>
            </a:r>
            <a:r>
              <a:rPr lang="en-US" altLang="zh-CN" sz="2400" kern="0" dirty="0">
                <a:solidFill>
                  <a:srgbClr val="000000"/>
                </a:solidFill>
                <a:latin typeface="Arial" charset="0"/>
              </a:rPr>
              <a:t>)</a:t>
            </a:r>
            <a:r>
              <a:rPr lang="zh-CN" altLang="en-US" sz="2400" kern="0" dirty="0">
                <a:solidFill>
                  <a:srgbClr val="000000"/>
                </a:solidFill>
                <a:latin typeface="Arial" charset="0"/>
              </a:rPr>
              <a:t>是等电子体</a:t>
            </a:r>
            <a:r>
              <a:rPr lang="en-US" altLang="zh-CN" sz="2400" kern="0" dirty="0">
                <a:solidFill>
                  <a:srgbClr val="000000"/>
                </a:solidFill>
                <a:latin typeface="Arial" charset="0"/>
              </a:rPr>
              <a:t>,  </a:t>
            </a:r>
            <a:r>
              <a:rPr lang="zh-CN" altLang="en-US" sz="2400" kern="0" dirty="0">
                <a:solidFill>
                  <a:srgbClr val="000000"/>
                </a:solidFill>
                <a:latin typeface="Arial" charset="0"/>
              </a:rPr>
              <a:t>结构相似；但具有偶极矩（</a:t>
            </a:r>
            <a:r>
              <a:rPr lang="en-US" altLang="zh-CN" sz="2400" i="1" kern="0" dirty="0">
                <a:solidFill>
                  <a:sysClr val="windowText" lastClr="000000"/>
                </a:solidFill>
                <a:latin typeface="Arial" charset="0"/>
                <a:sym typeface="Symbol" pitchFamily="18" charset="2"/>
              </a:rPr>
              <a:t> </a:t>
            </a:r>
            <a:r>
              <a:rPr lang="en-US" altLang="zh-CN" sz="2400" kern="0" dirty="0">
                <a:solidFill>
                  <a:sysClr val="windowText" lastClr="000000"/>
                </a:solidFill>
                <a:latin typeface="Arial" charset="0"/>
                <a:sym typeface="Symbol" pitchFamily="18" charset="2"/>
              </a:rPr>
              <a:t>= 0.112 D</a:t>
            </a:r>
            <a:r>
              <a:rPr lang="zh-CN" altLang="en-US" sz="2400" kern="0" dirty="0">
                <a:solidFill>
                  <a:sysClr val="windowText" lastClr="000000"/>
                </a:solidFill>
                <a:latin typeface="Arial" charset="0"/>
                <a:sym typeface="Symbol" pitchFamily="18" charset="2"/>
              </a:rPr>
              <a:t>）</a:t>
            </a:r>
            <a:endParaRPr lang="zh-CN" altLang="en-US" sz="2400" kern="0" dirty="0">
              <a:solidFill>
                <a:srgbClr val="000000"/>
              </a:solidFill>
              <a:latin typeface="Arial" charset="0"/>
            </a:endParaRPr>
          </a:p>
        </p:txBody>
      </p:sp>
      <p:pic>
        <p:nvPicPr>
          <p:cNvPr id="12298" name="Picture 20">
            <a:extLst>
              <a:ext uri="{FF2B5EF4-FFF2-40B4-BE49-F238E27FC236}">
                <a16:creationId xmlns:a16="http://schemas.microsoft.com/office/drawing/2014/main" id="{34298DCC-047A-548F-140C-7469449B98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0576" y="692150"/>
            <a:ext cx="2257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53">
            <a:extLst>
              <a:ext uri="{FF2B5EF4-FFF2-40B4-BE49-F238E27FC236}">
                <a16:creationId xmlns:a16="http://schemas.microsoft.com/office/drawing/2014/main" id="{6DCAEB21-3694-521F-80B3-CA6267A1A870}"/>
              </a:ext>
            </a:extLst>
          </p:cNvPr>
          <p:cNvGrpSpPr>
            <a:grpSpLocks/>
          </p:cNvGrpSpPr>
          <p:nvPr/>
        </p:nvGrpSpPr>
        <p:grpSpPr bwMode="auto">
          <a:xfrm>
            <a:off x="1847850" y="981076"/>
            <a:ext cx="1874838" cy="1008063"/>
            <a:chOff x="323528" y="764704"/>
            <a:chExt cx="1874716" cy="1008112"/>
          </a:xfrm>
        </p:grpSpPr>
        <p:grpSp>
          <p:nvGrpSpPr>
            <p:cNvPr id="12304" name="Group 17">
              <a:extLst>
                <a:ext uri="{FF2B5EF4-FFF2-40B4-BE49-F238E27FC236}">
                  <a16:creationId xmlns:a16="http://schemas.microsoft.com/office/drawing/2014/main" id="{3316292C-8056-5AE0-BF77-9E427DE3EB46}"/>
                </a:ext>
              </a:extLst>
            </p:cNvPr>
            <p:cNvGrpSpPr>
              <a:grpSpLocks/>
            </p:cNvGrpSpPr>
            <p:nvPr/>
          </p:nvGrpSpPr>
          <p:grpSpPr bwMode="auto">
            <a:xfrm>
              <a:off x="323528" y="764704"/>
              <a:ext cx="1874716" cy="638990"/>
              <a:chOff x="1104" y="3307"/>
              <a:chExt cx="1090" cy="365"/>
            </a:xfrm>
          </p:grpSpPr>
          <p:grpSp>
            <p:nvGrpSpPr>
              <p:cNvPr id="12306" name="Group 18">
                <a:extLst>
                  <a:ext uri="{FF2B5EF4-FFF2-40B4-BE49-F238E27FC236}">
                    <a16:creationId xmlns:a16="http://schemas.microsoft.com/office/drawing/2014/main" id="{545E654A-6855-979B-3D89-381F055548D5}"/>
                  </a:ext>
                </a:extLst>
              </p:cNvPr>
              <p:cNvGrpSpPr>
                <a:grpSpLocks/>
              </p:cNvGrpSpPr>
              <p:nvPr/>
            </p:nvGrpSpPr>
            <p:grpSpPr bwMode="auto">
              <a:xfrm>
                <a:off x="1488" y="3456"/>
                <a:ext cx="240" cy="96"/>
                <a:chOff x="1536" y="3264"/>
                <a:chExt cx="240" cy="96"/>
              </a:xfrm>
            </p:grpSpPr>
            <p:sp>
              <p:nvSpPr>
                <p:cNvPr id="45" name="Line 19">
                  <a:extLst>
                    <a:ext uri="{FF2B5EF4-FFF2-40B4-BE49-F238E27FC236}">
                      <a16:creationId xmlns:a16="http://schemas.microsoft.com/office/drawing/2014/main" id="{F5A44B74-459C-568B-4B51-49112F11FF64}"/>
                    </a:ext>
                  </a:extLst>
                </p:cNvPr>
                <p:cNvSpPr>
                  <a:spLocks noChangeShapeType="1"/>
                </p:cNvSpPr>
                <p:nvPr/>
              </p:nvSpPr>
              <p:spPr bwMode="auto">
                <a:xfrm>
                  <a:off x="1536" y="3312"/>
                  <a:ext cx="240" cy="0"/>
                </a:xfrm>
                <a:prstGeom prst="line">
                  <a:avLst/>
                </a:prstGeom>
                <a:noFill/>
                <a:ln w="9525">
                  <a:solidFill>
                    <a:srgbClr val="000000"/>
                  </a:solidFill>
                  <a:round/>
                  <a:headEnd/>
                  <a:tailEnd/>
                </a:ln>
              </p:spPr>
              <p:txBody>
                <a:bodyPr wrap="none" anchor="ctr"/>
                <a:lstStyle/>
                <a:p>
                  <a:pPr>
                    <a:defRPr/>
                  </a:pPr>
                  <a:endParaRPr lang="zh-CN" altLang="en-US" kern="0">
                    <a:solidFill>
                      <a:srgbClr val="000000"/>
                    </a:solidFill>
                    <a:latin typeface="Arial" charset="0"/>
                  </a:endParaRPr>
                </a:p>
              </p:txBody>
            </p:sp>
            <p:sp>
              <p:nvSpPr>
                <p:cNvPr id="46" name="Line 20">
                  <a:extLst>
                    <a:ext uri="{FF2B5EF4-FFF2-40B4-BE49-F238E27FC236}">
                      <a16:creationId xmlns:a16="http://schemas.microsoft.com/office/drawing/2014/main" id="{0023D36C-3EB6-5F9C-5019-FC43734A2CCB}"/>
                    </a:ext>
                  </a:extLst>
                </p:cNvPr>
                <p:cNvSpPr>
                  <a:spLocks noChangeShapeType="1"/>
                </p:cNvSpPr>
                <p:nvPr/>
              </p:nvSpPr>
              <p:spPr bwMode="auto">
                <a:xfrm>
                  <a:off x="1536" y="3360"/>
                  <a:ext cx="240" cy="0"/>
                </a:xfrm>
                <a:prstGeom prst="line">
                  <a:avLst/>
                </a:prstGeom>
                <a:noFill/>
                <a:ln w="9525">
                  <a:solidFill>
                    <a:srgbClr val="000000"/>
                  </a:solidFill>
                  <a:round/>
                  <a:headEnd/>
                  <a:tailEnd/>
                </a:ln>
              </p:spPr>
              <p:txBody>
                <a:bodyPr wrap="none" anchor="ctr"/>
                <a:lstStyle/>
                <a:p>
                  <a:pPr>
                    <a:defRPr/>
                  </a:pPr>
                  <a:endParaRPr lang="zh-CN" altLang="en-US" kern="0">
                    <a:solidFill>
                      <a:srgbClr val="000000"/>
                    </a:solidFill>
                    <a:latin typeface="Arial" charset="0"/>
                  </a:endParaRPr>
                </a:p>
              </p:txBody>
            </p:sp>
            <p:sp>
              <p:nvSpPr>
                <p:cNvPr id="47" name="Line 21">
                  <a:extLst>
                    <a:ext uri="{FF2B5EF4-FFF2-40B4-BE49-F238E27FC236}">
                      <a16:creationId xmlns:a16="http://schemas.microsoft.com/office/drawing/2014/main" id="{D4EA970D-98E8-66C6-975C-F339EB901D9A}"/>
                    </a:ext>
                  </a:extLst>
                </p:cNvPr>
                <p:cNvSpPr>
                  <a:spLocks noChangeShapeType="1"/>
                </p:cNvSpPr>
                <p:nvPr/>
              </p:nvSpPr>
              <p:spPr bwMode="auto">
                <a:xfrm flipH="1">
                  <a:off x="1536" y="3264"/>
                  <a:ext cx="240" cy="0"/>
                </a:xfrm>
                <a:prstGeom prst="line">
                  <a:avLst/>
                </a:prstGeom>
                <a:noFill/>
                <a:ln w="9525">
                  <a:solidFill>
                    <a:srgbClr val="000000"/>
                  </a:solidFill>
                  <a:round/>
                  <a:headEnd/>
                  <a:tailEnd type="triangle" w="med" len="med"/>
                </a:ln>
              </p:spPr>
              <p:txBody>
                <a:bodyPr wrap="none" anchor="ctr"/>
                <a:lstStyle/>
                <a:p>
                  <a:pPr>
                    <a:defRPr/>
                  </a:pPr>
                  <a:endParaRPr lang="zh-CN" altLang="en-US" kern="0">
                    <a:solidFill>
                      <a:srgbClr val="000000"/>
                    </a:solidFill>
                    <a:latin typeface="Arial" charset="0"/>
                  </a:endParaRPr>
                </a:p>
              </p:txBody>
            </p:sp>
          </p:grpSp>
          <p:sp>
            <p:nvSpPr>
              <p:cNvPr id="44" name="Rectangle 22">
                <a:extLst>
                  <a:ext uri="{FF2B5EF4-FFF2-40B4-BE49-F238E27FC236}">
                    <a16:creationId xmlns:a16="http://schemas.microsoft.com/office/drawing/2014/main" id="{96D058B0-3978-A1F9-EF2E-ABAF31BCA131}"/>
                  </a:ext>
                </a:extLst>
              </p:cNvPr>
              <p:cNvSpPr>
                <a:spLocks noChangeArrowheads="1"/>
              </p:cNvSpPr>
              <p:nvPr/>
            </p:nvSpPr>
            <p:spPr bwMode="auto">
              <a:xfrm>
                <a:off x="1104" y="3307"/>
                <a:ext cx="1090" cy="365"/>
              </a:xfrm>
              <a:prstGeom prst="rect">
                <a:avLst/>
              </a:prstGeom>
              <a:noFill/>
              <a:ln w="9525">
                <a:noFill/>
                <a:miter lim="800000"/>
                <a:headEnd/>
                <a:tailEnd/>
              </a:ln>
            </p:spPr>
            <p:txBody>
              <a:bodyPr wrap="none" lIns="99779" tIns="49890" rIns="99779" bIns="49890">
                <a:spAutoFit/>
              </a:bodyPr>
              <a:lstStyle/>
              <a:p>
                <a:pPr defTabSz="998538">
                  <a:defRPr/>
                </a:pPr>
                <a:r>
                  <a:rPr lang="en-US" altLang="zh-CN" sz="3500" kern="0" dirty="0">
                    <a:solidFill>
                      <a:srgbClr val="000000"/>
                    </a:solidFill>
                    <a:latin typeface="Arial" charset="0"/>
                  </a:rPr>
                  <a:t>:C      O:</a:t>
                </a:r>
              </a:p>
            </p:txBody>
          </p:sp>
        </p:grpSp>
        <p:pic>
          <p:nvPicPr>
            <p:cNvPr id="12305" name="Picture 21">
              <a:extLst>
                <a:ext uri="{FF2B5EF4-FFF2-40B4-BE49-F238E27FC236}">
                  <a16:creationId xmlns:a16="http://schemas.microsoft.com/office/drawing/2014/main" id="{E7A99AE8-6A59-1EAD-5B66-A74CDB434E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47746" r="3864"/>
            <a:stretch>
              <a:fillRect/>
            </a:stretch>
          </p:blipFill>
          <p:spPr bwMode="auto">
            <a:xfrm>
              <a:off x="395535" y="1268760"/>
              <a:ext cx="168880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0" name="矩形 51">
            <a:extLst>
              <a:ext uri="{FF2B5EF4-FFF2-40B4-BE49-F238E27FC236}">
                <a16:creationId xmlns:a16="http://schemas.microsoft.com/office/drawing/2014/main" id="{4C85467F-1BBD-5682-7756-DCE7667DDFD3}"/>
              </a:ext>
            </a:extLst>
          </p:cNvPr>
          <p:cNvSpPr>
            <a:spLocks noChangeArrowheads="1"/>
          </p:cNvSpPr>
          <p:nvPr/>
        </p:nvSpPr>
        <p:spPr bwMode="auto">
          <a:xfrm>
            <a:off x="4008438" y="620713"/>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r>
              <a:rPr lang="en-US" altLang="zh-CN" sz="2400" b="0">
                <a:solidFill>
                  <a:srgbClr val="000000"/>
                </a:solidFill>
                <a:latin typeface="Times New Roman" panose="02020603050405020304" pitchFamily="18" charset="0"/>
                <a:cs typeface="Times New Roman" panose="02020603050405020304" pitchFamily="18" charset="0"/>
              </a:rPr>
              <a:t>(1σ)</a:t>
            </a:r>
            <a:r>
              <a:rPr lang="en-US" altLang="zh-CN" sz="2400" b="0" baseline="30000">
                <a:solidFill>
                  <a:srgbClr val="000000"/>
                </a:solidFill>
                <a:latin typeface="Times New Roman" panose="02020603050405020304" pitchFamily="18" charset="0"/>
                <a:cs typeface="Times New Roman" panose="02020603050405020304" pitchFamily="18" charset="0"/>
              </a:rPr>
              <a:t>2 </a:t>
            </a:r>
            <a:r>
              <a:rPr lang="en-US" altLang="zh-CN" sz="2400" b="0">
                <a:solidFill>
                  <a:srgbClr val="000000"/>
                </a:solidFill>
                <a:latin typeface="Times New Roman" panose="02020603050405020304" pitchFamily="18" charset="0"/>
                <a:cs typeface="Times New Roman" panose="02020603050405020304" pitchFamily="18" charset="0"/>
              </a:rPr>
              <a:t>(2σ)</a:t>
            </a:r>
            <a:r>
              <a:rPr lang="en-US" altLang="zh-CN" sz="2400" b="0" baseline="30000">
                <a:solidFill>
                  <a:srgbClr val="000000"/>
                </a:solidFill>
                <a:latin typeface="Times New Roman" panose="02020603050405020304" pitchFamily="18" charset="0"/>
                <a:cs typeface="Times New Roman" panose="02020603050405020304" pitchFamily="18" charset="0"/>
              </a:rPr>
              <a:t>2 </a:t>
            </a:r>
            <a:r>
              <a:rPr lang="en-US" altLang="zh-CN" sz="2400" b="0">
                <a:solidFill>
                  <a:srgbClr val="000000"/>
                </a:solidFill>
                <a:latin typeface="Times New Roman" panose="02020603050405020304" pitchFamily="18" charset="0"/>
                <a:cs typeface="Times New Roman" panose="02020603050405020304" pitchFamily="18" charset="0"/>
              </a:rPr>
              <a:t>(3σ)</a:t>
            </a:r>
            <a:r>
              <a:rPr lang="en-US" altLang="zh-CN" sz="2400" b="0" baseline="30000">
                <a:solidFill>
                  <a:srgbClr val="000000"/>
                </a:solidFill>
                <a:latin typeface="Times New Roman" panose="02020603050405020304" pitchFamily="18" charset="0"/>
                <a:cs typeface="Times New Roman" panose="02020603050405020304" pitchFamily="18" charset="0"/>
              </a:rPr>
              <a:t>2 </a:t>
            </a:r>
            <a:r>
              <a:rPr lang="en-US" altLang="zh-CN" sz="2400" b="0">
                <a:solidFill>
                  <a:srgbClr val="000000"/>
                </a:solidFill>
                <a:latin typeface="Times New Roman" panose="02020603050405020304" pitchFamily="18" charset="0"/>
                <a:cs typeface="Times New Roman" panose="02020603050405020304" pitchFamily="18" charset="0"/>
              </a:rPr>
              <a:t>(4σ)</a:t>
            </a:r>
            <a:r>
              <a:rPr lang="en-US" altLang="zh-CN" sz="2400" b="0" baseline="30000">
                <a:solidFill>
                  <a:srgbClr val="000000"/>
                </a:solidFill>
                <a:latin typeface="Times New Roman" panose="02020603050405020304" pitchFamily="18" charset="0"/>
                <a:cs typeface="Times New Roman" panose="02020603050405020304" pitchFamily="18" charset="0"/>
              </a:rPr>
              <a:t>2 </a:t>
            </a:r>
            <a:r>
              <a:rPr lang="en-US" altLang="zh-CN" sz="2400" b="0">
                <a:solidFill>
                  <a:srgbClr val="000000"/>
                </a:solidFill>
                <a:latin typeface="Times New Roman" panose="02020603050405020304" pitchFamily="18" charset="0"/>
                <a:cs typeface="Times New Roman" panose="02020603050405020304" pitchFamily="18" charset="0"/>
              </a:rPr>
              <a:t>(1π)</a:t>
            </a:r>
            <a:r>
              <a:rPr lang="en-US" altLang="zh-CN" sz="2400" b="0" baseline="30000">
                <a:solidFill>
                  <a:srgbClr val="000000"/>
                </a:solidFill>
                <a:latin typeface="Times New Roman" panose="02020603050405020304" pitchFamily="18" charset="0"/>
                <a:cs typeface="Times New Roman" panose="02020603050405020304" pitchFamily="18" charset="0"/>
              </a:rPr>
              <a:t>4 </a:t>
            </a:r>
            <a:r>
              <a:rPr lang="en-US" altLang="zh-CN" sz="2400" b="0">
                <a:solidFill>
                  <a:srgbClr val="000000"/>
                </a:solidFill>
                <a:latin typeface="Times New Roman" panose="02020603050405020304" pitchFamily="18" charset="0"/>
                <a:cs typeface="Times New Roman" panose="02020603050405020304" pitchFamily="18" charset="0"/>
              </a:rPr>
              <a:t>(5σ)</a:t>
            </a:r>
            <a:r>
              <a:rPr lang="en-US" altLang="zh-CN" sz="2400" b="0" baseline="30000">
                <a:solidFill>
                  <a:srgbClr val="000000"/>
                </a:solidFill>
                <a:latin typeface="Times New Roman" panose="02020603050405020304" pitchFamily="18" charset="0"/>
                <a:cs typeface="Times New Roman" panose="02020603050405020304" pitchFamily="18" charset="0"/>
              </a:rPr>
              <a:t>2</a:t>
            </a:r>
            <a:endParaRPr lang="en-US" altLang="zh-CN" sz="2400" b="0">
              <a:solidFill>
                <a:srgbClr val="000000"/>
              </a:solidFill>
              <a:latin typeface="Courier New" panose="02070309020205020404" pitchFamily="49" charset="0"/>
              <a:cs typeface="Courier New" panose="02070309020205020404" pitchFamily="49" charset="0"/>
            </a:endParaRPr>
          </a:p>
        </p:txBody>
      </p:sp>
      <p:sp>
        <p:nvSpPr>
          <p:cNvPr id="56" name="矩形 55">
            <a:extLst>
              <a:ext uri="{FF2B5EF4-FFF2-40B4-BE49-F238E27FC236}">
                <a16:creationId xmlns:a16="http://schemas.microsoft.com/office/drawing/2014/main" id="{7A62FBB5-5CE8-4906-D208-546A9E073CB2}"/>
              </a:ext>
            </a:extLst>
          </p:cNvPr>
          <p:cNvSpPr/>
          <p:nvPr/>
        </p:nvSpPr>
        <p:spPr>
          <a:xfrm>
            <a:off x="1524000" y="3933826"/>
            <a:ext cx="8047038" cy="2049463"/>
          </a:xfrm>
          <a:prstGeom prst="rect">
            <a:avLst/>
          </a:prstGeom>
        </p:spPr>
        <p:txBody>
          <a:bodyPr>
            <a:spAutoFit/>
          </a:bodyPr>
          <a:lstStyle/>
          <a:p>
            <a:pPr marL="342900" indent="-342900" algn="just">
              <a:lnSpc>
                <a:spcPct val="90000"/>
              </a:lnSpc>
              <a:spcBef>
                <a:spcPct val="20000"/>
              </a:spcBef>
              <a:buClr>
                <a:srgbClr val="3333CC"/>
              </a:buClr>
              <a:buSzPct val="60000"/>
              <a:defRPr/>
            </a:pPr>
            <a:r>
              <a:rPr kumimoji="1" lang="en-US" altLang="zh-CN" sz="2400" kern="0" dirty="0">
                <a:solidFill>
                  <a:srgbClr val="000000"/>
                </a:solidFill>
                <a:latin typeface="Tahoma"/>
                <a:ea typeface="宋体"/>
              </a:rPr>
              <a:t> 				      A</a:t>
            </a:r>
            <a:r>
              <a:rPr kumimoji="1" lang="en-US" altLang="zh-CN" sz="2400" kern="0" dirty="0">
                <a:solidFill>
                  <a:srgbClr val="000000"/>
                </a:solidFill>
                <a:latin typeface="Times New Roman"/>
                <a:ea typeface="宋体"/>
              </a:rPr>
              <a:t>—</a:t>
            </a:r>
            <a:r>
              <a:rPr kumimoji="1" lang="en-US" altLang="zh-CN" sz="2400" kern="0" dirty="0">
                <a:solidFill>
                  <a:srgbClr val="000000"/>
                </a:solidFill>
                <a:latin typeface="Tahoma"/>
                <a:ea typeface="宋体"/>
              </a:rPr>
              <a:t>B     A=B       A ≡ B</a:t>
            </a:r>
          </a:p>
          <a:p>
            <a:pPr marL="342900" indent="-342900" algn="just">
              <a:lnSpc>
                <a:spcPct val="90000"/>
              </a:lnSpc>
              <a:spcBef>
                <a:spcPct val="20000"/>
              </a:spcBef>
              <a:buClr>
                <a:srgbClr val="3333CC"/>
              </a:buClr>
              <a:buSzPct val="60000"/>
              <a:defRPr/>
            </a:pPr>
            <a:r>
              <a:rPr kumimoji="1" lang="en-US" altLang="zh-CN" sz="2400" kern="0" dirty="0">
                <a:solidFill>
                  <a:srgbClr val="000000"/>
                </a:solidFill>
                <a:latin typeface="Tahoma"/>
                <a:ea typeface="宋体"/>
              </a:rPr>
              <a:t>   CO  </a:t>
            </a:r>
            <a:r>
              <a:rPr kumimoji="1" lang="zh-CN" altLang="en-US" sz="2400" kern="0" dirty="0">
                <a:solidFill>
                  <a:srgbClr val="000000"/>
                </a:solidFill>
                <a:latin typeface="Times New Roman" pitchFamily="18" charset="0"/>
                <a:ea typeface="宋体"/>
              </a:rPr>
              <a:t>键能</a:t>
            </a:r>
            <a:r>
              <a:rPr kumimoji="1" lang="en-US" altLang="zh-CN" sz="2400" kern="0" dirty="0">
                <a:solidFill>
                  <a:srgbClr val="000000"/>
                </a:solidFill>
                <a:latin typeface="Tahoma"/>
                <a:ea typeface="宋体"/>
              </a:rPr>
              <a:t>(kJ/mol)        357.7   798.9      1071.9</a:t>
            </a:r>
          </a:p>
          <a:p>
            <a:pPr marL="342900" indent="-342900" algn="just">
              <a:lnSpc>
                <a:spcPct val="90000"/>
              </a:lnSpc>
              <a:spcBef>
                <a:spcPct val="20000"/>
              </a:spcBef>
              <a:buClr>
                <a:srgbClr val="3333CC"/>
              </a:buClr>
              <a:buSzPct val="60000"/>
              <a:defRPr/>
            </a:pPr>
            <a:r>
              <a:rPr kumimoji="1" lang="en-US" altLang="zh-CN" sz="2400" kern="0" dirty="0">
                <a:solidFill>
                  <a:srgbClr val="000000"/>
                </a:solidFill>
                <a:latin typeface="Tahoma"/>
                <a:ea typeface="宋体"/>
              </a:rPr>
              <a:t>   </a:t>
            </a:r>
            <a:r>
              <a:rPr kumimoji="1" lang="zh-CN" altLang="en-US" sz="2400" kern="0" dirty="0">
                <a:solidFill>
                  <a:srgbClr val="000000"/>
                </a:solidFill>
                <a:latin typeface="Times New Roman" pitchFamily="18" charset="0"/>
                <a:ea typeface="宋体"/>
              </a:rPr>
              <a:t>键能差值</a:t>
            </a:r>
            <a:r>
              <a:rPr kumimoji="1" lang="en-US" altLang="zh-CN" sz="2400" kern="0" dirty="0">
                <a:solidFill>
                  <a:srgbClr val="000000"/>
                </a:solidFill>
                <a:latin typeface="Tahoma"/>
                <a:ea typeface="宋体"/>
              </a:rPr>
              <a:t>(kJ/mol)        441.2   273</a:t>
            </a:r>
          </a:p>
          <a:p>
            <a:pPr marL="342900" indent="-342900" algn="just">
              <a:lnSpc>
                <a:spcPct val="90000"/>
              </a:lnSpc>
              <a:spcBef>
                <a:spcPct val="20000"/>
              </a:spcBef>
              <a:buClr>
                <a:srgbClr val="3333CC"/>
              </a:buClr>
              <a:buSzPct val="60000"/>
              <a:defRPr/>
            </a:pPr>
            <a:r>
              <a:rPr kumimoji="1" lang="en-US" altLang="zh-CN" sz="2400" kern="0" dirty="0">
                <a:solidFill>
                  <a:srgbClr val="000000"/>
                </a:solidFill>
                <a:latin typeface="Tahoma"/>
                <a:ea typeface="宋体"/>
              </a:rPr>
              <a:t>    N</a:t>
            </a:r>
            <a:r>
              <a:rPr kumimoji="1" lang="en-US" altLang="zh-CN" sz="2400" kern="0" baseline="-30000" dirty="0">
                <a:solidFill>
                  <a:srgbClr val="000000"/>
                </a:solidFill>
                <a:latin typeface="Tahoma"/>
                <a:ea typeface="宋体"/>
              </a:rPr>
              <a:t>2</a:t>
            </a:r>
            <a:r>
              <a:rPr kumimoji="1" lang="en-US" altLang="zh-CN" sz="2400" kern="0" dirty="0">
                <a:solidFill>
                  <a:srgbClr val="000000"/>
                </a:solidFill>
                <a:latin typeface="Tahoma"/>
                <a:ea typeface="宋体"/>
              </a:rPr>
              <a:t>  </a:t>
            </a:r>
            <a:r>
              <a:rPr kumimoji="1" lang="zh-CN" altLang="en-US" sz="2400" kern="0" dirty="0">
                <a:solidFill>
                  <a:srgbClr val="000000"/>
                </a:solidFill>
                <a:latin typeface="Times New Roman" pitchFamily="18" charset="0"/>
                <a:ea typeface="宋体"/>
              </a:rPr>
              <a:t>键能</a:t>
            </a:r>
            <a:r>
              <a:rPr kumimoji="1" lang="en-US" altLang="zh-CN" sz="2400" kern="0" dirty="0">
                <a:solidFill>
                  <a:srgbClr val="000000"/>
                </a:solidFill>
                <a:latin typeface="Tahoma"/>
                <a:ea typeface="宋体"/>
              </a:rPr>
              <a:t>(kJ/mol)        154.8   418.4      941.7</a:t>
            </a:r>
          </a:p>
          <a:p>
            <a:pPr marL="342900" indent="-342900" algn="just">
              <a:lnSpc>
                <a:spcPct val="90000"/>
              </a:lnSpc>
              <a:spcBef>
                <a:spcPct val="20000"/>
              </a:spcBef>
              <a:buClr>
                <a:srgbClr val="3333CC"/>
              </a:buClr>
              <a:buSzPct val="60000"/>
              <a:defRPr/>
            </a:pPr>
            <a:r>
              <a:rPr kumimoji="1" lang="en-US" altLang="zh-CN" sz="2400" kern="0" dirty="0">
                <a:solidFill>
                  <a:srgbClr val="000000"/>
                </a:solidFill>
                <a:latin typeface="Tahoma"/>
                <a:ea typeface="宋体"/>
              </a:rPr>
              <a:t>   </a:t>
            </a:r>
            <a:r>
              <a:rPr kumimoji="1" lang="zh-CN" altLang="en-US" sz="2400" kern="0" dirty="0">
                <a:solidFill>
                  <a:srgbClr val="000000"/>
                </a:solidFill>
                <a:latin typeface="Times New Roman" pitchFamily="18" charset="0"/>
                <a:ea typeface="宋体"/>
              </a:rPr>
              <a:t>键能差值</a:t>
            </a:r>
            <a:r>
              <a:rPr kumimoji="1" lang="en-US" altLang="zh-CN" sz="2400" kern="0" dirty="0">
                <a:solidFill>
                  <a:srgbClr val="000000"/>
                </a:solidFill>
                <a:latin typeface="Tahoma"/>
                <a:ea typeface="宋体"/>
              </a:rPr>
              <a:t>(kJ/mol)        263.6   523.3</a:t>
            </a:r>
            <a:endParaRPr lang="zh-CN" altLang="en-US" sz="2400" dirty="0">
              <a:latin typeface="Arial" charset="0"/>
            </a:endParaRPr>
          </a:p>
        </p:txBody>
      </p:sp>
      <p:sp>
        <p:nvSpPr>
          <p:cNvPr id="57" name="矩形 56">
            <a:extLst>
              <a:ext uri="{FF2B5EF4-FFF2-40B4-BE49-F238E27FC236}">
                <a16:creationId xmlns:a16="http://schemas.microsoft.com/office/drawing/2014/main" id="{15E5A699-C05E-9707-5807-3939613EE631}"/>
              </a:ext>
            </a:extLst>
          </p:cNvPr>
          <p:cNvSpPr>
            <a:spLocks noChangeArrowheads="1"/>
          </p:cNvSpPr>
          <p:nvPr/>
        </p:nvSpPr>
        <p:spPr bwMode="auto">
          <a:xfrm>
            <a:off x="1919288" y="6165851"/>
            <a:ext cx="8532812"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a:t>??? CO</a:t>
            </a:r>
            <a:r>
              <a:rPr lang="zh-CN" altLang="en-US" sz="2400"/>
              <a:t>的总键能大于</a:t>
            </a:r>
            <a:r>
              <a:rPr lang="en-US" altLang="zh-CN" sz="2400"/>
              <a:t>N</a:t>
            </a:r>
            <a:r>
              <a:rPr lang="en-US" altLang="zh-CN" sz="2400" baseline="-25000"/>
              <a:t>2</a:t>
            </a:r>
            <a:r>
              <a:rPr lang="zh-CN" altLang="en-US" sz="2400"/>
              <a:t>的总键能，</a:t>
            </a:r>
            <a:r>
              <a:rPr lang="en-US" altLang="zh-CN" sz="2400"/>
              <a:t> </a:t>
            </a:r>
            <a:r>
              <a:rPr lang="zh-CN" altLang="en-US" sz="2400"/>
              <a:t>但</a:t>
            </a:r>
            <a:r>
              <a:rPr lang="en-US" altLang="zh-CN" sz="2400"/>
              <a:t>CO</a:t>
            </a:r>
            <a:r>
              <a:rPr lang="zh-CN" altLang="en-US" sz="2400"/>
              <a:t>比</a:t>
            </a:r>
            <a:r>
              <a:rPr lang="en-US" altLang="zh-CN" sz="2400"/>
              <a:t>N</a:t>
            </a:r>
            <a:r>
              <a:rPr lang="en-US" altLang="zh-CN" sz="2400" baseline="-25000"/>
              <a:t>2</a:t>
            </a:r>
            <a:r>
              <a:rPr lang="zh-CN" altLang="en-US" sz="2400"/>
              <a:t>活泼，为什么？</a:t>
            </a:r>
          </a:p>
        </p:txBody>
      </p:sp>
      <p:sp>
        <p:nvSpPr>
          <p:cNvPr id="12303" name="灯片编号占位符 27">
            <a:extLst>
              <a:ext uri="{FF2B5EF4-FFF2-40B4-BE49-F238E27FC236}">
                <a16:creationId xmlns:a16="http://schemas.microsoft.com/office/drawing/2014/main" id="{050F337C-CB0F-5B78-B5EF-FF46AB3E0B60}"/>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B4254880-A02D-43C0-9B7F-85723D3CF459}" type="slidenum">
              <a:rPr lang="en-US" altLang="zh-CN" sz="1200">
                <a:solidFill>
                  <a:srgbClr val="000000"/>
                </a:solidFill>
                <a:latin typeface="Arial Black" panose="020B0A04020102020204" pitchFamily="34" charset="0"/>
              </a:rPr>
              <a:pPr eaLnBrk="1" hangingPunct="1"/>
              <a:t>7</a:t>
            </a:fld>
            <a:endParaRPr lang="en-US" altLang="zh-CN" sz="1200">
              <a:solidFill>
                <a:srgbClr val="0000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heckerboard(across)">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checkerboard(across)">
                                      <p:cBhvr>
                                        <p:cTn id="17" dur="500"/>
                                        <p:tgtEl>
                                          <p:spTgt spid="56"/>
                                        </p:tgtEl>
                                      </p:cBhvr>
                                    </p:animEffect>
                                  </p:childTnLst>
                                </p:cTn>
                              </p:par>
                            </p:childTnLst>
                          </p:cTn>
                        </p:par>
                        <p:par>
                          <p:cTn id="18" fill="hold" nodeType="afterGroup">
                            <p:stCondLst>
                              <p:cond delay="500"/>
                            </p:stCondLst>
                            <p:childTnLst>
                              <p:par>
                                <p:cTn id="19" presetID="17" presetClass="entr" presetSubtype="1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p:bldP spid="5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A29A1296-BED3-F23D-A602-00CFE9EF7CC3}"/>
              </a:ext>
            </a:extLst>
          </p:cNvPr>
          <p:cNvSpPr>
            <a:spLocks noGrp="1" noChangeArrowheads="1"/>
          </p:cNvSpPr>
          <p:nvPr>
            <p:ph type="body" idx="1"/>
          </p:nvPr>
        </p:nvSpPr>
        <p:spPr>
          <a:xfrm>
            <a:off x="2135188" y="981076"/>
            <a:ext cx="7993062" cy="4530725"/>
          </a:xfrm>
        </p:spPr>
        <p:txBody>
          <a:bodyPr/>
          <a:lstStyle/>
          <a:p>
            <a:pPr eaLnBrk="1" hangingPunct="1"/>
            <a:r>
              <a:rPr lang="en-US" altLang="zh-CN" b="1"/>
              <a:t>  </a:t>
            </a:r>
            <a:r>
              <a:rPr lang="en-US" altLang="zh-CN" b="1">
                <a:solidFill>
                  <a:srgbClr val="0000FF"/>
                </a:solidFill>
              </a:rPr>
              <a:t>2. [ </a:t>
            </a:r>
            <a:r>
              <a:rPr lang="en-US" altLang="zh-CN" b="1">
                <a:solidFill>
                  <a:srgbClr val="0000FF"/>
                </a:solidFill>
                <a:latin typeface="宋体" panose="02010600030101010101" pitchFamily="2" charset="-122"/>
              </a:rPr>
              <a:t>+6</a:t>
            </a:r>
            <a:r>
              <a:rPr lang="en-US" altLang="zh-CN" b="1">
                <a:solidFill>
                  <a:srgbClr val="0000FF"/>
                </a:solidFill>
              </a:rPr>
              <a:t> ] O.S. </a:t>
            </a:r>
            <a:r>
              <a:rPr lang="en-US" altLang="zh-CN" b="1"/>
              <a:t>:</a:t>
            </a:r>
          </a:p>
          <a:p>
            <a:pPr eaLnBrk="1" hangingPunct="1"/>
            <a:endParaRPr lang="en-US" altLang="zh-CN" b="1"/>
          </a:p>
          <a:p>
            <a:pPr eaLnBrk="1" hangingPunct="1"/>
            <a:r>
              <a:rPr lang="en-US" altLang="zh-CN" b="1"/>
              <a:t>   </a:t>
            </a:r>
            <a:r>
              <a:rPr lang="zh-CN" altLang="en-US" b="1"/>
              <a:t>只存在</a:t>
            </a:r>
            <a:r>
              <a:rPr lang="en-US" altLang="zh-CN" b="1"/>
              <a:t>Cl</a:t>
            </a:r>
            <a:r>
              <a:rPr lang="en-US" altLang="zh-CN" b="1" baseline="-25000"/>
              <a:t>2</a:t>
            </a:r>
            <a:r>
              <a:rPr lang="en-US" altLang="zh-CN" b="1"/>
              <a:t>O</a:t>
            </a:r>
            <a:r>
              <a:rPr lang="en-US" altLang="zh-CN" b="1" baseline="-25000"/>
              <a:t>6</a:t>
            </a:r>
            <a:r>
              <a:rPr lang="zh-CN" altLang="en-US" b="1"/>
              <a:t>，但实际结构式为：</a:t>
            </a:r>
          </a:p>
          <a:p>
            <a:pPr eaLnBrk="1" hangingPunct="1"/>
            <a:r>
              <a:rPr lang="zh-CN" altLang="en-US" b="1"/>
              <a:t>         </a:t>
            </a:r>
            <a:r>
              <a:rPr lang="en-US" altLang="zh-CN" b="1"/>
              <a:t>O</a:t>
            </a:r>
            <a:r>
              <a:rPr lang="en-US" altLang="zh-CN" b="1" baseline="-25000"/>
              <a:t>2</a:t>
            </a:r>
            <a:r>
              <a:rPr lang="en-US" altLang="zh-CN" b="1"/>
              <a:t>Cl(</a:t>
            </a:r>
            <a:r>
              <a:rPr lang="en-US" altLang="zh-CN" b="1">
                <a:latin typeface="宋体" panose="02010600030101010101" pitchFamily="2" charset="-122"/>
              </a:rPr>
              <a:t>V</a:t>
            </a:r>
            <a:r>
              <a:rPr lang="en-US" altLang="zh-CN" b="1"/>
              <a:t>)—O—Cl(</a:t>
            </a:r>
            <a:r>
              <a:rPr lang="en-US" altLang="zh-CN" b="1">
                <a:latin typeface="宋体" panose="02010600030101010101" pitchFamily="2" charset="-122"/>
              </a:rPr>
              <a:t>VII</a:t>
            </a:r>
            <a:r>
              <a:rPr lang="en-US" altLang="zh-CN" b="1"/>
              <a:t>)O</a:t>
            </a:r>
            <a:r>
              <a:rPr lang="en-US" altLang="zh-CN" b="1" baseline="-25000"/>
              <a:t>3</a:t>
            </a:r>
            <a:endParaRPr lang="en-US" altLang="zh-CN" b="1"/>
          </a:p>
          <a:p>
            <a:pPr eaLnBrk="1" hangingPunct="1"/>
            <a:r>
              <a:rPr lang="en-US" altLang="zh-CN" b="1"/>
              <a:t>   </a:t>
            </a:r>
            <a:r>
              <a:rPr lang="zh-CN" altLang="en-US" b="1"/>
              <a:t>因为</a:t>
            </a:r>
            <a:r>
              <a:rPr lang="en-US" altLang="zh-CN" b="1">
                <a:latin typeface="宋体" panose="02010600030101010101" pitchFamily="2" charset="-122"/>
              </a:rPr>
              <a:t>VI</a:t>
            </a:r>
            <a:r>
              <a:rPr lang="zh-CN" altLang="en-US" b="1"/>
              <a:t>氧化态只能是表观氧化态，而不是实际氧</a:t>
            </a:r>
          </a:p>
          <a:p>
            <a:pPr eaLnBrk="1" hangingPunct="1"/>
            <a:r>
              <a:rPr lang="zh-CN" altLang="en-US" b="1"/>
              <a:t>化态。</a:t>
            </a:r>
          </a:p>
          <a:p>
            <a:pPr eaLnBrk="1" hangingPunct="1"/>
            <a:r>
              <a:rPr lang="zh-CN" altLang="en-US" b="1"/>
              <a:t>   所以</a:t>
            </a:r>
            <a:r>
              <a:rPr lang="en-US" altLang="zh-CN" b="1"/>
              <a:t>Cl</a:t>
            </a:r>
            <a:r>
              <a:rPr lang="en-US" altLang="zh-CN" b="1" baseline="-25000"/>
              <a:t>2</a:t>
            </a:r>
            <a:r>
              <a:rPr lang="en-US" altLang="zh-CN" b="1"/>
              <a:t>O</a:t>
            </a:r>
            <a:r>
              <a:rPr lang="en-US" altLang="zh-CN" b="1" baseline="-25000"/>
              <a:t>6</a:t>
            </a:r>
            <a:r>
              <a:rPr lang="zh-CN" altLang="en-US" b="1"/>
              <a:t>不稳定，是强氧化剂，易歧化：</a:t>
            </a:r>
          </a:p>
          <a:p>
            <a:pPr eaLnBrk="1" hangingPunct="1"/>
            <a:r>
              <a:rPr lang="zh-CN" altLang="en-US" b="1"/>
              <a:t>        </a:t>
            </a:r>
            <a:r>
              <a:rPr lang="en-US" altLang="zh-CN" b="1"/>
              <a:t>Cl</a:t>
            </a:r>
            <a:r>
              <a:rPr lang="en-US" altLang="zh-CN" b="1" baseline="-25000"/>
              <a:t>2</a:t>
            </a:r>
            <a:r>
              <a:rPr lang="en-US" altLang="zh-CN" b="1"/>
              <a:t>O</a:t>
            </a:r>
            <a:r>
              <a:rPr lang="en-US" altLang="zh-CN" b="1" baseline="-25000"/>
              <a:t>6</a:t>
            </a:r>
            <a:r>
              <a:rPr lang="en-US" altLang="zh-CN" b="1"/>
              <a:t> + H</a:t>
            </a:r>
            <a:r>
              <a:rPr lang="en-US" altLang="zh-CN" b="1" baseline="-25000"/>
              <a:t>2</a:t>
            </a:r>
            <a:r>
              <a:rPr lang="en-US" altLang="zh-CN" b="1"/>
              <a:t>O = HClO</a:t>
            </a:r>
            <a:r>
              <a:rPr lang="en-US" altLang="zh-CN" b="1" baseline="-25000"/>
              <a:t>4</a:t>
            </a:r>
            <a:r>
              <a:rPr lang="en-US" altLang="zh-CN" b="1"/>
              <a:t> +HClO</a:t>
            </a:r>
            <a:r>
              <a:rPr lang="en-US" altLang="zh-CN" b="1" baseline="-25000"/>
              <a:t>3</a:t>
            </a:r>
          </a:p>
        </p:txBody>
      </p:sp>
      <p:sp>
        <p:nvSpPr>
          <p:cNvPr id="77827" name="灯片编号占位符 2">
            <a:extLst>
              <a:ext uri="{FF2B5EF4-FFF2-40B4-BE49-F238E27FC236}">
                <a16:creationId xmlns:a16="http://schemas.microsoft.com/office/drawing/2014/main" id="{E00F5CA3-40A8-84FC-2835-93A496FEAD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3CBBDC35-9FAD-4244-A147-83AE3A3265EF}" type="slidenum">
              <a:rPr lang="en-US" altLang="zh-CN" sz="1000"/>
              <a:pPr>
                <a:spcBef>
                  <a:spcPct val="0"/>
                </a:spcBef>
                <a:buClrTx/>
                <a:buSzTx/>
                <a:buFontTx/>
                <a:buNone/>
              </a:pPr>
              <a:t>70</a:t>
            </a:fld>
            <a:endParaRPr lang="en-US" altLang="zh-CN" sz="1000"/>
          </a:p>
        </p:txBody>
      </p:sp>
      <p:grpSp>
        <p:nvGrpSpPr>
          <p:cNvPr id="77828" name="组合 7">
            <a:extLst>
              <a:ext uri="{FF2B5EF4-FFF2-40B4-BE49-F238E27FC236}">
                <a16:creationId xmlns:a16="http://schemas.microsoft.com/office/drawing/2014/main" id="{3C49A647-5930-7CC4-2C0E-CE2A46013B20}"/>
              </a:ext>
            </a:extLst>
          </p:cNvPr>
          <p:cNvGrpSpPr>
            <a:grpSpLocks/>
          </p:cNvGrpSpPr>
          <p:nvPr/>
        </p:nvGrpSpPr>
        <p:grpSpPr bwMode="auto">
          <a:xfrm>
            <a:off x="7896225" y="188914"/>
            <a:ext cx="2592388" cy="1557337"/>
            <a:chOff x="6551712" y="0"/>
            <a:chExt cx="2592288" cy="1556792"/>
          </a:xfrm>
        </p:grpSpPr>
        <p:pic>
          <p:nvPicPr>
            <p:cNvPr id="77829" name="Picture 5" descr="File:Dichlorine hexoxide.svg">
              <a:hlinkClick r:id="rId2"/>
              <a:extLst>
                <a:ext uri="{FF2B5EF4-FFF2-40B4-BE49-F238E27FC236}">
                  <a16:creationId xmlns:a16="http://schemas.microsoft.com/office/drawing/2014/main" id="{BDAD7D6D-E470-2583-D901-1EC90C80F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1176" b="21799"/>
            <a:stretch>
              <a:fillRect/>
            </a:stretch>
          </p:blipFill>
          <p:spPr bwMode="auto">
            <a:xfrm>
              <a:off x="6551712" y="0"/>
              <a:ext cx="2592288"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矩形 6">
              <a:extLst>
                <a:ext uri="{FF2B5EF4-FFF2-40B4-BE49-F238E27FC236}">
                  <a16:creationId xmlns:a16="http://schemas.microsoft.com/office/drawing/2014/main" id="{C8B469BD-E7A1-8AF7-0D33-B6CDCAF42BAB}"/>
                </a:ext>
              </a:extLst>
            </p:cNvPr>
            <p:cNvSpPr>
              <a:spLocks noChangeArrowheads="1"/>
            </p:cNvSpPr>
            <p:nvPr/>
          </p:nvSpPr>
          <p:spPr bwMode="auto">
            <a:xfrm>
              <a:off x="6876256" y="332656"/>
              <a:ext cx="360040" cy="216024"/>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EF6091C7-AF91-AC3F-303A-A670A5EBB8E1}"/>
              </a:ext>
            </a:extLst>
          </p:cNvPr>
          <p:cNvSpPr>
            <a:spLocks noGrp="1" noChangeArrowheads="1"/>
          </p:cNvSpPr>
          <p:nvPr>
            <p:ph type="body" idx="1"/>
          </p:nvPr>
        </p:nvSpPr>
        <p:spPr>
          <a:xfrm>
            <a:off x="1774825" y="765176"/>
            <a:ext cx="5905500" cy="2663825"/>
          </a:xfrm>
        </p:spPr>
        <p:txBody>
          <a:bodyPr>
            <a:normAutofit lnSpcReduction="10000"/>
          </a:bodyPr>
          <a:lstStyle/>
          <a:p>
            <a:pPr eaLnBrk="1" hangingPunct="1"/>
            <a:r>
              <a:rPr lang="zh-CN" altLang="en-US" sz="2400" b="1">
                <a:solidFill>
                  <a:srgbClr val="0000FF"/>
                </a:solidFill>
              </a:rPr>
              <a:t>一、</a:t>
            </a:r>
            <a:r>
              <a:rPr lang="en-US" altLang="zh-CN" sz="2400" b="1">
                <a:solidFill>
                  <a:srgbClr val="0000FF"/>
                </a:solidFill>
              </a:rPr>
              <a:t>General Properties:</a:t>
            </a:r>
          </a:p>
          <a:p>
            <a:pPr eaLnBrk="1" hangingPunct="1"/>
            <a:r>
              <a:rPr lang="en-US" altLang="zh-CN" sz="2400" b="1"/>
              <a:t>  1. </a:t>
            </a:r>
            <a:r>
              <a:rPr lang="zh-CN" altLang="en-US" sz="2400" b="1"/>
              <a:t>溴族元素的氧化态为</a:t>
            </a:r>
            <a:r>
              <a:rPr lang="en-US" altLang="zh-CN" sz="2400" b="1"/>
              <a:t>-1 , +1 , +3 , +5 , +7</a:t>
            </a:r>
            <a:r>
              <a:rPr lang="zh-CN" altLang="en-US" sz="2400" b="1"/>
              <a:t>，其中</a:t>
            </a:r>
            <a:r>
              <a:rPr lang="en-US" altLang="zh-CN" sz="2400" b="1"/>
              <a:t>-1</a:t>
            </a:r>
            <a:r>
              <a:rPr lang="zh-CN" altLang="en-US" sz="2400" b="1"/>
              <a:t>和</a:t>
            </a:r>
            <a:r>
              <a:rPr lang="en-US" altLang="zh-CN" sz="2400" b="1"/>
              <a:t>+5 </a:t>
            </a:r>
            <a:r>
              <a:rPr lang="zh-CN" altLang="en-US" sz="2400" b="1"/>
              <a:t>氧化态最稳定。</a:t>
            </a:r>
          </a:p>
          <a:p>
            <a:pPr eaLnBrk="1" hangingPunct="1"/>
            <a:r>
              <a:rPr lang="zh-CN" altLang="en-US" sz="2400" b="1"/>
              <a:t>  </a:t>
            </a:r>
            <a:r>
              <a:rPr lang="en-US" altLang="zh-CN" sz="2400" b="1"/>
              <a:t>2. Br, I, Ar</a:t>
            </a:r>
            <a:r>
              <a:rPr lang="zh-CN" altLang="en-US" sz="2400" b="1"/>
              <a:t>电离势和电子亲合能都减小，碘、砹有两性。</a:t>
            </a:r>
          </a:p>
          <a:p>
            <a:pPr eaLnBrk="1" hangingPunct="1"/>
            <a:r>
              <a:rPr lang="zh-CN" altLang="en-US" sz="2400" b="1"/>
              <a:t>  </a:t>
            </a:r>
            <a:r>
              <a:rPr lang="en-US" altLang="zh-CN" sz="2400" b="1"/>
              <a:t>3. </a:t>
            </a:r>
            <a:r>
              <a:rPr lang="zh-CN" altLang="en-US" sz="2400" b="1"/>
              <a:t>溴、碘存在于海水中，砹需要人工合成。</a:t>
            </a:r>
          </a:p>
        </p:txBody>
      </p:sp>
      <p:sp>
        <p:nvSpPr>
          <p:cNvPr id="3" name="矩形 2">
            <a:extLst>
              <a:ext uri="{FF2B5EF4-FFF2-40B4-BE49-F238E27FC236}">
                <a16:creationId xmlns:a16="http://schemas.microsoft.com/office/drawing/2014/main" id="{77C8092B-0183-247F-AFC0-8EA19A97273E}"/>
              </a:ext>
            </a:extLst>
          </p:cNvPr>
          <p:cNvSpPr/>
          <p:nvPr/>
        </p:nvSpPr>
        <p:spPr>
          <a:xfrm>
            <a:off x="1992314" y="1"/>
            <a:ext cx="7439857" cy="584775"/>
          </a:xfrm>
          <a:prstGeom prst="rect">
            <a:avLst/>
          </a:prstGeom>
        </p:spPr>
        <p:txBody>
          <a:bodyPr wrap="none">
            <a:spAutoFit/>
          </a:bodyPr>
          <a:lstStyle/>
          <a:p>
            <a:pPr eaLnBrk="1" hangingPunct="1">
              <a:defRPr/>
            </a:pPr>
            <a:r>
              <a:rPr lang="en-US" altLang="zh-CN" sz="3200" kern="0" dirty="0">
                <a:solidFill>
                  <a:srgbClr val="FF0000"/>
                </a:solidFill>
                <a:latin typeface="Arial"/>
                <a:ea typeface="宋体"/>
                <a:cs typeface="Arial" charset="0"/>
              </a:rPr>
              <a:t>§12-3 </a:t>
            </a:r>
            <a:r>
              <a:rPr lang="en-US" altLang="zh-CN" sz="3200" kern="0" dirty="0">
                <a:solidFill>
                  <a:srgbClr val="FF0000"/>
                </a:solidFill>
                <a:latin typeface="Arial"/>
                <a:ea typeface="宋体"/>
              </a:rPr>
              <a:t>Bromine Subgroup (X=Br , I , At)</a:t>
            </a:r>
            <a:endParaRPr lang="zh-CN" altLang="en-US" dirty="0">
              <a:solidFill>
                <a:srgbClr val="FF0000"/>
              </a:solidFill>
              <a:latin typeface="Arial" charset="0"/>
            </a:endParaRPr>
          </a:p>
        </p:txBody>
      </p:sp>
      <p:pic>
        <p:nvPicPr>
          <p:cNvPr id="78852" name="Picture 4">
            <a:extLst>
              <a:ext uri="{FF2B5EF4-FFF2-40B4-BE49-F238E27FC236}">
                <a16:creationId xmlns:a16="http://schemas.microsoft.com/office/drawing/2014/main" id="{DEDC289B-C06A-8927-E36F-522D46DF4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314" y="549275"/>
            <a:ext cx="19446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a:extLst>
              <a:ext uri="{FF2B5EF4-FFF2-40B4-BE49-F238E27FC236}">
                <a16:creationId xmlns:a16="http://schemas.microsoft.com/office/drawing/2014/main" id="{84EA594F-EAF8-CDEF-F94F-FBEF9BA6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586" t="44960" r="3539" b="29840"/>
          <a:stretch>
            <a:fillRect/>
          </a:stretch>
        </p:blipFill>
        <p:spPr bwMode="auto">
          <a:xfrm>
            <a:off x="8651876" y="2492375"/>
            <a:ext cx="20161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a:extLst>
              <a:ext uri="{FF2B5EF4-FFF2-40B4-BE49-F238E27FC236}">
                <a16:creationId xmlns:a16="http://schemas.microsoft.com/office/drawing/2014/main" id="{D5744BB4-2D89-6441-6C41-545C6CB0C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3500439"/>
            <a:ext cx="24701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a:extLst>
              <a:ext uri="{FF2B5EF4-FFF2-40B4-BE49-F238E27FC236}">
                <a16:creationId xmlns:a16="http://schemas.microsoft.com/office/drawing/2014/main" id="{93B6876E-599C-721E-ACC2-E865D641C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5157788"/>
            <a:ext cx="1123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a:extLst>
              <a:ext uri="{FF2B5EF4-FFF2-40B4-BE49-F238E27FC236}">
                <a16:creationId xmlns:a16="http://schemas.microsoft.com/office/drawing/2014/main" id="{9DDB2F5C-1FE7-FC6E-7B55-8D8E9556B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7726" y="4040188"/>
            <a:ext cx="16557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11">
            <a:extLst>
              <a:ext uri="{FF2B5EF4-FFF2-40B4-BE49-F238E27FC236}">
                <a16:creationId xmlns:a16="http://schemas.microsoft.com/office/drawing/2014/main" id="{55E26C82-3E9B-2435-5DF6-044614A5E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1196976"/>
            <a:ext cx="12382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2">
            <a:extLst>
              <a:ext uri="{FF2B5EF4-FFF2-40B4-BE49-F238E27FC236}">
                <a16:creationId xmlns:a16="http://schemas.microsoft.com/office/drawing/2014/main" id="{24E95B2F-0885-8D30-B92A-6B7A5CF8F4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663" y="4797426"/>
            <a:ext cx="20685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灯片编号占位符 10">
            <a:extLst>
              <a:ext uri="{FF2B5EF4-FFF2-40B4-BE49-F238E27FC236}">
                <a16:creationId xmlns:a16="http://schemas.microsoft.com/office/drawing/2014/main" id="{CD25ED7A-32A3-0B08-7620-B11ACDFD25D3}"/>
              </a:ext>
            </a:extLst>
          </p:cNvPr>
          <p:cNvSpPr>
            <a:spLocks noGrp="1"/>
          </p:cNvSpPr>
          <p:nvPr>
            <p:ph type="sldNum" sz="quarter" idx="12"/>
          </p:nvPr>
        </p:nvSpPr>
        <p:spPr>
          <a:xfrm>
            <a:off x="8763000" y="6643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BD16BF30-B5B7-4D55-AE45-EC632FF9B7B3}" type="slidenum">
              <a:rPr lang="en-US" altLang="zh-CN" sz="1000"/>
              <a:pPr>
                <a:spcBef>
                  <a:spcPct val="0"/>
                </a:spcBef>
                <a:buClrTx/>
                <a:buSzTx/>
                <a:buFontTx/>
                <a:buNone/>
              </a:pPr>
              <a:t>71</a:t>
            </a:fld>
            <a:endParaRPr lang="en-US" altLang="zh-CN" sz="1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83D74D78-2853-B14B-AEF4-71584FE87EBE}"/>
              </a:ext>
            </a:extLst>
          </p:cNvPr>
          <p:cNvSpPr>
            <a:spLocks noGrp="1" noChangeArrowheads="1"/>
          </p:cNvSpPr>
          <p:nvPr>
            <p:ph type="body" idx="1"/>
          </p:nvPr>
        </p:nvSpPr>
        <p:spPr>
          <a:xfrm>
            <a:off x="2063750" y="333375"/>
            <a:ext cx="8135938" cy="4997450"/>
          </a:xfrm>
        </p:spPr>
        <p:txBody>
          <a:bodyPr>
            <a:normAutofit lnSpcReduction="10000"/>
          </a:bodyPr>
          <a:lstStyle/>
          <a:p>
            <a:pPr eaLnBrk="1" hangingPunct="1"/>
            <a:r>
              <a:rPr lang="en-US" altLang="zh-CN" b="1"/>
              <a:t> </a:t>
            </a:r>
            <a:r>
              <a:rPr lang="zh-CN" altLang="en-US" b="1">
                <a:solidFill>
                  <a:srgbClr val="0000FF"/>
                </a:solidFill>
              </a:rPr>
              <a:t>二、</a:t>
            </a:r>
            <a:r>
              <a:rPr lang="en-US" altLang="zh-CN" b="1">
                <a:solidFill>
                  <a:srgbClr val="0000FF"/>
                </a:solidFill>
              </a:rPr>
              <a:t>The simple substance</a:t>
            </a:r>
          </a:p>
          <a:p>
            <a:pPr eaLnBrk="1" hangingPunct="1"/>
            <a:endParaRPr lang="en-US" altLang="zh-CN" b="1"/>
          </a:p>
          <a:p>
            <a:pPr eaLnBrk="1" hangingPunct="1"/>
            <a:r>
              <a:rPr lang="en-US" altLang="zh-CN" b="1"/>
              <a:t>  1. </a:t>
            </a:r>
            <a:r>
              <a:rPr lang="zh-CN" altLang="en-US" b="1"/>
              <a:t>离解能</a:t>
            </a:r>
            <a:r>
              <a:rPr lang="en-US" altLang="zh-CN" b="1"/>
              <a:t>D(X</a:t>
            </a:r>
            <a:r>
              <a:rPr lang="en-US" altLang="zh-CN" sz="2000" b="1"/>
              <a:t>2</a:t>
            </a:r>
            <a:r>
              <a:rPr lang="en-US" altLang="zh-CN" b="1"/>
              <a:t>)</a:t>
            </a:r>
            <a:r>
              <a:rPr lang="zh-CN" altLang="en-US" b="1"/>
              <a:t>随</a:t>
            </a:r>
            <a:r>
              <a:rPr lang="en-US" altLang="zh-CN" b="1"/>
              <a:t>Z↑</a:t>
            </a:r>
            <a:r>
              <a:rPr lang="zh-CN" altLang="en-US" b="1"/>
              <a:t>而减小：这是由于原子半径随</a:t>
            </a:r>
            <a:r>
              <a:rPr lang="en-US" altLang="zh-CN" b="1"/>
              <a:t>Z</a:t>
            </a:r>
            <a:r>
              <a:rPr lang="zh-CN" altLang="en-US" b="1"/>
              <a:t>的增加而增大，核对外层电子（成键电子对）的吸引力减弱，电子云重叠小，所以离解能减小。</a:t>
            </a:r>
          </a:p>
          <a:p>
            <a:pPr eaLnBrk="1" hangingPunct="1"/>
            <a:r>
              <a:rPr lang="zh-CN" altLang="en-US" b="1"/>
              <a:t>     </a:t>
            </a:r>
            <a:r>
              <a:rPr lang="en-US" altLang="zh-CN" b="1"/>
              <a:t>??? Br</a:t>
            </a:r>
            <a:r>
              <a:rPr lang="en-US" altLang="zh-CN" b="1" baseline="-25000"/>
              <a:t>2</a:t>
            </a:r>
            <a:r>
              <a:rPr lang="en-US" altLang="zh-CN" b="1"/>
              <a:t> (</a:t>
            </a:r>
            <a:r>
              <a:rPr lang="zh-CN" altLang="en-US" b="1"/>
              <a:t>液</a:t>
            </a:r>
            <a:r>
              <a:rPr lang="en-US" altLang="zh-CN" b="1"/>
              <a:t>)         I</a:t>
            </a:r>
            <a:r>
              <a:rPr lang="en-US" altLang="zh-CN" b="1" baseline="-25000"/>
              <a:t>2</a:t>
            </a:r>
            <a:r>
              <a:rPr lang="en-US" altLang="zh-CN" b="1"/>
              <a:t> (</a:t>
            </a:r>
            <a:r>
              <a:rPr lang="zh-CN" altLang="en-US" b="1"/>
              <a:t>固</a:t>
            </a:r>
            <a:r>
              <a:rPr lang="en-US" altLang="zh-CN" b="1"/>
              <a:t>)          At</a:t>
            </a:r>
            <a:r>
              <a:rPr lang="en-US" altLang="zh-CN" b="1" baseline="-25000"/>
              <a:t>2 </a:t>
            </a:r>
            <a:r>
              <a:rPr lang="en-US" altLang="zh-CN" b="1"/>
              <a:t>(</a:t>
            </a:r>
            <a:r>
              <a:rPr lang="zh-CN" altLang="en-US" b="1"/>
              <a:t>固</a:t>
            </a:r>
            <a:r>
              <a:rPr lang="en-US" altLang="zh-CN" b="1"/>
              <a:t>)</a:t>
            </a:r>
          </a:p>
          <a:p>
            <a:pPr eaLnBrk="1" hangingPunct="1"/>
            <a:r>
              <a:rPr lang="en-US" altLang="zh-CN" b="1"/>
              <a:t>※</a:t>
            </a:r>
            <a:r>
              <a:rPr lang="zh-CN" altLang="en-US" b="1"/>
              <a:t>这是由于随原子半径的增大，极化率增强，分子</a:t>
            </a:r>
          </a:p>
          <a:p>
            <a:pPr eaLnBrk="1" hangingPunct="1"/>
            <a:r>
              <a:rPr lang="zh-CN" altLang="en-US" b="1"/>
              <a:t>间作用力增加的缘故。</a:t>
            </a:r>
            <a:endParaRPr lang="en-US" altLang="zh-CN" b="1"/>
          </a:p>
          <a:p>
            <a:pPr eaLnBrk="1" hangingPunct="1"/>
            <a:endParaRPr lang="zh-CN" altLang="en-US" b="1"/>
          </a:p>
          <a:p>
            <a:pPr eaLnBrk="1" hangingPunct="1"/>
            <a:r>
              <a:rPr lang="zh-CN" altLang="en-US" b="1"/>
              <a:t>  </a:t>
            </a:r>
            <a:r>
              <a:rPr lang="en-US" altLang="zh-CN" b="1"/>
              <a:t>2.</a:t>
            </a:r>
            <a:r>
              <a:rPr lang="zh-CN" altLang="en-US" b="1"/>
              <a:t>从</a:t>
            </a:r>
            <a:r>
              <a:rPr lang="en-US" altLang="zh-CN" b="1"/>
              <a:t>F</a:t>
            </a:r>
            <a:r>
              <a:rPr lang="en-US" altLang="zh-CN" sz="1800" b="1"/>
              <a:t>2</a:t>
            </a:r>
            <a:r>
              <a:rPr lang="en-US" altLang="zh-CN" b="1"/>
              <a:t>—I</a:t>
            </a:r>
            <a:r>
              <a:rPr lang="en-US" altLang="zh-CN" sz="1800" b="1"/>
              <a:t>2</a:t>
            </a:r>
            <a:r>
              <a:rPr lang="zh-CN" altLang="en-US" b="1"/>
              <a:t>氧化性减弱，还原性增强：</a:t>
            </a:r>
          </a:p>
          <a:p>
            <a:pPr eaLnBrk="1" hangingPunct="1"/>
            <a:r>
              <a:rPr lang="zh-CN" altLang="en-US" b="1"/>
              <a:t>  </a:t>
            </a:r>
            <a:r>
              <a:rPr lang="en-US" altLang="zh-CN" b="1"/>
              <a:t>3I</a:t>
            </a:r>
            <a:r>
              <a:rPr lang="en-US" altLang="zh-CN" b="1" baseline="-25000"/>
              <a:t>2</a:t>
            </a:r>
            <a:r>
              <a:rPr lang="en-US" altLang="zh-CN" b="1"/>
              <a:t> + 10HNO</a:t>
            </a:r>
            <a:r>
              <a:rPr lang="en-US" altLang="zh-CN" b="1" baseline="-25000"/>
              <a:t>3</a:t>
            </a:r>
            <a:r>
              <a:rPr lang="en-US" altLang="zh-CN" b="1"/>
              <a:t> </a:t>
            </a:r>
            <a:r>
              <a:rPr lang="zh-CN" altLang="en-US" b="1"/>
              <a:t>（浓）</a:t>
            </a:r>
            <a:r>
              <a:rPr lang="en-US" altLang="zh-CN" b="1"/>
              <a:t>= 6HIO</a:t>
            </a:r>
            <a:r>
              <a:rPr lang="en-US" altLang="zh-CN" b="1" baseline="-25000"/>
              <a:t>3</a:t>
            </a:r>
            <a:r>
              <a:rPr lang="en-US" altLang="zh-CN" b="1"/>
              <a:t> + 10NO + 2H</a:t>
            </a:r>
            <a:r>
              <a:rPr lang="en-US" altLang="zh-CN" b="1" baseline="-25000"/>
              <a:t>2</a:t>
            </a:r>
            <a:r>
              <a:rPr lang="en-US" altLang="zh-CN" b="1"/>
              <a:t>O</a:t>
            </a:r>
          </a:p>
        </p:txBody>
      </p:sp>
      <p:sp>
        <p:nvSpPr>
          <p:cNvPr id="80899" name="灯片编号占位符 2">
            <a:extLst>
              <a:ext uri="{FF2B5EF4-FFF2-40B4-BE49-F238E27FC236}">
                <a16:creationId xmlns:a16="http://schemas.microsoft.com/office/drawing/2014/main" id="{A4D77135-C356-B73C-9CF7-801E461506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BBB1895D-2BCB-43B6-BE10-AC0579DDDC2A}" type="slidenum">
              <a:rPr lang="en-US" altLang="zh-CN" sz="1000">
                <a:solidFill>
                  <a:srgbClr val="000000"/>
                </a:solidFill>
              </a:rPr>
              <a:pPr>
                <a:spcBef>
                  <a:spcPct val="0"/>
                </a:spcBef>
                <a:buClrTx/>
                <a:buSzTx/>
                <a:buFontTx/>
                <a:buNone/>
              </a:pPr>
              <a:t>72</a:t>
            </a:fld>
            <a:endParaRPr lang="en-US" altLang="zh-CN" sz="1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2">
                                            <p:txEl>
                                              <p:pRg st="3" end="3"/>
                                            </p:txEl>
                                          </p:spTgt>
                                        </p:tgtEl>
                                        <p:attrNameLst>
                                          <p:attrName>style.visibility</p:attrName>
                                        </p:attrNameLst>
                                      </p:cBhvr>
                                      <p:to>
                                        <p:strVal val="visible"/>
                                      </p:to>
                                    </p:set>
                                    <p:animEffect transition="in" filter="blinds(horizontal)">
                                      <p:cBhvr>
                                        <p:cTn id="7" dur="500"/>
                                        <p:tgtEl>
                                          <p:spTgt spid="8192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22">
                                            <p:txEl>
                                              <p:pRg st="4" end="4"/>
                                            </p:txEl>
                                          </p:spTgt>
                                        </p:tgtEl>
                                        <p:attrNameLst>
                                          <p:attrName>style.visibility</p:attrName>
                                        </p:attrNameLst>
                                      </p:cBhvr>
                                      <p:to>
                                        <p:strVal val="visible"/>
                                      </p:to>
                                    </p:set>
                                    <p:animEffect transition="in" filter="blinds(horizontal)">
                                      <p:cBhvr>
                                        <p:cTn id="10" dur="500"/>
                                        <p:tgtEl>
                                          <p:spTgt spid="81922">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22">
                                            <p:txEl>
                                              <p:pRg st="5" end="5"/>
                                            </p:txEl>
                                          </p:spTgt>
                                        </p:tgtEl>
                                        <p:attrNameLst>
                                          <p:attrName>style.visibility</p:attrName>
                                        </p:attrNameLst>
                                      </p:cBhvr>
                                      <p:to>
                                        <p:strVal val="visible"/>
                                      </p:to>
                                    </p:set>
                                    <p:animEffect transition="in" filter="blinds(horizontal)">
                                      <p:cBhvr>
                                        <p:cTn id="13" dur="500"/>
                                        <p:tgtEl>
                                          <p:spTgt spid="81922">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1922">
                                            <p:txEl>
                                              <p:pRg st="7" end="7"/>
                                            </p:txEl>
                                          </p:spTgt>
                                        </p:tgtEl>
                                        <p:attrNameLst>
                                          <p:attrName>style.visibility</p:attrName>
                                        </p:attrNameLst>
                                      </p:cBhvr>
                                      <p:to>
                                        <p:strVal val="visible"/>
                                      </p:to>
                                    </p:set>
                                    <p:animEffect transition="in" filter="blinds(horizontal)">
                                      <p:cBhvr>
                                        <p:cTn id="18" dur="500"/>
                                        <p:tgtEl>
                                          <p:spTgt spid="81922">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1922">
                                            <p:txEl>
                                              <p:pRg st="8" end="8"/>
                                            </p:txEl>
                                          </p:spTgt>
                                        </p:tgtEl>
                                        <p:attrNameLst>
                                          <p:attrName>style.visibility</p:attrName>
                                        </p:attrNameLst>
                                      </p:cBhvr>
                                      <p:to>
                                        <p:strVal val="visible"/>
                                      </p:to>
                                    </p:set>
                                    <p:animEffect transition="in" filter="blinds(horizontal)">
                                      <p:cBhvr>
                                        <p:cTn id="21" dur="500"/>
                                        <p:tgtEl>
                                          <p:spTgt spid="819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DB93B59C-F3AE-6CF1-F847-54261000C66D}"/>
              </a:ext>
            </a:extLst>
          </p:cNvPr>
          <p:cNvSpPr>
            <a:spLocks noGrp="1" noChangeArrowheads="1"/>
          </p:cNvSpPr>
          <p:nvPr>
            <p:ph type="body" idx="1"/>
          </p:nvPr>
        </p:nvSpPr>
        <p:spPr>
          <a:xfrm>
            <a:off x="1774825" y="1"/>
            <a:ext cx="8686800" cy="4530725"/>
          </a:xfrm>
        </p:spPr>
        <p:txBody>
          <a:bodyPr>
            <a:normAutofit fontScale="77500" lnSpcReduction="20000"/>
          </a:bodyPr>
          <a:lstStyle/>
          <a:p>
            <a:pPr>
              <a:tabLst>
                <a:tab pos="365125" algn="l"/>
              </a:tabLst>
            </a:pPr>
            <a:r>
              <a:rPr lang="en-US" altLang="zh-CN" b="1"/>
              <a:t>  </a:t>
            </a:r>
            <a:r>
              <a:rPr lang="en-US" altLang="zh-CN" b="1" u="sng"/>
              <a:t>3. </a:t>
            </a:r>
            <a:r>
              <a:rPr lang="zh-CN" altLang="en-US" b="1" u="sng"/>
              <a:t>歧化反应（</a:t>
            </a:r>
            <a:r>
              <a:rPr lang="en-US" altLang="zh-CN" b="1" u="sng"/>
              <a:t>Disproportionation</a:t>
            </a:r>
            <a:r>
              <a:rPr lang="zh-CN" altLang="en-US" b="1" u="sng"/>
              <a:t>）</a:t>
            </a:r>
            <a:endParaRPr lang="en-US" altLang="zh-CN" b="1" u="sng"/>
          </a:p>
          <a:p>
            <a:pPr>
              <a:tabLst>
                <a:tab pos="365125" algn="l"/>
              </a:tabLst>
            </a:pPr>
            <a:r>
              <a:rPr lang="en-US" altLang="zh-CN" b="1"/>
              <a:t>     </a:t>
            </a:r>
            <a:r>
              <a:rPr lang="zh-CN" altLang="en-US" b="1"/>
              <a:t>在碱性条件下，歧化反应很容易进行</a:t>
            </a:r>
            <a:r>
              <a:rPr lang="en-US" altLang="zh-CN" b="1"/>
              <a:t>:</a:t>
            </a:r>
          </a:p>
          <a:p>
            <a:pPr>
              <a:tabLst>
                <a:tab pos="365125" algn="l"/>
              </a:tabLst>
            </a:pPr>
            <a:r>
              <a:rPr lang="en-US" altLang="zh-CN" b="1"/>
              <a:t>    </a:t>
            </a:r>
            <a:r>
              <a:rPr lang="en-US" altLang="zh-CN" sz="2400" b="1"/>
              <a:t>Br</a:t>
            </a:r>
            <a:r>
              <a:rPr lang="en-US" altLang="zh-CN" sz="2400" b="1" baseline="-25000"/>
              <a:t>2</a:t>
            </a:r>
            <a:r>
              <a:rPr lang="en-US" altLang="zh-CN" sz="2400" b="1"/>
              <a:t> + 2OH</a:t>
            </a:r>
            <a:r>
              <a:rPr lang="en-US" altLang="zh-CN" sz="2400" b="1" baseline="30000">
                <a:latin typeface="宋体" panose="02010600030101010101" pitchFamily="2" charset="-122"/>
              </a:rPr>
              <a:t>-</a:t>
            </a:r>
            <a:r>
              <a:rPr lang="en-US" altLang="zh-CN" sz="2400" b="1"/>
              <a:t> = Br</a:t>
            </a:r>
            <a:r>
              <a:rPr lang="en-US" altLang="zh-CN" sz="2400" b="1" baseline="30000">
                <a:latin typeface="宋体" panose="02010600030101010101" pitchFamily="2" charset="-122"/>
              </a:rPr>
              <a:t>-</a:t>
            </a:r>
            <a:r>
              <a:rPr lang="en-US" altLang="zh-CN" sz="2400" b="1"/>
              <a:t> + BrO</a:t>
            </a:r>
            <a:r>
              <a:rPr lang="en-US" altLang="zh-CN" sz="2400" b="1" baseline="30000">
                <a:latin typeface="宋体" panose="02010600030101010101" pitchFamily="2" charset="-122"/>
              </a:rPr>
              <a:t>-</a:t>
            </a:r>
            <a:r>
              <a:rPr lang="en-US" altLang="zh-CN" sz="2400" b="1"/>
              <a:t> + H</a:t>
            </a:r>
            <a:r>
              <a:rPr lang="en-US" altLang="zh-CN" sz="2400" b="1" baseline="-25000"/>
              <a:t>2</a:t>
            </a:r>
            <a:r>
              <a:rPr lang="en-US" altLang="zh-CN" sz="2400" b="1"/>
              <a:t>O     0 </a:t>
            </a:r>
            <a:r>
              <a:rPr lang="en-US" altLang="zh-CN" sz="2400" b="1" baseline="30000"/>
              <a:t>o</a:t>
            </a:r>
            <a:r>
              <a:rPr lang="en-US" altLang="zh-CN" sz="2400" b="1"/>
              <a:t>C</a:t>
            </a:r>
          </a:p>
          <a:p>
            <a:pPr>
              <a:tabLst>
                <a:tab pos="365125" algn="l"/>
              </a:tabLst>
            </a:pPr>
            <a:r>
              <a:rPr lang="en-US" altLang="zh-CN" sz="2400" b="1"/>
              <a:t>    3I</a:t>
            </a:r>
            <a:r>
              <a:rPr lang="en-US" altLang="zh-CN" sz="2400" b="1" baseline="-25000"/>
              <a:t>2</a:t>
            </a:r>
            <a:r>
              <a:rPr lang="en-US" altLang="zh-CN" sz="2400" b="1"/>
              <a:t> + 6OH</a:t>
            </a:r>
            <a:r>
              <a:rPr lang="en-US" altLang="zh-CN" sz="2400" b="1" baseline="30000">
                <a:latin typeface="宋体" panose="02010600030101010101" pitchFamily="2" charset="-122"/>
              </a:rPr>
              <a:t>-</a:t>
            </a:r>
            <a:r>
              <a:rPr lang="en-US" altLang="zh-CN" sz="2400" b="1"/>
              <a:t>  = 5I</a:t>
            </a:r>
            <a:r>
              <a:rPr lang="en-US" altLang="zh-CN" sz="2400" b="1" baseline="30000">
                <a:latin typeface="宋体" panose="02010600030101010101" pitchFamily="2" charset="-122"/>
              </a:rPr>
              <a:t>-</a:t>
            </a:r>
            <a:r>
              <a:rPr lang="en-US" altLang="zh-CN" sz="2400" b="1"/>
              <a:t> + IO</a:t>
            </a:r>
            <a:r>
              <a:rPr lang="en-US" altLang="zh-CN" sz="2400" b="1" baseline="-25000"/>
              <a:t>3</a:t>
            </a:r>
            <a:r>
              <a:rPr lang="en-US" altLang="zh-CN" sz="2400" b="1" baseline="30000">
                <a:latin typeface="宋体" panose="02010600030101010101" pitchFamily="2" charset="-122"/>
              </a:rPr>
              <a:t>-</a:t>
            </a:r>
            <a:r>
              <a:rPr lang="en-US" altLang="zh-CN" sz="2400" b="1"/>
              <a:t> + 3H</a:t>
            </a:r>
            <a:r>
              <a:rPr lang="en-US" altLang="zh-CN" sz="2400" b="1" baseline="-25000"/>
              <a:t>2</a:t>
            </a:r>
            <a:r>
              <a:rPr lang="en-US" altLang="zh-CN" sz="2400" b="1"/>
              <a:t>O      0-80 </a:t>
            </a:r>
            <a:r>
              <a:rPr lang="en-US" altLang="zh-CN" sz="2400" b="1" baseline="30000"/>
              <a:t>o</a:t>
            </a:r>
            <a:r>
              <a:rPr lang="en-US" altLang="zh-CN" sz="2400" b="1"/>
              <a:t>C</a:t>
            </a:r>
          </a:p>
          <a:p>
            <a:pPr>
              <a:tabLst>
                <a:tab pos="365125" algn="l"/>
              </a:tabLst>
            </a:pPr>
            <a:r>
              <a:rPr lang="en-US" altLang="zh-CN" b="1"/>
              <a:t>     </a:t>
            </a:r>
            <a:r>
              <a:rPr lang="zh-CN" altLang="en-US" b="1"/>
              <a:t>即</a:t>
            </a:r>
            <a:r>
              <a:rPr lang="en-US" altLang="zh-CN" b="1"/>
              <a:t>I</a:t>
            </a:r>
            <a:r>
              <a:rPr lang="en-US" altLang="zh-CN" b="1" baseline="-25000"/>
              <a:t>2</a:t>
            </a:r>
            <a:r>
              <a:rPr lang="zh-CN" altLang="en-US" b="1"/>
              <a:t>歧化时无</a:t>
            </a:r>
            <a:r>
              <a:rPr lang="en-US" altLang="zh-CN" b="1"/>
              <a:t>IO</a:t>
            </a:r>
            <a:r>
              <a:rPr lang="en-US" altLang="zh-CN" b="1" baseline="30000">
                <a:latin typeface="宋体" panose="02010600030101010101" pitchFamily="2" charset="-122"/>
              </a:rPr>
              <a:t>-</a:t>
            </a:r>
            <a:r>
              <a:rPr lang="zh-CN" altLang="en-US" b="1"/>
              <a:t>存在，可因此定量得到</a:t>
            </a:r>
            <a:r>
              <a:rPr lang="en-US" altLang="zh-CN" b="1"/>
              <a:t>IO</a:t>
            </a:r>
            <a:r>
              <a:rPr lang="en-US" altLang="zh-CN" b="1" baseline="-25000"/>
              <a:t>3</a:t>
            </a:r>
            <a:r>
              <a:rPr lang="en-US" altLang="zh-CN" b="1" baseline="30000">
                <a:latin typeface="宋体" panose="02010600030101010101" pitchFamily="2" charset="-122"/>
              </a:rPr>
              <a:t>-</a:t>
            </a:r>
            <a:r>
              <a:rPr lang="en-US" altLang="zh-CN" b="1"/>
              <a:t> </a:t>
            </a:r>
          </a:p>
          <a:p>
            <a:pPr>
              <a:tabLst>
                <a:tab pos="365125" algn="l"/>
              </a:tabLst>
            </a:pPr>
            <a:endParaRPr lang="en-US" altLang="zh-CN" b="1"/>
          </a:p>
          <a:p>
            <a:pPr>
              <a:tabLst>
                <a:tab pos="365125" algn="l"/>
              </a:tabLst>
            </a:pPr>
            <a:r>
              <a:rPr lang="en-US" altLang="zh-CN" b="1"/>
              <a:t>  </a:t>
            </a:r>
            <a:r>
              <a:rPr lang="en-US" altLang="zh-CN" b="1" u="sng"/>
              <a:t>4. Preparation</a:t>
            </a:r>
            <a:r>
              <a:rPr lang="en-US" altLang="zh-CN" b="1"/>
              <a:t>:</a:t>
            </a:r>
          </a:p>
          <a:p>
            <a:pPr>
              <a:tabLst>
                <a:tab pos="365125" algn="l"/>
              </a:tabLst>
            </a:pPr>
            <a:r>
              <a:rPr lang="en-US" altLang="zh-CN" b="1"/>
              <a:t>    </a:t>
            </a:r>
            <a:r>
              <a:rPr lang="en-US" altLang="zh-CN" sz="2400" b="1"/>
              <a:t>2NaX + MnO</a:t>
            </a:r>
            <a:r>
              <a:rPr lang="en-US" altLang="zh-CN" sz="2400" b="1" baseline="-25000"/>
              <a:t>2</a:t>
            </a:r>
            <a:r>
              <a:rPr lang="en-US" altLang="zh-CN" sz="2400" b="1"/>
              <a:t> + 2H</a:t>
            </a:r>
            <a:r>
              <a:rPr lang="en-US" altLang="zh-CN" sz="2400" b="1" baseline="-25000"/>
              <a:t>2</a:t>
            </a:r>
            <a:r>
              <a:rPr lang="en-US" altLang="zh-CN" sz="2400" b="1"/>
              <a:t>SO</a:t>
            </a:r>
            <a:r>
              <a:rPr lang="en-US" altLang="zh-CN" sz="2400" b="1" baseline="-25000"/>
              <a:t>4</a:t>
            </a:r>
            <a:r>
              <a:rPr lang="en-US" altLang="zh-CN" sz="2400" b="1"/>
              <a:t> = X</a:t>
            </a:r>
            <a:r>
              <a:rPr lang="en-US" altLang="zh-CN" sz="2400" b="1" baseline="-25000"/>
              <a:t>2</a:t>
            </a:r>
            <a:r>
              <a:rPr lang="en-US" altLang="zh-CN" sz="2400" b="1"/>
              <a:t> + MnSO</a:t>
            </a:r>
            <a:r>
              <a:rPr lang="en-US" altLang="zh-CN" sz="2400" b="1" baseline="-25000"/>
              <a:t>4</a:t>
            </a:r>
            <a:r>
              <a:rPr lang="en-US" altLang="zh-CN" sz="2400" b="1"/>
              <a:t> + Na</a:t>
            </a:r>
            <a:r>
              <a:rPr lang="en-US" altLang="zh-CN" sz="2400" b="1" baseline="-25000"/>
              <a:t>2</a:t>
            </a:r>
            <a:r>
              <a:rPr lang="en-US" altLang="zh-CN" sz="2400" b="1"/>
              <a:t>SO</a:t>
            </a:r>
            <a:r>
              <a:rPr lang="en-US" altLang="zh-CN" sz="2400" b="1" baseline="-25000"/>
              <a:t>4</a:t>
            </a:r>
            <a:r>
              <a:rPr lang="en-US" altLang="zh-CN" sz="2400" b="1"/>
              <a:t> + 2H</a:t>
            </a:r>
            <a:r>
              <a:rPr lang="en-US" altLang="zh-CN" sz="2400" b="1" baseline="-25000"/>
              <a:t>2</a:t>
            </a:r>
            <a:r>
              <a:rPr lang="en-US" altLang="zh-CN" sz="2400" b="1"/>
              <a:t>O</a:t>
            </a:r>
          </a:p>
          <a:p>
            <a:pPr>
              <a:tabLst>
                <a:tab pos="365125" algn="l"/>
              </a:tabLst>
            </a:pPr>
            <a:r>
              <a:rPr lang="en-US" altLang="zh-CN" sz="2400" b="1"/>
              <a:t>    2KBr + Cl</a:t>
            </a:r>
            <a:r>
              <a:rPr lang="en-US" altLang="zh-CN" sz="2400" b="1" baseline="-25000"/>
              <a:t>2</a:t>
            </a:r>
            <a:r>
              <a:rPr lang="en-US" altLang="zh-CN" sz="2400" b="1"/>
              <a:t> = 2KCl + Br</a:t>
            </a:r>
            <a:r>
              <a:rPr lang="en-US" altLang="zh-CN" sz="2400" b="1" baseline="-25000"/>
              <a:t>2</a:t>
            </a:r>
            <a:r>
              <a:rPr lang="en-US" altLang="zh-CN" sz="2400" b="1"/>
              <a:t>      </a:t>
            </a:r>
          </a:p>
          <a:p>
            <a:pPr>
              <a:tabLst>
                <a:tab pos="365125" algn="l"/>
              </a:tabLst>
            </a:pPr>
            <a:r>
              <a:rPr lang="zh-CN" altLang="en-US" sz="2400" b="1"/>
              <a:t>制备碘要避免使用过量的氧化剂：</a:t>
            </a:r>
            <a:endParaRPr lang="en-US" altLang="zh-CN" sz="2400" b="1"/>
          </a:p>
          <a:p>
            <a:pPr>
              <a:tabLst>
                <a:tab pos="365125" algn="l"/>
              </a:tabLst>
            </a:pPr>
            <a:r>
              <a:rPr lang="en-US" altLang="zh-CN" sz="2400" b="1"/>
              <a:t>    I</a:t>
            </a:r>
            <a:r>
              <a:rPr lang="en-US" altLang="zh-CN" sz="2400" b="1" baseline="-25000"/>
              <a:t>2</a:t>
            </a:r>
            <a:r>
              <a:rPr lang="en-US" altLang="zh-CN" sz="2400" b="1"/>
              <a:t> + 5Cl</a:t>
            </a:r>
            <a:r>
              <a:rPr lang="en-US" altLang="zh-CN" sz="2400" b="1" baseline="-25000"/>
              <a:t>2</a:t>
            </a:r>
            <a:r>
              <a:rPr lang="en-US" altLang="zh-CN" sz="2400" b="1"/>
              <a:t> + 6H</a:t>
            </a:r>
            <a:r>
              <a:rPr lang="en-US" altLang="zh-CN" sz="2400" b="1" baseline="-25000"/>
              <a:t>2</a:t>
            </a:r>
            <a:r>
              <a:rPr lang="en-US" altLang="zh-CN" sz="2400" b="1"/>
              <a:t>O = 2IO</a:t>
            </a:r>
            <a:r>
              <a:rPr lang="en-US" altLang="zh-CN" sz="2400" b="1" baseline="-25000"/>
              <a:t>3</a:t>
            </a:r>
            <a:r>
              <a:rPr lang="en-US" altLang="zh-CN" sz="2400" b="1" baseline="30000"/>
              <a:t>-</a:t>
            </a:r>
            <a:r>
              <a:rPr lang="en-US" altLang="zh-CN" sz="2400" b="1"/>
              <a:t> + 10Cl</a:t>
            </a:r>
            <a:r>
              <a:rPr lang="en-US" altLang="zh-CN" sz="2400" b="1" baseline="30000"/>
              <a:t>-</a:t>
            </a:r>
            <a:r>
              <a:rPr lang="en-US" altLang="zh-CN" sz="2400" b="1"/>
              <a:t> + 12 H</a:t>
            </a:r>
            <a:r>
              <a:rPr lang="en-US" altLang="zh-CN" sz="2400" b="1" baseline="30000"/>
              <a:t>+</a:t>
            </a:r>
          </a:p>
          <a:p>
            <a:pPr>
              <a:tabLst>
                <a:tab pos="365125" algn="l"/>
              </a:tabLst>
            </a:pPr>
            <a:r>
              <a:rPr lang="zh-CN" altLang="en-US" sz="2400" b="1"/>
              <a:t>大量碘的制备：</a:t>
            </a:r>
            <a:endParaRPr lang="en-US" altLang="zh-CN" sz="2400" b="1"/>
          </a:p>
          <a:p>
            <a:pPr>
              <a:tabLst>
                <a:tab pos="365125" algn="l"/>
              </a:tabLst>
            </a:pPr>
            <a:r>
              <a:rPr lang="en-US" altLang="zh-CN" sz="2400" b="1"/>
              <a:t>   2IO</a:t>
            </a:r>
            <a:r>
              <a:rPr lang="en-US" altLang="zh-CN" sz="2400" b="1" baseline="-25000"/>
              <a:t>3</a:t>
            </a:r>
            <a:r>
              <a:rPr lang="en-US" altLang="zh-CN" sz="2400" b="1" baseline="30000"/>
              <a:t>-</a:t>
            </a:r>
            <a:r>
              <a:rPr lang="en-US" altLang="zh-CN" sz="2400" b="1"/>
              <a:t> + 5HSO</a:t>
            </a:r>
            <a:r>
              <a:rPr lang="en-US" altLang="zh-CN" sz="2400" b="1" baseline="-25000"/>
              <a:t>3</a:t>
            </a:r>
            <a:r>
              <a:rPr lang="en-US" altLang="zh-CN" sz="2400" b="1" baseline="30000"/>
              <a:t>-</a:t>
            </a:r>
            <a:r>
              <a:rPr lang="en-US" altLang="zh-CN" sz="2400" b="1"/>
              <a:t> = 3HSO</a:t>
            </a:r>
            <a:r>
              <a:rPr lang="en-US" altLang="zh-CN" sz="2400" b="1" baseline="-25000"/>
              <a:t>4</a:t>
            </a:r>
            <a:r>
              <a:rPr lang="en-US" altLang="zh-CN" sz="2400" b="1" baseline="30000"/>
              <a:t>-</a:t>
            </a:r>
            <a:r>
              <a:rPr lang="en-US" altLang="zh-CN" sz="2400" b="1"/>
              <a:t> + 2SO</a:t>
            </a:r>
            <a:r>
              <a:rPr lang="en-US" altLang="zh-CN" sz="2400" b="1" baseline="-25000"/>
              <a:t>4</a:t>
            </a:r>
            <a:r>
              <a:rPr lang="en-US" altLang="zh-CN" sz="2400" b="1" baseline="30000"/>
              <a:t>2-</a:t>
            </a:r>
            <a:r>
              <a:rPr lang="en-US" altLang="zh-CN" sz="2400" b="1"/>
              <a:t> + I</a:t>
            </a:r>
            <a:r>
              <a:rPr lang="en-US" altLang="zh-CN" sz="2400" b="1" baseline="-25000"/>
              <a:t>2</a:t>
            </a:r>
            <a:r>
              <a:rPr lang="en-US" altLang="zh-CN" sz="2400" b="1"/>
              <a:t> + H</a:t>
            </a:r>
            <a:r>
              <a:rPr lang="en-US" altLang="zh-CN" sz="2400" b="1" baseline="-25000"/>
              <a:t>2</a:t>
            </a:r>
            <a:r>
              <a:rPr lang="en-US" altLang="zh-CN" sz="2400" b="1"/>
              <a:t>O  </a:t>
            </a:r>
            <a:endParaRPr lang="zh-CN" altLang="en-US" sz="2400" b="1"/>
          </a:p>
        </p:txBody>
      </p:sp>
      <p:sp>
        <p:nvSpPr>
          <p:cNvPr id="81923" name="灯片编号占位符 2">
            <a:extLst>
              <a:ext uri="{FF2B5EF4-FFF2-40B4-BE49-F238E27FC236}">
                <a16:creationId xmlns:a16="http://schemas.microsoft.com/office/drawing/2014/main" id="{38C9CBDB-EED6-DF6F-1C79-8A0CA052A3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EF32A7C1-CDFB-4CB9-9631-9851DB5DBB1B}" type="slidenum">
              <a:rPr lang="en-US" altLang="zh-CN" sz="1000"/>
              <a:pPr>
                <a:spcBef>
                  <a:spcPct val="0"/>
                </a:spcBef>
                <a:buClrTx/>
                <a:buSzTx/>
                <a:buFontTx/>
                <a:buNone/>
              </a:pPr>
              <a:t>73</a:t>
            </a:fld>
            <a:endParaRPr lang="en-US" altLang="zh-CN" sz="1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73AFB7E0-0384-3E55-3D9B-0906ACAB8B5B}"/>
              </a:ext>
            </a:extLst>
          </p:cNvPr>
          <p:cNvSpPr>
            <a:spLocks noGrp="1" noChangeArrowheads="1"/>
          </p:cNvSpPr>
          <p:nvPr>
            <p:ph type="body" idx="1"/>
          </p:nvPr>
        </p:nvSpPr>
        <p:spPr>
          <a:xfrm>
            <a:off x="1992313" y="260351"/>
            <a:ext cx="8208962" cy="4924425"/>
          </a:xfrm>
        </p:spPr>
        <p:txBody>
          <a:bodyPr>
            <a:normAutofit fontScale="92500" lnSpcReduction="20000"/>
          </a:bodyPr>
          <a:lstStyle/>
          <a:p>
            <a:pPr eaLnBrk="1" hangingPunct="1"/>
            <a:r>
              <a:rPr lang="en-US" altLang="zh-CN" sz="3200" b="1"/>
              <a:t> </a:t>
            </a:r>
            <a:r>
              <a:rPr lang="zh-CN" altLang="en-US" sz="3200" b="1">
                <a:solidFill>
                  <a:srgbClr val="0000FF"/>
                </a:solidFill>
              </a:rPr>
              <a:t>三、</a:t>
            </a:r>
            <a:r>
              <a:rPr lang="en-US" altLang="zh-CN" sz="3200" b="1">
                <a:solidFill>
                  <a:srgbClr val="0000FF"/>
                </a:solidFill>
              </a:rPr>
              <a:t>Compounds</a:t>
            </a:r>
            <a:r>
              <a:rPr lang="en-US" altLang="zh-CN" sz="3200" b="1"/>
              <a:t>:</a:t>
            </a:r>
          </a:p>
          <a:p>
            <a:pPr eaLnBrk="1" hangingPunct="1"/>
            <a:r>
              <a:rPr lang="en-US" altLang="zh-CN" b="1"/>
              <a:t>  </a:t>
            </a:r>
            <a:r>
              <a:rPr lang="en-US" altLang="zh-CN" b="1">
                <a:solidFill>
                  <a:srgbClr val="0000FF"/>
                </a:solidFill>
              </a:rPr>
              <a:t>1. [ -1 ] O.S.</a:t>
            </a:r>
          </a:p>
          <a:p>
            <a:pPr eaLnBrk="1" hangingPunct="1"/>
            <a:r>
              <a:rPr lang="en-US" altLang="zh-CN" b="1"/>
              <a:t>   (1) </a:t>
            </a:r>
            <a:r>
              <a:rPr lang="zh-CN" altLang="en-US" b="1"/>
              <a:t>溴化物和碘化物有离子型，离子</a:t>
            </a:r>
            <a:r>
              <a:rPr lang="en-US" altLang="zh-CN" b="1"/>
              <a:t>—</a:t>
            </a:r>
            <a:r>
              <a:rPr lang="zh-CN" altLang="en-US" b="1"/>
              <a:t>共价型，共</a:t>
            </a:r>
          </a:p>
          <a:p>
            <a:pPr eaLnBrk="1" hangingPunct="1"/>
            <a:r>
              <a:rPr lang="zh-CN" altLang="en-US" b="1"/>
              <a:t>价型</a:t>
            </a:r>
            <a:endParaRPr lang="en-US" altLang="zh-CN" b="1"/>
          </a:p>
          <a:p>
            <a:pPr eaLnBrk="1" hangingPunct="1"/>
            <a:r>
              <a:rPr lang="en-US" altLang="zh-CN" b="1"/>
              <a:t>  KBr + AlBr</a:t>
            </a:r>
            <a:r>
              <a:rPr lang="en-US" altLang="zh-CN" b="1" baseline="-25000"/>
              <a:t>3</a:t>
            </a:r>
            <a:r>
              <a:rPr lang="en-US" altLang="zh-CN" b="1"/>
              <a:t> = K[AlBr</a:t>
            </a:r>
            <a:r>
              <a:rPr lang="en-US" altLang="zh-CN" b="1" baseline="-25000"/>
              <a:t>4 </a:t>
            </a:r>
            <a:r>
              <a:rPr lang="en-US" altLang="zh-CN" b="1"/>
              <a:t>]   </a:t>
            </a:r>
          </a:p>
          <a:p>
            <a:pPr eaLnBrk="1" hangingPunct="1"/>
            <a:r>
              <a:rPr lang="en-US" altLang="zh-CN" b="1"/>
              <a:t>  2KI+HgI</a:t>
            </a:r>
            <a:r>
              <a:rPr lang="en-US" altLang="zh-CN" b="1" baseline="-25000"/>
              <a:t>2</a:t>
            </a:r>
            <a:r>
              <a:rPr lang="en-US" altLang="zh-CN" b="1"/>
              <a:t> = K</a:t>
            </a:r>
            <a:r>
              <a:rPr lang="en-US" altLang="zh-CN" b="1" baseline="-25000"/>
              <a:t>2</a:t>
            </a:r>
            <a:r>
              <a:rPr lang="en-US" altLang="zh-CN" b="1"/>
              <a:t>[HgI</a:t>
            </a:r>
            <a:r>
              <a:rPr lang="en-US" altLang="zh-CN" b="1" baseline="-25000"/>
              <a:t>4 </a:t>
            </a:r>
            <a:r>
              <a:rPr lang="en-US" altLang="zh-CN" b="1"/>
              <a:t>]</a:t>
            </a:r>
          </a:p>
          <a:p>
            <a:pPr eaLnBrk="1" hangingPunct="1"/>
            <a:endParaRPr lang="en-US" altLang="zh-CN" b="1"/>
          </a:p>
          <a:p>
            <a:pPr eaLnBrk="1" hangingPunct="1"/>
            <a:r>
              <a:rPr lang="zh-CN" altLang="en-US" b="1"/>
              <a:t>  </a:t>
            </a:r>
            <a:r>
              <a:rPr lang="en-US" altLang="zh-CN" b="1"/>
              <a:t>(2) Solubility: AgX , AuX , CuX , PbX</a:t>
            </a:r>
            <a:r>
              <a:rPr lang="en-US" altLang="zh-CN" sz="1800" b="1"/>
              <a:t>2</a:t>
            </a:r>
            <a:r>
              <a:rPr lang="zh-CN" altLang="en-US" b="1"/>
              <a:t>等难溶</a:t>
            </a:r>
            <a:endParaRPr lang="en-US" altLang="zh-CN" b="1"/>
          </a:p>
          <a:p>
            <a:pPr eaLnBrk="1" hangingPunct="1"/>
            <a:endParaRPr lang="zh-CN" altLang="en-US" b="1"/>
          </a:p>
          <a:p>
            <a:pPr eaLnBrk="1" hangingPunct="1"/>
            <a:r>
              <a:rPr lang="zh-CN" altLang="en-US" b="1"/>
              <a:t>  </a:t>
            </a:r>
            <a:r>
              <a:rPr lang="en-US" altLang="zh-CN" b="1"/>
              <a:t>(3) </a:t>
            </a:r>
            <a:r>
              <a:rPr lang="zh-CN" altLang="en-US" b="1"/>
              <a:t>由于</a:t>
            </a:r>
            <a:r>
              <a:rPr lang="en-US" altLang="zh-CN" b="1"/>
              <a:t>Br</a:t>
            </a:r>
            <a:r>
              <a:rPr lang="en-US" altLang="zh-CN" b="1" baseline="30000">
                <a:latin typeface="宋体" panose="02010600030101010101" pitchFamily="2" charset="-122"/>
              </a:rPr>
              <a:t>-</a:t>
            </a:r>
            <a:r>
              <a:rPr lang="en-US" altLang="zh-CN" b="1"/>
              <a:t> , I</a:t>
            </a:r>
            <a:r>
              <a:rPr lang="en-US" altLang="zh-CN" b="1" baseline="30000">
                <a:latin typeface="宋体" panose="02010600030101010101" pitchFamily="2" charset="-122"/>
              </a:rPr>
              <a:t>-</a:t>
            </a:r>
            <a:r>
              <a:rPr lang="zh-CN" altLang="en-US" b="1"/>
              <a:t>半径大，所以与中心离子的配位数</a:t>
            </a:r>
          </a:p>
          <a:p>
            <a:pPr eaLnBrk="1" hangingPunct="1"/>
            <a:r>
              <a:rPr lang="zh-CN" altLang="en-US" b="1"/>
              <a:t>就小。 例如</a:t>
            </a:r>
            <a:r>
              <a:rPr lang="en-US" altLang="zh-CN" b="1"/>
              <a:t>UF</a:t>
            </a:r>
            <a:r>
              <a:rPr lang="en-US" altLang="zh-CN" sz="1800" b="1"/>
              <a:t>6</a:t>
            </a:r>
            <a:r>
              <a:rPr lang="en-US" altLang="zh-CN" b="1"/>
              <a:t> , UCl</a:t>
            </a:r>
            <a:r>
              <a:rPr lang="en-US" altLang="zh-CN" sz="1800" b="1"/>
              <a:t>6</a:t>
            </a:r>
            <a:r>
              <a:rPr lang="en-US" altLang="zh-CN" b="1"/>
              <a:t> </a:t>
            </a:r>
            <a:r>
              <a:rPr lang="zh-CN" altLang="en-US" b="1"/>
              <a:t>，而只有</a:t>
            </a:r>
            <a:r>
              <a:rPr lang="en-US" altLang="zh-CN" b="1"/>
              <a:t>UBr</a:t>
            </a:r>
            <a:r>
              <a:rPr lang="en-US" altLang="zh-CN" sz="1800" b="1"/>
              <a:t>4</a:t>
            </a:r>
            <a:r>
              <a:rPr lang="en-US" altLang="zh-CN" b="1"/>
              <a:t> , UI</a:t>
            </a:r>
            <a:r>
              <a:rPr lang="en-US" altLang="zh-CN" sz="1800" b="1"/>
              <a:t>4</a:t>
            </a:r>
          </a:p>
          <a:p>
            <a:pPr eaLnBrk="1" hangingPunct="1"/>
            <a:r>
              <a:rPr lang="en-US" altLang="zh-CN" b="1"/>
              <a:t>  </a:t>
            </a:r>
          </a:p>
          <a:p>
            <a:pPr eaLnBrk="1" hangingPunct="1"/>
            <a:endParaRPr lang="en-US" altLang="zh-CN" b="1"/>
          </a:p>
        </p:txBody>
      </p:sp>
      <p:sp>
        <p:nvSpPr>
          <p:cNvPr id="84995" name="灯片编号占位符 2">
            <a:extLst>
              <a:ext uri="{FF2B5EF4-FFF2-40B4-BE49-F238E27FC236}">
                <a16:creationId xmlns:a16="http://schemas.microsoft.com/office/drawing/2014/main" id="{64C1C67D-2BDB-616F-A846-1F0ED5FED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E07C94F5-4CE1-4D58-9C5D-B805E49AA02C}" type="slidenum">
              <a:rPr lang="en-US" altLang="zh-CN" sz="1000"/>
              <a:pPr>
                <a:spcBef>
                  <a:spcPct val="0"/>
                </a:spcBef>
                <a:buClrTx/>
                <a:buSzTx/>
                <a:buFontTx/>
                <a:buNone/>
              </a:pPr>
              <a:t>74</a:t>
            </a:fld>
            <a:endParaRPr lang="en-US" altLang="zh-CN" sz="1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CFA2CC91-D900-802B-B24C-0D9558C3E4EC}"/>
              </a:ext>
            </a:extLst>
          </p:cNvPr>
          <p:cNvSpPr>
            <a:spLocks noGrp="1" noChangeArrowheads="1"/>
          </p:cNvSpPr>
          <p:nvPr>
            <p:ph type="body" idx="1"/>
          </p:nvPr>
        </p:nvSpPr>
        <p:spPr>
          <a:xfrm>
            <a:off x="2063750" y="2565400"/>
            <a:ext cx="8231188" cy="3816350"/>
          </a:xfrm>
        </p:spPr>
        <p:txBody>
          <a:bodyPr/>
          <a:lstStyle/>
          <a:p>
            <a:pPr eaLnBrk="1" hangingPunct="1"/>
            <a:r>
              <a:rPr lang="en-US" altLang="zh-CN" b="1"/>
              <a:t> (5) HX </a:t>
            </a:r>
          </a:p>
          <a:p>
            <a:pPr eaLnBrk="1" hangingPunct="1"/>
            <a:r>
              <a:rPr lang="en-US" altLang="zh-CN" b="1"/>
              <a:t>    a. </a:t>
            </a:r>
            <a:r>
              <a:rPr lang="zh-CN" altLang="en-US" b="1"/>
              <a:t>从</a:t>
            </a:r>
            <a:r>
              <a:rPr lang="en-US" altLang="zh-CN" b="1"/>
              <a:t>HF—HI</a:t>
            </a:r>
            <a:r>
              <a:rPr lang="zh-CN" altLang="en-US" b="1"/>
              <a:t>键强度减小，酸度增加</a:t>
            </a:r>
          </a:p>
          <a:p>
            <a:pPr eaLnBrk="1" hangingPunct="1"/>
            <a:r>
              <a:rPr lang="zh-CN" altLang="en-US" b="1"/>
              <a:t>    </a:t>
            </a:r>
            <a:r>
              <a:rPr lang="en-US" altLang="zh-CN" b="1"/>
              <a:t>b. </a:t>
            </a:r>
            <a:r>
              <a:rPr lang="zh-CN" altLang="en-US" b="1"/>
              <a:t>从</a:t>
            </a:r>
            <a:r>
              <a:rPr lang="en-US" altLang="zh-CN" b="1"/>
              <a:t>HF—HI</a:t>
            </a:r>
            <a:r>
              <a:rPr lang="zh-CN" altLang="en-US" b="1"/>
              <a:t>还原性增强</a:t>
            </a:r>
            <a:endParaRPr lang="en-US" altLang="zh-CN" b="1"/>
          </a:p>
          <a:p>
            <a:pPr eaLnBrk="1" hangingPunct="1"/>
            <a:endParaRPr lang="zh-CN" altLang="en-US" b="1"/>
          </a:p>
          <a:p>
            <a:pPr eaLnBrk="1" hangingPunct="1"/>
            <a:r>
              <a:rPr lang="zh-CN" altLang="en-US" b="1"/>
              <a:t>  所以要制备</a:t>
            </a:r>
            <a:r>
              <a:rPr lang="en-US" altLang="zh-CN" b="1"/>
              <a:t>HBr</a:t>
            </a:r>
            <a:r>
              <a:rPr lang="zh-CN" altLang="en-US" b="1"/>
              <a:t>和</a:t>
            </a:r>
            <a:r>
              <a:rPr lang="en-US" altLang="zh-CN" b="1"/>
              <a:t>HI</a:t>
            </a:r>
            <a:r>
              <a:rPr lang="zh-CN" altLang="en-US" b="1"/>
              <a:t>只能用</a:t>
            </a:r>
            <a:r>
              <a:rPr lang="en-US" altLang="zh-CN" b="1"/>
              <a:t>PBr</a:t>
            </a:r>
            <a:r>
              <a:rPr lang="en-US" altLang="zh-CN" b="1" baseline="-25000"/>
              <a:t>3</a:t>
            </a:r>
            <a:r>
              <a:rPr lang="zh-CN" altLang="en-US" b="1"/>
              <a:t>和</a:t>
            </a:r>
            <a:r>
              <a:rPr lang="en-US" altLang="zh-CN" b="1"/>
              <a:t>PI</a:t>
            </a:r>
            <a:r>
              <a:rPr lang="en-US" altLang="zh-CN" b="1" baseline="-25000"/>
              <a:t>3</a:t>
            </a:r>
            <a:r>
              <a:rPr lang="zh-CN" altLang="en-US" b="1"/>
              <a:t>水解：</a:t>
            </a:r>
          </a:p>
          <a:p>
            <a:pPr eaLnBrk="1" hangingPunct="1"/>
            <a:r>
              <a:rPr lang="zh-CN" altLang="en-US" b="1"/>
              <a:t>             </a:t>
            </a:r>
            <a:r>
              <a:rPr lang="en-US" altLang="zh-CN" b="1"/>
              <a:t>PBr</a:t>
            </a:r>
            <a:r>
              <a:rPr lang="en-US" altLang="zh-CN" b="1" baseline="-25000"/>
              <a:t>3</a:t>
            </a:r>
            <a:r>
              <a:rPr lang="en-US" altLang="zh-CN" b="1"/>
              <a:t> + 3H</a:t>
            </a:r>
            <a:r>
              <a:rPr lang="en-US" altLang="zh-CN" b="1" baseline="-25000"/>
              <a:t>2</a:t>
            </a:r>
            <a:r>
              <a:rPr lang="en-US" altLang="zh-CN" b="1"/>
              <a:t>O = H</a:t>
            </a:r>
            <a:r>
              <a:rPr lang="en-US" altLang="zh-CN" b="1" baseline="-25000"/>
              <a:t>3</a:t>
            </a:r>
            <a:r>
              <a:rPr lang="en-US" altLang="zh-CN" b="1"/>
              <a:t>PO</a:t>
            </a:r>
            <a:r>
              <a:rPr lang="en-US" altLang="zh-CN" b="1" baseline="-25000"/>
              <a:t>3</a:t>
            </a:r>
            <a:r>
              <a:rPr lang="en-US" altLang="zh-CN" b="1"/>
              <a:t> + 3HBr</a:t>
            </a:r>
          </a:p>
          <a:p>
            <a:pPr eaLnBrk="1" hangingPunct="1"/>
            <a:r>
              <a:rPr lang="en-US" altLang="zh-CN" b="1"/>
              <a:t>             PI</a:t>
            </a:r>
            <a:r>
              <a:rPr lang="en-US" altLang="zh-CN" b="1" baseline="-25000"/>
              <a:t>3</a:t>
            </a:r>
            <a:r>
              <a:rPr lang="en-US" altLang="zh-CN" b="1"/>
              <a:t> + 3H</a:t>
            </a:r>
            <a:r>
              <a:rPr lang="en-US" altLang="zh-CN" b="1" baseline="-25000"/>
              <a:t>2</a:t>
            </a:r>
            <a:r>
              <a:rPr lang="en-US" altLang="zh-CN" b="1"/>
              <a:t>O = 3HI + H</a:t>
            </a:r>
            <a:r>
              <a:rPr lang="en-US" altLang="zh-CN" b="1" baseline="-25000"/>
              <a:t>3</a:t>
            </a:r>
            <a:r>
              <a:rPr lang="en-US" altLang="zh-CN" b="1"/>
              <a:t>PO</a:t>
            </a:r>
            <a:r>
              <a:rPr lang="en-US" altLang="zh-CN" b="1" baseline="-25000"/>
              <a:t>3</a:t>
            </a:r>
          </a:p>
        </p:txBody>
      </p:sp>
      <p:sp>
        <p:nvSpPr>
          <p:cNvPr id="3" name="矩形 2">
            <a:extLst>
              <a:ext uri="{FF2B5EF4-FFF2-40B4-BE49-F238E27FC236}">
                <a16:creationId xmlns:a16="http://schemas.microsoft.com/office/drawing/2014/main" id="{F62CE71D-A095-048C-C4D2-CBF7DFD23FAB}"/>
              </a:ext>
            </a:extLst>
          </p:cNvPr>
          <p:cNvSpPr/>
          <p:nvPr/>
        </p:nvSpPr>
        <p:spPr>
          <a:xfrm>
            <a:off x="2208214" y="115889"/>
            <a:ext cx="6408737" cy="2524125"/>
          </a:xfrm>
          <a:prstGeom prst="rect">
            <a:avLst/>
          </a:prstGeom>
        </p:spPr>
        <p:txBody>
          <a:bodyPr>
            <a:spAutoFit/>
          </a:bodyPr>
          <a:lstStyle/>
          <a:p>
            <a:pPr eaLnBrk="1" hangingPunct="1">
              <a:defRPr/>
            </a:pPr>
            <a:r>
              <a:rPr lang="en-US" altLang="zh-CN" sz="2800" kern="0" dirty="0">
                <a:solidFill>
                  <a:srgbClr val="000000"/>
                </a:solidFill>
                <a:latin typeface="Arial"/>
                <a:ea typeface="宋体"/>
              </a:rPr>
              <a:t>(4) Hydrolysis</a:t>
            </a:r>
          </a:p>
          <a:p>
            <a:pPr eaLnBrk="1" hangingPunct="1">
              <a:defRPr/>
            </a:pPr>
            <a:r>
              <a:rPr lang="en-US" altLang="zh-CN" sz="2400" dirty="0">
                <a:latin typeface="Arial" charset="0"/>
              </a:rPr>
              <a:t>       </a:t>
            </a:r>
            <a:r>
              <a:rPr lang="en-US" altLang="zh-CN" sz="2800" dirty="0" err="1">
                <a:latin typeface="Arial" charset="0"/>
              </a:rPr>
              <a:t>KBr</a:t>
            </a:r>
            <a:r>
              <a:rPr lang="zh-CN" altLang="zh-CN" sz="2800" dirty="0">
                <a:latin typeface="Arial" charset="0"/>
              </a:rPr>
              <a:t>、</a:t>
            </a:r>
            <a:r>
              <a:rPr lang="en-US" altLang="zh-CN" sz="2800" dirty="0" err="1">
                <a:latin typeface="Arial" charset="0"/>
              </a:rPr>
              <a:t>NaI</a:t>
            </a:r>
            <a:r>
              <a:rPr lang="zh-CN" altLang="zh-CN" sz="2800" dirty="0">
                <a:latin typeface="Arial" charset="0"/>
              </a:rPr>
              <a:t>（离子型）不水解。</a:t>
            </a:r>
            <a:r>
              <a:rPr lang="en-US" altLang="zh-CN" sz="2800" dirty="0">
                <a:latin typeface="Arial" charset="0"/>
              </a:rPr>
              <a:t> </a:t>
            </a:r>
            <a:endParaRPr lang="zh-CN" altLang="zh-CN" sz="2800" dirty="0">
              <a:latin typeface="Arial" charset="0"/>
            </a:endParaRPr>
          </a:p>
          <a:p>
            <a:pPr eaLnBrk="1" hangingPunct="1">
              <a:defRPr/>
            </a:pPr>
            <a:r>
              <a:rPr lang="en-US" altLang="zh-CN" sz="2800" dirty="0">
                <a:latin typeface="Arial" charset="0"/>
              </a:rPr>
              <a:t>      BBr</a:t>
            </a:r>
            <a:r>
              <a:rPr lang="en-US" altLang="zh-CN" sz="2800" baseline="-25000" dirty="0">
                <a:latin typeface="Arial" charset="0"/>
              </a:rPr>
              <a:t>3</a:t>
            </a:r>
            <a:r>
              <a:rPr lang="zh-CN" altLang="zh-CN" sz="2800" dirty="0">
                <a:latin typeface="Arial" charset="0"/>
              </a:rPr>
              <a:t>、</a:t>
            </a:r>
            <a:r>
              <a:rPr lang="en-US" altLang="zh-CN" sz="2800" dirty="0">
                <a:latin typeface="Arial" charset="0"/>
              </a:rPr>
              <a:t>PI</a:t>
            </a:r>
            <a:r>
              <a:rPr lang="en-US" altLang="zh-CN" sz="2800" baseline="-25000" dirty="0">
                <a:latin typeface="Arial" charset="0"/>
              </a:rPr>
              <a:t>3</a:t>
            </a:r>
            <a:r>
              <a:rPr lang="zh-CN" altLang="zh-CN" sz="2800" dirty="0">
                <a:latin typeface="Arial" charset="0"/>
              </a:rPr>
              <a:t>（共价型）水解：</a:t>
            </a:r>
            <a:endParaRPr lang="en-US" altLang="zh-CN" sz="2800" dirty="0">
              <a:latin typeface="Arial" charset="0"/>
            </a:endParaRPr>
          </a:p>
          <a:p>
            <a:pPr eaLnBrk="1" hangingPunct="1">
              <a:defRPr/>
            </a:pPr>
            <a:r>
              <a:rPr lang="en-US" altLang="zh-CN" sz="2800" dirty="0">
                <a:latin typeface="Arial" charset="0"/>
              </a:rPr>
              <a:t>          BBr</a:t>
            </a:r>
            <a:r>
              <a:rPr lang="en-US" altLang="zh-CN" sz="2800" baseline="-25000" dirty="0">
                <a:latin typeface="Arial" charset="0"/>
              </a:rPr>
              <a:t>3</a:t>
            </a:r>
            <a:r>
              <a:rPr lang="en-US" altLang="zh-CN" sz="2800" dirty="0">
                <a:latin typeface="Arial" charset="0"/>
              </a:rPr>
              <a:t> + 3H</a:t>
            </a:r>
            <a:r>
              <a:rPr lang="en-US" altLang="zh-CN" sz="2800" baseline="-25000" dirty="0">
                <a:latin typeface="Arial" charset="0"/>
              </a:rPr>
              <a:t>2</a:t>
            </a:r>
            <a:r>
              <a:rPr lang="en-US" altLang="zh-CN" sz="2800" dirty="0">
                <a:latin typeface="Arial" charset="0"/>
              </a:rPr>
              <a:t>O == H</a:t>
            </a:r>
            <a:r>
              <a:rPr lang="en-US" altLang="zh-CN" sz="2800" baseline="-25000" dirty="0">
                <a:latin typeface="Arial" charset="0"/>
              </a:rPr>
              <a:t>3</a:t>
            </a:r>
            <a:r>
              <a:rPr lang="en-US" altLang="zh-CN" sz="2800" dirty="0">
                <a:latin typeface="Arial" charset="0"/>
              </a:rPr>
              <a:t>BO</a:t>
            </a:r>
            <a:r>
              <a:rPr lang="en-US" altLang="zh-CN" sz="2800" baseline="-25000" dirty="0">
                <a:latin typeface="Arial" charset="0"/>
              </a:rPr>
              <a:t>3</a:t>
            </a:r>
            <a:r>
              <a:rPr lang="en-US" altLang="zh-CN" sz="2800" dirty="0">
                <a:latin typeface="Arial" charset="0"/>
              </a:rPr>
              <a:t> + 3HBr</a:t>
            </a:r>
            <a:endParaRPr lang="zh-CN" altLang="zh-CN" sz="2800" dirty="0">
              <a:latin typeface="Arial" charset="0"/>
            </a:endParaRPr>
          </a:p>
          <a:p>
            <a:pPr eaLnBrk="1" hangingPunct="1">
              <a:defRPr/>
            </a:pPr>
            <a:r>
              <a:rPr lang="en-US" altLang="zh-CN" sz="2800" dirty="0">
                <a:latin typeface="Arial" charset="0"/>
              </a:rPr>
              <a:t>          PI</a:t>
            </a:r>
            <a:r>
              <a:rPr lang="en-US" altLang="zh-CN" sz="2800" baseline="-25000" dirty="0">
                <a:latin typeface="Arial" charset="0"/>
              </a:rPr>
              <a:t>3</a:t>
            </a:r>
            <a:r>
              <a:rPr lang="en-US" altLang="zh-CN" sz="2800" dirty="0">
                <a:latin typeface="Arial" charset="0"/>
              </a:rPr>
              <a:t> + 3H</a:t>
            </a:r>
            <a:r>
              <a:rPr lang="en-US" altLang="zh-CN" sz="2800" baseline="-25000" dirty="0">
                <a:latin typeface="Arial" charset="0"/>
              </a:rPr>
              <a:t>2</a:t>
            </a:r>
            <a:r>
              <a:rPr lang="en-US" altLang="zh-CN" sz="2800" dirty="0">
                <a:latin typeface="Arial" charset="0"/>
              </a:rPr>
              <a:t>O == H</a:t>
            </a:r>
            <a:r>
              <a:rPr lang="en-US" altLang="zh-CN" sz="2800" baseline="-25000" dirty="0">
                <a:latin typeface="Arial" charset="0"/>
              </a:rPr>
              <a:t>3</a:t>
            </a:r>
            <a:r>
              <a:rPr lang="en-US" altLang="zh-CN" sz="2800" dirty="0">
                <a:latin typeface="Arial" charset="0"/>
              </a:rPr>
              <a:t>PO</a:t>
            </a:r>
            <a:r>
              <a:rPr lang="en-US" altLang="zh-CN" sz="2800" baseline="-25000" dirty="0">
                <a:latin typeface="Arial" charset="0"/>
              </a:rPr>
              <a:t>3</a:t>
            </a:r>
            <a:r>
              <a:rPr lang="en-US" altLang="zh-CN" sz="2800" dirty="0">
                <a:latin typeface="Arial" charset="0"/>
              </a:rPr>
              <a:t> + 3HI</a:t>
            </a:r>
            <a:endParaRPr lang="zh-CN" altLang="zh-CN" sz="2800" dirty="0">
              <a:latin typeface="Arial" charset="0"/>
            </a:endParaRPr>
          </a:p>
          <a:p>
            <a:pPr eaLnBrk="1" hangingPunct="1">
              <a:defRPr/>
            </a:pPr>
            <a:endParaRPr lang="zh-CN" altLang="en-US" dirty="0">
              <a:latin typeface="Arial" charset="0"/>
            </a:endParaRPr>
          </a:p>
        </p:txBody>
      </p:sp>
      <p:sp>
        <p:nvSpPr>
          <p:cNvPr id="86020" name="灯片编号占位符 3">
            <a:extLst>
              <a:ext uri="{FF2B5EF4-FFF2-40B4-BE49-F238E27FC236}">
                <a16:creationId xmlns:a16="http://schemas.microsoft.com/office/drawing/2014/main" id="{DB39F68E-C398-CE1F-AA01-DE83F3EECB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994CEE21-3193-49FE-9F8C-C0359B5365A8}" type="slidenum">
              <a:rPr lang="en-US" altLang="zh-CN" sz="1000"/>
              <a:pPr>
                <a:spcBef>
                  <a:spcPct val="0"/>
                </a:spcBef>
                <a:buClrTx/>
                <a:buSzTx/>
                <a:buFontTx/>
                <a:buNone/>
              </a:pPr>
              <a:t>75</a:t>
            </a:fld>
            <a:endParaRPr lang="en-US" altLang="zh-CN" sz="1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B4EB420-9316-0665-9E9C-6BB9A13395F6}"/>
              </a:ext>
            </a:extLst>
          </p:cNvPr>
          <p:cNvSpPr>
            <a:spLocks noGrp="1" noChangeArrowheads="1"/>
          </p:cNvSpPr>
          <p:nvPr>
            <p:ph type="body" idx="1"/>
          </p:nvPr>
        </p:nvSpPr>
        <p:spPr>
          <a:xfrm>
            <a:off x="1739901" y="44450"/>
            <a:ext cx="7019925" cy="6292850"/>
          </a:xfrm>
        </p:spPr>
        <p:txBody>
          <a:bodyPr>
            <a:normAutofit lnSpcReduction="10000"/>
          </a:bodyPr>
          <a:lstStyle/>
          <a:p>
            <a:pPr eaLnBrk="1" hangingPunct="1">
              <a:defRPr/>
            </a:pPr>
            <a:r>
              <a:rPr lang="en-US" altLang="zh-CN" b="1" dirty="0">
                <a:solidFill>
                  <a:srgbClr val="0000FF"/>
                </a:solidFill>
              </a:rPr>
              <a:t>2. [ +1 ] O.S.</a:t>
            </a:r>
          </a:p>
          <a:p>
            <a:pPr eaLnBrk="1" hangingPunct="1">
              <a:defRPr/>
            </a:pPr>
            <a:r>
              <a:rPr lang="en-US" altLang="zh-CN" sz="2400" b="1" dirty="0"/>
              <a:t>(1) 4HBrO (</a:t>
            </a:r>
            <a:r>
              <a:rPr lang="en-US" altLang="zh-CN" sz="2400" b="1" dirty="0" err="1"/>
              <a:t>aq</a:t>
            </a:r>
            <a:r>
              <a:rPr lang="en-US" altLang="zh-CN" sz="2400" b="1" dirty="0"/>
              <a:t>) = 2Br</a:t>
            </a:r>
            <a:r>
              <a:rPr lang="en-US" altLang="zh-CN" sz="2400" b="1" baseline="-25000" dirty="0"/>
              <a:t>2</a:t>
            </a:r>
            <a:r>
              <a:rPr lang="en-US" altLang="zh-CN" sz="2400" b="1" dirty="0"/>
              <a:t> + O</a:t>
            </a:r>
            <a:r>
              <a:rPr lang="en-US" altLang="zh-CN" sz="2400" b="1" baseline="-25000" dirty="0"/>
              <a:t>2</a:t>
            </a:r>
            <a:r>
              <a:rPr lang="en-US" altLang="zh-CN" sz="2400" b="1" dirty="0"/>
              <a:t>  + 2H</a:t>
            </a:r>
            <a:r>
              <a:rPr lang="en-US" altLang="zh-CN" sz="2400" b="1" baseline="-25000" dirty="0"/>
              <a:t>2</a:t>
            </a:r>
            <a:r>
              <a:rPr lang="en-US" altLang="zh-CN" sz="2400" b="1" dirty="0"/>
              <a:t>O</a:t>
            </a:r>
            <a:r>
              <a:rPr lang="en-US" altLang="zh-CN" sz="2400" b="1" baseline="-25000" dirty="0"/>
              <a:t>  </a:t>
            </a:r>
          </a:p>
          <a:p>
            <a:pPr eaLnBrk="1" hangingPunct="1">
              <a:defRPr/>
            </a:pPr>
            <a:endParaRPr lang="en-US" altLang="zh-CN" sz="2400" b="1" dirty="0"/>
          </a:p>
          <a:p>
            <a:pPr eaLnBrk="1" hangingPunct="1">
              <a:defRPr/>
            </a:pPr>
            <a:r>
              <a:rPr lang="en-US" altLang="zh-CN" sz="2400" b="1" dirty="0"/>
              <a:t>    </a:t>
            </a:r>
          </a:p>
          <a:p>
            <a:pPr eaLnBrk="1" hangingPunct="1">
              <a:defRPr/>
            </a:pPr>
            <a:endParaRPr lang="en-US" altLang="zh-CN" sz="2400" b="1" dirty="0"/>
          </a:p>
          <a:p>
            <a:pPr eaLnBrk="1" hangingPunct="1">
              <a:defRPr/>
            </a:pPr>
            <a:r>
              <a:rPr lang="en-US" altLang="zh-CN" sz="2400" b="1" dirty="0"/>
              <a:t>(2) </a:t>
            </a:r>
            <a:r>
              <a:rPr lang="zh-CN" altLang="en-US" sz="2400" b="1" dirty="0"/>
              <a:t>多卤化物的生成</a:t>
            </a:r>
          </a:p>
          <a:p>
            <a:pPr eaLnBrk="1" hangingPunct="1">
              <a:defRPr/>
            </a:pPr>
            <a:r>
              <a:rPr lang="zh-CN" altLang="en-US" sz="2400" b="1" dirty="0"/>
              <a:t>         </a:t>
            </a:r>
            <a:r>
              <a:rPr lang="en-US" altLang="zh-CN" sz="2400" b="1" dirty="0">
                <a:latin typeface="+mj-lt"/>
              </a:rPr>
              <a:t>KI + I</a:t>
            </a:r>
            <a:r>
              <a:rPr lang="en-US" altLang="zh-CN" sz="2400" b="1" baseline="-25000" dirty="0">
                <a:latin typeface="+mj-lt"/>
              </a:rPr>
              <a:t>2</a:t>
            </a:r>
            <a:r>
              <a:rPr lang="en-US" altLang="zh-CN" sz="2400" b="1" dirty="0">
                <a:latin typeface="+mj-lt"/>
              </a:rPr>
              <a:t> =KI</a:t>
            </a:r>
            <a:r>
              <a:rPr lang="en-US" altLang="zh-CN" sz="2400" b="1" baseline="-25000" dirty="0">
                <a:latin typeface="+mj-lt"/>
              </a:rPr>
              <a:t>3  </a:t>
            </a:r>
            <a:r>
              <a:rPr lang="zh-CN" altLang="en-US" sz="2400" b="1" dirty="0">
                <a:latin typeface="+mj-lt"/>
              </a:rPr>
              <a:t>可看成   </a:t>
            </a:r>
            <a:r>
              <a:rPr lang="en-US" altLang="zh-CN" sz="2400" b="1" dirty="0">
                <a:latin typeface="+mj-lt"/>
              </a:rPr>
              <a:t>KI + I</a:t>
            </a:r>
            <a:r>
              <a:rPr lang="en-US" altLang="zh-CN" sz="2400" b="1" baseline="30000" dirty="0">
                <a:latin typeface="+mj-lt"/>
              </a:rPr>
              <a:t>+1</a:t>
            </a:r>
            <a:r>
              <a:rPr lang="en-US" altLang="zh-CN" b="1" dirty="0">
                <a:latin typeface="+mj-lt"/>
              </a:rPr>
              <a:t>-</a:t>
            </a:r>
            <a:r>
              <a:rPr lang="en-US" altLang="zh-CN" sz="2400" b="1" dirty="0">
                <a:latin typeface="+mj-lt"/>
              </a:rPr>
              <a:t>I</a:t>
            </a:r>
            <a:r>
              <a:rPr lang="en-US" altLang="zh-CN" sz="2400" b="1" baseline="30000" dirty="0">
                <a:latin typeface="+mj-lt"/>
              </a:rPr>
              <a:t>-1</a:t>
            </a:r>
            <a:r>
              <a:rPr lang="en-US" altLang="zh-CN" sz="2400" b="1" dirty="0">
                <a:latin typeface="+mj-lt"/>
              </a:rPr>
              <a:t> = K[ I</a:t>
            </a:r>
            <a:r>
              <a:rPr lang="en-US" altLang="zh-CN" sz="2400" b="1" baseline="30000" dirty="0">
                <a:latin typeface="+mj-lt"/>
              </a:rPr>
              <a:t>+1</a:t>
            </a:r>
            <a:r>
              <a:rPr lang="en-US" altLang="zh-CN" sz="2400" b="1" dirty="0">
                <a:latin typeface="+mj-lt"/>
              </a:rPr>
              <a:t>I</a:t>
            </a:r>
            <a:r>
              <a:rPr lang="en-US" altLang="zh-CN" sz="2400" b="1" baseline="-25000" dirty="0">
                <a:latin typeface="+mj-lt"/>
              </a:rPr>
              <a:t>2</a:t>
            </a:r>
            <a:r>
              <a:rPr lang="en-US" altLang="zh-CN" sz="2400" b="1" baseline="30000" dirty="0">
                <a:latin typeface="+mj-lt"/>
              </a:rPr>
              <a:t>-1 </a:t>
            </a:r>
            <a:r>
              <a:rPr lang="en-US" altLang="zh-CN" sz="2400" b="1" dirty="0">
                <a:latin typeface="+mj-lt"/>
              </a:rPr>
              <a:t>]</a:t>
            </a:r>
          </a:p>
          <a:p>
            <a:pPr marL="0" indent="0">
              <a:defRPr/>
            </a:pPr>
            <a:r>
              <a:rPr lang="en-US" altLang="zh-CN" sz="2400" b="1" dirty="0">
                <a:latin typeface="+mj-lt"/>
              </a:rPr>
              <a:t>   [ ICl</a:t>
            </a:r>
            <a:r>
              <a:rPr lang="en-US" altLang="zh-CN" sz="2400" b="1" baseline="-25000" dirty="0">
                <a:latin typeface="+mj-lt"/>
              </a:rPr>
              <a:t>2 </a:t>
            </a:r>
            <a:r>
              <a:rPr lang="en-US" altLang="zh-CN" sz="2400" b="1" dirty="0">
                <a:latin typeface="+mj-lt"/>
              </a:rPr>
              <a:t>]</a:t>
            </a:r>
            <a:r>
              <a:rPr lang="en-US" altLang="zh-CN" sz="2400" b="1" baseline="30000" dirty="0">
                <a:latin typeface="+mj-lt"/>
              </a:rPr>
              <a:t>-</a:t>
            </a:r>
            <a:r>
              <a:rPr lang="en-US" altLang="zh-CN" sz="2400" b="1" dirty="0">
                <a:latin typeface="+mj-lt"/>
              </a:rPr>
              <a:t> , [ IBr</a:t>
            </a:r>
            <a:r>
              <a:rPr lang="en-US" altLang="zh-CN" sz="2400" b="1" baseline="-25000" dirty="0">
                <a:latin typeface="+mj-lt"/>
              </a:rPr>
              <a:t>2 </a:t>
            </a:r>
            <a:r>
              <a:rPr lang="en-US" altLang="zh-CN" sz="2400" b="1" dirty="0">
                <a:latin typeface="+mj-lt"/>
              </a:rPr>
              <a:t>]</a:t>
            </a:r>
            <a:r>
              <a:rPr lang="en-US" altLang="zh-CN" sz="2400" b="1" baseline="30000" dirty="0">
                <a:latin typeface="+mj-lt"/>
              </a:rPr>
              <a:t>-</a:t>
            </a:r>
            <a:r>
              <a:rPr lang="en-US" altLang="zh-CN" sz="2400" b="1" dirty="0">
                <a:latin typeface="+mj-lt"/>
              </a:rPr>
              <a:t> , [ BrBr</a:t>
            </a:r>
            <a:r>
              <a:rPr lang="en-US" altLang="zh-CN" sz="2400" b="1" baseline="-25000" dirty="0">
                <a:latin typeface="+mj-lt"/>
              </a:rPr>
              <a:t>2 </a:t>
            </a:r>
            <a:r>
              <a:rPr lang="en-US" altLang="zh-CN" sz="2400" b="1" dirty="0">
                <a:latin typeface="+mj-lt"/>
              </a:rPr>
              <a:t>]</a:t>
            </a:r>
            <a:r>
              <a:rPr lang="en-US" altLang="zh-CN" sz="2400" b="1" baseline="30000" dirty="0">
                <a:latin typeface="+mj-lt"/>
              </a:rPr>
              <a:t>-</a:t>
            </a:r>
            <a:r>
              <a:rPr lang="en-US" altLang="zh-CN" sz="2400" b="1" dirty="0">
                <a:latin typeface="+mj-lt"/>
              </a:rPr>
              <a:t> , [ BrCl</a:t>
            </a:r>
            <a:r>
              <a:rPr lang="en-US" altLang="zh-CN" sz="2400" b="1" baseline="-25000" dirty="0">
                <a:latin typeface="+mj-lt"/>
              </a:rPr>
              <a:t>2 </a:t>
            </a:r>
            <a:r>
              <a:rPr lang="en-US" altLang="zh-CN" sz="2400" b="1" dirty="0">
                <a:latin typeface="+mj-lt"/>
              </a:rPr>
              <a:t>]</a:t>
            </a:r>
            <a:r>
              <a:rPr lang="en-US" altLang="zh-CN" sz="2400" b="1" baseline="30000" dirty="0">
                <a:latin typeface="+mj-lt"/>
              </a:rPr>
              <a:t>-</a:t>
            </a:r>
            <a:r>
              <a:rPr lang="zh-CN" altLang="en-US" sz="2400" b="1" dirty="0"/>
              <a:t>都是直线型结构，中心原子为正电荷，根据分子轨道理论，这些离子的结构是由于形成了三中心的分子轨道（</a:t>
            </a:r>
            <a:r>
              <a:rPr lang="en-US" altLang="zh-CN" sz="2400" b="1" dirty="0"/>
              <a:t>3c-4e</a:t>
            </a:r>
            <a:r>
              <a:rPr lang="zh-CN" altLang="en-US" sz="2400" b="1" dirty="0"/>
              <a:t>）。</a:t>
            </a:r>
          </a:p>
          <a:p>
            <a:pPr marL="0" indent="0">
              <a:defRPr/>
            </a:pPr>
            <a:r>
              <a:rPr lang="zh-CN" altLang="en-US" sz="2400" b="1" dirty="0"/>
              <a:t>半径较大的碱金属可以形成多卤化物。它受热分解，其分解倾向于生成更稳定的碱金属卤化物</a:t>
            </a:r>
          </a:p>
          <a:p>
            <a:pPr eaLnBrk="1" hangingPunct="1">
              <a:defRPr/>
            </a:pPr>
            <a:endParaRPr lang="zh-CN" altLang="en-US" sz="2400" b="1" dirty="0"/>
          </a:p>
          <a:p>
            <a:pPr eaLnBrk="1" hangingPunct="1">
              <a:defRPr/>
            </a:pPr>
            <a:r>
              <a:rPr lang="zh-CN" altLang="en-US" sz="2400" b="1" dirty="0"/>
              <a:t>    </a:t>
            </a:r>
          </a:p>
          <a:p>
            <a:pPr eaLnBrk="1" hangingPunct="1">
              <a:defRPr/>
            </a:pPr>
            <a:r>
              <a:rPr lang="zh-CN" altLang="en-US" sz="2400" b="1" dirty="0"/>
              <a:t>    </a:t>
            </a:r>
          </a:p>
        </p:txBody>
      </p:sp>
      <p:pic>
        <p:nvPicPr>
          <p:cNvPr id="87043" name="Picture 4">
            <a:extLst>
              <a:ext uri="{FF2B5EF4-FFF2-40B4-BE49-F238E27FC236}">
                <a16:creationId xmlns:a16="http://schemas.microsoft.com/office/drawing/2014/main" id="{9FC4693D-C4C6-72F3-D9D9-ECB01DCBC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741"/>
          <a:stretch>
            <a:fillRect/>
          </a:stretch>
        </p:blipFill>
        <p:spPr bwMode="auto">
          <a:xfrm>
            <a:off x="2119313" y="857250"/>
            <a:ext cx="7010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a:extLst>
              <a:ext uri="{FF2B5EF4-FFF2-40B4-BE49-F238E27FC236}">
                <a16:creationId xmlns:a16="http://schemas.microsoft.com/office/drawing/2014/main" id="{912765B4-2B98-F356-676C-2F2783BB2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944"/>
          <a:stretch>
            <a:fillRect/>
          </a:stretch>
        </p:blipFill>
        <p:spPr bwMode="auto">
          <a:xfrm>
            <a:off x="1992313" y="5516564"/>
            <a:ext cx="69834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6">
            <a:extLst>
              <a:ext uri="{FF2B5EF4-FFF2-40B4-BE49-F238E27FC236}">
                <a16:creationId xmlns:a16="http://schemas.microsoft.com/office/drawing/2014/main" id="{577B6C0D-9832-2211-5585-0D636A7778C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aphicFrame>
        <p:nvGraphicFramePr>
          <p:cNvPr id="87046" name="Object 5">
            <a:extLst>
              <a:ext uri="{FF2B5EF4-FFF2-40B4-BE49-F238E27FC236}">
                <a16:creationId xmlns:a16="http://schemas.microsoft.com/office/drawing/2014/main" id="{9F76493C-C073-A4D1-04BA-D9A28A30C7A7}"/>
              </a:ext>
            </a:extLst>
          </p:cNvPr>
          <p:cNvGraphicFramePr>
            <a:graphicFrameLocks noChangeAspect="1"/>
          </p:cNvGraphicFramePr>
          <p:nvPr/>
        </p:nvGraphicFramePr>
        <p:xfrm>
          <a:off x="8710614" y="1557338"/>
          <a:ext cx="1957387" cy="1484312"/>
        </p:xfrm>
        <a:graphic>
          <a:graphicData uri="http://schemas.openxmlformats.org/presentationml/2006/ole">
            <mc:AlternateContent xmlns:mc="http://schemas.openxmlformats.org/markup-compatibility/2006">
              <mc:Choice xmlns:v="urn:schemas-microsoft-com:vml" Requires="v">
                <p:oleObj r:id="rId4" imgW="1343025" imgH="1019175" progId="ChemWindow.Document">
                  <p:embed/>
                </p:oleObj>
              </mc:Choice>
              <mc:Fallback>
                <p:oleObj r:id="rId4" imgW="1343025" imgH="1019175" progId="ChemWindow.Document">
                  <p:embed/>
                  <p:pic>
                    <p:nvPicPr>
                      <p:cNvPr id="87046" name="Object 5">
                        <a:extLst>
                          <a:ext uri="{FF2B5EF4-FFF2-40B4-BE49-F238E27FC236}">
                            <a16:creationId xmlns:a16="http://schemas.microsoft.com/office/drawing/2014/main" id="{9F76493C-C073-A4D1-04BA-D9A28A30C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614" y="1557338"/>
                        <a:ext cx="19573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7" name="灯片编号占位符 6">
            <a:extLst>
              <a:ext uri="{FF2B5EF4-FFF2-40B4-BE49-F238E27FC236}">
                <a16:creationId xmlns:a16="http://schemas.microsoft.com/office/drawing/2014/main" id="{6EFA3554-6ADE-BABD-EBFA-302D7D34BA67}"/>
              </a:ext>
            </a:extLst>
          </p:cNvPr>
          <p:cNvSpPr>
            <a:spLocks noGrp="1"/>
          </p:cNvSpPr>
          <p:nvPr>
            <p:ph type="sldNum" sz="quarter" idx="12"/>
          </p:nvPr>
        </p:nvSpPr>
        <p:spPr>
          <a:xfrm>
            <a:off x="8763000" y="6643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F580F56A-B49D-4314-ACDA-E5CB4392DE62}" type="slidenum">
              <a:rPr lang="en-US" altLang="zh-CN" sz="1000"/>
              <a:pPr>
                <a:spcBef>
                  <a:spcPct val="0"/>
                </a:spcBef>
                <a:buClrTx/>
                <a:buSzTx/>
                <a:buFontTx/>
                <a:buNone/>
              </a:pPr>
              <a:t>76</a:t>
            </a:fld>
            <a:endParaRPr lang="en-US" altLang="zh-CN" sz="1000"/>
          </a:p>
        </p:txBody>
      </p:sp>
      <p:pic>
        <p:nvPicPr>
          <p:cNvPr id="87048" name="Picture 4">
            <a:extLst>
              <a:ext uri="{FF2B5EF4-FFF2-40B4-BE49-F238E27FC236}">
                <a16:creationId xmlns:a16="http://schemas.microsoft.com/office/drawing/2014/main" id="{40796BC5-8BAB-4DFA-CBFD-7C0F830DC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28" t="52809" r="89209" b="28133"/>
          <a:stretch>
            <a:fillRect/>
          </a:stretch>
        </p:blipFill>
        <p:spPr bwMode="auto">
          <a:xfrm>
            <a:off x="3900489" y="833439"/>
            <a:ext cx="2873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4">
            <a:extLst>
              <a:ext uri="{FF2B5EF4-FFF2-40B4-BE49-F238E27FC236}">
                <a16:creationId xmlns:a16="http://schemas.microsoft.com/office/drawing/2014/main" id="{FB3AF8B0-5D49-397F-F776-EE68A1894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1414" y="3213101"/>
            <a:ext cx="19065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Rectangle 8">
            <a:extLst>
              <a:ext uri="{FF2B5EF4-FFF2-40B4-BE49-F238E27FC236}">
                <a16:creationId xmlns:a16="http://schemas.microsoft.com/office/drawing/2014/main" id="{7E974D4E-D64E-3961-467F-467AD7E45E87}"/>
              </a:ext>
            </a:extLst>
          </p:cNvPr>
          <p:cNvSpPr>
            <a:spLocks noChangeArrowheads="1"/>
          </p:cNvSpPr>
          <p:nvPr/>
        </p:nvSpPr>
        <p:spPr bwMode="auto">
          <a:xfrm>
            <a:off x="8688388" y="5084764"/>
            <a:ext cx="19796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1000"/>
              <a:t>http://www.chemistryland.com/CHM107Lab/Exp03_DetectOzone/OzoneLab/OzoneLab.htm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a:extLst>
              <a:ext uri="{FF2B5EF4-FFF2-40B4-BE49-F238E27FC236}">
                <a16:creationId xmlns:a16="http://schemas.microsoft.com/office/drawing/2014/main" id="{A8A07F84-4EEB-FE8C-0418-E2F7EE9E2AD1}"/>
              </a:ext>
            </a:extLst>
          </p:cNvPr>
          <p:cNvSpPr>
            <a:spLocks noChangeArrowheads="1"/>
          </p:cNvSpPr>
          <p:nvPr/>
        </p:nvSpPr>
        <p:spPr bwMode="auto">
          <a:xfrm>
            <a:off x="1905000" y="1524000"/>
            <a:ext cx="8077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u="sng"/>
              <a:t>互卤化物（</a:t>
            </a:r>
            <a:r>
              <a:rPr lang="zh-CN" altLang="en-US" u="sng">
                <a:latin typeface="宋体" panose="02010600030101010101" pitchFamily="2" charset="-122"/>
              </a:rPr>
              <a:t>卤素互化物）</a:t>
            </a:r>
            <a:r>
              <a:rPr lang="zh-CN" altLang="en-US"/>
              <a:t>定义为：</a:t>
            </a:r>
            <a:endParaRPr lang="en-US" altLang="zh-CN"/>
          </a:p>
          <a:p>
            <a:pPr eaLnBrk="1" hangingPunct="1">
              <a:lnSpc>
                <a:spcPct val="150000"/>
              </a:lnSpc>
              <a:spcBef>
                <a:spcPct val="0"/>
              </a:spcBef>
              <a:buClrTx/>
              <a:buSzTx/>
              <a:buFontTx/>
              <a:buNone/>
            </a:pPr>
            <a:r>
              <a:rPr lang="zh-CN" altLang="en-US">
                <a:latin typeface="宋体" panose="02010600030101010101" pitchFamily="2" charset="-122"/>
              </a:rPr>
              <a:t>两种卤素形成的化合物</a:t>
            </a:r>
            <a:r>
              <a:rPr lang="en-US" altLang="zh-CN">
                <a:latin typeface="Times New Roman" panose="02020603050405020304" pitchFamily="18" charset="0"/>
                <a:cs typeface="Times New Roman" panose="02020603050405020304" pitchFamily="18" charset="0"/>
              </a:rPr>
              <a:t>(XX</a:t>
            </a:r>
            <a:r>
              <a:rPr lang="en-US" altLang="zh-CN">
                <a:cs typeface="Times New Roman" panose="02020603050405020304" pitchFamily="18" charset="0"/>
              </a:rPr>
              <a:t>’</a:t>
            </a:r>
            <a:r>
              <a:rPr lang="en-US" altLang="zh-CN" baseline="-25000">
                <a:latin typeface="Times New Roman" panose="02020603050405020304" pitchFamily="18" charset="0"/>
                <a:cs typeface="Times New Roman" panose="02020603050405020304" pitchFamily="18" charset="0"/>
              </a:rPr>
              <a:t>n</a:t>
            </a:r>
            <a:r>
              <a:rPr lang="zh-CN" altLang="en-US">
                <a:latin typeface="宋体" panose="02010600030101010101" pitchFamily="2" charset="-122"/>
              </a:rPr>
              <a:t>，</a:t>
            </a:r>
            <a:r>
              <a:rPr lang="en-US" altLang="zh-CN" i="1">
                <a:latin typeface="Times New Roman" panose="02020603050405020304" pitchFamily="18" charset="0"/>
                <a:cs typeface="Times New Roman" panose="02020603050405020304" pitchFamily="18" charset="0"/>
              </a:rPr>
              <a:t>n</a:t>
            </a:r>
            <a:r>
              <a:rPr lang="zh-CN" altLang="en-US">
                <a:latin typeface="宋体" panose="02010600030101010101" pitchFamily="2" charset="-122"/>
              </a:rPr>
              <a:t>为奇数</a:t>
            </a:r>
            <a:r>
              <a:rPr lang="en-US" altLang="zh-CN">
                <a:latin typeface="Times New Roman" panose="02020603050405020304" pitchFamily="18" charset="0"/>
                <a:cs typeface="Times New Roman" panose="02020603050405020304" pitchFamily="18" charset="0"/>
              </a:rPr>
              <a:t>)</a:t>
            </a:r>
            <a:r>
              <a:rPr lang="zh-CN" altLang="en-US">
                <a:latin typeface="宋体" panose="02010600030101010101" pitchFamily="2" charset="-122"/>
              </a:rPr>
              <a:t>，例如：</a:t>
            </a:r>
            <a:r>
              <a:rPr lang="en-US" altLang="zh-CN">
                <a:latin typeface="Times New Roman" panose="02020603050405020304" pitchFamily="18" charset="0"/>
                <a:cs typeface="Times New Roman" panose="02020603050405020304" pitchFamily="18" charset="0"/>
              </a:rPr>
              <a:t>IF</a:t>
            </a:r>
            <a:r>
              <a:rPr lang="en-US" altLang="zh-CN" baseline="-30000">
                <a:latin typeface="Times New Roman" panose="02020603050405020304" pitchFamily="18" charset="0"/>
                <a:cs typeface="Times New Roman" panose="02020603050405020304" pitchFamily="18" charset="0"/>
              </a:rPr>
              <a:t>3</a:t>
            </a:r>
            <a:r>
              <a:rPr lang="zh-CN" altLang="en-US">
                <a:latin typeface="宋体" panose="02010600030101010101" pitchFamily="2" charset="-122"/>
              </a:rPr>
              <a:t>、</a:t>
            </a:r>
            <a:r>
              <a:rPr lang="en-US" altLang="zh-CN">
                <a:latin typeface="Times New Roman" panose="02020603050405020304" pitchFamily="18" charset="0"/>
                <a:cs typeface="Times New Roman" panose="02020603050405020304" pitchFamily="18" charset="0"/>
              </a:rPr>
              <a:t>IF</a:t>
            </a:r>
            <a:r>
              <a:rPr lang="en-US" altLang="zh-CN" baseline="-30000">
                <a:latin typeface="Times New Roman" panose="02020603050405020304" pitchFamily="18" charset="0"/>
                <a:cs typeface="Times New Roman" panose="02020603050405020304" pitchFamily="18" charset="0"/>
              </a:rPr>
              <a:t>5</a:t>
            </a:r>
            <a:r>
              <a:rPr lang="zh-CN" altLang="en-US">
                <a:latin typeface="宋体" panose="02010600030101010101" pitchFamily="2" charset="-122"/>
              </a:rPr>
              <a:t>、</a:t>
            </a:r>
            <a:r>
              <a:rPr lang="en-US" altLang="zh-CN">
                <a:latin typeface="Times New Roman" panose="02020603050405020304" pitchFamily="18" charset="0"/>
                <a:cs typeface="Times New Roman" panose="02020603050405020304" pitchFamily="18" charset="0"/>
              </a:rPr>
              <a:t>IF</a:t>
            </a:r>
            <a:r>
              <a:rPr lang="en-US" altLang="zh-CN" baseline="-30000">
                <a:latin typeface="Times New Roman" panose="02020603050405020304" pitchFamily="18" charset="0"/>
                <a:cs typeface="Times New Roman" panose="02020603050405020304" pitchFamily="18" charset="0"/>
              </a:rPr>
              <a:t>7</a:t>
            </a:r>
            <a:r>
              <a:rPr lang="zh-CN" altLang="en-US">
                <a:latin typeface="宋体" panose="02010600030101010101" pitchFamily="2" charset="-122"/>
              </a:rPr>
              <a:t>、</a:t>
            </a:r>
            <a:r>
              <a:rPr lang="en-US" altLang="zh-CN">
                <a:latin typeface="Times New Roman" panose="02020603050405020304" pitchFamily="18" charset="0"/>
                <a:cs typeface="Times New Roman" panose="02020603050405020304" pitchFamily="18" charset="0"/>
              </a:rPr>
              <a:t>BrF</a:t>
            </a:r>
            <a:r>
              <a:rPr lang="en-US" altLang="zh-CN" baseline="-30000">
                <a:latin typeface="Times New Roman" panose="02020603050405020304" pitchFamily="18" charset="0"/>
                <a:cs typeface="Times New Roman" panose="02020603050405020304" pitchFamily="18" charset="0"/>
              </a:rPr>
              <a:t>5</a:t>
            </a:r>
            <a:r>
              <a:rPr lang="zh-CN" altLang="en-US">
                <a:latin typeface="宋体" panose="02010600030101010101" pitchFamily="2" charset="-122"/>
              </a:rPr>
              <a:t>，由一较重的卤素原子和奇数个较轻的卤素原子构成。</a:t>
            </a:r>
            <a:r>
              <a:rPr lang="en-US" altLang="zh-CN" i="1">
                <a:latin typeface="Times New Roman" panose="02020603050405020304" pitchFamily="18" charset="0"/>
                <a:cs typeface="Times New Roman" panose="02020603050405020304" pitchFamily="18" charset="0"/>
              </a:rPr>
              <a:t>n</a:t>
            </a:r>
            <a:r>
              <a:rPr lang="zh-CN" altLang="en-US">
                <a:latin typeface="宋体" panose="02010600030101010101" pitchFamily="2" charset="-122"/>
              </a:rPr>
              <a:t>数值取决于</a:t>
            </a:r>
            <a:r>
              <a:rPr lang="en-US" altLang="zh-CN" i="1">
                <a:latin typeface="Times New Roman" panose="02020603050405020304" pitchFamily="18" charset="0"/>
                <a:cs typeface="Times New Roman" panose="02020603050405020304" pitchFamily="18" charset="0"/>
              </a:rPr>
              <a:t>r</a:t>
            </a:r>
            <a:r>
              <a:rPr lang="zh-CN" altLang="en-US" baseline="-30000">
                <a:latin typeface="宋体" panose="02010600030101010101" pitchFamily="2" charset="-122"/>
              </a:rPr>
              <a:t>较大</a:t>
            </a:r>
            <a:r>
              <a:rPr lang="en-US" altLang="zh-CN">
                <a:latin typeface="Times New Roman" panose="02020603050405020304" pitchFamily="18" charset="0"/>
                <a:cs typeface="Times New Roman" panose="02020603050405020304" pitchFamily="18" charset="0"/>
              </a:rPr>
              <a:t>/</a:t>
            </a:r>
            <a:r>
              <a:rPr lang="en-US" altLang="zh-CN" i="1">
                <a:latin typeface="Times New Roman" panose="02020603050405020304" pitchFamily="18" charset="0"/>
                <a:cs typeface="Times New Roman" panose="02020603050405020304" pitchFamily="18" charset="0"/>
              </a:rPr>
              <a:t>r</a:t>
            </a:r>
            <a:r>
              <a:rPr lang="zh-CN" altLang="en-US" baseline="-30000">
                <a:latin typeface="宋体" panose="02010600030101010101" pitchFamily="2" charset="-122"/>
              </a:rPr>
              <a:t>较小</a:t>
            </a:r>
            <a:r>
              <a:rPr lang="zh-CN" altLang="en-US">
                <a:latin typeface="宋体" panose="02010600030101010101" pitchFamily="2" charset="-122"/>
              </a:rPr>
              <a:t>的比值以及两者电负性之差。比值和差值越大，</a:t>
            </a:r>
            <a:r>
              <a:rPr lang="en-US" altLang="zh-CN" i="1">
                <a:latin typeface="Times New Roman" panose="02020603050405020304" pitchFamily="18" charset="0"/>
                <a:cs typeface="Times New Roman" panose="02020603050405020304" pitchFamily="18" charset="0"/>
              </a:rPr>
              <a:t>n</a:t>
            </a:r>
            <a:r>
              <a:rPr lang="zh-CN" altLang="en-US">
                <a:latin typeface="宋体" panose="02010600030101010101" pitchFamily="2" charset="-122"/>
              </a:rPr>
              <a:t>越大，即氧化数会越高</a:t>
            </a:r>
            <a:r>
              <a:rPr lang="zh-CN" altLang="en-US"/>
              <a:t> 。</a:t>
            </a:r>
          </a:p>
        </p:txBody>
      </p:sp>
      <p:sp>
        <p:nvSpPr>
          <p:cNvPr id="89091" name="灯片编号占位符 2">
            <a:extLst>
              <a:ext uri="{FF2B5EF4-FFF2-40B4-BE49-F238E27FC236}">
                <a16:creationId xmlns:a16="http://schemas.microsoft.com/office/drawing/2014/main" id="{448FBEA9-685A-016A-FEEB-49B48F4A2B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F598A129-618F-478A-A845-49709B0938F8}" type="slidenum">
              <a:rPr lang="en-US" altLang="zh-CN" sz="1000"/>
              <a:pPr>
                <a:spcBef>
                  <a:spcPct val="0"/>
                </a:spcBef>
                <a:buClrTx/>
                <a:buSzTx/>
                <a:buFontTx/>
                <a:buNone/>
              </a:pPr>
              <a:t>77</a:t>
            </a:fld>
            <a:endParaRPr lang="en-US" altLang="zh-CN" sz="1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5B8C98C7-4B1F-F5CC-0EB4-213BB9498557}"/>
              </a:ext>
            </a:extLst>
          </p:cNvPr>
          <p:cNvSpPr>
            <a:spLocks noGrp="1" noChangeArrowheads="1"/>
          </p:cNvSpPr>
          <p:nvPr>
            <p:ph type="body" idx="1"/>
          </p:nvPr>
        </p:nvSpPr>
        <p:spPr>
          <a:xfrm>
            <a:off x="1992313" y="692151"/>
            <a:ext cx="8280400" cy="4530725"/>
          </a:xfrm>
        </p:spPr>
        <p:txBody>
          <a:bodyPr/>
          <a:lstStyle/>
          <a:p>
            <a:pPr eaLnBrk="1" hangingPunct="1"/>
            <a:r>
              <a:rPr lang="en-US" altLang="zh-CN" b="1"/>
              <a:t>  (3) BrNO</a:t>
            </a:r>
            <a:r>
              <a:rPr lang="en-US" altLang="zh-CN" b="1" baseline="-25000"/>
              <a:t>3</a:t>
            </a:r>
            <a:r>
              <a:rPr lang="en-US" altLang="zh-CN" b="1"/>
              <a:t> , INO</a:t>
            </a:r>
            <a:r>
              <a:rPr lang="en-US" altLang="zh-CN" b="1" baseline="-25000"/>
              <a:t>3</a:t>
            </a:r>
            <a:r>
              <a:rPr lang="en-US" altLang="zh-CN" b="1"/>
              <a:t> , BrNO</a:t>
            </a:r>
            <a:r>
              <a:rPr lang="en-US" altLang="zh-CN" b="1" baseline="-25000"/>
              <a:t>3</a:t>
            </a:r>
            <a:r>
              <a:rPr lang="en-US" altLang="zh-CN" b="1"/>
              <a:t> </a:t>
            </a:r>
            <a:r>
              <a:rPr lang="zh-CN" altLang="en-US" b="1"/>
              <a:t>（酸性的盐）</a:t>
            </a:r>
          </a:p>
          <a:p>
            <a:pPr eaLnBrk="1" hangingPunct="1"/>
            <a:r>
              <a:rPr lang="zh-CN" altLang="en-US" b="1"/>
              <a:t>    </a:t>
            </a:r>
            <a:r>
              <a:rPr lang="en-US" altLang="zh-CN" b="1"/>
              <a:t>a. </a:t>
            </a:r>
            <a:r>
              <a:rPr lang="zh-CN" altLang="en-US" b="1"/>
              <a:t>这些不稳定的共价化合物是</a:t>
            </a:r>
            <a:r>
              <a:rPr lang="en-US" altLang="zh-CN" b="1"/>
              <a:t>I</a:t>
            </a:r>
            <a:r>
              <a:rPr lang="en-US" altLang="zh-CN" sz="1800" b="1"/>
              <a:t>2</a:t>
            </a:r>
            <a:r>
              <a:rPr lang="zh-CN" altLang="en-US" b="1"/>
              <a:t>，</a:t>
            </a:r>
            <a:r>
              <a:rPr lang="en-US" altLang="zh-CN" b="1"/>
              <a:t>Br</a:t>
            </a:r>
            <a:r>
              <a:rPr lang="en-US" altLang="zh-CN" sz="1800" b="1"/>
              <a:t>2</a:t>
            </a:r>
            <a:r>
              <a:rPr lang="zh-CN" altLang="en-US" b="1"/>
              <a:t>在非水溶剂（如乙醚）中与</a:t>
            </a:r>
            <a:r>
              <a:rPr lang="en-US" altLang="zh-CN" b="1"/>
              <a:t>AgNO</a:t>
            </a:r>
            <a:r>
              <a:rPr lang="en-US" altLang="zh-CN" sz="1800" b="1"/>
              <a:t>3</a:t>
            </a:r>
            <a:r>
              <a:rPr lang="zh-CN" altLang="en-US" b="1"/>
              <a:t>反应获得</a:t>
            </a:r>
            <a:r>
              <a:rPr lang="en-US" altLang="zh-CN" b="1"/>
              <a:t>:</a:t>
            </a:r>
          </a:p>
          <a:p>
            <a:pPr eaLnBrk="1" hangingPunct="1"/>
            <a:r>
              <a:rPr lang="en-US" altLang="zh-CN" b="1"/>
              <a:t>           AgNO</a:t>
            </a:r>
            <a:r>
              <a:rPr lang="en-US" altLang="zh-CN" b="1" baseline="-25000"/>
              <a:t>3</a:t>
            </a:r>
            <a:r>
              <a:rPr lang="en-US" altLang="zh-CN" b="1"/>
              <a:t> + I</a:t>
            </a:r>
            <a:r>
              <a:rPr lang="en-US" altLang="zh-CN" b="1" baseline="-25000"/>
              <a:t>2</a:t>
            </a:r>
            <a:r>
              <a:rPr lang="en-US" altLang="zh-CN" b="1"/>
              <a:t> = AgI + INO</a:t>
            </a:r>
            <a:r>
              <a:rPr lang="en-US" altLang="zh-CN" b="1" baseline="-25000"/>
              <a:t>3</a:t>
            </a:r>
            <a:endParaRPr lang="en-US" altLang="zh-CN" b="1"/>
          </a:p>
          <a:p>
            <a:pPr eaLnBrk="1" hangingPunct="1"/>
            <a:r>
              <a:rPr lang="en-US" altLang="zh-CN" b="1"/>
              <a:t>    b. </a:t>
            </a:r>
            <a:r>
              <a:rPr lang="zh-CN" altLang="en-US" b="1"/>
              <a:t>它们都易水解</a:t>
            </a:r>
            <a:r>
              <a:rPr lang="en-US" altLang="zh-CN" b="1"/>
              <a:t>:</a:t>
            </a:r>
          </a:p>
          <a:p>
            <a:pPr eaLnBrk="1" hangingPunct="1"/>
            <a:r>
              <a:rPr lang="en-US" altLang="zh-CN" b="1"/>
              <a:t>           IClO</a:t>
            </a:r>
            <a:r>
              <a:rPr lang="en-US" altLang="zh-CN" b="1" baseline="-25000"/>
              <a:t>4</a:t>
            </a:r>
            <a:r>
              <a:rPr lang="en-US" altLang="zh-CN" b="1"/>
              <a:t> + H</a:t>
            </a:r>
            <a:r>
              <a:rPr lang="en-US" altLang="zh-CN" b="1" baseline="-25000"/>
              <a:t>2</a:t>
            </a:r>
            <a:r>
              <a:rPr lang="en-US" altLang="zh-CN" b="1"/>
              <a:t>O =HIO + HClO</a:t>
            </a:r>
            <a:r>
              <a:rPr lang="en-US" altLang="zh-CN" b="1" baseline="-25000"/>
              <a:t>4</a:t>
            </a:r>
            <a:endParaRPr lang="en-US" altLang="zh-CN" b="1"/>
          </a:p>
          <a:p>
            <a:pPr eaLnBrk="1" hangingPunct="1"/>
            <a:r>
              <a:rPr lang="en-US" altLang="zh-CN" b="1"/>
              <a:t>    c. </a:t>
            </a:r>
            <a:r>
              <a:rPr lang="zh-CN" altLang="en-US" b="1"/>
              <a:t>与碱性的盐反应</a:t>
            </a:r>
            <a:r>
              <a:rPr lang="en-US" altLang="zh-CN" b="1"/>
              <a:t>:</a:t>
            </a:r>
          </a:p>
          <a:p>
            <a:pPr eaLnBrk="1" hangingPunct="1"/>
            <a:r>
              <a:rPr lang="en-US" altLang="zh-CN" b="1"/>
              <a:t>           KNO</a:t>
            </a:r>
            <a:r>
              <a:rPr lang="en-US" altLang="zh-CN" b="1" baseline="-25000"/>
              <a:t>3</a:t>
            </a:r>
            <a:r>
              <a:rPr lang="en-US" altLang="zh-CN" b="1"/>
              <a:t> + INO</a:t>
            </a:r>
            <a:r>
              <a:rPr lang="en-US" altLang="zh-CN" b="1" baseline="-25000"/>
              <a:t>3</a:t>
            </a:r>
            <a:r>
              <a:rPr lang="en-US" altLang="zh-CN" b="1"/>
              <a:t> = K[I(NO</a:t>
            </a:r>
            <a:r>
              <a:rPr lang="en-US" altLang="zh-CN" b="1" baseline="-25000"/>
              <a:t>3</a:t>
            </a:r>
            <a:r>
              <a:rPr lang="en-US" altLang="zh-CN" b="1"/>
              <a:t>)</a:t>
            </a:r>
            <a:r>
              <a:rPr lang="en-US" altLang="zh-CN" b="1" baseline="-25000"/>
              <a:t>2 </a:t>
            </a:r>
            <a:r>
              <a:rPr lang="en-US" altLang="zh-CN" b="1"/>
              <a:t>]</a:t>
            </a:r>
          </a:p>
        </p:txBody>
      </p:sp>
      <p:sp>
        <p:nvSpPr>
          <p:cNvPr id="90115" name="灯片编号占位符 2">
            <a:extLst>
              <a:ext uri="{FF2B5EF4-FFF2-40B4-BE49-F238E27FC236}">
                <a16:creationId xmlns:a16="http://schemas.microsoft.com/office/drawing/2014/main" id="{EB91D1C9-7BCF-20DD-F340-B448B2AD88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FE32318B-3343-4BC7-AEFF-DB213E073951}" type="slidenum">
              <a:rPr lang="en-US" altLang="zh-CN" sz="1000"/>
              <a:pPr>
                <a:spcBef>
                  <a:spcPct val="0"/>
                </a:spcBef>
                <a:buClrTx/>
                <a:buSzTx/>
                <a:buFontTx/>
                <a:buNone/>
              </a:pPr>
              <a:t>78</a:t>
            </a:fld>
            <a:endParaRPr lang="en-US" altLang="zh-CN" sz="1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110E4995-0D8D-0C51-4D24-919679B48C21}"/>
              </a:ext>
            </a:extLst>
          </p:cNvPr>
          <p:cNvSpPr>
            <a:spLocks noGrp="1" noChangeArrowheads="1"/>
          </p:cNvSpPr>
          <p:nvPr>
            <p:ph type="body" idx="1"/>
          </p:nvPr>
        </p:nvSpPr>
        <p:spPr>
          <a:xfrm>
            <a:off x="2135189" y="1125538"/>
            <a:ext cx="8459787" cy="4997450"/>
          </a:xfrm>
        </p:spPr>
        <p:txBody>
          <a:bodyPr>
            <a:normAutofit lnSpcReduction="10000"/>
          </a:bodyPr>
          <a:lstStyle/>
          <a:p>
            <a:pPr eaLnBrk="1" hangingPunct="1"/>
            <a:r>
              <a:rPr lang="en-US" altLang="zh-CN" b="1"/>
              <a:t> </a:t>
            </a:r>
            <a:r>
              <a:rPr lang="en-US" altLang="zh-CN" b="1">
                <a:solidFill>
                  <a:srgbClr val="0000FF"/>
                </a:solidFill>
              </a:rPr>
              <a:t>3. [ +3 ]O.S. </a:t>
            </a:r>
          </a:p>
          <a:p>
            <a:pPr eaLnBrk="1" hangingPunct="1"/>
            <a:r>
              <a:rPr lang="en-US" altLang="zh-CN" b="1"/>
              <a:t>  (1) X</a:t>
            </a:r>
            <a:r>
              <a:rPr lang="en-US" altLang="zh-CN" sz="1800" b="1"/>
              <a:t>2</a:t>
            </a:r>
            <a:r>
              <a:rPr lang="en-US" altLang="zh-CN" b="1"/>
              <a:t>O</a:t>
            </a:r>
            <a:r>
              <a:rPr lang="en-US" altLang="zh-CN" sz="1800" b="1"/>
              <a:t>3</a:t>
            </a:r>
            <a:r>
              <a:rPr lang="en-US" altLang="zh-CN" b="1"/>
              <a:t>(X=Br , I)</a:t>
            </a:r>
            <a:r>
              <a:rPr lang="zh-CN" altLang="en-US" b="1"/>
              <a:t>未知，它们的阴离子</a:t>
            </a:r>
            <a:r>
              <a:rPr lang="en-US" altLang="zh-CN" b="1"/>
              <a:t>BrO</a:t>
            </a:r>
            <a:r>
              <a:rPr lang="en-US" altLang="zh-CN" b="1" baseline="-25000"/>
              <a:t>2</a:t>
            </a:r>
            <a:r>
              <a:rPr lang="en-US" altLang="zh-CN" b="1" baseline="30000">
                <a:latin typeface="宋体" panose="02010600030101010101" pitchFamily="2" charset="-122"/>
              </a:rPr>
              <a:t>-</a:t>
            </a:r>
            <a:r>
              <a:rPr lang="zh-CN" altLang="en-US" b="1"/>
              <a:t>和</a:t>
            </a:r>
            <a:r>
              <a:rPr lang="en-US" altLang="zh-CN" b="1"/>
              <a:t>IO</a:t>
            </a:r>
            <a:r>
              <a:rPr lang="en-US" altLang="zh-CN" b="1" baseline="-25000"/>
              <a:t>2</a:t>
            </a:r>
            <a:r>
              <a:rPr lang="en-US" altLang="zh-CN" b="1" baseline="30000">
                <a:latin typeface="宋体" panose="02010600030101010101" pitchFamily="2" charset="-122"/>
              </a:rPr>
              <a:t>-</a:t>
            </a:r>
          </a:p>
          <a:p>
            <a:pPr eaLnBrk="1" hangingPunct="1"/>
            <a:r>
              <a:rPr lang="zh-CN" altLang="en-US" b="1"/>
              <a:t>不稳定，易歧化。</a:t>
            </a:r>
          </a:p>
          <a:p>
            <a:pPr eaLnBrk="1" hangingPunct="1"/>
            <a:r>
              <a:rPr lang="zh-CN" altLang="en-US" b="1"/>
              <a:t>  </a:t>
            </a:r>
            <a:r>
              <a:rPr lang="en-US" altLang="zh-CN" b="1"/>
              <a:t>(2) XX</a:t>
            </a:r>
            <a:r>
              <a:rPr lang="en-US" altLang="zh-CN" b="1" baseline="-25000"/>
              <a:t>3</a:t>
            </a:r>
            <a:r>
              <a:rPr lang="en-US" altLang="zh-CN" b="1" baseline="30000"/>
              <a:t>’</a:t>
            </a:r>
            <a:r>
              <a:rPr lang="zh-CN" altLang="en-US" b="1"/>
              <a:t>易水解：</a:t>
            </a:r>
          </a:p>
          <a:p>
            <a:pPr eaLnBrk="1" hangingPunct="1"/>
            <a:r>
              <a:rPr lang="zh-CN" altLang="en-US" b="1"/>
              <a:t>                          </a:t>
            </a:r>
            <a:r>
              <a:rPr lang="en-US" altLang="zh-CN" b="1"/>
              <a:t>BrF</a:t>
            </a:r>
            <a:r>
              <a:rPr lang="en-US" altLang="zh-CN" b="1" baseline="-25000"/>
              <a:t>3</a:t>
            </a:r>
            <a:r>
              <a:rPr lang="en-US" altLang="zh-CN" b="1"/>
              <a:t> + 2H</a:t>
            </a:r>
            <a:r>
              <a:rPr lang="en-US" altLang="zh-CN" b="1" baseline="-25000"/>
              <a:t>2</a:t>
            </a:r>
            <a:r>
              <a:rPr lang="en-US" altLang="zh-CN" b="1"/>
              <a:t>O = 3HF + HBrO</a:t>
            </a:r>
            <a:r>
              <a:rPr lang="en-US" altLang="zh-CN" b="1" baseline="-25000"/>
              <a:t>2</a:t>
            </a:r>
            <a:endParaRPr lang="en-US" altLang="zh-CN" b="1"/>
          </a:p>
          <a:p>
            <a:pPr eaLnBrk="1" hangingPunct="1"/>
            <a:r>
              <a:rPr lang="zh-CN" altLang="en-US" b="1"/>
              <a:t>并伴随发生          </a:t>
            </a:r>
            <a:r>
              <a:rPr lang="en-US" altLang="zh-CN" b="1"/>
              <a:t>3HBrO</a:t>
            </a:r>
            <a:r>
              <a:rPr lang="en-US" altLang="zh-CN" b="1" baseline="-25000"/>
              <a:t>2</a:t>
            </a:r>
            <a:r>
              <a:rPr lang="en-US" altLang="zh-CN" b="1"/>
              <a:t> = 2HBrO</a:t>
            </a:r>
            <a:r>
              <a:rPr lang="en-US" altLang="zh-CN" b="1" baseline="-25000"/>
              <a:t>3</a:t>
            </a:r>
            <a:r>
              <a:rPr lang="en-US" altLang="zh-CN" b="1"/>
              <a:t> + HBr</a:t>
            </a:r>
          </a:p>
          <a:p>
            <a:pPr eaLnBrk="1" hangingPunct="1"/>
            <a:r>
              <a:rPr lang="en-US" altLang="zh-CN" b="1"/>
              <a:t>                    3BrF</a:t>
            </a:r>
            <a:r>
              <a:rPr lang="en-US" altLang="zh-CN" b="1" baseline="-25000"/>
              <a:t>3</a:t>
            </a:r>
            <a:r>
              <a:rPr lang="en-US" altLang="zh-CN" b="1"/>
              <a:t> + 6H</a:t>
            </a:r>
            <a:r>
              <a:rPr lang="en-US" altLang="zh-CN" b="1" baseline="-25000"/>
              <a:t>2</a:t>
            </a:r>
            <a:r>
              <a:rPr lang="en-US" altLang="zh-CN" b="1"/>
              <a:t>O = 2HBrO</a:t>
            </a:r>
            <a:r>
              <a:rPr lang="en-US" altLang="zh-CN" b="1" baseline="-25000"/>
              <a:t>3</a:t>
            </a:r>
            <a:r>
              <a:rPr lang="en-US" altLang="zh-CN" b="1"/>
              <a:t> +9HF + HBr</a:t>
            </a:r>
          </a:p>
          <a:p>
            <a:pPr eaLnBrk="1" hangingPunct="1"/>
            <a:r>
              <a:rPr lang="en-US" altLang="zh-CN" b="1"/>
              <a:t>  </a:t>
            </a:r>
          </a:p>
          <a:p>
            <a:pPr eaLnBrk="1" hangingPunct="1"/>
            <a:r>
              <a:rPr lang="zh-CN" altLang="en-US" b="1"/>
              <a:t>对于</a:t>
            </a:r>
            <a:r>
              <a:rPr lang="en-US" altLang="zh-CN" b="1"/>
              <a:t>I(NO</a:t>
            </a:r>
            <a:r>
              <a:rPr lang="en-US" altLang="zh-CN" b="1" baseline="-25000"/>
              <a:t>3</a:t>
            </a:r>
            <a:r>
              <a:rPr lang="en-US" altLang="zh-CN" b="1"/>
              <a:t>)</a:t>
            </a:r>
            <a:r>
              <a:rPr lang="en-US" altLang="zh-CN" b="1" baseline="-25000"/>
              <a:t>3</a:t>
            </a:r>
            <a:r>
              <a:rPr lang="zh-CN" altLang="en-US" b="1"/>
              <a:t>也发生水解并歧化</a:t>
            </a:r>
            <a:r>
              <a:rPr lang="en-US" altLang="zh-CN" b="1"/>
              <a:t>:</a:t>
            </a:r>
          </a:p>
          <a:p>
            <a:pPr eaLnBrk="1" hangingPunct="1"/>
            <a:r>
              <a:rPr lang="en-US" altLang="zh-CN" b="1"/>
              <a:t>      3I(NO</a:t>
            </a:r>
            <a:r>
              <a:rPr lang="en-US" altLang="zh-CN" b="1" baseline="-25000"/>
              <a:t>3</a:t>
            </a:r>
            <a:r>
              <a:rPr lang="en-US" altLang="zh-CN" b="1"/>
              <a:t>)</a:t>
            </a:r>
            <a:r>
              <a:rPr lang="en-US" altLang="zh-CN" b="1" baseline="-25000"/>
              <a:t>3</a:t>
            </a:r>
            <a:r>
              <a:rPr lang="en-US" altLang="zh-CN" b="1"/>
              <a:t> + 6H</a:t>
            </a:r>
            <a:r>
              <a:rPr lang="en-US" altLang="zh-CN" b="1" baseline="-25000"/>
              <a:t>2</a:t>
            </a:r>
            <a:r>
              <a:rPr lang="en-US" altLang="zh-CN" b="1"/>
              <a:t>O = 2HIO</a:t>
            </a:r>
            <a:r>
              <a:rPr lang="en-US" altLang="zh-CN" b="1" baseline="-25000"/>
              <a:t>3</a:t>
            </a:r>
            <a:r>
              <a:rPr lang="en-US" altLang="zh-CN" b="1"/>
              <a:t> + HI + 9HNO</a:t>
            </a:r>
            <a:r>
              <a:rPr lang="en-US" altLang="zh-CN" b="1" baseline="-25000"/>
              <a:t>3</a:t>
            </a:r>
          </a:p>
        </p:txBody>
      </p:sp>
      <p:sp>
        <p:nvSpPr>
          <p:cNvPr id="91139" name="Line 4">
            <a:extLst>
              <a:ext uri="{FF2B5EF4-FFF2-40B4-BE49-F238E27FC236}">
                <a16:creationId xmlns:a16="http://schemas.microsoft.com/office/drawing/2014/main" id="{DE0FCD0B-5B13-CC96-EBBB-6E7B8EAEA0AD}"/>
              </a:ext>
            </a:extLst>
          </p:cNvPr>
          <p:cNvSpPr>
            <a:spLocks noChangeShapeType="1"/>
          </p:cNvSpPr>
          <p:nvPr/>
        </p:nvSpPr>
        <p:spPr bwMode="auto">
          <a:xfrm>
            <a:off x="4224338" y="4249738"/>
            <a:ext cx="61198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91140" name="Picture 5">
            <a:extLst>
              <a:ext uri="{FF2B5EF4-FFF2-40B4-BE49-F238E27FC236}">
                <a16:creationId xmlns:a16="http://schemas.microsoft.com/office/drawing/2014/main" id="{C3317853-69A7-35BC-4B63-54E0C6F36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79" r="60548" b="16972"/>
          <a:stretch>
            <a:fillRect/>
          </a:stretch>
        </p:blipFill>
        <p:spPr bwMode="auto">
          <a:xfrm>
            <a:off x="4511675" y="476250"/>
            <a:ext cx="518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灯片编号占位符 4">
            <a:extLst>
              <a:ext uri="{FF2B5EF4-FFF2-40B4-BE49-F238E27FC236}">
                <a16:creationId xmlns:a16="http://schemas.microsoft.com/office/drawing/2014/main" id="{E68C4793-E7C3-FEFA-4F60-B345CFC072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B32EE550-4A41-457D-9868-3CE37B6266A6}" type="slidenum">
              <a:rPr lang="en-US" altLang="zh-CN" sz="1000"/>
              <a:pPr>
                <a:spcBef>
                  <a:spcPct val="0"/>
                </a:spcBef>
                <a:buClrTx/>
                <a:buSzTx/>
                <a:buFontTx/>
                <a:buNone/>
              </a:pPr>
              <a:t>79</a:t>
            </a:fld>
            <a:endParaRPr lang="en-US" altLang="zh-CN"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2">
            <a:extLst>
              <a:ext uri="{FF2B5EF4-FFF2-40B4-BE49-F238E27FC236}">
                <a16:creationId xmlns:a16="http://schemas.microsoft.com/office/drawing/2014/main" id="{03F0CBA9-4677-2D75-B4CF-3C50D0A1ADAC}"/>
              </a:ext>
            </a:extLst>
          </p:cNvPr>
          <p:cNvSpPr txBox="1">
            <a:spLocks noChangeArrowheads="1"/>
          </p:cNvSpPr>
          <p:nvPr/>
        </p:nvSpPr>
        <p:spPr bwMode="auto">
          <a:xfrm>
            <a:off x="1992314" y="3860800"/>
            <a:ext cx="8675687" cy="414338"/>
          </a:xfrm>
          <a:prstGeom prst="rect">
            <a:avLst/>
          </a:prstGeom>
          <a:noFill/>
          <a:ln w="9525">
            <a:noFill/>
            <a:miter lim="800000"/>
            <a:headEnd/>
            <a:tailEnd/>
          </a:ln>
        </p:spPr>
        <p:txBody>
          <a:bodyPr lIns="99779" tIns="49890" rIns="99779" bIns="49890">
            <a:spAutoFit/>
          </a:bodyPr>
          <a:lstStyle/>
          <a:p>
            <a:pPr defTabSz="998538">
              <a:lnSpc>
                <a:spcPct val="85000"/>
              </a:lnSpc>
              <a:spcBef>
                <a:spcPct val="40000"/>
              </a:spcBef>
              <a:buFont typeface="Wingdings" pitchFamily="2" charset="2"/>
              <a:buChar char="u"/>
              <a:defRPr/>
            </a:pPr>
            <a:r>
              <a:rPr lang="zh-CN" altLang="en-US" sz="2400" kern="0" dirty="0">
                <a:solidFill>
                  <a:srgbClr val="000000"/>
                </a:solidFill>
                <a:latin typeface="Arial" charset="0"/>
              </a:rPr>
              <a:t> 作配体，形成羰基配合物 </a:t>
            </a:r>
            <a:r>
              <a:rPr lang="en-US" altLang="zh-CN" sz="2400" kern="0" dirty="0">
                <a:solidFill>
                  <a:srgbClr val="000000"/>
                </a:solidFill>
                <a:latin typeface="Arial" charset="0"/>
              </a:rPr>
              <a:t>Fe(CO)</a:t>
            </a:r>
            <a:r>
              <a:rPr lang="en-US" altLang="zh-CN" sz="2400" kern="0" baseline="-25000" dirty="0">
                <a:solidFill>
                  <a:srgbClr val="000000"/>
                </a:solidFill>
                <a:latin typeface="Arial" charset="0"/>
              </a:rPr>
              <a:t>5</a:t>
            </a:r>
            <a:r>
              <a:rPr lang="en-US" altLang="zh-CN" sz="2400" kern="0" dirty="0">
                <a:solidFill>
                  <a:srgbClr val="000000"/>
                </a:solidFill>
                <a:latin typeface="Arial" charset="0"/>
              </a:rPr>
              <a:t>,Ni(CO)</a:t>
            </a:r>
            <a:r>
              <a:rPr lang="en-US" altLang="zh-CN" sz="2400" kern="0" baseline="-25000" dirty="0">
                <a:solidFill>
                  <a:srgbClr val="000000"/>
                </a:solidFill>
                <a:latin typeface="Arial" charset="0"/>
              </a:rPr>
              <a:t>4 </a:t>
            </a:r>
            <a:r>
              <a:rPr lang="en-US" altLang="zh-CN" sz="2400" kern="0" dirty="0">
                <a:solidFill>
                  <a:srgbClr val="000000"/>
                </a:solidFill>
                <a:latin typeface="Arial" charset="0"/>
              </a:rPr>
              <a:t>, Co</a:t>
            </a:r>
            <a:r>
              <a:rPr lang="en-US" altLang="zh-CN" sz="2400" kern="0" baseline="-25000" dirty="0">
                <a:solidFill>
                  <a:srgbClr val="000000"/>
                </a:solidFill>
                <a:latin typeface="Arial" charset="0"/>
              </a:rPr>
              <a:t>2</a:t>
            </a:r>
            <a:r>
              <a:rPr lang="en-US" altLang="zh-CN" sz="2400" kern="0" dirty="0">
                <a:solidFill>
                  <a:srgbClr val="000000"/>
                </a:solidFill>
                <a:latin typeface="Arial" charset="0"/>
              </a:rPr>
              <a:t>(CO)</a:t>
            </a:r>
            <a:r>
              <a:rPr lang="en-US" altLang="zh-CN" sz="2400" kern="0" baseline="-25000" dirty="0">
                <a:solidFill>
                  <a:srgbClr val="000000"/>
                </a:solidFill>
                <a:latin typeface="Arial" charset="0"/>
              </a:rPr>
              <a:t>8</a:t>
            </a:r>
            <a:endParaRPr lang="zh-CN" altLang="zh-CN" sz="2400" kern="0" dirty="0">
              <a:solidFill>
                <a:srgbClr val="000000"/>
              </a:solidFill>
              <a:latin typeface="Arial" charset="0"/>
            </a:endParaRPr>
          </a:p>
        </p:txBody>
      </p:sp>
      <p:graphicFrame>
        <p:nvGraphicFramePr>
          <p:cNvPr id="21507" name="Object 3">
            <a:extLst>
              <a:ext uri="{FF2B5EF4-FFF2-40B4-BE49-F238E27FC236}">
                <a16:creationId xmlns:a16="http://schemas.microsoft.com/office/drawing/2014/main" id="{1B335862-28AE-C111-D8F3-A2F83C529BA9}"/>
              </a:ext>
            </a:extLst>
          </p:cNvPr>
          <p:cNvGraphicFramePr>
            <a:graphicFrameLocks noChangeAspect="1"/>
          </p:cNvGraphicFramePr>
          <p:nvPr/>
        </p:nvGraphicFramePr>
        <p:xfrm>
          <a:off x="2424114" y="1196976"/>
          <a:ext cx="4130675" cy="828675"/>
        </p:xfrm>
        <a:graphic>
          <a:graphicData uri="http://schemas.openxmlformats.org/presentationml/2006/ole">
            <mc:AlternateContent xmlns:mc="http://schemas.openxmlformats.org/markup-compatibility/2006">
              <mc:Choice xmlns:v="urn:schemas-microsoft-com:vml" Requires="v">
                <p:oleObj name="公式" r:id="rId2" imgW="1917360" imgH="393480" progId="Equation.3">
                  <p:embed/>
                </p:oleObj>
              </mc:Choice>
              <mc:Fallback>
                <p:oleObj name="公式" r:id="rId2" imgW="1917360" imgH="393480" progId="Equation.3">
                  <p:embed/>
                  <p:pic>
                    <p:nvPicPr>
                      <p:cNvPr id="21507" name="Object 3">
                        <a:extLst>
                          <a:ext uri="{FF2B5EF4-FFF2-40B4-BE49-F238E27FC236}">
                            <a16:creationId xmlns:a16="http://schemas.microsoft.com/office/drawing/2014/main" id="{1B335862-28AE-C111-D8F3-A2F83C529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1196976"/>
                        <a:ext cx="41306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 name="Object 4">
            <a:extLst>
              <a:ext uri="{FF2B5EF4-FFF2-40B4-BE49-F238E27FC236}">
                <a16:creationId xmlns:a16="http://schemas.microsoft.com/office/drawing/2014/main" id="{F35C7741-51F8-8BE1-D651-CB7D692EFB00}"/>
              </a:ext>
            </a:extLst>
          </p:cNvPr>
          <p:cNvGraphicFramePr>
            <a:graphicFrameLocks noChangeAspect="1"/>
          </p:cNvGraphicFramePr>
          <p:nvPr/>
        </p:nvGraphicFramePr>
        <p:xfrm>
          <a:off x="2424113" y="1949450"/>
          <a:ext cx="6234112" cy="546100"/>
        </p:xfrm>
        <a:graphic>
          <a:graphicData uri="http://schemas.openxmlformats.org/presentationml/2006/ole">
            <mc:AlternateContent xmlns:mc="http://schemas.openxmlformats.org/markup-compatibility/2006">
              <mc:Choice xmlns:v="urn:schemas-microsoft-com:vml" Requires="v">
                <p:oleObj name="公式" r:id="rId4" imgW="2679480" imgH="241200" progId="Equation.3">
                  <p:embed/>
                </p:oleObj>
              </mc:Choice>
              <mc:Fallback>
                <p:oleObj name="公式" r:id="rId4" imgW="2679480" imgH="241200" progId="Equation.3">
                  <p:embed/>
                  <p:pic>
                    <p:nvPicPr>
                      <p:cNvPr id="21508" name="Object 4">
                        <a:extLst>
                          <a:ext uri="{FF2B5EF4-FFF2-40B4-BE49-F238E27FC236}">
                            <a16:creationId xmlns:a16="http://schemas.microsoft.com/office/drawing/2014/main" id="{F35C7741-51F8-8BE1-D651-CB7D692EF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3" y="1949450"/>
                        <a:ext cx="6234112"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7" name="Object 23">
            <a:extLst>
              <a:ext uri="{FF2B5EF4-FFF2-40B4-BE49-F238E27FC236}">
                <a16:creationId xmlns:a16="http://schemas.microsoft.com/office/drawing/2014/main" id="{8634165A-0926-FCE7-7706-B80A01DBE379}"/>
              </a:ext>
            </a:extLst>
          </p:cNvPr>
          <p:cNvGraphicFramePr>
            <a:graphicFrameLocks noChangeAspect="1"/>
          </p:cNvGraphicFramePr>
          <p:nvPr/>
        </p:nvGraphicFramePr>
        <p:xfrm>
          <a:off x="2424114" y="2600325"/>
          <a:ext cx="5786437" cy="520700"/>
        </p:xfrm>
        <a:graphic>
          <a:graphicData uri="http://schemas.openxmlformats.org/presentationml/2006/ole">
            <mc:AlternateContent xmlns:mc="http://schemas.openxmlformats.org/markup-compatibility/2006">
              <mc:Choice xmlns:v="urn:schemas-microsoft-com:vml" Requires="v">
                <p:oleObj name="Equation" r:id="rId6" imgW="2577960" imgH="228600" progId="Equation.3">
                  <p:embed/>
                </p:oleObj>
              </mc:Choice>
              <mc:Fallback>
                <p:oleObj name="Equation" r:id="rId6" imgW="2577960" imgH="228600" progId="Equation.3">
                  <p:embed/>
                  <p:pic>
                    <p:nvPicPr>
                      <p:cNvPr id="21527" name="Object 23">
                        <a:extLst>
                          <a:ext uri="{FF2B5EF4-FFF2-40B4-BE49-F238E27FC236}">
                            <a16:creationId xmlns:a16="http://schemas.microsoft.com/office/drawing/2014/main" id="{8634165A-0926-FCE7-7706-B80A01DBE3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4114" y="2600325"/>
                        <a:ext cx="5786437" cy="520700"/>
                      </a:xfrm>
                      <a:prstGeom prst="rect">
                        <a:avLst/>
                      </a:prstGeom>
                      <a:solidFill>
                        <a:srgbClr val="FFCC6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24">
            <a:extLst>
              <a:ext uri="{FF2B5EF4-FFF2-40B4-BE49-F238E27FC236}">
                <a16:creationId xmlns:a16="http://schemas.microsoft.com/office/drawing/2014/main" id="{C72D858A-0E27-2CE0-A5C9-77309384DAA1}"/>
              </a:ext>
            </a:extLst>
          </p:cNvPr>
          <p:cNvGraphicFramePr>
            <a:graphicFrameLocks noChangeAspect="1"/>
          </p:cNvGraphicFramePr>
          <p:nvPr/>
        </p:nvGraphicFramePr>
        <p:xfrm>
          <a:off x="2424114" y="3219451"/>
          <a:ext cx="7826375" cy="569913"/>
        </p:xfrm>
        <a:graphic>
          <a:graphicData uri="http://schemas.openxmlformats.org/presentationml/2006/ole">
            <mc:AlternateContent xmlns:mc="http://schemas.openxmlformats.org/markup-compatibility/2006">
              <mc:Choice xmlns:v="urn:schemas-microsoft-com:vml" Requires="v">
                <p:oleObj name="Equation" r:id="rId8" imgW="3365280" imgH="241200" progId="Equation.3">
                  <p:embed/>
                </p:oleObj>
              </mc:Choice>
              <mc:Fallback>
                <p:oleObj name="Equation" r:id="rId8" imgW="3365280" imgH="241200" progId="Equation.3">
                  <p:embed/>
                  <p:pic>
                    <p:nvPicPr>
                      <p:cNvPr id="21528" name="Object 24">
                        <a:extLst>
                          <a:ext uri="{FF2B5EF4-FFF2-40B4-BE49-F238E27FC236}">
                            <a16:creationId xmlns:a16="http://schemas.microsoft.com/office/drawing/2014/main" id="{C72D858A-0E27-2CE0-A5C9-77309384DA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4" y="3219451"/>
                        <a:ext cx="782637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 name="Text Box 25">
            <a:extLst>
              <a:ext uri="{FF2B5EF4-FFF2-40B4-BE49-F238E27FC236}">
                <a16:creationId xmlns:a16="http://schemas.microsoft.com/office/drawing/2014/main" id="{05A0D112-A8FA-5C06-4A41-DB4A836E334E}"/>
              </a:ext>
            </a:extLst>
          </p:cNvPr>
          <p:cNvSpPr txBox="1">
            <a:spLocks noChangeArrowheads="1"/>
          </p:cNvSpPr>
          <p:nvPr/>
        </p:nvSpPr>
        <p:spPr bwMode="auto">
          <a:xfrm>
            <a:off x="8386763" y="2600326"/>
            <a:ext cx="1198562" cy="544513"/>
          </a:xfrm>
          <a:prstGeom prst="rect">
            <a:avLst/>
          </a:prstGeom>
          <a:solidFill>
            <a:srgbClr val="FFFF99">
              <a:alpha val="74117"/>
            </a:srgbClr>
          </a:solidFill>
          <a:ln w="19050">
            <a:solidFill>
              <a:srgbClr val="000000"/>
            </a:solidFill>
            <a:miter lim="800000"/>
            <a:headEnd/>
            <a:tailEnd/>
          </a:ln>
        </p:spPr>
        <p:txBody>
          <a:bodyPr wrap="none" lIns="99779" tIns="49890" rIns="99779" bIns="49890">
            <a:spAutoFit/>
          </a:bodyPr>
          <a:lstStyle/>
          <a:p>
            <a:pPr defTabSz="998538">
              <a:defRPr/>
            </a:pPr>
            <a:r>
              <a:rPr lang="zh-CN" altLang="en-US" sz="2800" kern="0">
                <a:solidFill>
                  <a:srgbClr val="000000"/>
                </a:solidFill>
                <a:latin typeface="Arial" charset="0"/>
              </a:rPr>
              <a:t>检 </a:t>
            </a:r>
            <a:r>
              <a:rPr lang="en-US" altLang="zh-CN" sz="2800" kern="0">
                <a:solidFill>
                  <a:srgbClr val="000000"/>
                </a:solidFill>
                <a:latin typeface="Arial" charset="0"/>
              </a:rPr>
              <a:t>CO</a:t>
            </a:r>
          </a:p>
        </p:txBody>
      </p:sp>
      <p:sp>
        <p:nvSpPr>
          <p:cNvPr id="53" name="Rectangle 42">
            <a:extLst>
              <a:ext uri="{FF2B5EF4-FFF2-40B4-BE49-F238E27FC236}">
                <a16:creationId xmlns:a16="http://schemas.microsoft.com/office/drawing/2014/main" id="{B8B71B3C-4166-FA37-BDDE-D4957F8AA018}"/>
              </a:ext>
            </a:extLst>
          </p:cNvPr>
          <p:cNvSpPr>
            <a:spLocks noChangeArrowheads="1"/>
          </p:cNvSpPr>
          <p:nvPr/>
        </p:nvSpPr>
        <p:spPr bwMode="auto">
          <a:xfrm>
            <a:off x="1962150" y="765176"/>
            <a:ext cx="2560638" cy="486159"/>
          </a:xfrm>
          <a:prstGeom prst="rect">
            <a:avLst/>
          </a:prstGeom>
          <a:noFill/>
          <a:ln w="9525">
            <a:noFill/>
            <a:miter lim="800000"/>
            <a:headEnd/>
            <a:tailEnd/>
          </a:ln>
        </p:spPr>
        <p:txBody>
          <a:bodyPr>
            <a:spAutoFit/>
          </a:bodyPr>
          <a:lstStyle/>
          <a:p>
            <a:pPr defTabSz="998538">
              <a:lnSpc>
                <a:spcPct val="85000"/>
              </a:lnSpc>
              <a:spcBef>
                <a:spcPct val="40000"/>
              </a:spcBef>
              <a:buFont typeface="Wingdings" pitchFamily="2" charset="2"/>
              <a:buChar char="u"/>
              <a:defRPr/>
            </a:pPr>
            <a:r>
              <a:rPr lang="zh-CN" altLang="en-US" sz="3000" kern="0" dirty="0">
                <a:solidFill>
                  <a:srgbClr val="000000"/>
                </a:solidFill>
                <a:latin typeface="Arial" charset="0"/>
              </a:rPr>
              <a:t> 还原剂：</a:t>
            </a:r>
            <a:endParaRPr lang="zh-CN" altLang="zh-CN" sz="3000" kern="0" dirty="0">
              <a:solidFill>
                <a:srgbClr val="000000"/>
              </a:solidFill>
              <a:latin typeface="Arial" charset="0"/>
            </a:endParaRPr>
          </a:p>
        </p:txBody>
      </p:sp>
      <p:sp>
        <p:nvSpPr>
          <p:cNvPr id="54" name="Rectangle 43">
            <a:extLst>
              <a:ext uri="{FF2B5EF4-FFF2-40B4-BE49-F238E27FC236}">
                <a16:creationId xmlns:a16="http://schemas.microsoft.com/office/drawing/2014/main" id="{52F8CD6A-5E47-4511-F579-C22293062017}"/>
              </a:ext>
            </a:extLst>
          </p:cNvPr>
          <p:cNvSpPr>
            <a:spLocks noChangeArrowheads="1"/>
          </p:cNvSpPr>
          <p:nvPr/>
        </p:nvSpPr>
        <p:spPr bwMode="auto">
          <a:xfrm>
            <a:off x="1524001" y="0"/>
            <a:ext cx="1444625" cy="584200"/>
          </a:xfrm>
          <a:prstGeom prst="rect">
            <a:avLst/>
          </a:prstGeom>
          <a:noFill/>
          <a:ln w="9525">
            <a:noFill/>
            <a:miter lim="800000"/>
            <a:headEnd/>
            <a:tailEnd/>
          </a:ln>
        </p:spPr>
        <p:txBody>
          <a:bodyPr wrap="none">
            <a:spAutoFit/>
          </a:bodyPr>
          <a:lstStyle/>
          <a:p>
            <a:pPr defTabSz="998538">
              <a:buFont typeface="Wingdings" pitchFamily="2" charset="2"/>
              <a:buChar char="Ø"/>
              <a:defRPr/>
            </a:pPr>
            <a:r>
              <a:rPr lang="zh-CN" altLang="en-US" sz="3200" kern="0" dirty="0">
                <a:solidFill>
                  <a:srgbClr val="000000"/>
                </a:solidFill>
                <a:latin typeface="Arial" charset="0"/>
              </a:rPr>
              <a:t> 性质</a:t>
            </a:r>
          </a:p>
        </p:txBody>
      </p:sp>
      <p:pic>
        <p:nvPicPr>
          <p:cNvPr id="56" name="Picture 12" descr="10">
            <a:extLst>
              <a:ext uri="{FF2B5EF4-FFF2-40B4-BE49-F238E27FC236}">
                <a16:creationId xmlns:a16="http://schemas.microsoft.com/office/drawing/2014/main" id="{26CBD759-D39D-1EC6-7DCF-D67BE9E9CA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4" y="5027614"/>
            <a:ext cx="1800225" cy="183038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15">
            <a:extLst>
              <a:ext uri="{FF2B5EF4-FFF2-40B4-BE49-F238E27FC236}">
                <a16:creationId xmlns:a16="http://schemas.microsoft.com/office/drawing/2014/main" id="{494DB062-83A3-AE39-2241-A6A567233404}"/>
              </a:ext>
            </a:extLst>
          </p:cNvPr>
          <p:cNvSpPr>
            <a:spLocks noChangeArrowheads="1"/>
          </p:cNvSpPr>
          <p:nvPr/>
        </p:nvSpPr>
        <p:spPr bwMode="auto">
          <a:xfrm>
            <a:off x="2640014" y="6488114"/>
            <a:ext cx="1038225" cy="369887"/>
          </a:xfrm>
          <a:prstGeom prst="rect">
            <a:avLst/>
          </a:prstGeom>
          <a:noFill/>
          <a:ln w="9525">
            <a:noFill/>
            <a:miter lim="800000"/>
            <a:headEnd/>
            <a:tailEnd/>
          </a:ln>
        </p:spPr>
        <p:txBody>
          <a:bodyPr wrap="none">
            <a:spAutoFit/>
          </a:bodyPr>
          <a:lstStyle/>
          <a:p>
            <a:pPr defTabSz="998538">
              <a:defRPr/>
            </a:pPr>
            <a:r>
              <a:rPr lang="en-US" altLang="zh-CN" kern="0" dirty="0">
                <a:solidFill>
                  <a:sysClr val="windowText" lastClr="000000"/>
                </a:solidFill>
                <a:latin typeface="Arial" charset="0"/>
              </a:rPr>
              <a:t>Fe(CO)</a:t>
            </a:r>
            <a:r>
              <a:rPr lang="en-US" altLang="zh-CN" kern="0" baseline="-25000" dirty="0">
                <a:solidFill>
                  <a:sysClr val="windowText" lastClr="000000"/>
                </a:solidFill>
                <a:latin typeface="Arial" charset="0"/>
              </a:rPr>
              <a:t>5</a:t>
            </a:r>
            <a:endParaRPr lang="zh-CN" altLang="en-US" kern="0" baseline="-25000" dirty="0">
              <a:solidFill>
                <a:sysClr val="windowText" lastClr="000000"/>
              </a:solidFill>
              <a:latin typeface="Arial" charset="0"/>
            </a:endParaRPr>
          </a:p>
        </p:txBody>
      </p:sp>
      <p:pic>
        <p:nvPicPr>
          <p:cNvPr id="58" name="Picture 10" descr="11">
            <a:extLst>
              <a:ext uri="{FF2B5EF4-FFF2-40B4-BE49-F238E27FC236}">
                <a16:creationId xmlns:a16="http://schemas.microsoft.com/office/drawing/2014/main" id="{85824163-5C45-5EB4-DC07-02197C9C40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5276" y="4983164"/>
            <a:ext cx="1800225" cy="18748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59" name="Picture 11" descr="09">
            <a:extLst>
              <a:ext uri="{FF2B5EF4-FFF2-40B4-BE49-F238E27FC236}">
                <a16:creationId xmlns:a16="http://schemas.microsoft.com/office/drawing/2014/main" id="{79577902-B804-AF8D-CCE1-93831EDF38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23200" y="4978400"/>
            <a:ext cx="1728788" cy="18796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60" name="Rectangle 13">
            <a:extLst>
              <a:ext uri="{FF2B5EF4-FFF2-40B4-BE49-F238E27FC236}">
                <a16:creationId xmlns:a16="http://schemas.microsoft.com/office/drawing/2014/main" id="{6A3AB936-EB74-E6AA-A584-BA7EFD01F532}"/>
              </a:ext>
            </a:extLst>
          </p:cNvPr>
          <p:cNvSpPr>
            <a:spLocks noChangeArrowheads="1"/>
          </p:cNvSpPr>
          <p:nvPr/>
        </p:nvSpPr>
        <p:spPr bwMode="auto">
          <a:xfrm>
            <a:off x="7248525" y="6488114"/>
            <a:ext cx="1162050" cy="369887"/>
          </a:xfrm>
          <a:prstGeom prst="rect">
            <a:avLst/>
          </a:prstGeom>
          <a:noFill/>
          <a:ln w="9525">
            <a:noFill/>
            <a:miter lim="800000"/>
            <a:headEnd/>
            <a:tailEnd/>
          </a:ln>
        </p:spPr>
        <p:txBody>
          <a:bodyPr wrap="none">
            <a:spAutoFit/>
          </a:bodyPr>
          <a:lstStyle/>
          <a:p>
            <a:pPr defTabSz="998538">
              <a:defRPr/>
            </a:pPr>
            <a:r>
              <a:rPr lang="en-US" altLang="zh-CN" kern="0" dirty="0">
                <a:solidFill>
                  <a:sysClr val="windowText" lastClr="000000"/>
                </a:solidFill>
                <a:latin typeface="Arial" charset="0"/>
              </a:rPr>
              <a:t>Co</a:t>
            </a:r>
            <a:r>
              <a:rPr lang="en-US" altLang="zh-CN" kern="0" baseline="-25000" dirty="0">
                <a:solidFill>
                  <a:sysClr val="windowText" lastClr="000000"/>
                </a:solidFill>
                <a:latin typeface="Arial" charset="0"/>
              </a:rPr>
              <a:t>2</a:t>
            </a:r>
            <a:r>
              <a:rPr lang="en-US" altLang="zh-CN" kern="0" dirty="0">
                <a:solidFill>
                  <a:sysClr val="windowText" lastClr="000000"/>
                </a:solidFill>
                <a:latin typeface="Arial" charset="0"/>
              </a:rPr>
              <a:t>(CO)</a:t>
            </a:r>
            <a:r>
              <a:rPr lang="en-US" altLang="zh-CN" kern="0" baseline="-25000" dirty="0">
                <a:solidFill>
                  <a:sysClr val="windowText" lastClr="000000"/>
                </a:solidFill>
                <a:latin typeface="Arial" charset="0"/>
              </a:rPr>
              <a:t>8</a:t>
            </a:r>
            <a:endParaRPr lang="zh-CN" altLang="en-US" kern="0" baseline="-25000" dirty="0">
              <a:solidFill>
                <a:sysClr val="windowText" lastClr="000000"/>
              </a:solidFill>
              <a:latin typeface="Arial" charset="0"/>
            </a:endParaRPr>
          </a:p>
        </p:txBody>
      </p:sp>
      <p:sp>
        <p:nvSpPr>
          <p:cNvPr id="61" name="Rectangle 14">
            <a:extLst>
              <a:ext uri="{FF2B5EF4-FFF2-40B4-BE49-F238E27FC236}">
                <a16:creationId xmlns:a16="http://schemas.microsoft.com/office/drawing/2014/main" id="{CC0049A2-44CF-44E3-929F-1E8A47C1ADBE}"/>
              </a:ext>
            </a:extLst>
          </p:cNvPr>
          <p:cNvSpPr>
            <a:spLocks noChangeArrowheads="1"/>
          </p:cNvSpPr>
          <p:nvPr/>
        </p:nvSpPr>
        <p:spPr bwMode="auto">
          <a:xfrm>
            <a:off x="5159376" y="6488114"/>
            <a:ext cx="1001713" cy="369887"/>
          </a:xfrm>
          <a:prstGeom prst="rect">
            <a:avLst/>
          </a:prstGeom>
          <a:noFill/>
          <a:ln w="9525">
            <a:noFill/>
            <a:miter lim="800000"/>
            <a:headEnd/>
            <a:tailEnd/>
          </a:ln>
        </p:spPr>
        <p:txBody>
          <a:bodyPr wrap="none">
            <a:spAutoFit/>
          </a:bodyPr>
          <a:lstStyle/>
          <a:p>
            <a:pPr defTabSz="998538">
              <a:defRPr/>
            </a:pPr>
            <a:r>
              <a:rPr lang="en-US" altLang="zh-CN" kern="0" dirty="0">
                <a:solidFill>
                  <a:sysClr val="windowText" lastClr="000000"/>
                </a:solidFill>
                <a:latin typeface="Arial" charset="0"/>
              </a:rPr>
              <a:t>Ni(CO)</a:t>
            </a:r>
            <a:r>
              <a:rPr lang="en-US" altLang="zh-CN" kern="0" baseline="-25000" dirty="0">
                <a:solidFill>
                  <a:sysClr val="windowText" lastClr="000000"/>
                </a:solidFill>
                <a:latin typeface="Arial" charset="0"/>
              </a:rPr>
              <a:t>4</a:t>
            </a:r>
            <a:endParaRPr lang="zh-CN" altLang="en-US" kern="0" baseline="-25000" dirty="0">
              <a:solidFill>
                <a:sysClr val="windowText" lastClr="000000"/>
              </a:solidFill>
              <a:latin typeface="Arial" charset="0"/>
            </a:endParaRPr>
          </a:p>
        </p:txBody>
      </p:sp>
      <p:sp>
        <p:nvSpPr>
          <p:cNvPr id="14352" name="灯片编号占位符 15">
            <a:extLst>
              <a:ext uri="{FF2B5EF4-FFF2-40B4-BE49-F238E27FC236}">
                <a16:creationId xmlns:a16="http://schemas.microsoft.com/office/drawing/2014/main" id="{C3CBC46E-E6A8-8393-0FD1-2B90FDA1220B}"/>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F81C36B1-FB1C-46EC-8FE9-7CEB5FD780F4}" type="slidenum">
              <a:rPr lang="en-US" altLang="zh-CN" sz="1200">
                <a:solidFill>
                  <a:srgbClr val="000000"/>
                </a:solidFill>
                <a:latin typeface="Arial Black" panose="020B0A04020102020204" pitchFamily="34" charset="0"/>
              </a:rPr>
              <a:pPr eaLnBrk="1" hangingPunct="1"/>
              <a:t>8</a:t>
            </a:fld>
            <a:endParaRPr lang="en-US" altLang="zh-CN" sz="1200">
              <a:solidFill>
                <a:srgbClr val="000000"/>
              </a:solidFill>
              <a:latin typeface="Arial Black" panose="020B0A04020102020204" pitchFamily="34" charset="0"/>
            </a:endParaRPr>
          </a:p>
        </p:txBody>
      </p:sp>
      <p:sp>
        <p:nvSpPr>
          <p:cNvPr id="17" name="矩形 16">
            <a:extLst>
              <a:ext uri="{FF2B5EF4-FFF2-40B4-BE49-F238E27FC236}">
                <a16:creationId xmlns:a16="http://schemas.microsoft.com/office/drawing/2014/main" id="{431751C9-4E16-F23C-1B00-0A5652583304}"/>
              </a:ext>
            </a:extLst>
          </p:cNvPr>
          <p:cNvSpPr/>
          <p:nvPr/>
        </p:nvSpPr>
        <p:spPr>
          <a:xfrm>
            <a:off x="2424113" y="4292601"/>
            <a:ext cx="3262312" cy="461963"/>
          </a:xfrm>
          <a:prstGeom prst="rect">
            <a:avLst/>
          </a:prstGeom>
        </p:spPr>
        <p:txBody>
          <a:bodyPr wrap="none">
            <a:spAutoFit/>
          </a:bodyPr>
          <a:lstStyle/>
          <a:p>
            <a:pPr>
              <a:defRPr/>
            </a:pPr>
            <a:r>
              <a:rPr lang="en-US" altLang="zh-CN" sz="2400" kern="0" dirty="0">
                <a:solidFill>
                  <a:srgbClr val="FF0000"/>
                </a:solidFill>
                <a:latin typeface="Arial" charset="0"/>
              </a:rPr>
              <a:t>※ </a:t>
            </a:r>
            <a:r>
              <a:rPr lang="zh-CN" altLang="en-US" sz="2400" kern="0" dirty="0">
                <a:solidFill>
                  <a:srgbClr val="FF0000"/>
                </a:solidFill>
                <a:latin typeface="Arial" charset="0"/>
              </a:rPr>
              <a:t>其中</a:t>
            </a:r>
            <a:r>
              <a:rPr lang="en-US" altLang="zh-CN" sz="2400" kern="0" dirty="0">
                <a:solidFill>
                  <a:srgbClr val="FF0000"/>
                </a:solidFill>
                <a:latin typeface="Arial" charset="0"/>
              </a:rPr>
              <a:t>C</a:t>
            </a:r>
            <a:r>
              <a:rPr lang="zh-CN" altLang="en-US" sz="2400" kern="0" dirty="0">
                <a:solidFill>
                  <a:srgbClr val="FF0000"/>
                </a:solidFill>
                <a:latin typeface="Arial" charset="0"/>
              </a:rPr>
              <a:t>是配位原子。</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checkerboard(across)">
                                      <p:cBhvr>
                                        <p:cTn id="10" dur="500"/>
                                        <p:tgtEl>
                                          <p:spTgt spid="56"/>
                                        </p:tgtEl>
                                      </p:cBhvr>
                                    </p:animEffect>
                                  </p:childTnLst>
                                </p:cTn>
                              </p:par>
                              <p:par>
                                <p:cTn id="11" presetID="5"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heckerboard(across)">
                                      <p:cBhvr>
                                        <p:cTn id="13" dur="500"/>
                                        <p:tgtEl>
                                          <p:spTgt spid="57"/>
                                        </p:tgtEl>
                                      </p:cBhvr>
                                    </p:animEffect>
                                  </p:childTnLst>
                                </p:cTn>
                              </p:par>
                              <p:par>
                                <p:cTn id="14" presetID="5" presetClass="entr" presetSubtype="1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checkerboard(across)">
                                      <p:cBhvr>
                                        <p:cTn id="16" dur="500"/>
                                        <p:tgtEl>
                                          <p:spTgt spid="58"/>
                                        </p:tgtEl>
                                      </p:cBhvr>
                                    </p:animEffect>
                                  </p:childTnLst>
                                </p:cTn>
                              </p:par>
                              <p:par>
                                <p:cTn id="17" presetID="5" presetClass="entr" presetSubtype="1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checkerboard(across)">
                                      <p:cBhvr>
                                        <p:cTn id="19" dur="500"/>
                                        <p:tgtEl>
                                          <p:spTgt spid="59"/>
                                        </p:tgtEl>
                                      </p:cBhvr>
                                    </p:animEffect>
                                  </p:childTnLst>
                                </p:cTn>
                              </p:par>
                              <p:par>
                                <p:cTn id="20" presetID="5" presetClass="entr" presetSubtype="1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checkerboard(across)">
                                      <p:cBhvr>
                                        <p:cTn id="22" dur="500"/>
                                        <p:tgtEl>
                                          <p:spTgt spid="60"/>
                                        </p:tgtEl>
                                      </p:cBhvr>
                                    </p:animEffect>
                                  </p:childTnLst>
                                </p:cTn>
                              </p:par>
                              <p:par>
                                <p:cTn id="23" presetID="5" presetClass="entr" presetSubtype="1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checkerboard(across)">
                                      <p:cBhvr>
                                        <p:cTn id="25" dur="500"/>
                                        <p:tgtEl>
                                          <p:spTgt spid="61"/>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7" grpId="0"/>
      <p:bldP spid="60" grpId="0"/>
      <p:bldP spid="61" grpId="0"/>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19D54306-7B3E-4D8D-27D4-F29979AFA6BC}"/>
              </a:ext>
            </a:extLst>
          </p:cNvPr>
          <p:cNvSpPr>
            <a:spLocks noGrp="1" noChangeArrowheads="1"/>
          </p:cNvSpPr>
          <p:nvPr>
            <p:ph type="body" idx="1"/>
          </p:nvPr>
        </p:nvSpPr>
        <p:spPr>
          <a:xfrm>
            <a:off x="2279650" y="476251"/>
            <a:ext cx="7772400" cy="4530725"/>
          </a:xfrm>
        </p:spPr>
        <p:txBody>
          <a:bodyPr>
            <a:normAutofit fontScale="92500" lnSpcReduction="10000"/>
          </a:bodyPr>
          <a:lstStyle/>
          <a:p>
            <a:pPr eaLnBrk="1" hangingPunct="1"/>
            <a:r>
              <a:rPr lang="en-US" altLang="zh-CN" b="1"/>
              <a:t> </a:t>
            </a:r>
            <a:r>
              <a:rPr lang="en-US" altLang="zh-CN" b="1">
                <a:solidFill>
                  <a:srgbClr val="0000FF"/>
                </a:solidFill>
              </a:rPr>
              <a:t>4. [ +5 ]O.S.</a:t>
            </a:r>
          </a:p>
          <a:p>
            <a:pPr eaLnBrk="1" hangingPunct="1"/>
            <a:r>
              <a:rPr lang="en-US" altLang="zh-CN" b="1">
                <a:solidFill>
                  <a:srgbClr val="0000FF"/>
                </a:solidFill>
              </a:rPr>
              <a:t> </a:t>
            </a:r>
          </a:p>
          <a:p>
            <a:pPr eaLnBrk="1" hangingPunct="1"/>
            <a:r>
              <a:rPr lang="en-US" altLang="zh-CN" b="1" u="sng"/>
              <a:t>(1) Preparation</a:t>
            </a:r>
            <a:r>
              <a:rPr lang="en-US" altLang="zh-CN" b="1"/>
              <a:t>:</a:t>
            </a:r>
          </a:p>
          <a:p>
            <a:pPr eaLnBrk="1" hangingPunct="1"/>
            <a:r>
              <a:rPr lang="en-US" altLang="zh-CN" b="1"/>
              <a:t>   a. </a:t>
            </a:r>
            <a:r>
              <a:rPr lang="zh-CN" altLang="en-US" b="1"/>
              <a:t>卤酸</a:t>
            </a:r>
            <a:r>
              <a:rPr lang="en-US" altLang="zh-CN" b="1"/>
              <a:t>:</a:t>
            </a:r>
          </a:p>
          <a:p>
            <a:pPr eaLnBrk="1" hangingPunct="1"/>
            <a:r>
              <a:rPr lang="en-US" altLang="zh-CN" b="1"/>
              <a:t>         Br</a:t>
            </a:r>
            <a:r>
              <a:rPr lang="en-US" altLang="zh-CN" b="1" baseline="-25000"/>
              <a:t>2</a:t>
            </a:r>
            <a:r>
              <a:rPr lang="en-US" altLang="zh-CN" b="1"/>
              <a:t> + 5Cl</a:t>
            </a:r>
            <a:r>
              <a:rPr lang="en-US" altLang="zh-CN" b="1" baseline="-25000"/>
              <a:t>2</a:t>
            </a:r>
            <a:r>
              <a:rPr lang="en-US" altLang="zh-CN" b="1"/>
              <a:t> +6H</a:t>
            </a:r>
            <a:r>
              <a:rPr lang="en-US" altLang="zh-CN" b="1" baseline="-25000"/>
              <a:t>2</a:t>
            </a:r>
            <a:r>
              <a:rPr lang="en-US" altLang="zh-CN" b="1"/>
              <a:t>O = 2HBrO</a:t>
            </a:r>
            <a:r>
              <a:rPr lang="en-US" altLang="zh-CN" b="1" baseline="-25000"/>
              <a:t>3</a:t>
            </a:r>
            <a:r>
              <a:rPr lang="en-US" altLang="zh-CN" b="1"/>
              <a:t> + 10HCl</a:t>
            </a:r>
          </a:p>
          <a:p>
            <a:pPr eaLnBrk="1" hangingPunct="1"/>
            <a:r>
              <a:rPr lang="en-US" altLang="zh-CN" b="1"/>
              <a:t>         Ba(XO</a:t>
            </a:r>
            <a:r>
              <a:rPr lang="en-US" altLang="zh-CN" b="1" baseline="-25000"/>
              <a:t>3</a:t>
            </a:r>
            <a:r>
              <a:rPr lang="en-US" altLang="zh-CN" b="1"/>
              <a:t>)</a:t>
            </a:r>
            <a:r>
              <a:rPr lang="en-US" altLang="zh-CN" b="1" baseline="-25000"/>
              <a:t>2</a:t>
            </a:r>
            <a:r>
              <a:rPr lang="en-US" altLang="zh-CN" b="1"/>
              <a:t> + H</a:t>
            </a:r>
            <a:r>
              <a:rPr lang="en-US" altLang="zh-CN" b="1" baseline="-25000"/>
              <a:t>2</a:t>
            </a:r>
            <a:r>
              <a:rPr lang="en-US" altLang="zh-CN" b="1"/>
              <a:t>SO</a:t>
            </a:r>
            <a:r>
              <a:rPr lang="en-US" altLang="zh-CN" b="1" baseline="-25000"/>
              <a:t>4</a:t>
            </a:r>
            <a:r>
              <a:rPr lang="en-US" altLang="zh-CN" b="1"/>
              <a:t> = BaSO</a:t>
            </a:r>
            <a:r>
              <a:rPr lang="en-US" altLang="zh-CN" b="1" baseline="-25000"/>
              <a:t>4</a:t>
            </a:r>
            <a:r>
              <a:rPr lang="en-US" altLang="zh-CN" b="1"/>
              <a:t>↓ + 2HXO</a:t>
            </a:r>
            <a:r>
              <a:rPr lang="en-US" altLang="zh-CN" b="1" baseline="-25000"/>
              <a:t>3</a:t>
            </a:r>
            <a:r>
              <a:rPr lang="en-US" altLang="zh-CN" b="1"/>
              <a:t>         </a:t>
            </a:r>
          </a:p>
          <a:p>
            <a:pPr eaLnBrk="1" hangingPunct="1"/>
            <a:r>
              <a:rPr lang="en-US" altLang="zh-CN" b="1"/>
              <a:t>   </a:t>
            </a:r>
          </a:p>
          <a:p>
            <a:pPr eaLnBrk="1" hangingPunct="1"/>
            <a:r>
              <a:rPr lang="en-US" altLang="zh-CN" b="1"/>
              <a:t>    b. </a:t>
            </a:r>
            <a:r>
              <a:rPr lang="zh-CN" altLang="en-US" b="1"/>
              <a:t>卤酸盐</a:t>
            </a:r>
            <a:r>
              <a:rPr lang="en-US" altLang="zh-CN" b="1"/>
              <a:t>:</a:t>
            </a:r>
          </a:p>
          <a:p>
            <a:pPr eaLnBrk="1" hangingPunct="1"/>
            <a:r>
              <a:rPr lang="en-US" altLang="zh-CN" b="1"/>
              <a:t>         3I</a:t>
            </a:r>
            <a:r>
              <a:rPr lang="en-US" altLang="zh-CN" b="1" baseline="-25000"/>
              <a:t>2</a:t>
            </a:r>
            <a:r>
              <a:rPr lang="en-US" altLang="zh-CN" b="1"/>
              <a:t> + 6NaOH = NaIO</a:t>
            </a:r>
            <a:r>
              <a:rPr lang="en-US" altLang="zh-CN" b="1" baseline="-25000"/>
              <a:t>3</a:t>
            </a:r>
            <a:r>
              <a:rPr lang="en-US" altLang="zh-CN" b="1"/>
              <a:t> +5NaI + 3H</a:t>
            </a:r>
            <a:r>
              <a:rPr lang="en-US" altLang="zh-CN" b="1" baseline="-25000"/>
              <a:t>2</a:t>
            </a:r>
            <a:r>
              <a:rPr lang="en-US" altLang="zh-CN" b="1"/>
              <a:t>O</a:t>
            </a:r>
          </a:p>
          <a:p>
            <a:pPr eaLnBrk="1" hangingPunct="1"/>
            <a:r>
              <a:rPr lang="en-US" altLang="zh-CN" b="1"/>
              <a:t>         KI + 6KOH + 3Cl</a:t>
            </a:r>
            <a:r>
              <a:rPr lang="en-US" altLang="zh-CN" b="1" baseline="-25000"/>
              <a:t>2</a:t>
            </a:r>
            <a:r>
              <a:rPr lang="en-US" altLang="zh-CN" b="1"/>
              <a:t> = KIO</a:t>
            </a:r>
            <a:r>
              <a:rPr lang="en-US" altLang="zh-CN" b="1" baseline="-25000"/>
              <a:t>3</a:t>
            </a:r>
            <a:r>
              <a:rPr lang="en-US" altLang="zh-CN" b="1"/>
              <a:t> + 6KCl + 3H</a:t>
            </a:r>
            <a:r>
              <a:rPr lang="en-US" altLang="zh-CN" b="1" baseline="-25000"/>
              <a:t>2</a:t>
            </a:r>
            <a:r>
              <a:rPr lang="en-US" altLang="zh-CN" b="1"/>
              <a:t>O</a:t>
            </a:r>
          </a:p>
        </p:txBody>
      </p:sp>
      <p:sp>
        <p:nvSpPr>
          <p:cNvPr id="92163" name="灯片编号占位符 2">
            <a:extLst>
              <a:ext uri="{FF2B5EF4-FFF2-40B4-BE49-F238E27FC236}">
                <a16:creationId xmlns:a16="http://schemas.microsoft.com/office/drawing/2014/main" id="{39718CBA-72DD-8EBA-6578-6F068B1901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60144224-602F-4750-B29D-8B412B5FDC20}" type="slidenum">
              <a:rPr lang="en-US" altLang="zh-CN" sz="1000"/>
              <a:pPr>
                <a:spcBef>
                  <a:spcPct val="0"/>
                </a:spcBef>
                <a:buClrTx/>
                <a:buSzTx/>
                <a:buFontTx/>
                <a:buNone/>
              </a:pPr>
              <a:t>80</a:t>
            </a:fld>
            <a:endParaRPr lang="en-US" altLang="zh-CN" sz="10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C141459B-DC07-BAF9-8223-916A5CA7647E}"/>
              </a:ext>
            </a:extLst>
          </p:cNvPr>
          <p:cNvSpPr>
            <a:spLocks noGrp="1" noChangeArrowheads="1"/>
          </p:cNvSpPr>
          <p:nvPr>
            <p:ph type="body" idx="1"/>
          </p:nvPr>
        </p:nvSpPr>
        <p:spPr>
          <a:xfrm>
            <a:off x="2135188" y="908051"/>
            <a:ext cx="8208962" cy="4530725"/>
          </a:xfrm>
        </p:spPr>
        <p:txBody>
          <a:bodyPr/>
          <a:lstStyle/>
          <a:p>
            <a:pPr>
              <a:tabLst>
                <a:tab pos="365125" algn="l"/>
              </a:tabLst>
            </a:pPr>
            <a:r>
              <a:rPr lang="en-US" altLang="zh-CN" b="1"/>
              <a:t> (2) </a:t>
            </a:r>
            <a:r>
              <a:rPr lang="zh-CN" altLang="en-US" b="1"/>
              <a:t>稳定性：</a:t>
            </a:r>
            <a:r>
              <a:rPr lang="en-US" altLang="zh-CN" b="1"/>
              <a:t>HIO</a:t>
            </a:r>
            <a:r>
              <a:rPr lang="en-US" altLang="zh-CN" sz="1800" b="1"/>
              <a:t>3</a:t>
            </a:r>
            <a:r>
              <a:rPr lang="en-US" altLang="zh-CN" b="1"/>
              <a:t>&gt;HBrO</a:t>
            </a:r>
            <a:r>
              <a:rPr lang="en-US" altLang="zh-CN" sz="1800" b="1"/>
              <a:t>3</a:t>
            </a:r>
            <a:r>
              <a:rPr lang="en-US" altLang="zh-CN" b="1"/>
              <a:t>&gt;HClO</a:t>
            </a:r>
            <a:r>
              <a:rPr lang="en-US" altLang="zh-CN" sz="1800" b="1"/>
              <a:t>3</a:t>
            </a:r>
            <a:endParaRPr lang="en-US" altLang="zh-CN" b="1"/>
          </a:p>
          <a:p>
            <a:pPr>
              <a:tabLst>
                <a:tab pos="365125" algn="l"/>
              </a:tabLst>
            </a:pPr>
            <a:r>
              <a:rPr lang="en-US" altLang="zh-CN" b="1"/>
              <a:t>    HClO</a:t>
            </a:r>
            <a:r>
              <a:rPr lang="en-US" altLang="zh-CN" sz="1800" b="1"/>
              <a:t>3</a:t>
            </a:r>
            <a:r>
              <a:rPr lang="zh-CN" altLang="en-US" b="1"/>
              <a:t>仅存在于溶液中，而</a:t>
            </a:r>
            <a:r>
              <a:rPr lang="en-US" altLang="zh-CN" b="1"/>
              <a:t>HIO</a:t>
            </a:r>
            <a:r>
              <a:rPr lang="en-US" altLang="zh-CN" sz="1800" b="1"/>
              <a:t>3</a:t>
            </a:r>
            <a:r>
              <a:rPr lang="zh-CN" altLang="en-US" b="1"/>
              <a:t>有自由态，碘酸</a:t>
            </a:r>
          </a:p>
          <a:p>
            <a:pPr>
              <a:tabLst>
                <a:tab pos="365125" algn="l"/>
              </a:tabLst>
            </a:pPr>
            <a:r>
              <a:rPr lang="zh-CN" altLang="en-US" b="1"/>
              <a:t>盐也比溴酸盐、氯酸盐稳定。</a:t>
            </a:r>
            <a:endParaRPr lang="en-US" altLang="zh-CN" b="1"/>
          </a:p>
          <a:p>
            <a:pPr>
              <a:tabLst>
                <a:tab pos="365125" algn="l"/>
              </a:tabLst>
            </a:pPr>
            <a:endParaRPr lang="en-US" altLang="zh-CN" b="1"/>
          </a:p>
          <a:p>
            <a:pPr>
              <a:tabLst>
                <a:tab pos="365125" algn="l"/>
              </a:tabLst>
            </a:pPr>
            <a:r>
              <a:rPr lang="en-US" altLang="zh-CN" b="1"/>
              <a:t> (3) </a:t>
            </a:r>
            <a:r>
              <a:rPr lang="zh-CN" altLang="en-US" b="1"/>
              <a:t>它们都是强氧化剂，氧化能力为：</a:t>
            </a:r>
          </a:p>
          <a:p>
            <a:pPr>
              <a:tabLst>
                <a:tab pos="365125" algn="l"/>
              </a:tabLst>
            </a:pPr>
            <a:r>
              <a:rPr lang="zh-CN" altLang="en-US" b="1">
                <a:solidFill>
                  <a:srgbClr val="FF0000"/>
                </a:solidFill>
              </a:rPr>
              <a:t>      </a:t>
            </a:r>
            <a:r>
              <a:rPr lang="en-US" altLang="zh-CN" b="1">
                <a:solidFill>
                  <a:srgbClr val="FF0000"/>
                </a:solidFill>
              </a:rPr>
              <a:t>BrO</a:t>
            </a:r>
            <a:r>
              <a:rPr lang="en-US" altLang="zh-CN" b="1" baseline="-25000">
                <a:solidFill>
                  <a:srgbClr val="FF0000"/>
                </a:solidFill>
              </a:rPr>
              <a:t>3</a:t>
            </a:r>
            <a:r>
              <a:rPr lang="en-US" altLang="zh-CN" b="1" baseline="30000">
                <a:solidFill>
                  <a:srgbClr val="FF0000"/>
                </a:solidFill>
                <a:latin typeface="宋体" panose="02010600030101010101" pitchFamily="2" charset="-122"/>
              </a:rPr>
              <a:t>-</a:t>
            </a:r>
            <a:r>
              <a:rPr lang="en-US" altLang="zh-CN" b="1">
                <a:solidFill>
                  <a:srgbClr val="FF0000"/>
                </a:solidFill>
              </a:rPr>
              <a:t> &gt; ClO</a:t>
            </a:r>
            <a:r>
              <a:rPr lang="en-US" altLang="zh-CN" b="1" baseline="-25000">
                <a:solidFill>
                  <a:srgbClr val="FF0000"/>
                </a:solidFill>
              </a:rPr>
              <a:t>3</a:t>
            </a:r>
            <a:r>
              <a:rPr lang="en-US" altLang="zh-CN" b="1" baseline="30000">
                <a:solidFill>
                  <a:srgbClr val="FF0000"/>
                </a:solidFill>
                <a:latin typeface="宋体" panose="02010600030101010101" pitchFamily="2" charset="-122"/>
              </a:rPr>
              <a:t>-</a:t>
            </a:r>
            <a:r>
              <a:rPr lang="en-US" altLang="zh-CN" b="1">
                <a:solidFill>
                  <a:srgbClr val="FF0000"/>
                </a:solidFill>
              </a:rPr>
              <a:t> &gt; IO</a:t>
            </a:r>
            <a:r>
              <a:rPr lang="en-US" altLang="zh-CN" b="1" baseline="-25000">
                <a:solidFill>
                  <a:srgbClr val="FF0000"/>
                </a:solidFill>
              </a:rPr>
              <a:t>3</a:t>
            </a:r>
            <a:r>
              <a:rPr lang="en-US" altLang="zh-CN" b="1" baseline="30000">
                <a:solidFill>
                  <a:srgbClr val="FF0000"/>
                </a:solidFill>
                <a:latin typeface="宋体" panose="02010600030101010101" pitchFamily="2" charset="-122"/>
              </a:rPr>
              <a:t>-</a:t>
            </a:r>
            <a:endParaRPr lang="en-US" altLang="zh-CN" b="1">
              <a:solidFill>
                <a:srgbClr val="FF0000"/>
              </a:solidFill>
            </a:endParaRPr>
          </a:p>
          <a:p>
            <a:pPr>
              <a:tabLst>
                <a:tab pos="365125" algn="l"/>
              </a:tabLst>
            </a:pPr>
            <a:r>
              <a:rPr lang="en-US" altLang="zh-CN" b="1"/>
              <a:t>    </a:t>
            </a:r>
            <a:r>
              <a:rPr lang="zh-CN" altLang="en-US" b="1"/>
              <a:t>在酸性条件下</a:t>
            </a:r>
            <a:r>
              <a:rPr lang="en-US" altLang="zh-CN" b="1"/>
              <a:t>(Comproportionation)</a:t>
            </a:r>
            <a:r>
              <a:rPr lang="zh-CN" altLang="en-US" b="1"/>
              <a:t>：</a:t>
            </a:r>
          </a:p>
          <a:p>
            <a:pPr>
              <a:tabLst>
                <a:tab pos="365125" algn="l"/>
              </a:tabLst>
            </a:pPr>
            <a:r>
              <a:rPr lang="zh-CN" altLang="en-US" b="1"/>
              <a:t>       </a:t>
            </a:r>
            <a:r>
              <a:rPr lang="en-US" altLang="zh-CN" b="1"/>
              <a:t>6H</a:t>
            </a:r>
            <a:r>
              <a:rPr lang="en-US" altLang="zh-CN" b="1" baseline="30000"/>
              <a:t>+</a:t>
            </a:r>
            <a:r>
              <a:rPr lang="en-US" altLang="zh-CN" b="1"/>
              <a:t> + IO</a:t>
            </a:r>
            <a:r>
              <a:rPr lang="en-US" altLang="zh-CN" b="1" baseline="-25000"/>
              <a:t>3</a:t>
            </a:r>
            <a:r>
              <a:rPr lang="en-US" altLang="zh-CN" b="1" baseline="30000">
                <a:latin typeface="宋体" panose="02010600030101010101" pitchFamily="2" charset="-122"/>
              </a:rPr>
              <a:t>-</a:t>
            </a:r>
            <a:r>
              <a:rPr lang="en-US" altLang="zh-CN" b="1"/>
              <a:t> + 5I</a:t>
            </a:r>
            <a:r>
              <a:rPr lang="en-US" altLang="zh-CN" b="1" baseline="30000">
                <a:latin typeface="宋体" panose="02010600030101010101" pitchFamily="2" charset="-122"/>
              </a:rPr>
              <a:t>-</a:t>
            </a:r>
            <a:r>
              <a:rPr lang="en-US" altLang="zh-CN" b="1"/>
              <a:t> = 3I</a:t>
            </a:r>
            <a:r>
              <a:rPr lang="en-US" altLang="zh-CN" b="1" baseline="-25000"/>
              <a:t>2</a:t>
            </a:r>
            <a:r>
              <a:rPr lang="en-US" altLang="zh-CN" b="1"/>
              <a:t> + 3H</a:t>
            </a:r>
            <a:r>
              <a:rPr lang="en-US" altLang="zh-CN" b="1" baseline="-25000"/>
              <a:t>2</a:t>
            </a:r>
            <a:r>
              <a:rPr lang="en-US" altLang="zh-CN" b="1"/>
              <a:t>O</a:t>
            </a:r>
          </a:p>
          <a:p>
            <a:pPr>
              <a:tabLst>
                <a:tab pos="365125" algn="l"/>
              </a:tabLst>
            </a:pPr>
            <a:endParaRPr lang="en-US" altLang="zh-CN" b="1"/>
          </a:p>
        </p:txBody>
      </p:sp>
      <p:sp>
        <p:nvSpPr>
          <p:cNvPr id="93187" name="灯片编号占位符 2">
            <a:extLst>
              <a:ext uri="{FF2B5EF4-FFF2-40B4-BE49-F238E27FC236}">
                <a16:creationId xmlns:a16="http://schemas.microsoft.com/office/drawing/2014/main" id="{F40AAE90-7A9D-6F7B-3F10-5F776D89B9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D298D97E-F1A2-40E4-8033-CC7E2E71529F}" type="slidenum">
              <a:rPr lang="en-US" altLang="zh-CN" sz="1000"/>
              <a:pPr>
                <a:spcBef>
                  <a:spcPct val="0"/>
                </a:spcBef>
                <a:buClrTx/>
                <a:buSzTx/>
                <a:buFontTx/>
                <a:buNone/>
              </a:pPr>
              <a:t>81</a:t>
            </a:fld>
            <a:endParaRPr lang="en-US" altLang="zh-CN" sz="1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2A02313F-54BD-8272-CDD8-1A8367CCF6AF}"/>
              </a:ext>
            </a:extLst>
          </p:cNvPr>
          <p:cNvSpPr>
            <a:spLocks noGrp="1" noChangeArrowheads="1"/>
          </p:cNvSpPr>
          <p:nvPr>
            <p:ph type="body" idx="1"/>
          </p:nvPr>
        </p:nvSpPr>
        <p:spPr>
          <a:xfrm>
            <a:off x="2135189" y="44451"/>
            <a:ext cx="8135937" cy="4530725"/>
          </a:xfrm>
        </p:spPr>
        <p:txBody>
          <a:bodyPr/>
          <a:lstStyle/>
          <a:p>
            <a:pPr eaLnBrk="1" hangingPunct="1"/>
            <a:r>
              <a:rPr lang="en-US" altLang="zh-CN" b="1"/>
              <a:t> </a:t>
            </a:r>
            <a:r>
              <a:rPr lang="en-US" altLang="zh-CN" b="1">
                <a:solidFill>
                  <a:srgbClr val="0000FF"/>
                </a:solidFill>
              </a:rPr>
              <a:t>5. [ +7 ] O.S.</a:t>
            </a:r>
          </a:p>
          <a:p>
            <a:pPr eaLnBrk="1" hangingPunct="1"/>
            <a:r>
              <a:rPr lang="en-US" altLang="zh-CN" b="1"/>
              <a:t>  (1) </a:t>
            </a:r>
            <a:r>
              <a:rPr lang="zh-CN" altLang="en-US" b="1"/>
              <a:t>与</a:t>
            </a:r>
            <a:r>
              <a:rPr lang="en-US" altLang="zh-CN" b="1"/>
              <a:t>Cl</a:t>
            </a:r>
            <a:r>
              <a:rPr lang="zh-CN" altLang="en-US" b="1"/>
              <a:t>、</a:t>
            </a:r>
            <a:r>
              <a:rPr lang="en-US" altLang="zh-CN" b="1"/>
              <a:t>I</a:t>
            </a:r>
            <a:r>
              <a:rPr lang="zh-CN" altLang="en-US" b="1"/>
              <a:t>元素相反，</a:t>
            </a:r>
            <a:r>
              <a:rPr lang="en-US" altLang="zh-CN" b="1"/>
              <a:t>Br</a:t>
            </a:r>
            <a:r>
              <a:rPr lang="zh-CN" altLang="en-US" b="1"/>
              <a:t>的</a:t>
            </a:r>
            <a:r>
              <a:rPr lang="en-US" altLang="zh-CN" b="1"/>
              <a:t>+7</a:t>
            </a:r>
            <a:r>
              <a:rPr lang="zh-CN" altLang="en-US" b="1"/>
              <a:t>氧化态不是溴元素</a:t>
            </a:r>
          </a:p>
          <a:p>
            <a:pPr eaLnBrk="1" hangingPunct="1"/>
            <a:r>
              <a:rPr lang="zh-CN" altLang="en-US" b="1"/>
              <a:t>的特征，直到目前才得到</a:t>
            </a:r>
            <a:r>
              <a:rPr lang="en-US" altLang="zh-CN" b="1"/>
              <a:t>BrF</a:t>
            </a:r>
            <a:r>
              <a:rPr lang="en-US" altLang="zh-CN" b="1" baseline="-25000"/>
              <a:t>7</a:t>
            </a:r>
            <a:r>
              <a:rPr lang="zh-CN" altLang="en-US" b="1"/>
              <a:t>和</a:t>
            </a:r>
            <a:r>
              <a:rPr lang="en-US" altLang="zh-CN" b="1"/>
              <a:t>BrO</a:t>
            </a:r>
            <a:r>
              <a:rPr lang="en-US" altLang="zh-CN" b="1" baseline="-25000"/>
              <a:t>4</a:t>
            </a:r>
            <a:r>
              <a:rPr lang="en-US" altLang="zh-CN" b="1" baseline="30000">
                <a:latin typeface="宋体" panose="02010600030101010101" pitchFamily="2" charset="-122"/>
              </a:rPr>
              <a:t>-</a:t>
            </a:r>
            <a:endParaRPr lang="en-US" altLang="zh-CN" b="1"/>
          </a:p>
          <a:p>
            <a:pPr eaLnBrk="1" hangingPunct="1"/>
            <a:r>
              <a:rPr lang="en-US" altLang="zh-CN" b="1"/>
              <a:t>  (2) IF</a:t>
            </a:r>
            <a:r>
              <a:rPr lang="en-US" altLang="zh-CN" b="1" baseline="-25000"/>
              <a:t>7</a:t>
            </a:r>
            <a:r>
              <a:rPr lang="zh-CN" altLang="en-US" b="1"/>
              <a:t>发生水解：           </a:t>
            </a:r>
          </a:p>
          <a:p>
            <a:pPr eaLnBrk="1" hangingPunct="1"/>
            <a:r>
              <a:rPr lang="zh-CN" altLang="en-US" b="1"/>
              <a:t>            </a:t>
            </a:r>
            <a:r>
              <a:rPr lang="en-US" altLang="zh-CN" b="1"/>
              <a:t>IF</a:t>
            </a:r>
            <a:r>
              <a:rPr lang="en-US" altLang="zh-CN" b="1" baseline="-25000"/>
              <a:t>7</a:t>
            </a:r>
            <a:r>
              <a:rPr lang="en-US" altLang="zh-CN" b="1"/>
              <a:t> + 6H</a:t>
            </a:r>
            <a:r>
              <a:rPr lang="en-US" altLang="zh-CN" b="1" baseline="-25000"/>
              <a:t>2</a:t>
            </a:r>
            <a:r>
              <a:rPr lang="en-US" altLang="zh-CN" b="1"/>
              <a:t>O = H</a:t>
            </a:r>
            <a:r>
              <a:rPr lang="en-US" altLang="zh-CN" b="1" baseline="-25000"/>
              <a:t>5</a:t>
            </a:r>
            <a:r>
              <a:rPr lang="en-US" altLang="zh-CN" b="1"/>
              <a:t>IO</a:t>
            </a:r>
            <a:r>
              <a:rPr lang="en-US" altLang="zh-CN" b="1" baseline="-25000"/>
              <a:t>6</a:t>
            </a:r>
            <a:r>
              <a:rPr lang="en-US" altLang="zh-CN" b="1"/>
              <a:t> + 7HF</a:t>
            </a:r>
          </a:p>
          <a:p>
            <a:pPr eaLnBrk="1" hangingPunct="1"/>
            <a:r>
              <a:rPr lang="en-US" altLang="zh-CN" b="1"/>
              <a:t>     H</a:t>
            </a:r>
            <a:r>
              <a:rPr lang="en-US" altLang="zh-CN" b="1" baseline="-25000"/>
              <a:t>5</a:t>
            </a:r>
            <a:r>
              <a:rPr lang="en-US" altLang="zh-CN" b="1"/>
              <a:t>IO</a:t>
            </a:r>
            <a:r>
              <a:rPr lang="en-US" altLang="zh-CN" b="1" baseline="-25000"/>
              <a:t>6</a:t>
            </a:r>
            <a:r>
              <a:rPr lang="zh-CN" altLang="en-US" b="1"/>
              <a:t>称为正高碘酸，是无色单斜晶体，分子是</a:t>
            </a:r>
          </a:p>
          <a:p>
            <a:pPr eaLnBrk="1" hangingPunct="1"/>
            <a:r>
              <a:rPr lang="zh-CN" altLang="en-US" b="1"/>
              <a:t>八面体结构，根据</a:t>
            </a:r>
            <a:r>
              <a:rPr lang="en-US" altLang="zh-CN" b="1"/>
              <a:t>Pauling</a:t>
            </a:r>
            <a:r>
              <a:rPr lang="zh-CN" altLang="en-US" b="1"/>
              <a:t>规则，正高碘酸的</a:t>
            </a:r>
            <a:r>
              <a:rPr lang="en-US" altLang="zh-CN" b="1"/>
              <a:t>K</a:t>
            </a:r>
            <a:r>
              <a:rPr lang="en-US" altLang="zh-CN" b="1" baseline="-25000"/>
              <a:t>1 </a:t>
            </a:r>
            <a:r>
              <a:rPr lang="en-US" altLang="zh-CN" b="1"/>
              <a:t>=</a:t>
            </a:r>
          </a:p>
          <a:p>
            <a:pPr eaLnBrk="1" hangingPunct="1"/>
            <a:r>
              <a:rPr lang="en-US" altLang="zh-CN" b="1"/>
              <a:t>2e-2</a:t>
            </a:r>
            <a:r>
              <a:rPr lang="en-US" altLang="zh-CN" b="1" baseline="-25000"/>
              <a:t> </a:t>
            </a:r>
            <a:r>
              <a:rPr lang="zh-CN" altLang="en-US" b="1"/>
              <a:t>，所以它的酸性比高氯酸弱得多。</a:t>
            </a:r>
          </a:p>
        </p:txBody>
      </p:sp>
      <p:sp>
        <p:nvSpPr>
          <p:cNvPr id="4" name="矩形 3">
            <a:extLst>
              <a:ext uri="{FF2B5EF4-FFF2-40B4-BE49-F238E27FC236}">
                <a16:creationId xmlns:a16="http://schemas.microsoft.com/office/drawing/2014/main" id="{F9794CBA-58A8-410F-35DC-AC06D9F7AF11}"/>
              </a:ext>
            </a:extLst>
          </p:cNvPr>
          <p:cNvSpPr/>
          <p:nvPr/>
        </p:nvSpPr>
        <p:spPr>
          <a:xfrm>
            <a:off x="2208214" y="5356225"/>
            <a:ext cx="8099425" cy="1385888"/>
          </a:xfrm>
          <a:prstGeom prst="rect">
            <a:avLst/>
          </a:prstGeom>
        </p:spPr>
        <p:txBody>
          <a:bodyPr>
            <a:spAutoFit/>
          </a:bodyPr>
          <a:lstStyle/>
          <a:p>
            <a:pPr eaLnBrk="1" hangingPunct="1">
              <a:defRPr/>
            </a:pPr>
            <a:r>
              <a:rPr lang="en-US" altLang="zh-CN" sz="2800" kern="0" dirty="0">
                <a:solidFill>
                  <a:srgbClr val="000000"/>
                </a:solidFill>
                <a:latin typeface="Arial"/>
                <a:ea typeface="宋体"/>
              </a:rPr>
              <a:t> (3) </a:t>
            </a:r>
            <a:r>
              <a:rPr lang="zh-CN" altLang="en-US" sz="2800" kern="0" dirty="0">
                <a:solidFill>
                  <a:srgbClr val="000000"/>
                </a:solidFill>
                <a:latin typeface="Arial"/>
                <a:ea typeface="宋体"/>
              </a:rPr>
              <a:t>它们都是强的氧化剂，</a:t>
            </a:r>
            <a:r>
              <a:rPr lang="zh-CN" altLang="zh-CN" sz="2800" dirty="0">
                <a:latin typeface="Arial" charset="0"/>
              </a:rPr>
              <a:t>高碘酸的氧化能力大于高氯酸，</a:t>
            </a:r>
            <a:r>
              <a:rPr lang="zh-CN" altLang="zh-CN" sz="2800" dirty="0">
                <a:solidFill>
                  <a:srgbClr val="FF0000"/>
                </a:solidFill>
                <a:latin typeface="Arial" charset="0"/>
              </a:rPr>
              <a:t>高</a:t>
            </a:r>
            <a:r>
              <a:rPr lang="zh-CN" altLang="en-US" sz="2800" dirty="0">
                <a:solidFill>
                  <a:srgbClr val="FF0000"/>
                </a:solidFill>
                <a:latin typeface="Arial" charset="0"/>
              </a:rPr>
              <a:t>溴</a:t>
            </a:r>
            <a:r>
              <a:rPr lang="zh-CN" altLang="zh-CN" sz="2800" dirty="0">
                <a:solidFill>
                  <a:srgbClr val="FF0000"/>
                </a:solidFill>
                <a:latin typeface="Arial" charset="0"/>
              </a:rPr>
              <a:t>酸的氧化能力最强</a:t>
            </a:r>
            <a:r>
              <a:rPr lang="zh-CN" altLang="zh-CN" sz="2800" dirty="0">
                <a:latin typeface="Arial" charset="0"/>
              </a:rPr>
              <a:t>，这是由于</a:t>
            </a:r>
            <a:endParaRPr lang="en-US" altLang="zh-CN" sz="2800" dirty="0">
              <a:latin typeface="Arial" charset="0"/>
            </a:endParaRPr>
          </a:p>
          <a:p>
            <a:pPr eaLnBrk="1" hangingPunct="1">
              <a:defRPr/>
            </a:pPr>
            <a:r>
              <a:rPr lang="en-US" altLang="zh-CN" sz="2800" dirty="0">
                <a:latin typeface="Arial" charset="0"/>
                <a:sym typeface="Symbol"/>
              </a:rPr>
              <a:t></a:t>
            </a:r>
            <a:r>
              <a:rPr lang="en-US" altLang="zh-CN" sz="2800" i="1" dirty="0">
                <a:latin typeface="Arial" charset="0"/>
              </a:rPr>
              <a:t>E</a:t>
            </a:r>
            <a:r>
              <a:rPr lang="en-US" altLang="zh-CN" sz="2800" baseline="-25000" dirty="0">
                <a:latin typeface="Arial" charset="0"/>
              </a:rPr>
              <a:t>3s</a:t>
            </a:r>
            <a:r>
              <a:rPr lang="zh-CN" altLang="zh-CN" sz="2800" baseline="-25000" dirty="0">
                <a:latin typeface="Arial" charset="0"/>
              </a:rPr>
              <a:t>～</a:t>
            </a:r>
            <a:r>
              <a:rPr lang="en-US" altLang="zh-CN" sz="2800" baseline="-25000" dirty="0">
                <a:latin typeface="Arial" charset="0"/>
              </a:rPr>
              <a:t>3p</a:t>
            </a:r>
            <a:r>
              <a:rPr lang="zh-CN" altLang="zh-CN" sz="2800" dirty="0">
                <a:latin typeface="Arial" charset="0"/>
              </a:rPr>
              <a:t>＜</a:t>
            </a:r>
            <a:r>
              <a:rPr lang="en-US" altLang="zh-CN" sz="2800" dirty="0">
                <a:latin typeface="Arial" charset="0"/>
                <a:sym typeface="Symbol"/>
              </a:rPr>
              <a:t></a:t>
            </a:r>
            <a:r>
              <a:rPr lang="en-US" altLang="zh-CN" sz="2800" i="1" dirty="0">
                <a:latin typeface="Arial" charset="0"/>
              </a:rPr>
              <a:t>E</a:t>
            </a:r>
            <a:r>
              <a:rPr lang="en-US" altLang="zh-CN" sz="2800" baseline="-25000" dirty="0">
                <a:latin typeface="Arial" charset="0"/>
              </a:rPr>
              <a:t>4s</a:t>
            </a:r>
            <a:r>
              <a:rPr lang="zh-CN" altLang="zh-CN" sz="2800" baseline="-25000" dirty="0">
                <a:latin typeface="Arial" charset="0"/>
              </a:rPr>
              <a:t>～</a:t>
            </a:r>
            <a:r>
              <a:rPr lang="en-US" altLang="zh-CN" sz="2800" baseline="-25000" dirty="0">
                <a:latin typeface="Arial" charset="0"/>
              </a:rPr>
              <a:t>4p</a:t>
            </a:r>
            <a:r>
              <a:rPr lang="zh-CN" altLang="zh-CN" sz="2800" dirty="0">
                <a:latin typeface="Arial" charset="0"/>
              </a:rPr>
              <a:t>＞</a:t>
            </a:r>
            <a:r>
              <a:rPr lang="en-US" altLang="zh-CN" sz="2800" dirty="0">
                <a:latin typeface="Arial" charset="0"/>
                <a:sym typeface="Symbol"/>
              </a:rPr>
              <a:t></a:t>
            </a:r>
            <a:r>
              <a:rPr lang="en-US" altLang="zh-CN" sz="2800" i="1" dirty="0">
                <a:latin typeface="Arial" charset="0"/>
              </a:rPr>
              <a:t>E</a:t>
            </a:r>
            <a:r>
              <a:rPr lang="en-US" altLang="zh-CN" sz="2800" baseline="-25000" dirty="0">
                <a:latin typeface="Arial" charset="0"/>
              </a:rPr>
              <a:t>5s</a:t>
            </a:r>
            <a:r>
              <a:rPr lang="zh-CN" altLang="zh-CN" sz="2800" baseline="-25000" dirty="0">
                <a:latin typeface="Arial" charset="0"/>
              </a:rPr>
              <a:t>～</a:t>
            </a:r>
            <a:r>
              <a:rPr lang="en-US" altLang="zh-CN" sz="2800" baseline="-25000" dirty="0">
                <a:latin typeface="Arial" charset="0"/>
              </a:rPr>
              <a:t>5p</a:t>
            </a:r>
            <a:endParaRPr lang="en-US" altLang="zh-CN" sz="2800" kern="0" dirty="0">
              <a:solidFill>
                <a:srgbClr val="000000"/>
              </a:solidFill>
              <a:latin typeface="Arial"/>
              <a:ea typeface="宋体"/>
            </a:endParaRPr>
          </a:p>
        </p:txBody>
      </p:sp>
      <p:sp>
        <p:nvSpPr>
          <p:cNvPr id="94212" name="灯片编号占位符 4">
            <a:extLst>
              <a:ext uri="{FF2B5EF4-FFF2-40B4-BE49-F238E27FC236}">
                <a16:creationId xmlns:a16="http://schemas.microsoft.com/office/drawing/2014/main" id="{99460987-904E-6568-F0CF-32EBE724675E}"/>
              </a:ext>
            </a:extLst>
          </p:cNvPr>
          <p:cNvSpPr>
            <a:spLocks noGrp="1"/>
          </p:cNvSpPr>
          <p:nvPr>
            <p:ph type="sldNum" sz="quarter" idx="12"/>
          </p:nvPr>
        </p:nvSpPr>
        <p:spPr>
          <a:xfrm>
            <a:off x="8763000" y="6629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2DC6CB7D-5D25-4638-951A-90DB215A20F3}" type="slidenum">
              <a:rPr lang="en-US" altLang="zh-CN" sz="1000"/>
              <a:pPr>
                <a:spcBef>
                  <a:spcPct val="0"/>
                </a:spcBef>
                <a:buClrTx/>
                <a:buSzTx/>
                <a:buFontTx/>
                <a:buNone/>
              </a:pPr>
              <a:t>82</a:t>
            </a:fld>
            <a:endParaRPr lang="en-US" altLang="zh-CN" sz="1000"/>
          </a:p>
        </p:txBody>
      </p:sp>
      <p:pic>
        <p:nvPicPr>
          <p:cNvPr id="94213" name="Picture 6">
            <a:extLst>
              <a:ext uri="{FF2B5EF4-FFF2-40B4-BE49-F238E27FC236}">
                <a16:creationId xmlns:a16="http://schemas.microsoft.com/office/drawing/2014/main" id="{63A1B16F-6262-18F0-AE34-745F871B3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4076701"/>
            <a:ext cx="74104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9">
            <a:extLst>
              <a:ext uri="{FF2B5EF4-FFF2-40B4-BE49-F238E27FC236}">
                <a16:creationId xmlns:a16="http://schemas.microsoft.com/office/drawing/2014/main" id="{E0F11041-CEFC-13E4-8018-C21ACBC135C1}"/>
              </a:ext>
            </a:extLst>
          </p:cNvPr>
          <p:cNvSpPr>
            <a:spLocks noChangeArrowheads="1"/>
          </p:cNvSpPr>
          <p:nvPr/>
        </p:nvSpPr>
        <p:spPr bwMode="auto">
          <a:xfrm>
            <a:off x="1524001" y="0"/>
            <a:ext cx="889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FF0000"/>
                </a:solidFill>
              </a:rPr>
              <a:t>卤素反应的相似性</a:t>
            </a:r>
            <a:r>
              <a:rPr lang="zh-CN" altLang="en-US" sz="2400">
                <a:solidFill>
                  <a:srgbClr val="000000"/>
                </a:solidFill>
              </a:rPr>
              <a:t>： </a:t>
            </a:r>
          </a:p>
          <a:p>
            <a:pPr eaLnBrk="1" hangingPunct="1">
              <a:spcBef>
                <a:spcPct val="0"/>
              </a:spcBef>
              <a:buClrTx/>
              <a:buSzTx/>
              <a:buFont typeface="Wingdings" panose="05000000000000000000" pitchFamily="2" charset="2"/>
              <a:buChar char="Ø"/>
            </a:pPr>
            <a:r>
              <a:rPr lang="zh-CN" altLang="en-US" sz="2400">
                <a:solidFill>
                  <a:srgbClr val="000000"/>
                </a:solidFill>
              </a:rPr>
              <a:t> 均能与</a:t>
            </a:r>
            <a:r>
              <a:rPr lang="en-US" altLang="zh-CN" sz="2400">
                <a:solidFill>
                  <a:srgbClr val="000000"/>
                </a:solidFill>
              </a:rPr>
              <a:t>H</a:t>
            </a:r>
            <a:r>
              <a:rPr lang="en-US" altLang="zh-CN" sz="2400" baseline="-25000">
                <a:solidFill>
                  <a:srgbClr val="000000"/>
                </a:solidFill>
              </a:rPr>
              <a:t>2</a:t>
            </a:r>
            <a:r>
              <a:rPr lang="zh-CN" altLang="en-US" sz="2400">
                <a:solidFill>
                  <a:srgbClr val="000000"/>
                </a:solidFill>
              </a:rPr>
              <a:t>发生反应生成相应卤化氢，卤化氢均能溶于水，形成无氧酸。 </a:t>
            </a:r>
          </a:p>
        </p:txBody>
      </p:sp>
      <p:sp>
        <p:nvSpPr>
          <p:cNvPr id="97283" name="矩形 10">
            <a:extLst>
              <a:ext uri="{FF2B5EF4-FFF2-40B4-BE49-F238E27FC236}">
                <a16:creationId xmlns:a16="http://schemas.microsoft.com/office/drawing/2014/main" id="{F2592259-4E89-DAF2-23B5-9AFDB0541107}"/>
              </a:ext>
            </a:extLst>
          </p:cNvPr>
          <p:cNvSpPr>
            <a:spLocks noChangeArrowheads="1"/>
          </p:cNvSpPr>
          <p:nvPr/>
        </p:nvSpPr>
        <p:spPr bwMode="auto">
          <a:xfrm>
            <a:off x="1524000" y="3500438"/>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000000"/>
                </a:solidFill>
              </a:rPr>
              <a:t>  结论：随着核电荷数的增加，卤素单质与</a:t>
            </a:r>
            <a:r>
              <a:rPr lang="en-US" altLang="zh-CN" sz="2400">
                <a:solidFill>
                  <a:srgbClr val="000000"/>
                </a:solidFill>
              </a:rPr>
              <a:t>H</a:t>
            </a:r>
            <a:r>
              <a:rPr lang="en-US" altLang="zh-CN" sz="2400" baseline="-25000">
                <a:solidFill>
                  <a:srgbClr val="000000"/>
                </a:solidFill>
              </a:rPr>
              <a:t>2</a:t>
            </a:r>
            <a:r>
              <a:rPr lang="zh-CN" altLang="en-US" sz="2400">
                <a:solidFill>
                  <a:srgbClr val="000000"/>
                </a:solidFill>
              </a:rPr>
              <a:t>反应变化：</a:t>
            </a:r>
            <a:endParaRPr lang="en-US" altLang="zh-CN" sz="2400">
              <a:solidFill>
                <a:srgbClr val="000000"/>
              </a:solidFill>
            </a:endParaRPr>
          </a:p>
          <a:p>
            <a:pPr eaLnBrk="1" hangingPunct="1">
              <a:spcBef>
                <a:spcPct val="0"/>
              </a:spcBef>
              <a:buClrTx/>
              <a:buSzTx/>
              <a:buFontTx/>
              <a:buNone/>
            </a:pPr>
            <a:r>
              <a:rPr lang="en-US" altLang="zh-CN" sz="2400">
                <a:solidFill>
                  <a:srgbClr val="000000"/>
                </a:solidFill>
              </a:rPr>
              <a:t>             F</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Cl</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Br</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I</a:t>
            </a:r>
            <a:r>
              <a:rPr lang="en-US" altLang="zh-CN" sz="2400" baseline="-25000">
                <a:solidFill>
                  <a:srgbClr val="000000"/>
                </a:solidFill>
              </a:rPr>
              <a:t>2</a:t>
            </a:r>
            <a:r>
              <a:rPr lang="en-US" altLang="zh-CN" sz="2400">
                <a:solidFill>
                  <a:srgbClr val="000000"/>
                </a:solidFill>
              </a:rPr>
              <a:t> </a:t>
            </a:r>
          </a:p>
          <a:p>
            <a:pPr eaLnBrk="1" hangingPunct="1">
              <a:spcBef>
                <a:spcPct val="0"/>
              </a:spcBef>
              <a:buClrTx/>
              <a:buSzTx/>
              <a:buFontTx/>
              <a:buNone/>
            </a:pPr>
            <a:r>
              <a:rPr lang="zh-CN" altLang="en-US" sz="2400">
                <a:solidFill>
                  <a:srgbClr val="000000"/>
                </a:solidFill>
              </a:rPr>
              <a:t>　　        ①剧烈程度：逐渐减弱 </a:t>
            </a:r>
            <a:endParaRPr lang="en-US" altLang="zh-CN" sz="2400">
              <a:solidFill>
                <a:srgbClr val="000000"/>
              </a:solidFill>
            </a:endParaRPr>
          </a:p>
          <a:p>
            <a:pPr eaLnBrk="1" hangingPunct="1">
              <a:spcBef>
                <a:spcPct val="0"/>
              </a:spcBef>
              <a:buClrTx/>
              <a:buSzTx/>
              <a:buFontTx/>
              <a:buNone/>
            </a:pPr>
            <a:r>
              <a:rPr lang="en-US" altLang="zh-CN" sz="2400">
                <a:solidFill>
                  <a:srgbClr val="000000"/>
                </a:solidFill>
              </a:rPr>
              <a:t>               </a:t>
            </a:r>
            <a:r>
              <a:rPr lang="zh-CN" altLang="en-US" sz="2400">
                <a:solidFill>
                  <a:srgbClr val="000000"/>
                </a:solidFill>
              </a:rPr>
              <a:t>②生成</a:t>
            </a:r>
            <a:r>
              <a:rPr lang="en-US" altLang="zh-CN" sz="2400">
                <a:solidFill>
                  <a:srgbClr val="000000"/>
                </a:solidFill>
              </a:rPr>
              <a:t>HX</a:t>
            </a:r>
            <a:r>
              <a:rPr lang="zh-CN" altLang="en-US" sz="2400">
                <a:solidFill>
                  <a:srgbClr val="000000"/>
                </a:solidFill>
              </a:rPr>
              <a:t>的稳定性：逐渐减弱 </a:t>
            </a:r>
          </a:p>
          <a:p>
            <a:pPr eaLnBrk="1" hangingPunct="1">
              <a:spcBef>
                <a:spcPct val="0"/>
              </a:spcBef>
              <a:buClrTx/>
              <a:buSzTx/>
              <a:buFont typeface="Wingdings" panose="05000000000000000000" pitchFamily="2" charset="2"/>
              <a:buChar char="Ø"/>
            </a:pPr>
            <a:r>
              <a:rPr lang="zh-CN" altLang="en-US" sz="2400">
                <a:solidFill>
                  <a:srgbClr val="000000"/>
                </a:solidFill>
              </a:rPr>
              <a:t>  均能与水反应生成相应的氢卤酸和次卤酸（氟除外） </a:t>
            </a:r>
          </a:p>
          <a:p>
            <a:pPr eaLnBrk="1" hangingPunct="1">
              <a:spcBef>
                <a:spcPct val="0"/>
              </a:spcBef>
              <a:buClrTx/>
              <a:buSzTx/>
              <a:buFontTx/>
              <a:buNone/>
            </a:pPr>
            <a:r>
              <a:rPr lang="zh-CN" altLang="en-US" sz="2400">
                <a:solidFill>
                  <a:srgbClr val="000000"/>
                </a:solidFill>
              </a:rPr>
              <a:t>　　</a:t>
            </a:r>
            <a:r>
              <a:rPr lang="en-US" altLang="zh-CN" sz="2400">
                <a:solidFill>
                  <a:srgbClr val="000000"/>
                </a:solidFill>
              </a:rPr>
              <a:t>2F</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g</a:t>
            </a:r>
            <a:r>
              <a:rPr lang="zh-CN" altLang="en-US" sz="2400">
                <a:solidFill>
                  <a:srgbClr val="000000"/>
                </a:solidFill>
              </a:rPr>
              <a:t>）</a:t>
            </a:r>
            <a:r>
              <a:rPr lang="en-US" altLang="zh-CN" sz="2400">
                <a:solidFill>
                  <a:srgbClr val="000000"/>
                </a:solidFill>
              </a:rPr>
              <a:t>+ 2H</a:t>
            </a:r>
            <a:r>
              <a:rPr lang="en-US" altLang="zh-CN" sz="2400" baseline="-25000">
                <a:solidFill>
                  <a:srgbClr val="000000"/>
                </a:solidFill>
              </a:rPr>
              <a:t>2</a:t>
            </a:r>
            <a:r>
              <a:rPr lang="en-US" altLang="zh-CN" sz="2400">
                <a:solidFill>
                  <a:srgbClr val="000000"/>
                </a:solidFill>
              </a:rPr>
              <a:t>O</a:t>
            </a:r>
            <a:r>
              <a:rPr lang="zh-CN" altLang="en-US" sz="2400">
                <a:solidFill>
                  <a:srgbClr val="000000"/>
                </a:solidFill>
              </a:rPr>
              <a:t>（</a:t>
            </a:r>
            <a:r>
              <a:rPr lang="en-US" altLang="zh-CN" sz="2400">
                <a:solidFill>
                  <a:srgbClr val="000000"/>
                </a:solidFill>
              </a:rPr>
              <a:t>l</a:t>
            </a:r>
            <a:r>
              <a:rPr lang="zh-CN" altLang="en-US" sz="2400">
                <a:solidFill>
                  <a:srgbClr val="000000"/>
                </a:solidFill>
              </a:rPr>
              <a:t>）</a:t>
            </a:r>
            <a:r>
              <a:rPr lang="en-US" altLang="zh-CN" sz="2400">
                <a:solidFill>
                  <a:srgbClr val="000000"/>
                </a:solidFill>
              </a:rPr>
              <a:t>= 4 HF</a:t>
            </a:r>
            <a:r>
              <a:rPr lang="zh-CN" altLang="en-US" sz="2400">
                <a:solidFill>
                  <a:srgbClr val="000000"/>
                </a:solidFill>
              </a:rPr>
              <a:t>（</a:t>
            </a:r>
            <a:r>
              <a:rPr lang="en-US" altLang="zh-CN" sz="2400">
                <a:solidFill>
                  <a:srgbClr val="000000"/>
                </a:solidFill>
              </a:rPr>
              <a:t>aq</a:t>
            </a:r>
            <a:r>
              <a:rPr lang="zh-CN" altLang="en-US" sz="2400">
                <a:solidFill>
                  <a:srgbClr val="000000"/>
                </a:solidFill>
              </a:rPr>
              <a:t>）</a:t>
            </a:r>
            <a:r>
              <a:rPr lang="en-US" altLang="zh-CN" sz="2400">
                <a:solidFill>
                  <a:srgbClr val="000000"/>
                </a:solidFill>
              </a:rPr>
              <a:t>+O</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g</a:t>
            </a:r>
            <a:r>
              <a:rPr lang="zh-CN" altLang="en-US" sz="2400">
                <a:solidFill>
                  <a:srgbClr val="000000"/>
                </a:solidFill>
              </a:rPr>
              <a:t>） </a:t>
            </a:r>
          </a:p>
          <a:p>
            <a:pPr eaLnBrk="1" hangingPunct="1">
              <a:spcBef>
                <a:spcPct val="0"/>
              </a:spcBef>
              <a:buClrTx/>
              <a:buSzTx/>
              <a:buFontTx/>
              <a:buNone/>
            </a:pPr>
            <a:r>
              <a:rPr lang="zh-CN" altLang="en-US" sz="2400">
                <a:solidFill>
                  <a:srgbClr val="000000"/>
                </a:solidFill>
              </a:rPr>
              <a:t>　　</a:t>
            </a:r>
            <a:r>
              <a:rPr lang="en-US" altLang="zh-CN" sz="2400">
                <a:solidFill>
                  <a:srgbClr val="000000"/>
                </a:solidFill>
              </a:rPr>
              <a:t>X</a:t>
            </a:r>
            <a:r>
              <a:rPr lang="en-US" altLang="zh-CN" sz="2400" baseline="-25000">
                <a:solidFill>
                  <a:srgbClr val="000000"/>
                </a:solidFill>
              </a:rPr>
              <a:t>2</a:t>
            </a:r>
            <a:r>
              <a:rPr lang="zh-CN" altLang="en-US" sz="2400">
                <a:solidFill>
                  <a:srgbClr val="000000"/>
                </a:solidFill>
              </a:rPr>
              <a:t>（</a:t>
            </a:r>
            <a:r>
              <a:rPr lang="en-US" altLang="zh-CN" sz="2400">
                <a:solidFill>
                  <a:srgbClr val="000000"/>
                </a:solidFill>
              </a:rPr>
              <a:t>g</a:t>
            </a:r>
            <a:r>
              <a:rPr lang="zh-CN" altLang="en-US" sz="2400">
                <a:solidFill>
                  <a:srgbClr val="000000"/>
                </a:solidFill>
              </a:rPr>
              <a:t>）</a:t>
            </a:r>
            <a:r>
              <a:rPr lang="en-US" altLang="zh-CN" sz="2400">
                <a:solidFill>
                  <a:srgbClr val="000000"/>
                </a:solidFill>
              </a:rPr>
              <a:t>+ H</a:t>
            </a:r>
            <a:r>
              <a:rPr lang="en-US" altLang="zh-CN" sz="2400" baseline="-25000">
                <a:solidFill>
                  <a:srgbClr val="000000"/>
                </a:solidFill>
              </a:rPr>
              <a:t>2</a:t>
            </a:r>
            <a:r>
              <a:rPr lang="en-US" altLang="zh-CN" sz="2400">
                <a:solidFill>
                  <a:srgbClr val="000000"/>
                </a:solidFill>
              </a:rPr>
              <a:t>O</a:t>
            </a:r>
            <a:r>
              <a:rPr lang="zh-CN" altLang="en-US" sz="2400">
                <a:solidFill>
                  <a:srgbClr val="000000"/>
                </a:solidFill>
              </a:rPr>
              <a:t>（</a:t>
            </a:r>
            <a:r>
              <a:rPr lang="en-US" altLang="zh-CN" sz="2400">
                <a:solidFill>
                  <a:srgbClr val="000000"/>
                </a:solidFill>
              </a:rPr>
              <a:t>l</a:t>
            </a:r>
            <a:r>
              <a:rPr lang="zh-CN" altLang="en-US" sz="2400">
                <a:solidFill>
                  <a:srgbClr val="000000"/>
                </a:solidFill>
              </a:rPr>
              <a:t>）</a:t>
            </a:r>
            <a:r>
              <a:rPr lang="en-US" altLang="zh-CN" sz="2400">
                <a:solidFill>
                  <a:srgbClr val="000000"/>
                </a:solidFill>
              </a:rPr>
              <a:t>= HX</a:t>
            </a:r>
            <a:r>
              <a:rPr lang="zh-CN" altLang="en-US" sz="2400">
                <a:solidFill>
                  <a:srgbClr val="000000"/>
                </a:solidFill>
              </a:rPr>
              <a:t>（</a:t>
            </a:r>
            <a:r>
              <a:rPr lang="en-US" altLang="zh-CN" sz="2400">
                <a:solidFill>
                  <a:srgbClr val="000000"/>
                </a:solidFill>
              </a:rPr>
              <a:t>aq</a:t>
            </a:r>
            <a:r>
              <a:rPr lang="zh-CN" altLang="en-US" sz="2400">
                <a:solidFill>
                  <a:srgbClr val="000000"/>
                </a:solidFill>
              </a:rPr>
              <a:t>）</a:t>
            </a:r>
            <a:r>
              <a:rPr lang="en-US" altLang="zh-CN" sz="2400">
                <a:solidFill>
                  <a:srgbClr val="000000"/>
                </a:solidFill>
              </a:rPr>
              <a:t>+ HXO</a:t>
            </a:r>
            <a:r>
              <a:rPr lang="zh-CN" altLang="en-US" sz="2400">
                <a:solidFill>
                  <a:srgbClr val="000000"/>
                </a:solidFill>
              </a:rPr>
              <a:t>（</a:t>
            </a:r>
            <a:r>
              <a:rPr lang="en-US" altLang="zh-CN" sz="2400">
                <a:solidFill>
                  <a:srgbClr val="000000"/>
                </a:solidFill>
              </a:rPr>
              <a:t>aq</a:t>
            </a:r>
            <a:r>
              <a:rPr lang="zh-CN" altLang="en-US" sz="2400">
                <a:solidFill>
                  <a:srgbClr val="000000"/>
                </a:solidFill>
              </a:rPr>
              <a:t>） </a:t>
            </a:r>
            <a:r>
              <a:rPr lang="en-US" altLang="zh-CN" sz="2400">
                <a:solidFill>
                  <a:srgbClr val="000000"/>
                </a:solidFill>
              </a:rPr>
              <a:t>X=</a:t>
            </a:r>
            <a:r>
              <a:rPr lang="zh-CN" altLang="en-US" sz="2400">
                <a:solidFill>
                  <a:srgbClr val="000000"/>
                </a:solidFill>
              </a:rPr>
              <a:t>表示</a:t>
            </a:r>
            <a:r>
              <a:rPr lang="en-US" altLang="zh-CN" sz="2400">
                <a:solidFill>
                  <a:srgbClr val="000000"/>
                </a:solidFill>
              </a:rPr>
              <a:t>Cl,Br,I </a:t>
            </a:r>
          </a:p>
          <a:p>
            <a:pPr eaLnBrk="1" hangingPunct="1">
              <a:spcBef>
                <a:spcPct val="0"/>
              </a:spcBef>
              <a:buClrTx/>
              <a:buSzTx/>
              <a:buFont typeface="Wingdings" panose="05000000000000000000" pitchFamily="2" charset="2"/>
              <a:buChar char="Ø"/>
            </a:pPr>
            <a:r>
              <a:rPr lang="zh-CN" altLang="en-US" sz="2400">
                <a:solidFill>
                  <a:srgbClr val="000000"/>
                </a:solidFill>
              </a:rPr>
              <a:t>  与金属反应：如：</a:t>
            </a:r>
            <a:r>
              <a:rPr lang="en-US" altLang="zh-CN" sz="2400">
                <a:solidFill>
                  <a:srgbClr val="000000"/>
                </a:solidFill>
              </a:rPr>
              <a:t>3Cl</a:t>
            </a:r>
            <a:r>
              <a:rPr lang="en-US" altLang="zh-CN" sz="2400" baseline="-25000">
                <a:solidFill>
                  <a:srgbClr val="000000"/>
                </a:solidFill>
              </a:rPr>
              <a:t>2</a:t>
            </a:r>
            <a:r>
              <a:rPr lang="en-US" altLang="zh-CN" sz="2400">
                <a:solidFill>
                  <a:srgbClr val="000000"/>
                </a:solidFill>
              </a:rPr>
              <a:t> + 2Fe = 2FeCl</a:t>
            </a:r>
            <a:r>
              <a:rPr lang="en-US" altLang="zh-CN" sz="2400" baseline="-25000">
                <a:solidFill>
                  <a:srgbClr val="000000"/>
                </a:solidFill>
              </a:rPr>
              <a:t>3</a:t>
            </a:r>
            <a:r>
              <a:rPr lang="en-US" altLang="zh-CN" sz="2400">
                <a:solidFill>
                  <a:srgbClr val="000000"/>
                </a:solidFill>
              </a:rPr>
              <a:t> </a:t>
            </a:r>
          </a:p>
          <a:p>
            <a:pPr eaLnBrk="1" hangingPunct="1">
              <a:spcBef>
                <a:spcPct val="0"/>
              </a:spcBef>
              <a:buClrTx/>
              <a:buSzTx/>
              <a:buFont typeface="Wingdings" panose="05000000000000000000" pitchFamily="2" charset="2"/>
              <a:buChar char="Ø"/>
            </a:pPr>
            <a:r>
              <a:rPr lang="en-US" altLang="zh-CN" sz="2400">
                <a:solidFill>
                  <a:srgbClr val="000000"/>
                </a:solidFill>
              </a:rPr>
              <a:t>  </a:t>
            </a:r>
            <a:r>
              <a:rPr lang="zh-CN" altLang="en-US" sz="2400">
                <a:solidFill>
                  <a:srgbClr val="000000"/>
                </a:solidFill>
              </a:rPr>
              <a:t>与碱反应：如：</a:t>
            </a:r>
            <a:r>
              <a:rPr lang="en-US" altLang="zh-CN" sz="2400">
                <a:solidFill>
                  <a:srgbClr val="000000"/>
                </a:solidFill>
              </a:rPr>
              <a:t>Br</a:t>
            </a:r>
            <a:r>
              <a:rPr lang="en-US" altLang="zh-CN" sz="2400" baseline="-25000">
                <a:solidFill>
                  <a:srgbClr val="000000"/>
                </a:solidFill>
              </a:rPr>
              <a:t>2</a:t>
            </a:r>
            <a:r>
              <a:rPr lang="en-US" altLang="zh-CN" sz="2400">
                <a:solidFill>
                  <a:srgbClr val="000000"/>
                </a:solidFill>
              </a:rPr>
              <a:t> + 2NaOH = NaBr + NaBrO + H</a:t>
            </a:r>
            <a:r>
              <a:rPr lang="en-US" altLang="zh-CN" sz="2400" baseline="-25000">
                <a:solidFill>
                  <a:srgbClr val="000000"/>
                </a:solidFill>
              </a:rPr>
              <a:t>2</a:t>
            </a:r>
            <a:r>
              <a:rPr lang="en-US" altLang="zh-CN" sz="2400">
                <a:solidFill>
                  <a:srgbClr val="000000"/>
                </a:solidFill>
              </a:rPr>
              <a:t>O </a:t>
            </a:r>
          </a:p>
        </p:txBody>
      </p:sp>
      <p:pic>
        <p:nvPicPr>
          <p:cNvPr id="97284" name="Picture 3">
            <a:extLst>
              <a:ext uri="{FF2B5EF4-FFF2-40B4-BE49-F238E27FC236}">
                <a16:creationId xmlns:a16="http://schemas.microsoft.com/office/drawing/2014/main" id="{19763B23-F68C-DB77-F240-02746E94E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341438"/>
            <a:ext cx="83518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灯片编号占位符 4">
            <a:extLst>
              <a:ext uri="{FF2B5EF4-FFF2-40B4-BE49-F238E27FC236}">
                <a16:creationId xmlns:a16="http://schemas.microsoft.com/office/drawing/2014/main" id="{0ED29C45-CE9C-242E-4D1D-584F9BB2AE24}"/>
              </a:ext>
            </a:extLst>
          </p:cNvPr>
          <p:cNvSpPr>
            <a:spLocks noGrp="1"/>
          </p:cNvSpPr>
          <p:nvPr>
            <p:ph type="sldNum" sz="quarter" idx="12"/>
          </p:nvPr>
        </p:nvSpPr>
        <p:spPr>
          <a:xfrm>
            <a:off x="8763000" y="6629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8E730C31-BE87-43E5-9CCB-CBAEC047758C}" type="slidenum">
              <a:rPr lang="en-US" altLang="zh-CN" sz="1000">
                <a:solidFill>
                  <a:srgbClr val="000000"/>
                </a:solidFill>
              </a:rPr>
              <a:pPr>
                <a:spcBef>
                  <a:spcPct val="0"/>
                </a:spcBef>
                <a:buClrTx/>
                <a:buSzTx/>
                <a:buFontTx/>
                <a:buNone/>
              </a:pPr>
              <a:t>83</a:t>
            </a:fld>
            <a:endParaRPr lang="en-US" altLang="zh-CN" sz="1000">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6">
            <a:extLst>
              <a:ext uri="{FF2B5EF4-FFF2-40B4-BE49-F238E27FC236}">
                <a16:creationId xmlns:a16="http://schemas.microsoft.com/office/drawing/2014/main" id="{0020E2AD-BC7F-DAB9-DAE4-97D5A0EB93BD}"/>
              </a:ext>
            </a:extLst>
          </p:cNvPr>
          <p:cNvSpPr>
            <a:spLocks noChangeArrowheads="1"/>
          </p:cNvSpPr>
          <p:nvPr/>
        </p:nvSpPr>
        <p:spPr bwMode="auto">
          <a:xfrm>
            <a:off x="1847850" y="476250"/>
            <a:ext cx="73993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a:solidFill>
                  <a:srgbClr val="0000FF"/>
                </a:solidFill>
              </a:rPr>
              <a:t>卤素反应的差异性</a:t>
            </a:r>
            <a:r>
              <a:rPr lang="zh-CN" altLang="en-US" sz="2400"/>
              <a:t>：</a:t>
            </a:r>
            <a:endParaRPr lang="en-US" altLang="zh-CN" sz="2400"/>
          </a:p>
          <a:p>
            <a:pPr eaLnBrk="1" hangingPunct="1">
              <a:spcBef>
                <a:spcPct val="0"/>
              </a:spcBef>
              <a:buClrTx/>
              <a:buSzTx/>
              <a:buFontTx/>
              <a:buNone/>
            </a:pPr>
            <a:r>
              <a:rPr lang="zh-CN" altLang="en-US" sz="2400"/>
              <a:t> </a:t>
            </a:r>
          </a:p>
          <a:p>
            <a:pPr eaLnBrk="1" hangingPunct="1">
              <a:spcBef>
                <a:spcPct val="0"/>
              </a:spcBef>
              <a:buClrTx/>
              <a:buSzTx/>
              <a:buFont typeface="Wingdings" panose="05000000000000000000" pitchFamily="2" charset="2"/>
              <a:buChar char="Ø"/>
            </a:pPr>
            <a:r>
              <a:rPr lang="en-US" altLang="zh-CN" sz="2400"/>
              <a:t> </a:t>
            </a:r>
            <a:r>
              <a:rPr lang="zh-CN" altLang="en-US" sz="2400"/>
              <a:t>与氢气化合的能力，由强到弱； </a:t>
            </a:r>
          </a:p>
          <a:p>
            <a:pPr eaLnBrk="1" hangingPunct="1">
              <a:spcBef>
                <a:spcPct val="0"/>
              </a:spcBef>
              <a:buClrTx/>
              <a:buSzTx/>
              <a:buFont typeface="Wingdings" panose="05000000000000000000" pitchFamily="2" charset="2"/>
              <a:buChar char="Ø"/>
            </a:pPr>
            <a:r>
              <a:rPr lang="en-US" altLang="zh-CN" sz="2400"/>
              <a:t> </a:t>
            </a:r>
            <a:r>
              <a:rPr lang="zh-CN" altLang="en-US" sz="2400"/>
              <a:t>氢化合物的稳定性逐渐减弱； </a:t>
            </a:r>
          </a:p>
          <a:p>
            <a:pPr eaLnBrk="1" hangingPunct="1">
              <a:spcBef>
                <a:spcPct val="0"/>
              </a:spcBef>
              <a:buClrTx/>
              <a:buSzTx/>
              <a:buFont typeface="Wingdings" panose="05000000000000000000" pitchFamily="2" charset="2"/>
              <a:buChar char="Ø"/>
            </a:pPr>
            <a:r>
              <a:rPr lang="en-US" altLang="zh-CN" sz="2400"/>
              <a:t> </a:t>
            </a:r>
            <a:r>
              <a:rPr lang="zh-CN" altLang="en-US" sz="2400"/>
              <a:t>卤素单质的活泼性逐渐减弱：</a:t>
            </a:r>
          </a:p>
          <a:p>
            <a:pPr eaLnBrk="1" hangingPunct="1">
              <a:spcBef>
                <a:spcPct val="0"/>
              </a:spcBef>
              <a:buClrTx/>
              <a:buSzTx/>
              <a:buFontTx/>
              <a:buNone/>
            </a:pPr>
            <a:r>
              <a:rPr lang="zh-CN" altLang="en-US" sz="2400"/>
              <a:t>　　    稳定性：</a:t>
            </a:r>
            <a:r>
              <a:rPr lang="en-US" altLang="zh-CN" sz="2400"/>
              <a:t>HF&gt;HCl&gt;HBr&gt;HI </a:t>
            </a:r>
          </a:p>
          <a:p>
            <a:pPr eaLnBrk="1" hangingPunct="1">
              <a:spcBef>
                <a:spcPct val="0"/>
              </a:spcBef>
              <a:buClrTx/>
              <a:buSzTx/>
              <a:buFontTx/>
              <a:buNone/>
            </a:pPr>
            <a:r>
              <a:rPr lang="zh-CN" altLang="en-US" sz="2400"/>
              <a:t>　　    酸性：</a:t>
            </a:r>
            <a:r>
              <a:rPr lang="en-US" altLang="zh-CN" sz="2400"/>
              <a:t>HF&lt;HCl&lt;HBr&lt;HI </a:t>
            </a:r>
          </a:p>
          <a:p>
            <a:pPr eaLnBrk="1" hangingPunct="1">
              <a:spcBef>
                <a:spcPct val="0"/>
              </a:spcBef>
              <a:buClrTx/>
              <a:buSzTx/>
              <a:buFontTx/>
              <a:buNone/>
            </a:pPr>
            <a:r>
              <a:rPr lang="zh-CN" altLang="en-US" sz="2400"/>
              <a:t>　　    单质氧化性：</a:t>
            </a:r>
            <a:r>
              <a:rPr lang="en-US" altLang="zh-CN" sz="2400"/>
              <a:t>F</a:t>
            </a:r>
            <a:r>
              <a:rPr lang="en-US" altLang="zh-CN" sz="2400" baseline="-25000"/>
              <a:t>2</a:t>
            </a:r>
            <a:r>
              <a:rPr lang="en-US" altLang="zh-CN" sz="2400"/>
              <a:t>&gt;Cl</a:t>
            </a:r>
            <a:r>
              <a:rPr lang="en-US" altLang="zh-CN" sz="2400" baseline="-25000"/>
              <a:t>2</a:t>
            </a:r>
            <a:r>
              <a:rPr lang="en-US" altLang="zh-CN" sz="2400"/>
              <a:t>&gt;Br</a:t>
            </a:r>
            <a:r>
              <a:rPr lang="en-US" altLang="zh-CN" sz="2400" baseline="-25000"/>
              <a:t>2</a:t>
            </a:r>
            <a:r>
              <a:rPr lang="en-US" altLang="zh-CN" sz="2400"/>
              <a:t>&gt;I</a:t>
            </a:r>
            <a:r>
              <a:rPr lang="en-US" altLang="zh-CN" sz="2400" baseline="-25000"/>
              <a:t>2</a:t>
            </a:r>
            <a:r>
              <a:rPr lang="en-US" altLang="zh-CN" sz="2400"/>
              <a:t> </a:t>
            </a:r>
          </a:p>
          <a:p>
            <a:pPr eaLnBrk="1" hangingPunct="1">
              <a:spcBef>
                <a:spcPct val="0"/>
              </a:spcBef>
              <a:buClrTx/>
              <a:buSzTx/>
              <a:buFontTx/>
              <a:buNone/>
            </a:pPr>
            <a:r>
              <a:rPr lang="zh-CN" altLang="en-US" sz="2400"/>
              <a:t>　　    阴离子还原性： </a:t>
            </a:r>
            <a:r>
              <a:rPr lang="en-US" altLang="zh-CN" sz="2400"/>
              <a:t>Fˉ&lt;Clˉ </a:t>
            </a:r>
          </a:p>
          <a:p>
            <a:pPr eaLnBrk="1" hangingPunct="1">
              <a:spcBef>
                <a:spcPct val="0"/>
              </a:spcBef>
              <a:buClrTx/>
              <a:buSzTx/>
              <a:buFontTx/>
              <a:buNone/>
            </a:pPr>
            <a:r>
              <a:rPr lang="zh-CN" altLang="en-US" sz="2400"/>
              <a:t>　　    </a:t>
            </a:r>
            <a:r>
              <a:rPr lang="en-US" altLang="zh-CN" sz="2400"/>
              <a:t>Fˉ</a:t>
            </a:r>
            <a:r>
              <a:rPr lang="zh-CN" altLang="en-US" sz="2400"/>
              <a:t>只有还原性， 其余既有氧化性又有还原性。</a:t>
            </a:r>
          </a:p>
        </p:txBody>
      </p:sp>
      <p:sp>
        <p:nvSpPr>
          <p:cNvPr id="69636" name="矩形 11">
            <a:extLst>
              <a:ext uri="{FF2B5EF4-FFF2-40B4-BE49-F238E27FC236}">
                <a16:creationId xmlns:a16="http://schemas.microsoft.com/office/drawing/2014/main" id="{0A8E35D9-B2F6-C942-D9C5-597EB846760D}"/>
              </a:ext>
            </a:extLst>
          </p:cNvPr>
          <p:cNvSpPr>
            <a:spLocks noChangeArrowheads="1"/>
          </p:cNvSpPr>
          <p:nvPr/>
        </p:nvSpPr>
        <p:spPr bwMode="auto">
          <a:xfrm>
            <a:off x="1847850" y="4508501"/>
            <a:ext cx="83883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u="sng">
                <a:solidFill>
                  <a:srgbClr val="0000FF"/>
                </a:solidFill>
              </a:rPr>
              <a:t>卤离子的鉴别</a:t>
            </a:r>
            <a:r>
              <a:rPr lang="zh-CN" altLang="en-US" sz="2400">
                <a:solidFill>
                  <a:srgbClr val="000000"/>
                </a:solidFill>
              </a:rPr>
              <a:t>：</a:t>
            </a:r>
            <a:endParaRPr lang="en-US" altLang="zh-CN" sz="2400">
              <a:solidFill>
                <a:srgbClr val="000000"/>
              </a:solidFill>
            </a:endParaRPr>
          </a:p>
          <a:p>
            <a:pPr eaLnBrk="1" hangingPunct="1">
              <a:spcBef>
                <a:spcPct val="0"/>
              </a:spcBef>
              <a:buClrTx/>
              <a:buSzTx/>
              <a:buFontTx/>
              <a:buNone/>
            </a:pPr>
            <a:r>
              <a:rPr lang="en-US" altLang="zh-CN" sz="2400">
                <a:solidFill>
                  <a:srgbClr val="000000"/>
                </a:solidFill>
              </a:rPr>
              <a:t>       </a:t>
            </a:r>
            <a:r>
              <a:rPr lang="zh-CN" altLang="en-US" sz="2400">
                <a:solidFill>
                  <a:srgbClr val="000000"/>
                </a:solidFill>
              </a:rPr>
              <a:t>加入</a:t>
            </a:r>
            <a:r>
              <a:rPr lang="en-US" altLang="zh-CN" sz="2400">
                <a:solidFill>
                  <a:srgbClr val="000000"/>
                </a:solidFill>
              </a:rPr>
              <a:t>HNO</a:t>
            </a:r>
            <a:r>
              <a:rPr lang="en-US" altLang="zh-CN" sz="2400" baseline="-25000">
                <a:solidFill>
                  <a:srgbClr val="000000"/>
                </a:solidFill>
              </a:rPr>
              <a:t>3</a:t>
            </a:r>
            <a:r>
              <a:rPr lang="zh-CN" altLang="en-US" sz="2400">
                <a:solidFill>
                  <a:srgbClr val="000000"/>
                </a:solidFill>
              </a:rPr>
              <a:t>酸化的硝酸银溶液： </a:t>
            </a:r>
          </a:p>
          <a:p>
            <a:pPr eaLnBrk="1" hangingPunct="1">
              <a:spcBef>
                <a:spcPct val="0"/>
              </a:spcBef>
              <a:buClrTx/>
              <a:buSzTx/>
              <a:buFontTx/>
              <a:buNone/>
            </a:pPr>
            <a:r>
              <a:rPr lang="zh-CN" altLang="en-US" sz="2400">
                <a:solidFill>
                  <a:srgbClr val="000000"/>
                </a:solidFill>
              </a:rPr>
              <a:t>　　氯离子：得</a:t>
            </a:r>
            <a:r>
              <a:rPr lang="zh-CN" altLang="en-US" sz="2400">
                <a:solidFill>
                  <a:srgbClr val="FF0000"/>
                </a:solidFill>
              </a:rPr>
              <a:t>白色</a:t>
            </a:r>
            <a:r>
              <a:rPr lang="zh-CN" altLang="en-US" sz="2400">
                <a:solidFill>
                  <a:srgbClr val="000000"/>
                </a:solidFill>
              </a:rPr>
              <a:t>沉淀 </a:t>
            </a:r>
            <a:r>
              <a:rPr lang="en-US" altLang="zh-CN" sz="2400">
                <a:solidFill>
                  <a:srgbClr val="000000"/>
                </a:solidFill>
              </a:rPr>
              <a:t>Ag</a:t>
            </a:r>
            <a:r>
              <a:rPr lang="en-US" altLang="zh-CN" sz="2400" baseline="30000">
                <a:solidFill>
                  <a:srgbClr val="000000"/>
                </a:solidFill>
              </a:rPr>
              <a:t>+</a:t>
            </a:r>
            <a:r>
              <a:rPr lang="zh-CN" altLang="en-US" sz="2400">
                <a:solidFill>
                  <a:srgbClr val="000000"/>
                </a:solidFill>
              </a:rPr>
              <a:t> </a:t>
            </a:r>
            <a:r>
              <a:rPr lang="en-US" altLang="zh-CN" sz="2400">
                <a:solidFill>
                  <a:srgbClr val="000000"/>
                </a:solidFill>
              </a:rPr>
              <a:t>(aq) + Cl</a:t>
            </a:r>
            <a:r>
              <a:rPr lang="en-US" altLang="zh-CN" sz="2400" baseline="30000">
                <a:solidFill>
                  <a:srgbClr val="000000"/>
                </a:solidFill>
              </a:rPr>
              <a:t>- </a:t>
            </a:r>
            <a:r>
              <a:rPr lang="en-US" altLang="zh-CN" sz="2400">
                <a:solidFill>
                  <a:srgbClr val="000000"/>
                </a:solidFill>
              </a:rPr>
              <a:t>(aq) → AgCl (s)</a:t>
            </a:r>
            <a:r>
              <a:rPr lang="zh-CN" altLang="en-US" sz="2400">
                <a:solidFill>
                  <a:srgbClr val="000000"/>
                </a:solidFill>
              </a:rPr>
              <a:t> </a:t>
            </a:r>
          </a:p>
          <a:p>
            <a:pPr eaLnBrk="1" hangingPunct="1">
              <a:spcBef>
                <a:spcPct val="0"/>
              </a:spcBef>
              <a:buClrTx/>
              <a:buSzTx/>
              <a:buFontTx/>
              <a:buNone/>
            </a:pPr>
            <a:r>
              <a:rPr lang="zh-CN" altLang="en-US" sz="2400">
                <a:solidFill>
                  <a:srgbClr val="000000"/>
                </a:solidFill>
              </a:rPr>
              <a:t>　　溴离子：得</a:t>
            </a:r>
            <a:r>
              <a:rPr lang="zh-CN" altLang="en-US" sz="2400">
                <a:solidFill>
                  <a:srgbClr val="FF0000"/>
                </a:solidFill>
              </a:rPr>
              <a:t>淡黄色</a:t>
            </a:r>
            <a:r>
              <a:rPr lang="zh-CN" altLang="en-US" sz="2400">
                <a:solidFill>
                  <a:srgbClr val="000000"/>
                </a:solidFill>
              </a:rPr>
              <a:t>沉淀 </a:t>
            </a:r>
            <a:r>
              <a:rPr lang="en-US" altLang="zh-CN" sz="2400">
                <a:solidFill>
                  <a:srgbClr val="000000"/>
                </a:solidFill>
              </a:rPr>
              <a:t>Ag</a:t>
            </a:r>
            <a:r>
              <a:rPr lang="en-US" altLang="zh-CN" sz="2400" baseline="30000">
                <a:solidFill>
                  <a:srgbClr val="000000"/>
                </a:solidFill>
              </a:rPr>
              <a:t>+</a:t>
            </a:r>
            <a:r>
              <a:rPr lang="zh-CN" altLang="en-US" sz="2400">
                <a:solidFill>
                  <a:srgbClr val="000000"/>
                </a:solidFill>
              </a:rPr>
              <a:t> </a:t>
            </a:r>
            <a:r>
              <a:rPr lang="en-US" altLang="zh-CN" sz="2400">
                <a:solidFill>
                  <a:srgbClr val="000000"/>
                </a:solidFill>
              </a:rPr>
              <a:t>(aq) + Br</a:t>
            </a:r>
            <a:r>
              <a:rPr lang="en-US" altLang="zh-CN" sz="2400" baseline="30000">
                <a:solidFill>
                  <a:srgbClr val="000000"/>
                </a:solidFill>
              </a:rPr>
              <a:t>- </a:t>
            </a:r>
            <a:r>
              <a:rPr lang="en-US" altLang="zh-CN" sz="2400">
                <a:solidFill>
                  <a:srgbClr val="000000"/>
                </a:solidFill>
              </a:rPr>
              <a:t>(aq) → AgBr (s)</a:t>
            </a:r>
            <a:r>
              <a:rPr lang="zh-CN" altLang="en-US" sz="2400">
                <a:solidFill>
                  <a:srgbClr val="000000"/>
                </a:solidFill>
              </a:rPr>
              <a:t> </a:t>
            </a:r>
          </a:p>
          <a:p>
            <a:pPr eaLnBrk="1" hangingPunct="1">
              <a:spcBef>
                <a:spcPct val="0"/>
              </a:spcBef>
              <a:buClrTx/>
              <a:buSzTx/>
              <a:buFontTx/>
              <a:buNone/>
            </a:pPr>
            <a:r>
              <a:rPr lang="zh-CN" altLang="en-US" sz="2400">
                <a:solidFill>
                  <a:srgbClr val="000000"/>
                </a:solidFill>
              </a:rPr>
              <a:t>　　碘离子：得</a:t>
            </a:r>
            <a:r>
              <a:rPr lang="zh-CN" altLang="en-US" sz="2400">
                <a:solidFill>
                  <a:srgbClr val="FF0000"/>
                </a:solidFill>
              </a:rPr>
              <a:t>黄色</a:t>
            </a:r>
            <a:r>
              <a:rPr lang="zh-CN" altLang="en-US" sz="2400">
                <a:solidFill>
                  <a:srgbClr val="000000"/>
                </a:solidFill>
              </a:rPr>
              <a:t>沉淀 </a:t>
            </a:r>
            <a:r>
              <a:rPr lang="en-US" altLang="zh-CN" sz="2400">
                <a:solidFill>
                  <a:srgbClr val="000000"/>
                </a:solidFill>
              </a:rPr>
              <a:t>Ag</a:t>
            </a:r>
            <a:r>
              <a:rPr lang="en-US" altLang="zh-CN" sz="2400" baseline="30000">
                <a:solidFill>
                  <a:srgbClr val="000000"/>
                </a:solidFill>
              </a:rPr>
              <a:t>+</a:t>
            </a:r>
            <a:r>
              <a:rPr lang="en-US" altLang="zh-CN" sz="2400">
                <a:solidFill>
                  <a:srgbClr val="000000"/>
                </a:solidFill>
              </a:rPr>
              <a:t>(aq) + I</a:t>
            </a:r>
            <a:r>
              <a:rPr lang="en-US" altLang="zh-CN" sz="2400" baseline="30000">
                <a:solidFill>
                  <a:srgbClr val="000000"/>
                </a:solidFill>
              </a:rPr>
              <a:t>-</a:t>
            </a:r>
            <a:r>
              <a:rPr lang="en-US" altLang="zh-CN" sz="2400">
                <a:solidFill>
                  <a:srgbClr val="000000"/>
                </a:solidFill>
              </a:rPr>
              <a:t>(aq) → AgI (s)</a:t>
            </a:r>
            <a:endParaRPr lang="zh-CN" altLang="en-US" sz="2400">
              <a:solidFill>
                <a:srgbClr val="000000"/>
              </a:solidFill>
            </a:endParaRPr>
          </a:p>
        </p:txBody>
      </p:sp>
      <p:sp>
        <p:nvSpPr>
          <p:cNvPr id="98308" name="灯片编号占位符 3">
            <a:extLst>
              <a:ext uri="{FF2B5EF4-FFF2-40B4-BE49-F238E27FC236}">
                <a16:creationId xmlns:a16="http://schemas.microsoft.com/office/drawing/2014/main" id="{D99D1E9F-03E9-EE44-2D37-C32648AA12EE}"/>
              </a:ext>
            </a:extLst>
          </p:cNvPr>
          <p:cNvSpPr>
            <a:spLocks noGrp="1"/>
          </p:cNvSpPr>
          <p:nvPr>
            <p:ph type="sldNum" sz="quarter" idx="12"/>
          </p:nvPr>
        </p:nvSpPr>
        <p:spPr>
          <a:xfrm>
            <a:off x="8763000" y="6629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CB1FEAC3-E308-4E94-B790-1DA43C76C0FF}" type="slidenum">
              <a:rPr lang="en-US" altLang="zh-CN" sz="1000"/>
              <a:pPr>
                <a:spcBef>
                  <a:spcPct val="0"/>
                </a:spcBef>
                <a:buClrTx/>
                <a:buSzTx/>
                <a:buFontTx/>
                <a:buNone/>
              </a:pPr>
              <a:t>84</a:t>
            </a:fld>
            <a:endParaRPr lang="en-US" altLang="zh-C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heckerboard(across)">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66851506-B5D8-4D84-49CF-ECA80366E601}"/>
              </a:ext>
            </a:extLst>
          </p:cNvPr>
          <p:cNvSpPr>
            <a:spLocks noGrp="1" noChangeArrowheads="1"/>
          </p:cNvSpPr>
          <p:nvPr>
            <p:ph type="body" idx="1"/>
          </p:nvPr>
        </p:nvSpPr>
        <p:spPr>
          <a:xfrm>
            <a:off x="1919288" y="692150"/>
            <a:ext cx="8208962" cy="4852988"/>
          </a:xfrm>
        </p:spPr>
        <p:txBody>
          <a:bodyPr/>
          <a:lstStyle/>
          <a:p>
            <a:pPr eaLnBrk="1" hangingPunct="1"/>
            <a:r>
              <a:rPr lang="en-US" altLang="zh-CN" sz="3200" b="1"/>
              <a:t> </a:t>
            </a:r>
            <a:r>
              <a:rPr lang="zh-CN" altLang="en-US" sz="3200" b="1">
                <a:solidFill>
                  <a:srgbClr val="0000FF"/>
                </a:solidFill>
              </a:rPr>
              <a:t>四、拟卤素和拟卤化物</a:t>
            </a:r>
            <a:r>
              <a:rPr lang="zh-CN" altLang="en-US" sz="3200" b="1"/>
              <a:t>  </a:t>
            </a:r>
            <a:r>
              <a:rPr lang="en-US" altLang="zh-CN" sz="3200" b="1"/>
              <a:t>( Pseudohalgen and Pseudohalide )</a:t>
            </a:r>
          </a:p>
          <a:p>
            <a:pPr eaLnBrk="1" hangingPunct="1"/>
            <a:endParaRPr lang="en-US" altLang="zh-CN" sz="3200" b="1"/>
          </a:p>
          <a:p>
            <a:pPr eaLnBrk="1" hangingPunct="1"/>
            <a:r>
              <a:rPr lang="en-US" altLang="zh-CN" b="1"/>
              <a:t>            (CN)</a:t>
            </a:r>
            <a:r>
              <a:rPr lang="en-US" altLang="zh-CN" b="1" baseline="-25000"/>
              <a:t>2</a:t>
            </a:r>
            <a:r>
              <a:rPr lang="en-US" altLang="zh-CN" b="1"/>
              <a:t>          (SCN)</a:t>
            </a:r>
            <a:r>
              <a:rPr lang="en-US" altLang="zh-CN" b="1" baseline="-25000"/>
              <a:t>2</a:t>
            </a:r>
            <a:r>
              <a:rPr lang="en-US" altLang="zh-CN" b="1"/>
              <a:t>           (OCN)</a:t>
            </a:r>
            <a:r>
              <a:rPr lang="en-US" altLang="zh-CN" b="1" baseline="-25000"/>
              <a:t>2</a:t>
            </a:r>
            <a:endParaRPr lang="en-US" altLang="zh-CN" b="1"/>
          </a:p>
          <a:p>
            <a:pPr eaLnBrk="1" hangingPunct="1"/>
            <a:r>
              <a:rPr lang="en-US" altLang="zh-CN" b="1"/>
              <a:t>             CN</a:t>
            </a:r>
            <a:r>
              <a:rPr lang="en-US" altLang="zh-CN" b="1" baseline="30000">
                <a:latin typeface="宋体" panose="02010600030101010101" pitchFamily="2" charset="-122"/>
              </a:rPr>
              <a:t>-</a:t>
            </a:r>
            <a:r>
              <a:rPr lang="en-US" altLang="zh-CN" b="1"/>
              <a:t>             SCN</a:t>
            </a:r>
            <a:r>
              <a:rPr lang="en-US" altLang="zh-CN" b="1" baseline="30000">
                <a:latin typeface="宋体" panose="02010600030101010101" pitchFamily="2" charset="-122"/>
              </a:rPr>
              <a:t>-</a:t>
            </a:r>
            <a:r>
              <a:rPr lang="en-US" altLang="zh-CN" b="1"/>
              <a:t>             OCN</a:t>
            </a:r>
            <a:r>
              <a:rPr lang="en-US" altLang="zh-CN" b="1" baseline="30000">
                <a:latin typeface="宋体" panose="02010600030101010101" pitchFamily="2" charset="-122"/>
              </a:rPr>
              <a:t>-</a:t>
            </a:r>
            <a:endParaRPr lang="en-US" altLang="zh-CN" b="1"/>
          </a:p>
          <a:p>
            <a:pPr eaLnBrk="1" hangingPunct="1"/>
            <a:r>
              <a:rPr lang="en-US" altLang="zh-CN" b="1"/>
              <a:t>              </a:t>
            </a:r>
            <a:r>
              <a:rPr lang="zh-CN" altLang="en-US" b="1"/>
              <a:t>氰               硫氰                氧氰         </a:t>
            </a:r>
          </a:p>
          <a:p>
            <a:pPr eaLnBrk="1" hangingPunct="1"/>
            <a:r>
              <a:rPr lang="zh-CN" altLang="en-US" b="1"/>
              <a:t>       某些负一价的阴离子在形成离子化合物或共价化合物时，表现出与卤离子相似的性质。在自由状态时，其性质与卤素单质相似，把它们称为</a:t>
            </a:r>
            <a:r>
              <a:rPr lang="zh-CN" altLang="en-US" b="1">
                <a:solidFill>
                  <a:srgbClr val="0000FF"/>
                </a:solidFill>
              </a:rPr>
              <a:t>拟卤素</a:t>
            </a:r>
            <a:r>
              <a:rPr lang="zh-CN" altLang="en-US" b="1"/>
              <a:t>。</a:t>
            </a:r>
          </a:p>
        </p:txBody>
      </p:sp>
      <p:sp>
        <p:nvSpPr>
          <p:cNvPr id="99331" name="灯片编号占位符 2">
            <a:extLst>
              <a:ext uri="{FF2B5EF4-FFF2-40B4-BE49-F238E27FC236}">
                <a16:creationId xmlns:a16="http://schemas.microsoft.com/office/drawing/2014/main" id="{6AF11480-89B3-EA2C-183A-FE322CEED3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C02D257D-10C2-4EBC-A461-3ACE30956774}" type="slidenum">
              <a:rPr lang="en-US" altLang="zh-CN" sz="1000"/>
              <a:pPr>
                <a:spcBef>
                  <a:spcPct val="0"/>
                </a:spcBef>
                <a:buClrTx/>
                <a:buSzTx/>
                <a:buFontTx/>
                <a:buNone/>
              </a:pPr>
              <a:t>85</a:t>
            </a:fld>
            <a:endParaRPr lang="en-US" altLang="zh-CN" sz="1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90DA9EFB-AF24-F5D0-942F-DBD3A1E74086}"/>
              </a:ext>
            </a:extLst>
          </p:cNvPr>
          <p:cNvSpPr>
            <a:spLocks noGrp="1" noChangeArrowheads="1"/>
          </p:cNvSpPr>
          <p:nvPr>
            <p:ph type="body" idx="1"/>
          </p:nvPr>
        </p:nvSpPr>
        <p:spPr>
          <a:xfrm>
            <a:off x="1919288" y="1052514"/>
            <a:ext cx="8604250" cy="4530725"/>
          </a:xfrm>
        </p:spPr>
        <p:txBody>
          <a:bodyPr>
            <a:normAutofit lnSpcReduction="10000"/>
          </a:bodyPr>
          <a:lstStyle/>
          <a:p>
            <a:pPr eaLnBrk="1" hangingPunct="1"/>
            <a:r>
              <a:rPr lang="en-US" altLang="zh-CN" b="1"/>
              <a:t> </a:t>
            </a:r>
            <a:r>
              <a:rPr lang="zh-CN" altLang="en-US" b="1" u="sng">
                <a:solidFill>
                  <a:srgbClr val="0000FF"/>
                </a:solidFill>
              </a:rPr>
              <a:t>拟卤素与卤素的相似性</a:t>
            </a:r>
            <a:r>
              <a:rPr lang="zh-CN" altLang="en-US" b="1"/>
              <a:t>主要表现在以下几个方面</a:t>
            </a:r>
            <a:r>
              <a:rPr lang="en-US" altLang="zh-CN" b="1"/>
              <a:t>:</a:t>
            </a:r>
          </a:p>
          <a:p>
            <a:pPr eaLnBrk="1" hangingPunct="1"/>
            <a:endParaRPr lang="en-US" altLang="zh-CN" b="1"/>
          </a:p>
          <a:p>
            <a:pPr eaLnBrk="1" hangingPunct="1"/>
            <a:r>
              <a:rPr lang="en-US" altLang="zh-CN" b="1"/>
              <a:t>   (1) </a:t>
            </a:r>
            <a:r>
              <a:rPr lang="zh-CN" altLang="en-US" b="1"/>
              <a:t>游离状态皆形成双聚的易挥发分子。</a:t>
            </a:r>
          </a:p>
          <a:p>
            <a:pPr eaLnBrk="1" hangingPunct="1"/>
            <a:r>
              <a:rPr lang="zh-CN" altLang="en-US" b="1"/>
              <a:t>   </a:t>
            </a:r>
            <a:r>
              <a:rPr lang="en-US" altLang="zh-CN" b="1"/>
              <a:t>(2) </a:t>
            </a:r>
            <a:r>
              <a:rPr lang="zh-CN" altLang="en-US" b="1"/>
              <a:t>与氢形成酸，除氢氰酸外多数酸性较强。</a:t>
            </a:r>
          </a:p>
          <a:p>
            <a:pPr eaLnBrk="1" hangingPunct="1"/>
            <a:r>
              <a:rPr lang="zh-CN" altLang="en-US" b="1"/>
              <a:t>   </a:t>
            </a:r>
            <a:r>
              <a:rPr lang="en-US" altLang="zh-CN" b="1"/>
              <a:t>(3) </a:t>
            </a:r>
            <a:r>
              <a:rPr lang="zh-CN" altLang="en-US" b="1"/>
              <a:t>与金属化合成盐。与卤素相似，它们的银、</a:t>
            </a:r>
          </a:p>
          <a:p>
            <a:pPr eaLnBrk="1" hangingPunct="1"/>
            <a:r>
              <a:rPr lang="zh-CN" altLang="en-US" b="1"/>
              <a:t>        汞</a:t>
            </a:r>
            <a:r>
              <a:rPr lang="en-US" altLang="zh-CN" b="1"/>
              <a:t>(</a:t>
            </a:r>
            <a:r>
              <a:rPr lang="en-US" altLang="zh-CN" b="1">
                <a:latin typeface="宋体" panose="02010600030101010101" pitchFamily="2" charset="-122"/>
              </a:rPr>
              <a:t>I</a:t>
            </a:r>
            <a:r>
              <a:rPr lang="en-US" altLang="zh-CN" b="1"/>
              <a:t>) </a:t>
            </a:r>
            <a:r>
              <a:rPr lang="zh-CN" altLang="en-US" b="1"/>
              <a:t>、铅</a:t>
            </a:r>
            <a:r>
              <a:rPr lang="en-US" altLang="zh-CN" b="1"/>
              <a:t>(</a:t>
            </a:r>
            <a:r>
              <a:rPr lang="en-US" altLang="zh-CN" b="1">
                <a:latin typeface="宋体" panose="02010600030101010101" pitchFamily="2" charset="-122"/>
              </a:rPr>
              <a:t>II</a:t>
            </a:r>
            <a:r>
              <a:rPr lang="en-US" altLang="zh-CN" b="1"/>
              <a:t>)</a:t>
            </a:r>
            <a:r>
              <a:rPr lang="zh-CN" altLang="en-US" b="1"/>
              <a:t>盐均难溶于水。</a:t>
            </a:r>
          </a:p>
          <a:p>
            <a:pPr eaLnBrk="1" hangingPunct="1"/>
            <a:r>
              <a:rPr lang="zh-CN" altLang="en-US" b="1"/>
              <a:t>   </a:t>
            </a:r>
            <a:r>
              <a:rPr lang="en-US" altLang="zh-CN" b="1"/>
              <a:t>(4) </a:t>
            </a:r>
            <a:r>
              <a:rPr lang="zh-CN" altLang="en-US" b="1"/>
              <a:t>与碱，水作用也和卤素相似（歧化）。</a:t>
            </a:r>
          </a:p>
          <a:p>
            <a:pPr eaLnBrk="1" hangingPunct="1"/>
            <a:r>
              <a:rPr lang="zh-CN" altLang="en-US" b="1"/>
              <a:t>   </a:t>
            </a:r>
            <a:r>
              <a:rPr lang="en-US" altLang="zh-CN" b="1"/>
              <a:t>(5) </a:t>
            </a:r>
            <a:r>
              <a:rPr lang="zh-CN" altLang="en-US" b="1"/>
              <a:t>形成与卤素类似的配合物。</a:t>
            </a:r>
          </a:p>
          <a:p>
            <a:pPr eaLnBrk="1" hangingPunct="1"/>
            <a:r>
              <a:rPr lang="zh-CN" altLang="en-US" b="1"/>
              <a:t>   </a:t>
            </a:r>
            <a:r>
              <a:rPr lang="en-US" altLang="zh-CN" b="1"/>
              <a:t>(6) </a:t>
            </a:r>
            <a:r>
              <a:rPr lang="zh-CN" altLang="en-US" b="1"/>
              <a:t>拟卤离子与卤离子一样也具有还原性。</a:t>
            </a:r>
          </a:p>
        </p:txBody>
      </p:sp>
      <p:sp>
        <p:nvSpPr>
          <p:cNvPr id="100355" name="灯片编号占位符 2">
            <a:extLst>
              <a:ext uri="{FF2B5EF4-FFF2-40B4-BE49-F238E27FC236}">
                <a16:creationId xmlns:a16="http://schemas.microsoft.com/office/drawing/2014/main" id="{040F6B34-F978-C2EF-7C1B-DA691CEFB7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85C6D935-205B-40F9-AB8D-7544B629ECDB}" type="slidenum">
              <a:rPr lang="en-US" altLang="zh-CN" sz="1000"/>
              <a:pPr>
                <a:spcBef>
                  <a:spcPct val="0"/>
                </a:spcBef>
                <a:buClrTx/>
                <a:buSzTx/>
                <a:buFontTx/>
                <a:buNone/>
              </a:pPr>
              <a:t>86</a:t>
            </a:fld>
            <a:endParaRPr lang="en-US" altLang="zh-CN" sz="10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4C809A84-244B-022A-CE99-DE3A39289C42}"/>
              </a:ext>
            </a:extLst>
          </p:cNvPr>
          <p:cNvSpPr>
            <a:spLocks noGrp="1" noChangeArrowheads="1"/>
          </p:cNvSpPr>
          <p:nvPr>
            <p:ph type="body" sz="half" idx="1"/>
          </p:nvPr>
        </p:nvSpPr>
        <p:spPr>
          <a:xfrm>
            <a:off x="2208214" y="981076"/>
            <a:ext cx="7761287" cy="4968875"/>
          </a:xfrm>
        </p:spPr>
        <p:txBody>
          <a:bodyPr>
            <a:normAutofit fontScale="92500" lnSpcReduction="10000"/>
          </a:bodyPr>
          <a:lstStyle/>
          <a:p>
            <a:pPr marL="0" indent="0">
              <a:tabLst>
                <a:tab pos="263525" algn="l"/>
              </a:tabLst>
            </a:pPr>
            <a:r>
              <a:rPr lang="en-US" altLang="zh-CN" b="1"/>
              <a:t>  </a:t>
            </a:r>
            <a:r>
              <a:rPr lang="en-US" altLang="zh-CN" b="1">
                <a:solidFill>
                  <a:srgbClr val="0000FF"/>
                </a:solidFill>
              </a:rPr>
              <a:t>3. </a:t>
            </a:r>
            <a:r>
              <a:rPr lang="zh-CN" altLang="en-US" b="1">
                <a:solidFill>
                  <a:srgbClr val="0000FF"/>
                </a:solidFill>
              </a:rPr>
              <a:t>氰和氰化物   </a:t>
            </a:r>
            <a:r>
              <a:rPr lang="en-US" altLang="zh-CN" b="1">
                <a:solidFill>
                  <a:srgbClr val="0000FF"/>
                </a:solidFill>
              </a:rPr>
              <a:t>( cyanogen and cyanide )</a:t>
            </a:r>
          </a:p>
          <a:p>
            <a:pPr marL="0" indent="0">
              <a:tabLst>
                <a:tab pos="263525" algn="l"/>
              </a:tabLst>
            </a:pPr>
            <a:r>
              <a:rPr lang="en-US" altLang="zh-CN" b="1"/>
              <a:t>    (CN)</a:t>
            </a:r>
            <a:r>
              <a:rPr lang="en-US" altLang="zh-CN" b="1" baseline="-25000"/>
              <a:t>2</a:t>
            </a:r>
            <a:r>
              <a:rPr lang="zh-CN" altLang="en-US" b="1"/>
              <a:t>结构式</a:t>
            </a:r>
            <a:r>
              <a:rPr lang="en-US" altLang="zh-CN" b="1"/>
              <a:t>:</a:t>
            </a:r>
          </a:p>
          <a:p>
            <a:pPr marL="0" indent="0">
              <a:tabLst>
                <a:tab pos="263525" algn="l"/>
              </a:tabLst>
            </a:pPr>
            <a:r>
              <a:rPr lang="en-US" altLang="zh-CN" b="1"/>
              <a:t>   </a:t>
            </a:r>
            <a:r>
              <a:rPr lang="zh-CN" altLang="en-US" b="1"/>
              <a:t>无色气体，有苦杏仁臭味，极毒。</a:t>
            </a:r>
          </a:p>
          <a:p>
            <a:pPr marL="0" indent="0">
              <a:tabLst>
                <a:tab pos="263525" algn="l"/>
              </a:tabLst>
            </a:pPr>
            <a:r>
              <a:rPr lang="zh-CN" altLang="en-US" b="1"/>
              <a:t>   制备：可由加热</a:t>
            </a:r>
            <a:r>
              <a:rPr lang="en-US" altLang="zh-CN" b="1"/>
              <a:t>AgCN</a:t>
            </a:r>
            <a:r>
              <a:rPr lang="zh-CN" altLang="en-US" b="1"/>
              <a:t>或</a:t>
            </a:r>
            <a:r>
              <a:rPr lang="en-US" altLang="zh-CN" b="1"/>
              <a:t>Hg(CN)</a:t>
            </a:r>
            <a:r>
              <a:rPr lang="en-US" altLang="zh-CN" sz="1800" b="1"/>
              <a:t>2</a:t>
            </a:r>
            <a:r>
              <a:rPr lang="zh-CN" altLang="en-US" b="1"/>
              <a:t>与</a:t>
            </a:r>
            <a:r>
              <a:rPr lang="en-US" altLang="zh-CN" b="1"/>
              <a:t>HgCl</a:t>
            </a:r>
            <a:r>
              <a:rPr lang="en-US" altLang="zh-CN" sz="1800" b="1"/>
              <a:t>2</a:t>
            </a:r>
            <a:r>
              <a:rPr lang="zh-CN" altLang="en-US" b="1"/>
              <a:t>共热</a:t>
            </a:r>
          </a:p>
          <a:p>
            <a:pPr marL="0" indent="0">
              <a:tabLst>
                <a:tab pos="263525" algn="l"/>
              </a:tabLst>
            </a:pPr>
            <a:r>
              <a:rPr lang="zh-CN" altLang="en-US" b="1"/>
              <a:t>获得：</a:t>
            </a:r>
          </a:p>
          <a:p>
            <a:pPr marL="0" indent="0">
              <a:tabLst>
                <a:tab pos="263525" algn="l"/>
              </a:tabLst>
            </a:pPr>
            <a:r>
              <a:rPr lang="zh-CN" altLang="en-US" b="1"/>
              <a:t>        </a:t>
            </a:r>
            <a:r>
              <a:rPr lang="en-US" altLang="zh-CN" b="1"/>
              <a:t>2AgCN = 2Ag + (CN)</a:t>
            </a:r>
            <a:r>
              <a:rPr lang="en-US" altLang="zh-CN" b="1" baseline="-25000"/>
              <a:t>2</a:t>
            </a:r>
            <a:endParaRPr lang="en-US" altLang="zh-CN" b="1"/>
          </a:p>
          <a:p>
            <a:pPr marL="0" indent="0">
              <a:tabLst>
                <a:tab pos="263525" algn="l"/>
              </a:tabLst>
            </a:pPr>
            <a:r>
              <a:rPr lang="en-US" altLang="zh-CN" b="1"/>
              <a:t>        Hg(CN)</a:t>
            </a:r>
            <a:r>
              <a:rPr lang="en-US" altLang="zh-CN" b="1" baseline="-25000"/>
              <a:t>2</a:t>
            </a:r>
            <a:r>
              <a:rPr lang="en-US" altLang="zh-CN" b="1"/>
              <a:t> + HgCl</a:t>
            </a:r>
            <a:r>
              <a:rPr lang="en-US" altLang="zh-CN" b="1" baseline="-25000"/>
              <a:t>2</a:t>
            </a:r>
            <a:r>
              <a:rPr lang="en-US" altLang="zh-CN" b="1"/>
              <a:t> = Hg</a:t>
            </a:r>
            <a:r>
              <a:rPr lang="en-US" altLang="zh-CN" b="1" baseline="-25000"/>
              <a:t>2</a:t>
            </a:r>
            <a:r>
              <a:rPr lang="en-US" altLang="zh-CN" b="1"/>
              <a:t>Cl</a:t>
            </a:r>
            <a:r>
              <a:rPr lang="en-US" altLang="zh-CN" b="1" baseline="-25000"/>
              <a:t>2</a:t>
            </a:r>
            <a:r>
              <a:rPr lang="en-US" altLang="zh-CN" b="1"/>
              <a:t> + (CN)</a:t>
            </a:r>
            <a:r>
              <a:rPr lang="en-US" altLang="zh-CN" b="1" baseline="-25000"/>
              <a:t>2</a:t>
            </a:r>
          </a:p>
          <a:p>
            <a:pPr marL="0" indent="0">
              <a:tabLst>
                <a:tab pos="263525" algn="l"/>
              </a:tabLst>
            </a:pPr>
            <a:r>
              <a:rPr lang="en-US" altLang="zh-CN" b="1"/>
              <a:t>   </a:t>
            </a:r>
          </a:p>
          <a:p>
            <a:pPr marL="0" indent="0">
              <a:tabLst>
                <a:tab pos="263525" algn="l"/>
              </a:tabLst>
            </a:pPr>
            <a:r>
              <a:rPr lang="zh-CN" altLang="en-US" b="1"/>
              <a:t>反应性</a:t>
            </a:r>
            <a:r>
              <a:rPr lang="en-US" altLang="zh-CN" b="1"/>
              <a:t>:</a:t>
            </a:r>
          </a:p>
          <a:p>
            <a:pPr marL="0" indent="0">
              <a:tabLst>
                <a:tab pos="263525" algn="l"/>
              </a:tabLst>
            </a:pPr>
            <a:endParaRPr lang="en-US" altLang="zh-CN" b="1" baseline="-25000"/>
          </a:p>
          <a:p>
            <a:pPr marL="0" indent="0">
              <a:tabLst>
                <a:tab pos="263525" algn="l"/>
              </a:tabLst>
            </a:pPr>
            <a:r>
              <a:rPr lang="en-US" altLang="zh-CN" b="1"/>
              <a:t>    </a:t>
            </a:r>
          </a:p>
        </p:txBody>
      </p:sp>
      <p:graphicFrame>
        <p:nvGraphicFramePr>
          <p:cNvPr id="101379" name="Object 0">
            <a:extLst>
              <a:ext uri="{FF2B5EF4-FFF2-40B4-BE49-F238E27FC236}">
                <a16:creationId xmlns:a16="http://schemas.microsoft.com/office/drawing/2014/main" id="{3E9B1003-3C32-B2DD-9DA6-E84B6688C2C5}"/>
              </a:ext>
            </a:extLst>
          </p:cNvPr>
          <p:cNvGraphicFramePr>
            <a:graphicFrameLocks noChangeAspect="1"/>
          </p:cNvGraphicFramePr>
          <p:nvPr>
            <p:ph sz="half" idx="2"/>
          </p:nvPr>
        </p:nvGraphicFramePr>
        <p:xfrm>
          <a:off x="5087938" y="1484314"/>
          <a:ext cx="3168650" cy="555625"/>
        </p:xfrm>
        <a:graphic>
          <a:graphicData uri="http://schemas.openxmlformats.org/presentationml/2006/ole">
            <mc:AlternateContent xmlns:mc="http://schemas.openxmlformats.org/markup-compatibility/2006">
              <mc:Choice xmlns:v="urn:schemas-microsoft-com:vml" Requires="v">
                <p:oleObj name="Document" r:id="rId2" imgW="2009775" imgH="352425" progId="ChemWindow.Document">
                  <p:embed/>
                </p:oleObj>
              </mc:Choice>
              <mc:Fallback>
                <p:oleObj name="Document" r:id="rId2" imgW="2009775" imgH="352425" progId="ChemWindow.Document">
                  <p:embed/>
                  <p:pic>
                    <p:nvPicPr>
                      <p:cNvPr id="101379" name="Object 0">
                        <a:extLst>
                          <a:ext uri="{FF2B5EF4-FFF2-40B4-BE49-F238E27FC236}">
                            <a16:creationId xmlns:a16="http://schemas.microsoft.com/office/drawing/2014/main" id="{3E9B1003-3C32-B2DD-9DA6-E84B6688C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1484314"/>
                        <a:ext cx="316865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0" name="Rectangle 9">
            <a:extLst>
              <a:ext uri="{FF2B5EF4-FFF2-40B4-BE49-F238E27FC236}">
                <a16:creationId xmlns:a16="http://schemas.microsoft.com/office/drawing/2014/main" id="{A8C9B925-61F5-C07A-F55D-44D09265B808}"/>
              </a:ext>
            </a:extLst>
          </p:cNvPr>
          <p:cNvSpPr>
            <a:spLocks noChangeArrowheads="1"/>
          </p:cNvSpPr>
          <p:nvPr/>
        </p:nvSpPr>
        <p:spPr bwMode="auto">
          <a:xfrm>
            <a:off x="4076700" y="31734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aphicFrame>
        <p:nvGraphicFramePr>
          <p:cNvPr id="101381" name="Object 1">
            <a:extLst>
              <a:ext uri="{FF2B5EF4-FFF2-40B4-BE49-F238E27FC236}">
                <a16:creationId xmlns:a16="http://schemas.microsoft.com/office/drawing/2014/main" id="{50AEF74C-7323-88A1-7C03-984522D620E5}"/>
              </a:ext>
            </a:extLst>
          </p:cNvPr>
          <p:cNvGraphicFramePr>
            <a:graphicFrameLocks noChangeAspect="1"/>
          </p:cNvGraphicFramePr>
          <p:nvPr/>
        </p:nvGraphicFramePr>
        <p:xfrm>
          <a:off x="2279650" y="5373689"/>
          <a:ext cx="8001000" cy="1120775"/>
        </p:xfrm>
        <a:graphic>
          <a:graphicData uri="http://schemas.openxmlformats.org/presentationml/2006/ole">
            <mc:AlternateContent xmlns:mc="http://schemas.openxmlformats.org/markup-compatibility/2006">
              <mc:Choice xmlns:v="urn:schemas-microsoft-com:vml" Requires="v">
                <p:oleObj r:id="rId4" imgW="4038600" imgH="508000" progId="Equation.3">
                  <p:embed/>
                </p:oleObj>
              </mc:Choice>
              <mc:Fallback>
                <p:oleObj r:id="rId4" imgW="4038600" imgH="508000" progId="Equation.3">
                  <p:embed/>
                  <p:pic>
                    <p:nvPicPr>
                      <p:cNvPr id="101381" name="Object 1">
                        <a:extLst>
                          <a:ext uri="{FF2B5EF4-FFF2-40B4-BE49-F238E27FC236}">
                            <a16:creationId xmlns:a16="http://schemas.microsoft.com/office/drawing/2014/main" id="{50AEF74C-7323-88A1-7C03-984522D62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750" r="-1888"/>
                      <a:stretch>
                        <a:fillRect/>
                      </a:stretch>
                    </p:blipFill>
                    <p:spPr bwMode="auto">
                      <a:xfrm>
                        <a:off x="2279650" y="5373689"/>
                        <a:ext cx="8001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2" name="灯片编号占位符 5">
            <a:extLst>
              <a:ext uri="{FF2B5EF4-FFF2-40B4-BE49-F238E27FC236}">
                <a16:creationId xmlns:a16="http://schemas.microsoft.com/office/drawing/2014/main" id="{46B06B02-986F-54DF-A556-BD343B86BC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A6517CE2-A840-4E83-AD94-3A7431B30198}" type="slidenum">
              <a:rPr lang="en-US" altLang="zh-CN" sz="1000"/>
              <a:pPr>
                <a:spcBef>
                  <a:spcPct val="0"/>
                </a:spcBef>
                <a:buClrTx/>
                <a:buSzTx/>
                <a:buFontTx/>
                <a:buNone/>
              </a:pPr>
              <a:t>87</a:t>
            </a:fld>
            <a:endParaRPr lang="en-US" altLang="zh-CN" sz="1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D9A4FFEB-1C32-2602-C460-89EB22C64706}"/>
              </a:ext>
            </a:extLst>
          </p:cNvPr>
          <p:cNvSpPr>
            <a:spLocks noGrp="1" noChangeArrowheads="1"/>
          </p:cNvSpPr>
          <p:nvPr>
            <p:ph type="body" idx="1"/>
          </p:nvPr>
        </p:nvSpPr>
        <p:spPr>
          <a:xfrm>
            <a:off x="2057401" y="381000"/>
            <a:ext cx="8208963" cy="6248400"/>
          </a:xfrm>
        </p:spPr>
        <p:txBody>
          <a:bodyPr/>
          <a:lstStyle/>
          <a:p>
            <a:pPr eaLnBrk="1" hangingPunct="1"/>
            <a:r>
              <a:rPr lang="en-US" altLang="zh-CN" b="1"/>
              <a:t> </a:t>
            </a:r>
            <a:r>
              <a:rPr lang="en-US" altLang="zh-CN" b="1">
                <a:solidFill>
                  <a:srgbClr val="FF0000"/>
                </a:solidFill>
              </a:rPr>
              <a:t>※ </a:t>
            </a:r>
            <a:r>
              <a:rPr lang="zh-CN" altLang="en-US" b="1">
                <a:solidFill>
                  <a:srgbClr val="FF0000"/>
                </a:solidFill>
              </a:rPr>
              <a:t>所有氰化物剧毒，</a:t>
            </a:r>
            <a:r>
              <a:rPr lang="en-US" altLang="zh-CN" b="1">
                <a:solidFill>
                  <a:srgbClr val="FF0000"/>
                </a:solidFill>
              </a:rPr>
              <a:t>mg</a:t>
            </a:r>
            <a:r>
              <a:rPr lang="zh-CN" altLang="en-US" b="1">
                <a:solidFill>
                  <a:srgbClr val="FF0000"/>
                </a:solidFill>
              </a:rPr>
              <a:t>量的</a:t>
            </a:r>
            <a:r>
              <a:rPr lang="en-US" altLang="zh-CN" b="1">
                <a:solidFill>
                  <a:srgbClr val="FF0000"/>
                </a:solidFill>
              </a:rPr>
              <a:t>KCN</a:t>
            </a:r>
            <a:r>
              <a:rPr lang="zh-CN" altLang="en-US" b="1">
                <a:solidFill>
                  <a:srgbClr val="FF0000"/>
                </a:solidFill>
              </a:rPr>
              <a:t>或</a:t>
            </a:r>
            <a:r>
              <a:rPr lang="en-US" altLang="zh-CN" b="1">
                <a:solidFill>
                  <a:srgbClr val="FF0000"/>
                </a:solidFill>
              </a:rPr>
              <a:t>NaCN</a:t>
            </a:r>
            <a:r>
              <a:rPr lang="zh-CN" altLang="en-US" b="1">
                <a:solidFill>
                  <a:srgbClr val="FF0000"/>
                </a:solidFill>
              </a:rPr>
              <a:t>就可使人致死！！！  </a:t>
            </a:r>
          </a:p>
          <a:p>
            <a:pPr eaLnBrk="1" hangingPunct="1"/>
            <a:endParaRPr lang="zh-CN" altLang="en-US" b="1"/>
          </a:p>
          <a:p>
            <a:pPr eaLnBrk="1" hangingPunct="1"/>
            <a:endParaRPr lang="zh-CN" altLang="en-US" b="1"/>
          </a:p>
          <a:p>
            <a:pPr eaLnBrk="1" hangingPunct="1"/>
            <a:endParaRPr lang="zh-CN" altLang="en-US" b="1"/>
          </a:p>
          <a:p>
            <a:pPr eaLnBrk="1" hangingPunct="1"/>
            <a:r>
              <a:rPr lang="zh-CN" altLang="en-US" b="1"/>
              <a:t>氰化物可以用</a:t>
            </a:r>
            <a:r>
              <a:rPr lang="en-US" altLang="zh-CN" b="1"/>
              <a:t>C(</a:t>
            </a:r>
            <a:r>
              <a:rPr lang="en-US" altLang="zh-CN" b="1">
                <a:latin typeface="宋体" panose="02010600030101010101" pitchFamily="2" charset="-122"/>
              </a:rPr>
              <a:t>IV</a:t>
            </a:r>
            <a:r>
              <a:rPr lang="en-US" altLang="zh-CN" b="1"/>
              <a:t>)</a:t>
            </a:r>
            <a:r>
              <a:rPr lang="zh-CN" altLang="en-US" b="1"/>
              <a:t>化合物与碳反应制得：</a:t>
            </a:r>
          </a:p>
          <a:p>
            <a:pPr eaLnBrk="1" hangingPunct="1"/>
            <a:endParaRPr lang="zh-CN" altLang="en-US" b="1"/>
          </a:p>
          <a:p>
            <a:pPr eaLnBrk="1" hangingPunct="1"/>
            <a:r>
              <a:rPr lang="zh-CN" altLang="en-US" b="1"/>
              <a:t>   </a:t>
            </a:r>
          </a:p>
          <a:p>
            <a:pPr eaLnBrk="1" hangingPunct="1"/>
            <a:endParaRPr lang="zh-CN" altLang="en-US" b="1"/>
          </a:p>
          <a:p>
            <a:pPr eaLnBrk="1" hangingPunct="1"/>
            <a:r>
              <a:rPr lang="en-US" altLang="zh-CN" b="1"/>
              <a:t>※ CN</a:t>
            </a:r>
            <a:r>
              <a:rPr lang="en-US" altLang="zh-CN" b="1" baseline="30000">
                <a:latin typeface="宋体" panose="02010600030101010101" pitchFamily="2" charset="-122"/>
              </a:rPr>
              <a:t>-</a:t>
            </a:r>
            <a:r>
              <a:rPr lang="zh-CN" altLang="en-US" b="1"/>
              <a:t>极易与过渡金属</a:t>
            </a:r>
            <a:r>
              <a:rPr lang="en-US" altLang="zh-CN" b="1"/>
              <a:t>Zn</a:t>
            </a:r>
            <a:r>
              <a:rPr lang="en-US" altLang="zh-CN" b="1" baseline="30000"/>
              <a:t>2+</a:t>
            </a:r>
            <a:r>
              <a:rPr lang="en-US" altLang="zh-CN" b="1"/>
              <a:t>, Ag</a:t>
            </a:r>
            <a:r>
              <a:rPr lang="en-US" altLang="zh-CN" b="1" baseline="30000"/>
              <a:t>+</a:t>
            </a:r>
            <a:r>
              <a:rPr lang="en-US" altLang="zh-CN" b="1"/>
              <a:t>, Cd</a:t>
            </a:r>
            <a:r>
              <a:rPr lang="en-US" altLang="zh-CN" b="1" baseline="30000"/>
              <a:t>2+</a:t>
            </a:r>
            <a:r>
              <a:rPr lang="zh-CN" altLang="en-US" b="1"/>
              <a:t>形成稳定的</a:t>
            </a:r>
          </a:p>
          <a:p>
            <a:pPr eaLnBrk="1" hangingPunct="1"/>
            <a:r>
              <a:rPr lang="zh-CN" altLang="en-US" b="1"/>
              <a:t>离子，不溶的重金属氰化物在</a:t>
            </a:r>
            <a:r>
              <a:rPr lang="en-US" altLang="zh-CN" b="1"/>
              <a:t>NaCN</a:t>
            </a:r>
            <a:r>
              <a:rPr lang="zh-CN" altLang="en-US" b="1"/>
              <a:t>或</a:t>
            </a:r>
            <a:r>
              <a:rPr lang="en-US" altLang="zh-CN" b="1"/>
              <a:t>KCN</a:t>
            </a:r>
            <a:r>
              <a:rPr lang="zh-CN" altLang="en-US" b="1"/>
              <a:t>溶液中</a:t>
            </a:r>
          </a:p>
          <a:p>
            <a:pPr eaLnBrk="1" hangingPunct="1"/>
            <a:r>
              <a:rPr lang="zh-CN" altLang="en-US" b="1"/>
              <a:t>由于生成氰配离子而变得可溶。</a:t>
            </a:r>
          </a:p>
        </p:txBody>
      </p:sp>
      <p:pic>
        <p:nvPicPr>
          <p:cNvPr id="102403" name="Picture 4">
            <a:extLst>
              <a:ext uri="{FF2B5EF4-FFF2-40B4-BE49-F238E27FC236}">
                <a16:creationId xmlns:a16="http://schemas.microsoft.com/office/drawing/2014/main" id="{2E0582E0-5092-FB54-261D-D58DB56B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24" r="14696"/>
          <a:stretch>
            <a:fillRect/>
          </a:stretch>
        </p:blipFill>
        <p:spPr bwMode="auto">
          <a:xfrm>
            <a:off x="2362200" y="1371601"/>
            <a:ext cx="7467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5">
            <a:extLst>
              <a:ext uri="{FF2B5EF4-FFF2-40B4-BE49-F238E27FC236}">
                <a16:creationId xmlns:a16="http://schemas.microsoft.com/office/drawing/2014/main" id="{06D8E72C-4A8C-0E8E-8A71-0033202F7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45" r="24539"/>
          <a:stretch>
            <a:fillRect/>
          </a:stretch>
        </p:blipFill>
        <p:spPr bwMode="auto">
          <a:xfrm>
            <a:off x="2667000" y="3352801"/>
            <a:ext cx="56388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灯片编号占位符 4">
            <a:extLst>
              <a:ext uri="{FF2B5EF4-FFF2-40B4-BE49-F238E27FC236}">
                <a16:creationId xmlns:a16="http://schemas.microsoft.com/office/drawing/2014/main" id="{248B8313-66C1-E2D9-19C1-E32CD9659F98}"/>
              </a:ext>
            </a:extLst>
          </p:cNvPr>
          <p:cNvSpPr>
            <a:spLocks noGrp="1"/>
          </p:cNvSpPr>
          <p:nvPr>
            <p:ph type="sldNum" sz="quarter" idx="12"/>
          </p:nvPr>
        </p:nvSpPr>
        <p:spPr>
          <a:xfrm>
            <a:off x="8763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8AC05A4E-E74F-42B3-A153-401DAF9C12B1}" type="slidenum">
              <a:rPr lang="en-US" altLang="zh-CN" sz="1000"/>
              <a:pPr>
                <a:spcBef>
                  <a:spcPct val="0"/>
                </a:spcBef>
                <a:buClrTx/>
                <a:buSzTx/>
                <a:buFontTx/>
                <a:buNone/>
              </a:pPr>
              <a:t>88</a:t>
            </a:fld>
            <a:endParaRPr lang="en-US" altLang="zh-CN"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78">
                                            <p:txEl>
                                              <p:pRg st="8" end="8"/>
                                            </p:txEl>
                                          </p:spTgt>
                                        </p:tgtEl>
                                        <p:attrNameLst>
                                          <p:attrName>style.visibility</p:attrName>
                                        </p:attrNameLst>
                                      </p:cBhvr>
                                      <p:to>
                                        <p:strVal val="visible"/>
                                      </p:to>
                                    </p:set>
                                    <p:animEffect transition="in" filter="blinds(horizontal)">
                                      <p:cBhvr>
                                        <p:cTn id="7" dur="500"/>
                                        <p:tgtEl>
                                          <p:spTgt spid="101378">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1378">
                                            <p:txEl>
                                              <p:pRg st="9" end="9"/>
                                            </p:txEl>
                                          </p:spTgt>
                                        </p:tgtEl>
                                        <p:attrNameLst>
                                          <p:attrName>style.visibility</p:attrName>
                                        </p:attrNameLst>
                                      </p:cBhvr>
                                      <p:to>
                                        <p:strVal val="visible"/>
                                      </p:to>
                                    </p:set>
                                    <p:animEffect transition="in" filter="blinds(horizontal)">
                                      <p:cBhvr>
                                        <p:cTn id="10" dur="500"/>
                                        <p:tgtEl>
                                          <p:spTgt spid="101378">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1378">
                                            <p:txEl>
                                              <p:pRg st="10" end="10"/>
                                            </p:txEl>
                                          </p:spTgt>
                                        </p:tgtEl>
                                        <p:attrNameLst>
                                          <p:attrName>style.visibility</p:attrName>
                                        </p:attrNameLst>
                                      </p:cBhvr>
                                      <p:to>
                                        <p:strVal val="visible"/>
                                      </p:to>
                                    </p:set>
                                    <p:animEffect transition="in" filter="blinds(horizontal)">
                                      <p:cBhvr>
                                        <p:cTn id="13" dur="500"/>
                                        <p:tgtEl>
                                          <p:spTgt spid="1013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a:extLst>
              <a:ext uri="{FF2B5EF4-FFF2-40B4-BE49-F238E27FC236}">
                <a16:creationId xmlns:a16="http://schemas.microsoft.com/office/drawing/2014/main" id="{FBE759FD-34B5-527C-0050-AA8DA5A34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717" r="237"/>
          <a:stretch>
            <a:fillRect/>
          </a:stretch>
        </p:blipFill>
        <p:spPr bwMode="auto">
          <a:xfrm>
            <a:off x="8362950" y="1989139"/>
            <a:ext cx="2305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a:extLst>
              <a:ext uri="{FF2B5EF4-FFF2-40B4-BE49-F238E27FC236}">
                <a16:creationId xmlns:a16="http://schemas.microsoft.com/office/drawing/2014/main" id="{73616ED1-8B57-07B3-D9A9-68AA414ADD65}"/>
              </a:ext>
            </a:extLst>
          </p:cNvPr>
          <p:cNvSpPr>
            <a:spLocks noGrp="1" noChangeArrowheads="1"/>
          </p:cNvSpPr>
          <p:nvPr>
            <p:ph type="body" idx="1"/>
          </p:nvPr>
        </p:nvSpPr>
        <p:spPr>
          <a:xfrm>
            <a:off x="1847850" y="404814"/>
            <a:ext cx="7772400" cy="4530725"/>
          </a:xfrm>
        </p:spPr>
        <p:txBody>
          <a:bodyPr>
            <a:normAutofit fontScale="92500" lnSpcReduction="20000"/>
          </a:bodyPr>
          <a:lstStyle/>
          <a:p>
            <a:pPr eaLnBrk="1" hangingPunct="1"/>
            <a:r>
              <a:rPr lang="en-US" altLang="zh-CN" b="1"/>
              <a:t> </a:t>
            </a:r>
            <a:r>
              <a:rPr lang="en-US" altLang="zh-CN" b="1">
                <a:solidFill>
                  <a:srgbClr val="0000FF"/>
                </a:solidFill>
              </a:rPr>
              <a:t>4. </a:t>
            </a:r>
            <a:r>
              <a:rPr lang="zh-CN" altLang="en-US" b="1">
                <a:solidFill>
                  <a:srgbClr val="0000FF"/>
                </a:solidFill>
              </a:rPr>
              <a:t>硫氰和硫氰酸盐   </a:t>
            </a:r>
            <a:r>
              <a:rPr lang="en-US" altLang="zh-CN" b="1">
                <a:solidFill>
                  <a:srgbClr val="0000FF"/>
                </a:solidFill>
              </a:rPr>
              <a:t>( thiocyanogen and thiocyanate )</a:t>
            </a:r>
          </a:p>
          <a:p>
            <a:pPr eaLnBrk="1" hangingPunct="1"/>
            <a:endParaRPr lang="en-US" altLang="zh-CN" b="1">
              <a:solidFill>
                <a:srgbClr val="0000FF"/>
              </a:solidFill>
            </a:endParaRPr>
          </a:p>
          <a:p>
            <a:pPr eaLnBrk="1" hangingPunct="1"/>
            <a:r>
              <a:rPr lang="en-US" altLang="zh-CN" b="1"/>
              <a:t>  (1) </a:t>
            </a:r>
            <a:r>
              <a:rPr lang="zh-CN" altLang="en-US" b="1"/>
              <a:t>制备：</a:t>
            </a:r>
          </a:p>
          <a:p>
            <a:pPr eaLnBrk="1" hangingPunct="1"/>
            <a:r>
              <a:rPr lang="zh-CN" altLang="en-US" b="1"/>
              <a:t>  </a:t>
            </a:r>
            <a:r>
              <a:rPr lang="en-US" altLang="zh-CN" b="1"/>
              <a:t>a. (SCN)</a:t>
            </a:r>
            <a:r>
              <a:rPr lang="en-US" altLang="zh-CN" b="1" baseline="-25000"/>
              <a:t>2 </a:t>
            </a:r>
            <a:r>
              <a:rPr lang="en-US" altLang="zh-CN" b="1"/>
              <a:t>:</a:t>
            </a:r>
          </a:p>
          <a:p>
            <a:pPr eaLnBrk="1" hangingPunct="1"/>
            <a:r>
              <a:rPr lang="en-US" altLang="zh-CN" b="1"/>
              <a:t>                 2AgSCN + Br</a:t>
            </a:r>
            <a:r>
              <a:rPr lang="en-US" altLang="zh-CN" b="1" baseline="-25000"/>
              <a:t>2</a:t>
            </a:r>
            <a:r>
              <a:rPr lang="en-US" altLang="zh-CN" b="1"/>
              <a:t> = 2AgBr + (SCN)</a:t>
            </a:r>
            <a:r>
              <a:rPr lang="en-US" altLang="zh-CN" b="1" baseline="-25000"/>
              <a:t>2</a:t>
            </a:r>
            <a:endParaRPr lang="en-US" altLang="zh-CN" b="1"/>
          </a:p>
          <a:p>
            <a:pPr eaLnBrk="1" hangingPunct="1"/>
            <a:r>
              <a:rPr lang="en-US" altLang="zh-CN" b="1"/>
              <a:t>  b. SCN</a:t>
            </a:r>
            <a:r>
              <a:rPr lang="en-US" altLang="zh-CN" b="1" baseline="30000">
                <a:latin typeface="宋体" panose="02010600030101010101" pitchFamily="2" charset="-122"/>
              </a:rPr>
              <a:t>-</a:t>
            </a:r>
            <a:r>
              <a:rPr lang="en-US" altLang="zh-CN" b="1"/>
              <a:t>:</a:t>
            </a:r>
          </a:p>
          <a:p>
            <a:pPr eaLnBrk="1" hangingPunct="1"/>
            <a:r>
              <a:rPr lang="en-US" altLang="zh-CN" b="1"/>
              <a:t>                 KCN + S= KSCN</a:t>
            </a:r>
          </a:p>
          <a:p>
            <a:pPr eaLnBrk="1" hangingPunct="1"/>
            <a:r>
              <a:rPr lang="en-US" altLang="zh-CN" b="1"/>
              <a:t>  </a:t>
            </a:r>
          </a:p>
          <a:p>
            <a:pPr eaLnBrk="1" hangingPunct="1"/>
            <a:r>
              <a:rPr lang="zh-CN" altLang="en-US" b="1"/>
              <a:t>工业上： </a:t>
            </a:r>
            <a:endParaRPr lang="en-US" altLang="zh-CN" b="1"/>
          </a:p>
          <a:p>
            <a:pPr eaLnBrk="1" hangingPunct="1"/>
            <a:r>
              <a:rPr lang="en-US" altLang="zh-CN" b="1"/>
              <a:t>    4NH</a:t>
            </a:r>
            <a:r>
              <a:rPr lang="en-US" altLang="zh-CN" b="1" baseline="-25000"/>
              <a:t>3</a:t>
            </a:r>
            <a:r>
              <a:rPr lang="en-US" altLang="zh-CN" b="1"/>
              <a:t> + CS</a:t>
            </a:r>
            <a:r>
              <a:rPr lang="en-US" altLang="zh-CN" b="1" baseline="-25000"/>
              <a:t>2</a:t>
            </a:r>
            <a:r>
              <a:rPr lang="en-US" altLang="zh-CN" b="1"/>
              <a:t> = NH</a:t>
            </a:r>
            <a:r>
              <a:rPr lang="en-US" altLang="zh-CN" b="1" baseline="-25000"/>
              <a:t>4</a:t>
            </a:r>
            <a:r>
              <a:rPr lang="en-US" altLang="zh-CN" b="1"/>
              <a:t>SCN + (NH</a:t>
            </a:r>
            <a:r>
              <a:rPr lang="en-US" altLang="zh-CN" b="1" baseline="-25000"/>
              <a:t>4</a:t>
            </a:r>
            <a:r>
              <a:rPr lang="en-US" altLang="zh-CN" b="1"/>
              <a:t>)</a:t>
            </a:r>
            <a:r>
              <a:rPr lang="en-US" altLang="zh-CN" b="1" baseline="-25000"/>
              <a:t>2</a:t>
            </a:r>
            <a:r>
              <a:rPr lang="en-US" altLang="zh-CN" b="1"/>
              <a:t>S</a:t>
            </a:r>
          </a:p>
          <a:p>
            <a:pPr eaLnBrk="1" hangingPunct="1"/>
            <a:endParaRPr lang="en-US" altLang="zh-CN" b="1" baseline="30000">
              <a:latin typeface="宋体" panose="02010600030101010101" pitchFamily="2" charset="-122"/>
            </a:endParaRPr>
          </a:p>
        </p:txBody>
      </p:sp>
      <p:sp>
        <p:nvSpPr>
          <p:cNvPr id="104452" name="灯片编号占位符 2">
            <a:extLst>
              <a:ext uri="{FF2B5EF4-FFF2-40B4-BE49-F238E27FC236}">
                <a16:creationId xmlns:a16="http://schemas.microsoft.com/office/drawing/2014/main" id="{E4037809-5ABA-A88C-E272-F575C2B517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8ABD9B1B-EA03-47F3-BECE-85BE699C9F82}" type="slidenum">
              <a:rPr lang="en-US" altLang="zh-CN" sz="1000"/>
              <a:pPr>
                <a:spcBef>
                  <a:spcPct val="0"/>
                </a:spcBef>
                <a:buClrTx/>
                <a:buSzTx/>
                <a:buFontTx/>
                <a:buNone/>
              </a:pPr>
              <a:t>89</a:t>
            </a:fld>
            <a:endParaRPr lang="en-US" altLang="zh-CN" sz="1000"/>
          </a:p>
        </p:txBody>
      </p:sp>
      <p:pic>
        <p:nvPicPr>
          <p:cNvPr id="104453" name="Picture 4">
            <a:extLst>
              <a:ext uri="{FF2B5EF4-FFF2-40B4-BE49-F238E27FC236}">
                <a16:creationId xmlns:a16="http://schemas.microsoft.com/office/drawing/2014/main" id="{D60B40DE-D8FE-A720-B85D-DA64F7A01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19" b="46786"/>
          <a:stretch>
            <a:fillRect/>
          </a:stretch>
        </p:blipFill>
        <p:spPr bwMode="auto">
          <a:xfrm>
            <a:off x="8699500" y="692150"/>
            <a:ext cx="19685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5">
            <a:extLst>
              <a:ext uri="{FF2B5EF4-FFF2-40B4-BE49-F238E27FC236}">
                <a16:creationId xmlns:a16="http://schemas.microsoft.com/office/drawing/2014/main" id="{D215DA6D-03A1-70D3-3E49-FB51601C1495}"/>
              </a:ext>
            </a:extLst>
          </p:cNvPr>
          <p:cNvGraphicFramePr>
            <a:graphicFrameLocks noChangeAspect="1"/>
          </p:cNvGraphicFramePr>
          <p:nvPr/>
        </p:nvGraphicFramePr>
        <p:xfrm>
          <a:off x="1847850" y="908050"/>
          <a:ext cx="6623050" cy="1798638"/>
        </p:xfrm>
        <a:graphic>
          <a:graphicData uri="http://schemas.openxmlformats.org/presentationml/2006/ole">
            <mc:AlternateContent xmlns:mc="http://schemas.openxmlformats.org/markup-compatibility/2006">
              <mc:Choice xmlns:v="urn:schemas-microsoft-com:vml" Requires="v">
                <p:oleObj name="BMP 图像" r:id="rId2" imgW="6622354" imgH="1798095" progId="Paint.Picture">
                  <p:embed/>
                </p:oleObj>
              </mc:Choice>
              <mc:Fallback>
                <p:oleObj name="BMP 图像" r:id="rId2" imgW="6622354" imgH="1798095" progId="Paint.Picture">
                  <p:embed/>
                  <p:pic>
                    <p:nvPicPr>
                      <p:cNvPr id="15362" name="Object 5">
                        <a:extLst>
                          <a:ext uri="{FF2B5EF4-FFF2-40B4-BE49-F238E27FC236}">
                            <a16:creationId xmlns:a16="http://schemas.microsoft.com/office/drawing/2014/main" id="{D215DA6D-03A1-70D3-3E49-FB51601C1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908050"/>
                        <a:ext cx="6623050" cy="179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4">
            <a:extLst>
              <a:ext uri="{FF2B5EF4-FFF2-40B4-BE49-F238E27FC236}">
                <a16:creationId xmlns:a16="http://schemas.microsoft.com/office/drawing/2014/main" id="{FB0CFD87-FB3B-51F6-8FC5-FBF5B0BC0C92}"/>
              </a:ext>
            </a:extLst>
          </p:cNvPr>
          <p:cNvGraphicFramePr>
            <a:graphicFrameLocks noChangeAspect="1"/>
          </p:cNvGraphicFramePr>
          <p:nvPr/>
        </p:nvGraphicFramePr>
        <p:xfrm>
          <a:off x="4440239" y="3500439"/>
          <a:ext cx="3589337" cy="1798637"/>
        </p:xfrm>
        <a:graphic>
          <a:graphicData uri="http://schemas.openxmlformats.org/presentationml/2006/ole">
            <mc:AlternateContent xmlns:mc="http://schemas.openxmlformats.org/markup-compatibility/2006">
              <mc:Choice xmlns:v="urn:schemas-microsoft-com:vml" Requires="v">
                <p:oleObj name="BMP 图像" r:id="rId4" imgW="3589331" imgH="1798095" progId="Paint.Picture">
                  <p:embed/>
                </p:oleObj>
              </mc:Choice>
              <mc:Fallback>
                <p:oleObj name="BMP 图像" r:id="rId4" imgW="3589331" imgH="1798095" progId="Paint.Picture">
                  <p:embed/>
                  <p:pic>
                    <p:nvPicPr>
                      <p:cNvPr id="15363" name="Object 4">
                        <a:extLst>
                          <a:ext uri="{FF2B5EF4-FFF2-40B4-BE49-F238E27FC236}">
                            <a16:creationId xmlns:a16="http://schemas.microsoft.com/office/drawing/2014/main" id="{FB0CFD87-FB3B-51F6-8FC5-FBF5B0BC0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9" y="3500439"/>
                        <a:ext cx="3589337"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矩形 13">
            <a:extLst>
              <a:ext uri="{FF2B5EF4-FFF2-40B4-BE49-F238E27FC236}">
                <a16:creationId xmlns:a16="http://schemas.microsoft.com/office/drawing/2014/main" id="{21EB1D97-7276-FF3F-0A9E-AB46BB4B97E8}"/>
              </a:ext>
            </a:extLst>
          </p:cNvPr>
          <p:cNvSpPr/>
          <p:nvPr/>
        </p:nvSpPr>
        <p:spPr>
          <a:xfrm>
            <a:off x="1774826" y="188914"/>
            <a:ext cx="4221163" cy="522287"/>
          </a:xfrm>
          <a:prstGeom prst="rect">
            <a:avLst/>
          </a:prstGeom>
        </p:spPr>
        <p:txBody>
          <a:bodyPr wrap="none">
            <a:spAutoFit/>
          </a:bodyPr>
          <a:lstStyle/>
          <a:p>
            <a:pPr marL="342900" indent="-342900">
              <a:spcBef>
                <a:spcPct val="20000"/>
              </a:spcBef>
              <a:buClr>
                <a:srgbClr val="CC0066"/>
              </a:buClr>
              <a:buSzPct val="70000"/>
              <a:defRPr/>
            </a:pPr>
            <a:r>
              <a:rPr lang="en-US" altLang="zh-CN" sz="2800" kern="0" dirty="0">
                <a:solidFill>
                  <a:srgbClr val="000000"/>
                </a:solidFill>
                <a:latin typeface="Arial"/>
                <a:ea typeface="宋体"/>
              </a:rPr>
              <a:t> </a:t>
            </a:r>
            <a:r>
              <a:rPr lang="en-US" altLang="zh-CN" sz="2800" kern="0" dirty="0">
                <a:solidFill>
                  <a:srgbClr val="0000FF"/>
                </a:solidFill>
                <a:latin typeface="Arial"/>
                <a:ea typeface="宋体"/>
              </a:rPr>
              <a:t>3. [ + 4 ]   O.S          CO</a:t>
            </a:r>
            <a:r>
              <a:rPr lang="en-US" altLang="zh-CN" sz="2800" kern="0" baseline="-25000" dirty="0">
                <a:solidFill>
                  <a:srgbClr val="0000FF"/>
                </a:solidFill>
                <a:latin typeface="Arial"/>
                <a:ea typeface="宋体"/>
              </a:rPr>
              <a:t>2</a:t>
            </a:r>
          </a:p>
        </p:txBody>
      </p:sp>
      <p:graphicFrame>
        <p:nvGraphicFramePr>
          <p:cNvPr id="22531" name="Object 3">
            <a:extLst>
              <a:ext uri="{FF2B5EF4-FFF2-40B4-BE49-F238E27FC236}">
                <a16:creationId xmlns:a16="http://schemas.microsoft.com/office/drawing/2014/main" id="{C73B0B65-F2A4-4400-C1E8-A08C0F82BC0F}"/>
              </a:ext>
            </a:extLst>
          </p:cNvPr>
          <p:cNvGraphicFramePr>
            <a:graphicFrameLocks noChangeAspect="1"/>
          </p:cNvGraphicFramePr>
          <p:nvPr/>
        </p:nvGraphicFramePr>
        <p:xfrm>
          <a:off x="7824788" y="3500439"/>
          <a:ext cx="1020762" cy="923925"/>
        </p:xfrm>
        <a:graphic>
          <a:graphicData uri="http://schemas.openxmlformats.org/presentationml/2006/ole">
            <mc:AlternateContent xmlns:mc="http://schemas.openxmlformats.org/markup-compatibility/2006">
              <mc:Choice xmlns:v="urn:schemas-microsoft-com:vml" Requires="v">
                <p:oleObj name="公式" r:id="rId6" imgW="266400" imgH="241200" progId="Equation.3">
                  <p:embed/>
                </p:oleObj>
              </mc:Choice>
              <mc:Fallback>
                <p:oleObj name="公式" r:id="rId6" imgW="266400" imgH="241200" progId="Equation.3">
                  <p:embed/>
                  <p:pic>
                    <p:nvPicPr>
                      <p:cNvPr id="22531" name="Object 3">
                        <a:extLst>
                          <a:ext uri="{FF2B5EF4-FFF2-40B4-BE49-F238E27FC236}">
                            <a16:creationId xmlns:a16="http://schemas.microsoft.com/office/drawing/2014/main" id="{C73B0B65-F2A4-4400-C1E8-A08C0F82B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788" y="3500439"/>
                        <a:ext cx="1020762" cy="923925"/>
                      </a:xfrm>
                      <a:prstGeom prst="rect">
                        <a:avLst/>
                      </a:prstGeom>
                      <a:solidFill>
                        <a:srgbClr val="FF9900">
                          <a:alpha val="80000"/>
                        </a:srgbClr>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20">
            <a:extLst>
              <a:ext uri="{FF2B5EF4-FFF2-40B4-BE49-F238E27FC236}">
                <a16:creationId xmlns:a16="http://schemas.microsoft.com/office/drawing/2014/main" id="{491372D1-9FA1-75B2-009E-ED5753F24814}"/>
              </a:ext>
            </a:extLst>
          </p:cNvPr>
          <p:cNvSpPr>
            <a:spLocks noChangeArrowheads="1"/>
          </p:cNvSpPr>
          <p:nvPr/>
        </p:nvSpPr>
        <p:spPr bwMode="auto">
          <a:xfrm>
            <a:off x="1847850" y="836614"/>
            <a:ext cx="4604956" cy="562419"/>
          </a:xfrm>
          <a:prstGeom prst="rect">
            <a:avLst/>
          </a:prstGeom>
          <a:solidFill>
            <a:srgbClr val="CCFFFF">
              <a:alpha val="81960"/>
            </a:srgbClr>
          </a:solidFill>
          <a:ln w="19050">
            <a:solidFill>
              <a:srgbClr val="000000"/>
            </a:solidFill>
            <a:miter lim="800000"/>
            <a:headEnd/>
            <a:tailEnd/>
          </a:ln>
        </p:spPr>
        <p:txBody>
          <a:bodyPr wrap="none" lIns="99779" tIns="49890" rIns="99779" bIns="49890">
            <a:spAutoFit/>
          </a:bodyPr>
          <a:lstStyle/>
          <a:p>
            <a:pPr defTabSz="998538">
              <a:defRPr/>
            </a:pPr>
            <a:r>
              <a:rPr lang="zh-CN" altLang="en-US" sz="3000" kern="0" dirty="0">
                <a:solidFill>
                  <a:sysClr val="windowText" lastClr="000000"/>
                </a:solidFill>
                <a:latin typeface="Arial" charset="0"/>
              </a:rPr>
              <a:t>经典的分子结构：</a:t>
            </a:r>
            <a:r>
              <a:rPr lang="en-US" altLang="zh-CN" sz="3000" kern="0" dirty="0">
                <a:solidFill>
                  <a:sysClr val="windowText" lastClr="000000"/>
                </a:solidFill>
                <a:latin typeface="Arial" charset="0"/>
              </a:rPr>
              <a:t>O=C=O</a:t>
            </a:r>
          </a:p>
        </p:txBody>
      </p:sp>
      <p:grpSp>
        <p:nvGrpSpPr>
          <p:cNvPr id="15367" name="Group 27">
            <a:extLst>
              <a:ext uri="{FF2B5EF4-FFF2-40B4-BE49-F238E27FC236}">
                <a16:creationId xmlns:a16="http://schemas.microsoft.com/office/drawing/2014/main" id="{48B85369-98E5-3C62-43A4-83C8F8F41FFA}"/>
              </a:ext>
            </a:extLst>
          </p:cNvPr>
          <p:cNvGrpSpPr>
            <a:grpSpLocks/>
          </p:cNvGrpSpPr>
          <p:nvPr/>
        </p:nvGrpSpPr>
        <p:grpSpPr bwMode="auto">
          <a:xfrm>
            <a:off x="1847851" y="2133601"/>
            <a:ext cx="3859213" cy="531813"/>
            <a:chOff x="720" y="1771"/>
            <a:chExt cx="2247" cy="304"/>
          </a:xfrm>
        </p:grpSpPr>
        <p:grpSp>
          <p:nvGrpSpPr>
            <p:cNvPr id="15376" name="Group 28">
              <a:extLst>
                <a:ext uri="{FF2B5EF4-FFF2-40B4-BE49-F238E27FC236}">
                  <a16:creationId xmlns:a16="http://schemas.microsoft.com/office/drawing/2014/main" id="{297EB0B5-CBE2-EC15-2075-B9C06C4AE8A9}"/>
                </a:ext>
              </a:extLst>
            </p:cNvPr>
            <p:cNvGrpSpPr>
              <a:grpSpLocks/>
            </p:cNvGrpSpPr>
            <p:nvPr/>
          </p:nvGrpSpPr>
          <p:grpSpPr bwMode="auto">
            <a:xfrm>
              <a:off x="1032" y="1903"/>
              <a:ext cx="240" cy="96"/>
              <a:chOff x="1296" y="1488"/>
              <a:chExt cx="240" cy="96"/>
            </a:xfrm>
          </p:grpSpPr>
          <p:sp>
            <p:nvSpPr>
              <p:cNvPr id="46" name="Line 29">
                <a:extLst>
                  <a:ext uri="{FF2B5EF4-FFF2-40B4-BE49-F238E27FC236}">
                    <a16:creationId xmlns:a16="http://schemas.microsoft.com/office/drawing/2014/main" id="{F59CAF1D-2CB7-FC6F-403F-8AA08A66A377}"/>
                  </a:ext>
                </a:extLst>
              </p:cNvPr>
              <p:cNvSpPr>
                <a:spLocks noChangeShapeType="1"/>
              </p:cNvSpPr>
              <p:nvPr/>
            </p:nvSpPr>
            <p:spPr bwMode="auto">
              <a:xfrm>
                <a:off x="1296" y="1536"/>
                <a:ext cx="237" cy="0"/>
              </a:xfrm>
              <a:prstGeom prst="line">
                <a:avLst/>
              </a:prstGeom>
              <a:noFill/>
              <a:ln w="9525">
                <a:solidFill>
                  <a:srgbClr val="000000"/>
                </a:solidFill>
                <a:round/>
                <a:headEnd/>
                <a:tailEnd/>
              </a:ln>
            </p:spPr>
            <p:txBody>
              <a:bodyPr wrap="none" anchor="ctr"/>
              <a:lstStyle/>
              <a:p>
                <a:pPr>
                  <a:defRPr/>
                </a:pPr>
                <a:endParaRPr lang="zh-CN" altLang="en-US" sz="2800" kern="0">
                  <a:solidFill>
                    <a:sysClr val="windowText" lastClr="000000"/>
                  </a:solidFill>
                  <a:latin typeface="Arial" charset="0"/>
                </a:endParaRPr>
              </a:p>
            </p:txBody>
          </p:sp>
          <p:sp>
            <p:nvSpPr>
              <p:cNvPr id="47" name="Line 30">
                <a:extLst>
                  <a:ext uri="{FF2B5EF4-FFF2-40B4-BE49-F238E27FC236}">
                    <a16:creationId xmlns:a16="http://schemas.microsoft.com/office/drawing/2014/main" id="{6ACEE711-19E5-A9C3-E2D0-2C3870215630}"/>
                  </a:ext>
                </a:extLst>
              </p:cNvPr>
              <p:cNvSpPr>
                <a:spLocks noChangeShapeType="1"/>
              </p:cNvSpPr>
              <p:nvPr/>
            </p:nvSpPr>
            <p:spPr bwMode="auto">
              <a:xfrm>
                <a:off x="1296" y="1584"/>
                <a:ext cx="237" cy="0"/>
              </a:xfrm>
              <a:prstGeom prst="line">
                <a:avLst/>
              </a:prstGeom>
              <a:noFill/>
              <a:ln w="9525">
                <a:solidFill>
                  <a:srgbClr val="000000"/>
                </a:solidFill>
                <a:round/>
                <a:headEnd/>
                <a:tailEnd/>
              </a:ln>
            </p:spPr>
            <p:txBody>
              <a:bodyPr wrap="none" anchor="ctr"/>
              <a:lstStyle/>
              <a:p>
                <a:pPr>
                  <a:defRPr/>
                </a:pPr>
                <a:endParaRPr lang="zh-CN" altLang="en-US" sz="2800" kern="0">
                  <a:solidFill>
                    <a:sysClr val="windowText" lastClr="000000"/>
                  </a:solidFill>
                  <a:latin typeface="Arial" charset="0"/>
                </a:endParaRPr>
              </a:p>
            </p:txBody>
          </p:sp>
          <p:sp>
            <p:nvSpPr>
              <p:cNvPr id="48" name="Line 31">
                <a:extLst>
                  <a:ext uri="{FF2B5EF4-FFF2-40B4-BE49-F238E27FC236}">
                    <a16:creationId xmlns:a16="http://schemas.microsoft.com/office/drawing/2014/main" id="{AE92B07C-6366-6256-1C67-03BAC4CEAFBF}"/>
                  </a:ext>
                </a:extLst>
              </p:cNvPr>
              <p:cNvSpPr>
                <a:spLocks noChangeShapeType="1"/>
              </p:cNvSpPr>
              <p:nvPr/>
            </p:nvSpPr>
            <p:spPr bwMode="auto">
              <a:xfrm flipH="1">
                <a:off x="1296" y="1488"/>
                <a:ext cx="237" cy="0"/>
              </a:xfrm>
              <a:prstGeom prst="line">
                <a:avLst/>
              </a:prstGeom>
              <a:noFill/>
              <a:ln w="9525">
                <a:solidFill>
                  <a:srgbClr val="000000"/>
                </a:solidFill>
                <a:round/>
                <a:headEnd/>
                <a:tailEnd type="triangle" w="med" len="med"/>
              </a:ln>
            </p:spPr>
            <p:txBody>
              <a:bodyPr wrap="none" anchor="ctr"/>
              <a:lstStyle/>
              <a:p>
                <a:pPr>
                  <a:defRPr/>
                </a:pPr>
                <a:endParaRPr lang="zh-CN" altLang="en-US" sz="2800" kern="0">
                  <a:solidFill>
                    <a:sysClr val="windowText" lastClr="000000"/>
                  </a:solidFill>
                  <a:latin typeface="Arial" charset="0"/>
                </a:endParaRPr>
              </a:p>
            </p:txBody>
          </p:sp>
        </p:grpSp>
        <p:sp>
          <p:nvSpPr>
            <p:cNvPr id="45" name="Rectangle 32">
              <a:extLst>
                <a:ext uri="{FF2B5EF4-FFF2-40B4-BE49-F238E27FC236}">
                  <a16:creationId xmlns:a16="http://schemas.microsoft.com/office/drawing/2014/main" id="{2805707B-E49D-D056-C4BD-12661045841F}"/>
                </a:ext>
              </a:extLst>
            </p:cNvPr>
            <p:cNvSpPr>
              <a:spLocks noChangeArrowheads="1"/>
            </p:cNvSpPr>
            <p:nvPr/>
          </p:nvSpPr>
          <p:spPr bwMode="auto">
            <a:xfrm>
              <a:off x="720" y="1771"/>
              <a:ext cx="2247" cy="304"/>
            </a:xfrm>
            <a:prstGeom prst="rect">
              <a:avLst/>
            </a:prstGeom>
            <a:noFill/>
            <a:ln w="9525">
              <a:noFill/>
              <a:miter lim="800000"/>
              <a:headEnd/>
              <a:tailEnd/>
            </a:ln>
          </p:spPr>
          <p:txBody>
            <a:bodyPr wrap="none" lIns="99779" tIns="49890" rIns="99779" bIns="49890">
              <a:spAutoFit/>
            </a:bodyPr>
            <a:lstStyle/>
            <a:p>
              <a:pPr defTabSz="998538">
                <a:spcBef>
                  <a:spcPct val="40000"/>
                </a:spcBef>
                <a:defRPr/>
              </a:pPr>
              <a:r>
                <a:rPr lang="en-US" altLang="zh-CN" sz="2800" kern="0" dirty="0">
                  <a:solidFill>
                    <a:sysClr val="windowText" lastClr="000000"/>
                  </a:solidFill>
                  <a:latin typeface="Arial" charset="0"/>
                </a:rPr>
                <a:t> C     O</a:t>
              </a:r>
              <a:r>
                <a:rPr lang="zh-CN" altLang="en-US" sz="2800" kern="0" dirty="0">
                  <a:solidFill>
                    <a:sysClr val="windowText" lastClr="000000"/>
                  </a:solidFill>
                  <a:latin typeface="Arial" charset="0"/>
                </a:rPr>
                <a:t>叁键键长</a:t>
              </a:r>
              <a:r>
                <a:rPr lang="en-US" altLang="zh-CN" sz="2800" kern="0" dirty="0">
                  <a:solidFill>
                    <a:sysClr val="windowText" lastClr="000000"/>
                  </a:solidFill>
                  <a:latin typeface="Times New Roman" pitchFamily="18" charset="0"/>
                  <a:cs typeface="Times New Roman" pitchFamily="18" charset="0"/>
                </a:rPr>
                <a:t>113 pm</a:t>
              </a:r>
            </a:p>
          </p:txBody>
        </p:sp>
      </p:grpSp>
      <p:sp>
        <p:nvSpPr>
          <p:cNvPr id="49" name="Rectangle 33">
            <a:extLst>
              <a:ext uri="{FF2B5EF4-FFF2-40B4-BE49-F238E27FC236}">
                <a16:creationId xmlns:a16="http://schemas.microsoft.com/office/drawing/2014/main" id="{8FC14E4C-9F45-29A4-D661-F4216EC8DC08}"/>
              </a:ext>
            </a:extLst>
          </p:cNvPr>
          <p:cNvSpPr>
            <a:spLocks noChangeArrowheads="1"/>
          </p:cNvSpPr>
          <p:nvPr/>
        </p:nvSpPr>
        <p:spPr bwMode="auto">
          <a:xfrm>
            <a:off x="1992314" y="2752726"/>
            <a:ext cx="7127875" cy="531813"/>
          </a:xfrm>
          <a:prstGeom prst="rect">
            <a:avLst/>
          </a:prstGeom>
          <a:noFill/>
          <a:ln w="9525">
            <a:noFill/>
            <a:miter lim="800000"/>
            <a:headEnd/>
            <a:tailEnd/>
          </a:ln>
        </p:spPr>
        <p:txBody>
          <a:bodyPr lIns="99779" tIns="49890" rIns="99779" bIns="49890">
            <a:spAutoFit/>
          </a:bodyPr>
          <a:lstStyle/>
          <a:p>
            <a:pPr defTabSz="998538">
              <a:spcBef>
                <a:spcPct val="50000"/>
              </a:spcBef>
              <a:defRPr/>
            </a:pPr>
            <a:r>
              <a:rPr lang="en-US" altLang="zh-CN" sz="2800" kern="0" dirty="0">
                <a:solidFill>
                  <a:sysClr val="windowText" lastClr="000000"/>
                </a:solidFill>
                <a:latin typeface="Arial" charset="0"/>
              </a:rPr>
              <a:t>O=C=O</a:t>
            </a:r>
            <a:r>
              <a:rPr lang="zh-CN" altLang="en-US" sz="2800" kern="0" dirty="0">
                <a:solidFill>
                  <a:sysClr val="windowText" lastClr="000000"/>
                </a:solidFill>
                <a:latin typeface="Arial" charset="0"/>
              </a:rPr>
              <a:t>中，碳、氧之间键长</a:t>
            </a:r>
            <a:r>
              <a:rPr lang="en-US" altLang="zh-CN" sz="2800" kern="0" dirty="0">
                <a:solidFill>
                  <a:sysClr val="windowText" lastClr="000000"/>
                </a:solidFill>
                <a:latin typeface="Arial" charset="0"/>
              </a:rPr>
              <a:t>116 pm</a:t>
            </a:r>
          </a:p>
        </p:txBody>
      </p:sp>
      <p:sp>
        <p:nvSpPr>
          <p:cNvPr id="50" name="Rectangle 34">
            <a:extLst>
              <a:ext uri="{FF2B5EF4-FFF2-40B4-BE49-F238E27FC236}">
                <a16:creationId xmlns:a16="http://schemas.microsoft.com/office/drawing/2014/main" id="{D90A7A83-44A9-F75A-8A7F-71E4449286AC}"/>
              </a:ext>
            </a:extLst>
          </p:cNvPr>
          <p:cNvSpPr>
            <a:spLocks noChangeArrowheads="1"/>
          </p:cNvSpPr>
          <p:nvPr/>
        </p:nvSpPr>
        <p:spPr bwMode="auto">
          <a:xfrm>
            <a:off x="2135188" y="3421064"/>
            <a:ext cx="2161980" cy="593197"/>
          </a:xfrm>
          <a:prstGeom prst="rect">
            <a:avLst/>
          </a:prstGeom>
          <a:noFill/>
          <a:ln w="9525">
            <a:noFill/>
            <a:miter lim="800000"/>
            <a:headEnd/>
            <a:tailEnd/>
          </a:ln>
        </p:spPr>
        <p:txBody>
          <a:bodyPr wrap="none" lIns="99779" tIns="49890" rIns="99779" bIns="49890">
            <a:spAutoFit/>
          </a:bodyPr>
          <a:lstStyle/>
          <a:p>
            <a:pPr defTabSz="998538">
              <a:defRPr/>
            </a:pPr>
            <a:r>
              <a:rPr lang="en-US" altLang="zh-CN" sz="3200" kern="0">
                <a:solidFill>
                  <a:srgbClr val="0000CC"/>
                </a:solidFill>
                <a:latin typeface="Arial" charset="0"/>
              </a:rPr>
              <a:t>C</a:t>
            </a:r>
            <a:r>
              <a:rPr lang="zh-CN" altLang="en-US" sz="3200" kern="0">
                <a:solidFill>
                  <a:srgbClr val="0000CC"/>
                </a:solidFill>
                <a:latin typeface="Arial" charset="0"/>
              </a:rPr>
              <a:t>：</a:t>
            </a:r>
            <a:r>
              <a:rPr lang="en-US" altLang="zh-CN" sz="3200" kern="0">
                <a:solidFill>
                  <a:srgbClr val="0000CC"/>
                </a:solidFill>
                <a:latin typeface="Arial" charset="0"/>
              </a:rPr>
              <a:t>sp</a:t>
            </a:r>
            <a:r>
              <a:rPr lang="zh-CN" altLang="en-US" sz="3200" kern="0">
                <a:solidFill>
                  <a:srgbClr val="0000CC"/>
                </a:solidFill>
                <a:latin typeface="Arial" charset="0"/>
              </a:rPr>
              <a:t>杂化</a:t>
            </a:r>
          </a:p>
        </p:txBody>
      </p:sp>
      <p:sp>
        <p:nvSpPr>
          <p:cNvPr id="52" name="Text Box 36">
            <a:extLst>
              <a:ext uri="{FF2B5EF4-FFF2-40B4-BE49-F238E27FC236}">
                <a16:creationId xmlns:a16="http://schemas.microsoft.com/office/drawing/2014/main" id="{ED0492B5-08BC-BC91-F375-1A4DA8704A1F}"/>
              </a:ext>
            </a:extLst>
          </p:cNvPr>
          <p:cNvSpPr txBox="1">
            <a:spLocks noChangeArrowheads="1"/>
          </p:cNvSpPr>
          <p:nvPr/>
        </p:nvSpPr>
        <p:spPr bwMode="auto">
          <a:xfrm>
            <a:off x="1919288" y="5013325"/>
            <a:ext cx="8748712" cy="1587500"/>
          </a:xfrm>
          <a:prstGeom prst="rect">
            <a:avLst/>
          </a:prstGeom>
          <a:noFill/>
          <a:ln w="9525">
            <a:noFill/>
            <a:miter lim="800000"/>
            <a:headEnd/>
            <a:tailEnd/>
          </a:ln>
        </p:spPr>
        <p:txBody>
          <a:bodyPr lIns="99779" tIns="49890" rIns="99779" bIns="49890">
            <a:spAutoFit/>
          </a:bodyPr>
          <a:lstStyle/>
          <a:p>
            <a:pPr defTabSz="998538">
              <a:lnSpc>
                <a:spcPct val="115000"/>
              </a:lnSpc>
              <a:defRPr/>
            </a:pPr>
            <a:r>
              <a:rPr lang="en-US" altLang="zh-CN" sz="2800" kern="0" dirty="0">
                <a:solidFill>
                  <a:sysClr val="windowText" lastClr="000000"/>
                </a:solidFill>
                <a:latin typeface="Arial" charset="0"/>
              </a:rPr>
              <a:t>※ </a:t>
            </a:r>
            <a:r>
              <a:rPr lang="zh-CN" altLang="en-US" sz="2800" kern="0" dirty="0">
                <a:solidFill>
                  <a:sysClr val="windowText" lastClr="000000"/>
                </a:solidFill>
                <a:latin typeface="Arial" charset="0"/>
              </a:rPr>
              <a:t>非极性分子，无色、无味（酸味）、不燃、</a:t>
            </a:r>
            <a:r>
              <a:rPr lang="zh-CN" altLang="en-US" sz="2800" kern="0" dirty="0">
                <a:solidFill>
                  <a:srgbClr val="FF0000"/>
                </a:solidFill>
                <a:latin typeface="Arial" charset="0"/>
              </a:rPr>
              <a:t>不助燃</a:t>
            </a:r>
            <a:r>
              <a:rPr lang="zh-CN" altLang="en-US" sz="2800" kern="0" dirty="0">
                <a:solidFill>
                  <a:sysClr val="windowText" lastClr="000000"/>
                </a:solidFill>
                <a:latin typeface="Arial" charset="0"/>
              </a:rPr>
              <a:t>，可灭火，但不能灭</a:t>
            </a:r>
            <a:r>
              <a:rPr lang="en-US" altLang="zh-CN" sz="2800" kern="0" dirty="0">
                <a:solidFill>
                  <a:sysClr val="windowText" lastClr="000000"/>
                </a:solidFill>
                <a:latin typeface="Arial" charset="0"/>
              </a:rPr>
              <a:t>Mg</a:t>
            </a:r>
            <a:r>
              <a:rPr lang="zh-CN" altLang="en-US" sz="2800" kern="0" dirty="0">
                <a:solidFill>
                  <a:sysClr val="windowText" lastClr="000000"/>
                </a:solidFill>
                <a:latin typeface="Arial" charset="0"/>
              </a:rPr>
              <a:t>、</a:t>
            </a:r>
            <a:r>
              <a:rPr lang="en-US" altLang="zh-CN" sz="2800" kern="0" dirty="0">
                <a:solidFill>
                  <a:sysClr val="windowText" lastClr="000000"/>
                </a:solidFill>
                <a:latin typeface="Arial" charset="0"/>
              </a:rPr>
              <a:t>Al</a:t>
            </a:r>
            <a:r>
              <a:rPr lang="zh-CN" altLang="en-US" sz="2800" kern="0" dirty="0">
                <a:solidFill>
                  <a:sysClr val="windowText" lastClr="000000"/>
                </a:solidFill>
                <a:latin typeface="Arial" charset="0"/>
              </a:rPr>
              <a:t>、</a:t>
            </a:r>
            <a:r>
              <a:rPr lang="en-US" altLang="zh-CN" sz="2800" kern="0" dirty="0">
                <a:solidFill>
                  <a:sysClr val="windowText" lastClr="000000"/>
                </a:solidFill>
                <a:latin typeface="Arial" charset="0"/>
              </a:rPr>
              <a:t>P</a:t>
            </a:r>
            <a:r>
              <a:rPr lang="zh-CN" altLang="en-US" sz="2800" kern="0" dirty="0">
                <a:solidFill>
                  <a:sysClr val="windowText" lastClr="000000"/>
                </a:solidFill>
                <a:latin typeface="Arial" charset="0"/>
              </a:rPr>
              <a:t>等引起的火灾。</a:t>
            </a:r>
          </a:p>
          <a:p>
            <a:pPr defTabSz="998538">
              <a:lnSpc>
                <a:spcPct val="115000"/>
              </a:lnSpc>
              <a:defRPr/>
            </a:pPr>
            <a:endParaRPr lang="zh-CN" altLang="en-US" sz="2800" kern="0" dirty="0">
              <a:solidFill>
                <a:srgbClr val="FF3300"/>
              </a:solidFill>
            </a:endParaRPr>
          </a:p>
        </p:txBody>
      </p:sp>
      <p:pic>
        <p:nvPicPr>
          <p:cNvPr id="15371" name="Picture 6">
            <a:extLst>
              <a:ext uri="{FF2B5EF4-FFF2-40B4-BE49-F238E27FC236}">
                <a16:creationId xmlns:a16="http://schemas.microsoft.com/office/drawing/2014/main" id="{207D5C24-6A1B-D831-BBB4-0530FCEEEA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4684" b="11832"/>
          <a:stretch>
            <a:fillRect/>
          </a:stretch>
        </p:blipFill>
        <p:spPr bwMode="auto">
          <a:xfrm>
            <a:off x="8715376" y="1989138"/>
            <a:ext cx="1952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7">
            <a:extLst>
              <a:ext uri="{FF2B5EF4-FFF2-40B4-BE49-F238E27FC236}">
                <a16:creationId xmlns:a16="http://schemas.microsoft.com/office/drawing/2014/main" id="{6A40120C-5F5B-D1A1-DE6D-17FC9D4838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8791" t="50000"/>
          <a:stretch>
            <a:fillRect/>
          </a:stretch>
        </p:blipFill>
        <p:spPr bwMode="auto">
          <a:xfrm>
            <a:off x="6096001" y="4435475"/>
            <a:ext cx="13684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灯片编号占位符 19">
            <a:extLst>
              <a:ext uri="{FF2B5EF4-FFF2-40B4-BE49-F238E27FC236}">
                <a16:creationId xmlns:a16="http://schemas.microsoft.com/office/drawing/2014/main" id="{A301B957-762E-4A70-B810-1455B757A794}"/>
              </a:ext>
            </a:extLst>
          </p:cNvPr>
          <p:cNvSpPr>
            <a:spLocks noGrp="1"/>
          </p:cNvSpPr>
          <p:nvPr>
            <p:ph type="sldNum" sz="quarter" idx="12"/>
          </p:nvPr>
        </p:nvSpPr>
        <p:spPr>
          <a:xfrm>
            <a:off x="8534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fld id="{65D67D42-EA48-434B-912D-8E24818DFE65}" type="slidenum">
              <a:rPr lang="en-US" altLang="zh-CN" sz="1200">
                <a:solidFill>
                  <a:srgbClr val="000000"/>
                </a:solidFill>
                <a:latin typeface="Arial Black" panose="020B0A04020102020204" pitchFamily="34" charset="0"/>
              </a:rPr>
              <a:pPr eaLnBrk="1" hangingPunct="1"/>
              <a:t>9</a:t>
            </a:fld>
            <a:endParaRPr lang="en-US" altLang="zh-CN" sz="1200">
              <a:solidFill>
                <a:srgbClr val="000000"/>
              </a:solidFill>
              <a:latin typeface="Arial Black" panose="020B0A04020102020204" pitchFamily="34" charset="0"/>
            </a:endParaRPr>
          </a:p>
        </p:txBody>
      </p:sp>
      <p:pic>
        <p:nvPicPr>
          <p:cNvPr id="15374" name="Picture 21">
            <a:extLst>
              <a:ext uri="{FF2B5EF4-FFF2-40B4-BE49-F238E27FC236}">
                <a16:creationId xmlns:a16="http://schemas.microsoft.com/office/drawing/2014/main" id="{D98DF5FB-A73D-24AB-015F-23BBF4DADE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4851" y="6043614"/>
            <a:ext cx="33829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2">
            <a:extLst>
              <a:ext uri="{FF2B5EF4-FFF2-40B4-BE49-F238E27FC236}">
                <a16:creationId xmlns:a16="http://schemas.microsoft.com/office/drawing/2014/main" id="{729CAE56-E3BD-7FE0-B00D-8151699F1B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6275" y="6426200"/>
            <a:ext cx="4032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DE4AE617-D3A7-07B5-EF72-D937B0B32F6D}"/>
              </a:ext>
            </a:extLst>
          </p:cNvPr>
          <p:cNvSpPr>
            <a:spLocks noGrp="1" noChangeArrowheads="1"/>
          </p:cNvSpPr>
          <p:nvPr>
            <p:ph type="body" idx="1"/>
          </p:nvPr>
        </p:nvSpPr>
        <p:spPr>
          <a:xfrm>
            <a:off x="1992314" y="765176"/>
            <a:ext cx="8675687" cy="4530725"/>
          </a:xfrm>
        </p:spPr>
        <p:txBody>
          <a:bodyPr>
            <a:normAutofit fontScale="92500" lnSpcReduction="10000"/>
          </a:bodyPr>
          <a:lstStyle/>
          <a:p>
            <a:pPr eaLnBrk="1" hangingPunct="1">
              <a:defRPr/>
            </a:pPr>
            <a:r>
              <a:rPr lang="en-US" altLang="zh-CN" b="1" dirty="0"/>
              <a:t> (2) </a:t>
            </a:r>
            <a:r>
              <a:rPr lang="zh-CN" altLang="en-US" b="1" dirty="0"/>
              <a:t>性质：</a:t>
            </a:r>
            <a:endParaRPr lang="en-US" altLang="zh-CN" b="1" dirty="0"/>
          </a:p>
          <a:p>
            <a:pPr eaLnBrk="1" hangingPunct="1">
              <a:defRPr/>
            </a:pPr>
            <a:r>
              <a:rPr lang="en-US" altLang="zh-CN" b="1" dirty="0"/>
              <a:t>     </a:t>
            </a:r>
            <a:r>
              <a:rPr lang="zh-CN" altLang="en-US" b="1" dirty="0"/>
              <a:t>常温下</a:t>
            </a:r>
            <a:r>
              <a:rPr lang="en-US" altLang="zh-CN" b="1" dirty="0"/>
              <a:t>(SCN)</a:t>
            </a:r>
            <a:r>
              <a:rPr lang="en-US" altLang="zh-CN" b="1" baseline="-25000" dirty="0"/>
              <a:t>2</a:t>
            </a:r>
            <a:r>
              <a:rPr lang="zh-CN" altLang="en-US" b="1" dirty="0"/>
              <a:t>是黄色液体。</a:t>
            </a:r>
            <a:r>
              <a:rPr lang="en-US" altLang="zh-CN" b="1" dirty="0"/>
              <a:t>(SCN)</a:t>
            </a:r>
            <a:r>
              <a:rPr lang="en-US" altLang="zh-CN" b="1" baseline="-25000" dirty="0"/>
              <a:t>2</a:t>
            </a:r>
            <a:r>
              <a:rPr lang="zh-CN" altLang="en-US" b="1" dirty="0"/>
              <a:t>不稳定，可逐渐聚合为难溶性的棕红色固体</a:t>
            </a:r>
            <a:r>
              <a:rPr lang="en-US" altLang="zh-CN" b="1" dirty="0"/>
              <a:t>(SCN)</a:t>
            </a:r>
            <a:r>
              <a:rPr lang="en-US" altLang="zh-CN" sz="2400" b="1" baseline="-25000" dirty="0"/>
              <a:t>n</a:t>
            </a:r>
          </a:p>
          <a:p>
            <a:pPr eaLnBrk="1" hangingPunct="1">
              <a:defRPr/>
            </a:pPr>
            <a:r>
              <a:rPr lang="en-US" altLang="zh-CN" b="1" dirty="0"/>
              <a:t>        (SCN)</a:t>
            </a:r>
            <a:r>
              <a:rPr lang="en-US" altLang="zh-CN" b="1" baseline="-25000" dirty="0"/>
              <a:t>2</a:t>
            </a:r>
            <a:r>
              <a:rPr lang="en-US" altLang="zh-CN" b="1" dirty="0"/>
              <a:t> + H</a:t>
            </a:r>
            <a:r>
              <a:rPr lang="en-US" altLang="zh-CN" b="1" baseline="-25000" dirty="0"/>
              <a:t>2</a:t>
            </a:r>
            <a:r>
              <a:rPr lang="en-US" altLang="zh-CN" b="1" dirty="0"/>
              <a:t>S = 2H</a:t>
            </a:r>
            <a:r>
              <a:rPr lang="en-US" altLang="zh-CN" b="1" baseline="30000" dirty="0"/>
              <a:t>+</a:t>
            </a:r>
            <a:r>
              <a:rPr lang="en-US" altLang="zh-CN" b="1" dirty="0"/>
              <a:t> + 2SCN</a:t>
            </a:r>
            <a:r>
              <a:rPr lang="en-US" altLang="zh-CN" b="1" baseline="30000" dirty="0">
                <a:latin typeface="宋体" pitchFamily="2" charset="-122"/>
              </a:rPr>
              <a:t>-</a:t>
            </a:r>
            <a:r>
              <a:rPr lang="en-US" altLang="zh-CN" b="1" dirty="0"/>
              <a:t> + S</a:t>
            </a:r>
          </a:p>
          <a:p>
            <a:pPr eaLnBrk="1" hangingPunct="1">
              <a:defRPr/>
            </a:pPr>
            <a:r>
              <a:rPr lang="en-US" altLang="zh-CN" b="1" dirty="0"/>
              <a:t>        (SCN)</a:t>
            </a:r>
            <a:r>
              <a:rPr lang="en-US" altLang="zh-CN" b="1" baseline="-25000" dirty="0"/>
              <a:t>2</a:t>
            </a:r>
            <a:r>
              <a:rPr lang="en-US" altLang="zh-CN" b="1" dirty="0"/>
              <a:t> + 2S</a:t>
            </a:r>
            <a:r>
              <a:rPr lang="en-US" altLang="zh-CN" b="1" baseline="-25000" dirty="0"/>
              <a:t>2</a:t>
            </a:r>
            <a:r>
              <a:rPr lang="en-US" altLang="zh-CN" b="1" dirty="0"/>
              <a:t>O</a:t>
            </a:r>
            <a:r>
              <a:rPr lang="en-US" altLang="zh-CN" b="1" baseline="-25000" dirty="0"/>
              <a:t>3</a:t>
            </a:r>
            <a:r>
              <a:rPr lang="en-US" altLang="zh-CN" b="1" baseline="30000" dirty="0"/>
              <a:t>2</a:t>
            </a:r>
            <a:r>
              <a:rPr lang="en-US" altLang="zh-CN" b="1" baseline="30000" dirty="0">
                <a:latin typeface="宋体" pitchFamily="2" charset="-122"/>
              </a:rPr>
              <a:t>-</a:t>
            </a:r>
            <a:r>
              <a:rPr lang="en-US" altLang="zh-CN" b="1" dirty="0"/>
              <a:t> = 2SCN</a:t>
            </a:r>
            <a:r>
              <a:rPr lang="en-US" altLang="zh-CN" b="1" baseline="30000" dirty="0">
                <a:latin typeface="宋体" pitchFamily="2" charset="-122"/>
              </a:rPr>
              <a:t>-</a:t>
            </a:r>
            <a:r>
              <a:rPr lang="en-US" altLang="zh-CN" b="1" dirty="0"/>
              <a:t> + S</a:t>
            </a:r>
            <a:r>
              <a:rPr lang="en-US" altLang="zh-CN" b="1" baseline="-25000" dirty="0"/>
              <a:t>4</a:t>
            </a:r>
            <a:r>
              <a:rPr lang="en-US" altLang="zh-CN" b="1" dirty="0"/>
              <a:t>O</a:t>
            </a:r>
            <a:r>
              <a:rPr lang="en-US" altLang="zh-CN" b="1" baseline="-25000" dirty="0"/>
              <a:t>6</a:t>
            </a:r>
            <a:r>
              <a:rPr lang="en-US" altLang="zh-CN" b="1" baseline="30000" dirty="0"/>
              <a:t>2</a:t>
            </a:r>
            <a:r>
              <a:rPr lang="en-US" altLang="zh-CN" b="1" baseline="30000" dirty="0">
                <a:latin typeface="宋体" pitchFamily="2" charset="-122"/>
              </a:rPr>
              <a:t>-</a:t>
            </a:r>
          </a:p>
          <a:p>
            <a:pPr eaLnBrk="1" hangingPunct="1">
              <a:defRPr/>
            </a:pPr>
            <a:endParaRPr lang="en-US" altLang="zh-CN" b="1" dirty="0"/>
          </a:p>
          <a:p>
            <a:pPr eaLnBrk="1" hangingPunct="1">
              <a:defRPr/>
            </a:pPr>
            <a:r>
              <a:rPr lang="en-US" altLang="zh-CN" b="1" dirty="0"/>
              <a:t> (3) </a:t>
            </a:r>
            <a:r>
              <a:rPr lang="zh-CN" altLang="en-US" b="1" dirty="0"/>
              <a:t>大多数硫氰酸盐溶于水，而重金属盐如</a:t>
            </a:r>
            <a:r>
              <a:rPr lang="en-US" altLang="zh-CN" b="1" dirty="0"/>
              <a:t>Hg(SCN)</a:t>
            </a:r>
            <a:r>
              <a:rPr lang="en-US" altLang="zh-CN" b="1" baseline="-25000" dirty="0"/>
              <a:t>2</a:t>
            </a:r>
          </a:p>
          <a:p>
            <a:pPr eaLnBrk="1" hangingPunct="1">
              <a:defRPr/>
            </a:pPr>
            <a:r>
              <a:rPr lang="zh-CN" altLang="en-US" b="1" dirty="0"/>
              <a:t>溶于水，</a:t>
            </a:r>
            <a:r>
              <a:rPr lang="en-US" altLang="zh-CN" b="1" dirty="0"/>
              <a:t>SCN</a:t>
            </a:r>
            <a:r>
              <a:rPr lang="en-US" altLang="zh-CN" b="1" baseline="30000" dirty="0">
                <a:latin typeface="宋体" pitchFamily="2" charset="-122"/>
              </a:rPr>
              <a:t>-</a:t>
            </a:r>
            <a:r>
              <a:rPr lang="zh-CN" altLang="en-US" b="1" dirty="0"/>
              <a:t>是良好的配位体，</a:t>
            </a:r>
            <a:r>
              <a:rPr lang="en-US" altLang="zh-CN" b="1" dirty="0"/>
              <a:t>Fe(</a:t>
            </a:r>
            <a:r>
              <a:rPr lang="en-US" altLang="zh-CN" b="1" dirty="0">
                <a:latin typeface="宋体" pitchFamily="2" charset="-122"/>
              </a:rPr>
              <a:t>III</a:t>
            </a:r>
            <a:r>
              <a:rPr lang="en-US" altLang="zh-CN" b="1" dirty="0"/>
              <a:t>)</a:t>
            </a:r>
            <a:r>
              <a:rPr lang="zh-CN" altLang="en-US" b="1" dirty="0"/>
              <a:t>离子可与其</a:t>
            </a:r>
          </a:p>
          <a:p>
            <a:pPr eaLnBrk="1" hangingPunct="1">
              <a:defRPr/>
            </a:pPr>
            <a:r>
              <a:rPr lang="zh-CN" altLang="en-US" b="1" dirty="0"/>
              <a:t>得到深红色的硫氰配离子。</a:t>
            </a:r>
          </a:p>
          <a:p>
            <a:pPr eaLnBrk="1" hangingPunct="1">
              <a:defRPr/>
            </a:pPr>
            <a:r>
              <a:rPr lang="zh-CN" altLang="en-US" b="1" dirty="0"/>
              <a:t>         </a:t>
            </a:r>
            <a:r>
              <a:rPr lang="en-US" altLang="zh-CN" b="1" dirty="0"/>
              <a:t>Fe</a:t>
            </a:r>
            <a:r>
              <a:rPr lang="en-US" altLang="zh-CN" b="1" baseline="30000" dirty="0"/>
              <a:t>3+</a:t>
            </a:r>
            <a:r>
              <a:rPr lang="en-US" altLang="zh-CN" b="1" dirty="0"/>
              <a:t> + </a:t>
            </a:r>
            <a:r>
              <a:rPr lang="en-US" altLang="zh-CN" b="1" dirty="0" err="1"/>
              <a:t>nSCN</a:t>
            </a:r>
            <a:r>
              <a:rPr lang="en-US" altLang="zh-CN" b="1" baseline="30000" dirty="0">
                <a:latin typeface="宋体" pitchFamily="2" charset="-122"/>
              </a:rPr>
              <a:t>-</a:t>
            </a:r>
            <a:r>
              <a:rPr lang="en-US" altLang="zh-CN" b="1" dirty="0"/>
              <a:t> = Fe(SCN)</a:t>
            </a:r>
            <a:r>
              <a:rPr lang="en-US" altLang="zh-CN" b="1" baseline="-25000" dirty="0"/>
              <a:t>n</a:t>
            </a:r>
            <a:r>
              <a:rPr lang="en-US" altLang="zh-CN" b="1" baseline="30000" dirty="0">
                <a:latin typeface="+mj-lt"/>
              </a:rPr>
              <a:t>3-n</a:t>
            </a:r>
            <a:endParaRPr lang="en-US" altLang="zh-CN" sz="3600" baseline="30000" dirty="0">
              <a:latin typeface="+mj-lt"/>
            </a:endParaRPr>
          </a:p>
        </p:txBody>
      </p:sp>
      <p:sp>
        <p:nvSpPr>
          <p:cNvPr id="105475" name="灯片编号占位符 2">
            <a:extLst>
              <a:ext uri="{FF2B5EF4-FFF2-40B4-BE49-F238E27FC236}">
                <a16:creationId xmlns:a16="http://schemas.microsoft.com/office/drawing/2014/main" id="{BADEA8EE-852D-4B27-F8B8-32D15D4A0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E2382E51-F936-4EFE-B87F-129130CCD969}" type="slidenum">
              <a:rPr lang="en-US" altLang="zh-CN" sz="1000"/>
              <a:pPr>
                <a:spcBef>
                  <a:spcPct val="0"/>
                </a:spcBef>
                <a:buClrTx/>
                <a:buSzTx/>
                <a:buFontTx/>
                <a:buNone/>
              </a:pPr>
              <a:t>90</a:t>
            </a:fld>
            <a:endParaRPr lang="en-US" altLang="zh-CN" sz="100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8177</Words>
  <Application>Microsoft Office PowerPoint</Application>
  <PresentationFormat>宽屏</PresentationFormat>
  <Paragraphs>913</Paragraphs>
  <Slides>90</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9</vt:i4>
      </vt:variant>
      <vt:variant>
        <vt:lpstr>幻灯片标题</vt:lpstr>
      </vt:variant>
      <vt:variant>
        <vt:i4>90</vt:i4>
      </vt:variant>
    </vt:vector>
  </HeadingPairs>
  <TitlesOfParts>
    <vt:vector size="111" baseType="lpstr">
      <vt:lpstr>等线</vt:lpstr>
      <vt:lpstr>等线 Light</vt:lpstr>
      <vt:lpstr>楷体_GB2312</vt:lpstr>
      <vt:lpstr>宋体</vt:lpstr>
      <vt:lpstr>Arial</vt:lpstr>
      <vt:lpstr>Arial Black</vt:lpstr>
      <vt:lpstr>Courier New</vt:lpstr>
      <vt:lpstr>Tahoma</vt:lpstr>
      <vt:lpstr>Times New Roman</vt:lpstr>
      <vt:lpstr>Verdana</vt:lpstr>
      <vt:lpstr>Wingdings</vt:lpstr>
      <vt:lpstr>Office 主题​​</vt:lpstr>
      <vt:lpstr>Image</vt:lpstr>
      <vt:lpstr>Microsoft 公式 3.0</vt:lpstr>
      <vt:lpstr>Microsoft Equation 3.0</vt:lpstr>
      <vt:lpstr>画笔图片</vt:lpstr>
      <vt:lpstr>MathType 6.0 Equation</vt:lpstr>
      <vt:lpstr>CS ChemDraw Drawing</vt:lpstr>
      <vt:lpstr>Microsoft Office Word 97 - 2003 文档</vt:lpstr>
      <vt:lpstr>ChemWindow.Document</vt:lpstr>
      <vt:lpstr>ChemWindow Document</vt:lpstr>
      <vt:lpstr>C、O、F ppt总结</vt:lpstr>
      <vt:lpstr>1. C族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 水解性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2.O族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3.卤素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 ppt总结</dc:title>
  <dc:creator>王 成宇</dc:creator>
  <cp:lastModifiedBy>王 成宇</cp:lastModifiedBy>
  <cp:revision>7</cp:revision>
  <dcterms:created xsi:type="dcterms:W3CDTF">2023-05-31T08:42:24Z</dcterms:created>
  <dcterms:modified xsi:type="dcterms:W3CDTF">2023-05-31T09:10:50Z</dcterms:modified>
</cp:coreProperties>
</file>