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ags/tag38.xml" ContentType="application/vnd.openxmlformats-officedocument.presentationml.tags+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52.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Default Extension="gif" ContentType="image/gif"/>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ags/tag20.xml" ContentType="application/vnd.openxmlformats-officedocument.presentationml.tags+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slideLayouts/slideLayout66.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ags/tag32.xml" ContentType="application/vnd.openxmlformats-officedocument.presentationml.tags+xml"/>
  <Override PartName="/ppt/tags/tag50.xml" ContentType="application/vnd.openxmlformats-officedocument.presentationml.tags+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Layouts/slideLayout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Layouts/slideLayout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slideLayouts/slideLayout72.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76" r:id="rId2"/>
    <p:sldMasterId id="2147485127" r:id="rId3"/>
    <p:sldMasterId id="2147485212" r:id="rId4"/>
    <p:sldMasterId id="2147485225" r:id="rId5"/>
    <p:sldMasterId id="2147485273" r:id="rId6"/>
  </p:sldMasterIdLst>
  <p:notesMasterIdLst>
    <p:notesMasterId r:id="rId82"/>
  </p:notesMasterIdLst>
  <p:handoutMasterIdLst>
    <p:handoutMasterId r:id="rId83"/>
  </p:handoutMasterIdLst>
  <p:sldIdLst>
    <p:sldId id="507" r:id="rId7"/>
    <p:sldId id="508" r:id="rId8"/>
    <p:sldId id="510" r:id="rId9"/>
    <p:sldId id="669" r:id="rId10"/>
    <p:sldId id="622" r:id="rId11"/>
    <p:sldId id="623" r:id="rId12"/>
    <p:sldId id="624" r:id="rId13"/>
    <p:sldId id="626" r:id="rId14"/>
    <p:sldId id="634" r:id="rId15"/>
    <p:sldId id="673" r:id="rId16"/>
    <p:sldId id="330" r:id="rId17"/>
    <p:sldId id="636" r:id="rId18"/>
    <p:sldId id="637" r:id="rId19"/>
    <p:sldId id="638" r:id="rId20"/>
    <p:sldId id="668" r:id="rId21"/>
    <p:sldId id="678" r:id="rId22"/>
    <p:sldId id="679" r:id="rId23"/>
    <p:sldId id="396" r:id="rId24"/>
    <p:sldId id="403" r:id="rId25"/>
    <p:sldId id="378" r:id="rId26"/>
    <p:sldId id="382" r:id="rId27"/>
    <p:sldId id="387" r:id="rId28"/>
    <p:sldId id="380" r:id="rId29"/>
    <p:sldId id="371" r:id="rId30"/>
    <p:sldId id="370" r:id="rId31"/>
    <p:sldId id="572" r:id="rId32"/>
    <p:sldId id="571" r:id="rId33"/>
    <p:sldId id="583" r:id="rId34"/>
    <p:sldId id="677" r:id="rId35"/>
    <p:sldId id="680" r:id="rId36"/>
    <p:sldId id="352" r:id="rId37"/>
    <p:sldId id="426" r:id="rId38"/>
    <p:sldId id="353" r:id="rId39"/>
    <p:sldId id="354" r:id="rId40"/>
    <p:sldId id="427" r:id="rId41"/>
    <p:sldId id="334" r:id="rId42"/>
    <p:sldId id="338" r:id="rId43"/>
    <p:sldId id="340" r:id="rId44"/>
    <p:sldId id="681" r:id="rId45"/>
    <p:sldId id="321" r:id="rId46"/>
    <p:sldId id="491" r:id="rId47"/>
    <p:sldId id="643" r:id="rId48"/>
    <p:sldId id="683" r:id="rId49"/>
    <p:sldId id="601" r:id="rId50"/>
    <p:sldId id="600" r:id="rId51"/>
    <p:sldId id="603" r:id="rId52"/>
    <p:sldId id="602" r:id="rId53"/>
    <p:sldId id="604" r:id="rId54"/>
    <p:sldId id="605" r:id="rId55"/>
    <p:sldId id="596" r:id="rId56"/>
    <p:sldId id="610" r:id="rId57"/>
    <p:sldId id="609" r:id="rId58"/>
    <p:sldId id="597" r:id="rId59"/>
    <p:sldId id="608" r:id="rId60"/>
    <p:sldId id="511" r:id="rId61"/>
    <p:sldId id="513" r:id="rId62"/>
    <p:sldId id="517" r:id="rId63"/>
    <p:sldId id="569" r:id="rId64"/>
    <p:sldId id="579" r:id="rId65"/>
    <p:sldId id="644" r:id="rId66"/>
    <p:sldId id="599" r:id="rId67"/>
    <p:sldId id="584" r:id="rId68"/>
    <p:sldId id="585" r:id="rId69"/>
    <p:sldId id="587" r:id="rId70"/>
    <p:sldId id="588" r:id="rId71"/>
    <p:sldId id="586" r:id="rId72"/>
    <p:sldId id="612" r:id="rId73"/>
    <p:sldId id="613" r:id="rId74"/>
    <p:sldId id="684" r:id="rId75"/>
    <p:sldId id="590" r:id="rId76"/>
    <p:sldId id="593" r:id="rId77"/>
    <p:sldId id="611" r:id="rId78"/>
    <p:sldId id="642" r:id="rId79"/>
    <p:sldId id="682" r:id="rId80"/>
    <p:sldId id="667" r:id="rId81"/>
  </p:sldIdLst>
  <p:sldSz cx="9144000" cy="6858000" type="screen4x3"/>
  <p:notesSz cx="10234613" cy="7104063"/>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FF3300"/>
    <a:srgbClr val="FF9900"/>
    <a:srgbClr val="0033CC"/>
    <a:srgbClr val="339933"/>
    <a:srgbClr val="FFFF00"/>
    <a:srgbClr val="000066"/>
    <a:srgbClr val="99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4615" autoAdjust="0"/>
    <p:restoredTop sz="95007" autoAdjust="0"/>
  </p:normalViewPr>
  <p:slideViewPr>
    <p:cSldViewPr>
      <p:cViewPr varScale="1">
        <p:scale>
          <a:sx n="89" d="100"/>
          <a:sy n="89" d="100"/>
        </p:scale>
        <p:origin x="-13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434890" cy="355037"/>
          </a:xfrm>
          <a:prstGeom prst="rect">
            <a:avLst/>
          </a:prstGeom>
        </p:spPr>
        <p:txBody>
          <a:bodyPr vert="horz" lIns="99067" tIns="49533" rIns="99067" bIns="49533" rtlCol="0"/>
          <a:lstStyle>
            <a:lvl1pPr algn="l" eaLnBrk="1" hangingPunct="1">
              <a:defRPr sz="1300"/>
            </a:lvl1pPr>
          </a:lstStyle>
          <a:p>
            <a:pPr>
              <a:defRPr/>
            </a:pPr>
            <a:endParaRPr lang="zh-CN" altLang="en-US"/>
          </a:p>
        </p:txBody>
      </p:sp>
      <p:sp>
        <p:nvSpPr>
          <p:cNvPr id="3" name="日期占位符 2"/>
          <p:cNvSpPr>
            <a:spLocks noGrp="1"/>
          </p:cNvSpPr>
          <p:nvPr>
            <p:ph type="dt" sz="quarter" idx="1"/>
          </p:nvPr>
        </p:nvSpPr>
        <p:spPr>
          <a:xfrm>
            <a:off x="5798088" y="1"/>
            <a:ext cx="4434890" cy="355037"/>
          </a:xfrm>
          <a:prstGeom prst="rect">
            <a:avLst/>
          </a:prstGeom>
        </p:spPr>
        <p:txBody>
          <a:bodyPr vert="horz" lIns="99067" tIns="49533" rIns="99067" bIns="49533" rtlCol="0"/>
          <a:lstStyle>
            <a:lvl1pPr algn="r" eaLnBrk="1" hangingPunct="1">
              <a:defRPr sz="1300"/>
            </a:lvl1pPr>
          </a:lstStyle>
          <a:p>
            <a:pPr>
              <a:defRPr/>
            </a:pPr>
            <a:fld id="{0DD04BEF-B156-4F6E-AC33-DFB2A59AA6C7}" type="datetimeFigureOut">
              <a:rPr lang="zh-CN" altLang="en-US"/>
              <a:pPr>
                <a:defRPr/>
              </a:pPr>
              <a:t>2024/3/11</a:t>
            </a:fld>
            <a:endParaRPr lang="zh-CN" altLang="en-US"/>
          </a:p>
        </p:txBody>
      </p:sp>
      <p:sp>
        <p:nvSpPr>
          <p:cNvPr id="4" name="页脚占位符 3"/>
          <p:cNvSpPr>
            <a:spLocks noGrp="1"/>
          </p:cNvSpPr>
          <p:nvPr>
            <p:ph type="ftr" sz="quarter" idx="2"/>
          </p:nvPr>
        </p:nvSpPr>
        <p:spPr>
          <a:xfrm>
            <a:off x="0" y="6747368"/>
            <a:ext cx="4434890" cy="355037"/>
          </a:xfrm>
          <a:prstGeom prst="rect">
            <a:avLst/>
          </a:prstGeom>
        </p:spPr>
        <p:txBody>
          <a:bodyPr vert="horz" lIns="99067" tIns="49533" rIns="99067" bIns="49533" rtlCol="0" anchor="b"/>
          <a:lstStyle>
            <a:lvl1pPr algn="l" eaLnBrk="1" hangingPunct="1">
              <a:defRPr sz="1300"/>
            </a:lvl1pPr>
          </a:lstStyle>
          <a:p>
            <a:pPr>
              <a:defRPr/>
            </a:pPr>
            <a:endParaRPr lang="zh-CN" altLang="en-US"/>
          </a:p>
        </p:txBody>
      </p:sp>
      <p:sp>
        <p:nvSpPr>
          <p:cNvPr id="5" name="灯片编号占位符 4"/>
          <p:cNvSpPr>
            <a:spLocks noGrp="1"/>
          </p:cNvSpPr>
          <p:nvPr>
            <p:ph type="sldNum" sz="quarter" idx="3"/>
          </p:nvPr>
        </p:nvSpPr>
        <p:spPr>
          <a:xfrm>
            <a:off x="5798088" y="6747368"/>
            <a:ext cx="4434890" cy="355037"/>
          </a:xfrm>
          <a:prstGeom prst="rect">
            <a:avLst/>
          </a:prstGeom>
        </p:spPr>
        <p:txBody>
          <a:bodyPr vert="horz" wrap="square" lIns="99067" tIns="49533" rIns="99067" bIns="49533" numCol="1" anchor="b" anchorCtr="0" compatLnSpc="1">
            <a:prstTxWarp prst="textNoShape">
              <a:avLst/>
            </a:prstTxWarp>
          </a:bodyPr>
          <a:lstStyle>
            <a:lvl1pPr algn="r" eaLnBrk="1" hangingPunct="1">
              <a:defRPr sz="1300"/>
            </a:lvl1pPr>
          </a:lstStyle>
          <a:p>
            <a:pPr>
              <a:defRPr/>
            </a:pPr>
            <a:fld id="{04F19263-F46B-4FEE-A222-CDCB7681A869}" type="slidenum">
              <a:rPr lang="zh-CN" altLang="en-US"/>
              <a:pPr>
                <a:defRPr/>
              </a:pPr>
              <a:t>‹#›</a:t>
            </a:fld>
            <a:endParaRPr lang="zh-CN" altLang="en-US"/>
          </a:p>
        </p:txBody>
      </p:sp>
    </p:spTree>
    <p:extLst>
      <p:ext uri="{BB962C8B-B14F-4D97-AF65-F5344CB8AC3E}">
        <p14:creationId xmlns:p14="http://schemas.microsoft.com/office/powerpoint/2010/main" xmlns="" val="79204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434890" cy="355037"/>
          </a:xfrm>
          <a:prstGeom prst="rect">
            <a:avLst/>
          </a:prstGeom>
        </p:spPr>
        <p:txBody>
          <a:bodyPr vert="horz" lIns="99067" tIns="49533" rIns="99067" bIns="49533" rtlCol="0"/>
          <a:lstStyle>
            <a:lvl1pPr algn="l" eaLnBrk="1" hangingPunct="1">
              <a:defRPr sz="1300">
                <a:latin typeface="Arial" charset="0"/>
              </a:defRPr>
            </a:lvl1pPr>
          </a:lstStyle>
          <a:p>
            <a:pPr>
              <a:defRPr/>
            </a:pPr>
            <a:endParaRPr lang="zh-CN" altLang="en-US"/>
          </a:p>
        </p:txBody>
      </p:sp>
      <p:sp>
        <p:nvSpPr>
          <p:cNvPr id="3" name="日期占位符 2"/>
          <p:cNvSpPr>
            <a:spLocks noGrp="1"/>
          </p:cNvSpPr>
          <p:nvPr>
            <p:ph type="dt" idx="1"/>
          </p:nvPr>
        </p:nvSpPr>
        <p:spPr>
          <a:xfrm>
            <a:off x="5798088" y="1"/>
            <a:ext cx="4434890" cy="355037"/>
          </a:xfrm>
          <a:prstGeom prst="rect">
            <a:avLst/>
          </a:prstGeom>
        </p:spPr>
        <p:txBody>
          <a:bodyPr vert="horz" lIns="99067" tIns="49533" rIns="99067" bIns="49533" rtlCol="0"/>
          <a:lstStyle>
            <a:lvl1pPr algn="r" eaLnBrk="1" hangingPunct="1">
              <a:defRPr sz="1300">
                <a:latin typeface="Arial" charset="0"/>
              </a:defRPr>
            </a:lvl1pPr>
          </a:lstStyle>
          <a:p>
            <a:pPr>
              <a:defRPr/>
            </a:pPr>
            <a:fld id="{FE0FA50D-4834-4663-A8EE-97AA57221429}" type="datetimeFigureOut">
              <a:rPr lang="zh-CN" altLang="en-US"/>
              <a:pPr>
                <a:defRPr/>
              </a:pPr>
              <a:t>2024/3/11</a:t>
            </a:fld>
            <a:endParaRPr lang="zh-CN" altLang="en-US"/>
          </a:p>
        </p:txBody>
      </p:sp>
      <p:sp>
        <p:nvSpPr>
          <p:cNvPr id="4" name="幻灯片图像占位符 3"/>
          <p:cNvSpPr>
            <a:spLocks noGrp="1" noRot="1" noChangeAspect="1"/>
          </p:cNvSpPr>
          <p:nvPr>
            <p:ph type="sldImg" idx="2"/>
          </p:nvPr>
        </p:nvSpPr>
        <p:spPr>
          <a:xfrm>
            <a:off x="3343275" y="534988"/>
            <a:ext cx="3548063" cy="2662237"/>
          </a:xfrm>
          <a:prstGeom prst="rect">
            <a:avLst/>
          </a:prstGeom>
          <a:noFill/>
          <a:ln w="12700">
            <a:solidFill>
              <a:prstClr val="black"/>
            </a:solidFill>
          </a:ln>
        </p:spPr>
        <p:txBody>
          <a:bodyPr vert="horz" lIns="99067" tIns="49533" rIns="99067" bIns="49533" rtlCol="0" anchor="ctr"/>
          <a:lstStyle/>
          <a:p>
            <a:pPr lvl="0"/>
            <a:endParaRPr lang="zh-CN" altLang="en-US" noProof="0"/>
          </a:p>
        </p:txBody>
      </p:sp>
      <p:sp>
        <p:nvSpPr>
          <p:cNvPr id="5" name="备注占位符 4"/>
          <p:cNvSpPr>
            <a:spLocks noGrp="1"/>
          </p:cNvSpPr>
          <p:nvPr>
            <p:ph type="body" sz="quarter" idx="3"/>
          </p:nvPr>
        </p:nvSpPr>
        <p:spPr>
          <a:xfrm>
            <a:off x="1024444" y="3374514"/>
            <a:ext cx="8185727" cy="3195335"/>
          </a:xfrm>
          <a:prstGeom prst="rect">
            <a:avLst/>
          </a:prstGeom>
        </p:spPr>
        <p:txBody>
          <a:bodyPr vert="horz" lIns="99067" tIns="49533" rIns="99067" bIns="49533"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747368"/>
            <a:ext cx="4434890" cy="355037"/>
          </a:xfrm>
          <a:prstGeom prst="rect">
            <a:avLst/>
          </a:prstGeom>
        </p:spPr>
        <p:txBody>
          <a:bodyPr vert="horz" lIns="99067" tIns="49533" rIns="99067" bIns="49533" rtlCol="0" anchor="b"/>
          <a:lstStyle>
            <a:lvl1pPr algn="l" eaLnBrk="1" hangingPunct="1">
              <a:defRPr sz="1300">
                <a:latin typeface="Arial" charset="0"/>
              </a:defRPr>
            </a:lvl1pPr>
          </a:lstStyle>
          <a:p>
            <a:pPr>
              <a:defRPr/>
            </a:pPr>
            <a:endParaRPr lang="zh-CN" altLang="en-US"/>
          </a:p>
        </p:txBody>
      </p:sp>
      <p:sp>
        <p:nvSpPr>
          <p:cNvPr id="7" name="灯片编号占位符 6"/>
          <p:cNvSpPr>
            <a:spLocks noGrp="1"/>
          </p:cNvSpPr>
          <p:nvPr>
            <p:ph type="sldNum" sz="quarter" idx="5"/>
          </p:nvPr>
        </p:nvSpPr>
        <p:spPr>
          <a:xfrm>
            <a:off x="5798088" y="6747368"/>
            <a:ext cx="4434890" cy="355037"/>
          </a:xfrm>
          <a:prstGeom prst="rect">
            <a:avLst/>
          </a:prstGeom>
        </p:spPr>
        <p:txBody>
          <a:bodyPr vert="horz" wrap="square" lIns="99067" tIns="49533" rIns="99067" bIns="49533" numCol="1" anchor="b" anchorCtr="0" compatLnSpc="1">
            <a:prstTxWarp prst="textNoShape">
              <a:avLst/>
            </a:prstTxWarp>
          </a:bodyPr>
          <a:lstStyle>
            <a:lvl1pPr algn="r" eaLnBrk="1" hangingPunct="1">
              <a:defRPr sz="1300"/>
            </a:lvl1pPr>
          </a:lstStyle>
          <a:p>
            <a:pPr>
              <a:defRPr/>
            </a:pPr>
            <a:fld id="{140E0145-64AF-4A5D-9948-6DF18B6FB387}" type="slidenum">
              <a:rPr lang="zh-CN" altLang="en-US"/>
              <a:pPr>
                <a:defRPr/>
              </a:pPr>
              <a:t>‹#›</a:t>
            </a:fld>
            <a:endParaRPr lang="zh-CN" altLang="en-US"/>
          </a:p>
        </p:txBody>
      </p:sp>
    </p:spTree>
    <p:extLst>
      <p:ext uri="{BB962C8B-B14F-4D97-AF65-F5344CB8AC3E}">
        <p14:creationId xmlns:p14="http://schemas.microsoft.com/office/powerpoint/2010/main" xmlns="" val="2328873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1</a:t>
            </a:fld>
            <a:endParaRPr lang="zh-CN" altLang="en-US"/>
          </a:p>
        </p:txBody>
      </p:sp>
    </p:spTree>
    <p:extLst>
      <p:ext uri="{BB962C8B-B14F-4D97-AF65-F5344CB8AC3E}">
        <p14:creationId xmlns:p14="http://schemas.microsoft.com/office/powerpoint/2010/main" xmlns="" val="401114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solidFill>
                  <a:prstClr val="black"/>
                </a:solidFill>
              </a:rPr>
              <a:pPr>
                <a:defRPr/>
              </a:pPr>
              <a:t>39</a:t>
            </a:fld>
            <a:endParaRPr lang="zh-CN" altLang="en-US">
              <a:solidFill>
                <a:prstClr val="black"/>
              </a:solidFill>
            </a:endParaRPr>
          </a:p>
        </p:txBody>
      </p:sp>
    </p:spTree>
    <p:extLst>
      <p:ext uri="{BB962C8B-B14F-4D97-AF65-F5344CB8AC3E}">
        <p14:creationId xmlns:p14="http://schemas.microsoft.com/office/powerpoint/2010/main" xmlns="" val="69211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40E0145-64AF-4A5D-9948-6DF18B6FB387}" type="slidenum">
              <a:rPr lang="zh-CN" altLang="en-US" smtClean="0"/>
              <a:pPr>
                <a:defRPr/>
              </a:pPr>
              <a:t>44</a:t>
            </a:fld>
            <a:endParaRPr lang="zh-CN" altLang="en-US"/>
          </a:p>
        </p:txBody>
      </p:sp>
    </p:spTree>
    <p:extLst>
      <p:ext uri="{BB962C8B-B14F-4D97-AF65-F5344CB8AC3E}">
        <p14:creationId xmlns:p14="http://schemas.microsoft.com/office/powerpoint/2010/main" xmlns="" val="423494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53</a:t>
            </a:fld>
            <a:endParaRPr lang="zh-CN" altLang="en-US"/>
          </a:p>
        </p:txBody>
      </p:sp>
    </p:spTree>
    <p:extLst>
      <p:ext uri="{BB962C8B-B14F-4D97-AF65-F5344CB8AC3E}">
        <p14:creationId xmlns:p14="http://schemas.microsoft.com/office/powerpoint/2010/main" xmlns="" val="4155114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54</a:t>
            </a:fld>
            <a:endParaRPr lang="zh-CN" altLang="en-US"/>
          </a:p>
        </p:txBody>
      </p:sp>
    </p:spTree>
    <p:extLst>
      <p:ext uri="{BB962C8B-B14F-4D97-AF65-F5344CB8AC3E}">
        <p14:creationId xmlns:p14="http://schemas.microsoft.com/office/powerpoint/2010/main" xmlns="" val="648471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55</a:t>
            </a:fld>
            <a:endParaRPr lang="zh-CN" altLang="en-US"/>
          </a:p>
        </p:txBody>
      </p:sp>
    </p:spTree>
    <p:extLst>
      <p:ext uri="{BB962C8B-B14F-4D97-AF65-F5344CB8AC3E}">
        <p14:creationId xmlns:p14="http://schemas.microsoft.com/office/powerpoint/2010/main" xmlns="" val="60782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56</a:t>
            </a:fld>
            <a:endParaRPr lang="zh-CN" altLang="en-US"/>
          </a:p>
        </p:txBody>
      </p:sp>
    </p:spTree>
    <p:extLst>
      <p:ext uri="{BB962C8B-B14F-4D97-AF65-F5344CB8AC3E}">
        <p14:creationId xmlns:p14="http://schemas.microsoft.com/office/powerpoint/2010/main" xmlns="" val="1878651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57</a:t>
            </a:fld>
            <a:endParaRPr lang="zh-CN" altLang="en-US"/>
          </a:p>
        </p:txBody>
      </p:sp>
    </p:spTree>
    <p:extLst>
      <p:ext uri="{BB962C8B-B14F-4D97-AF65-F5344CB8AC3E}">
        <p14:creationId xmlns:p14="http://schemas.microsoft.com/office/powerpoint/2010/main" xmlns="" val="187865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710DE6-CF4B-4E6C-84E0-1541CDA2CD09}"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xmlns="" val="4005145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67</a:t>
            </a:fld>
            <a:endParaRPr lang="zh-CN" altLang="en-US"/>
          </a:p>
        </p:txBody>
      </p:sp>
    </p:spTree>
    <p:extLst>
      <p:ext uri="{BB962C8B-B14F-4D97-AF65-F5344CB8AC3E}">
        <p14:creationId xmlns:p14="http://schemas.microsoft.com/office/powerpoint/2010/main" xmlns="" val="180139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pPr>
                <a:defRPr/>
              </a:pPr>
              <a:t>2</a:t>
            </a:fld>
            <a:endParaRPr lang="zh-CN" altLang="en-US"/>
          </a:p>
        </p:txBody>
      </p:sp>
    </p:spTree>
    <p:extLst>
      <p:ext uri="{BB962C8B-B14F-4D97-AF65-F5344CB8AC3E}">
        <p14:creationId xmlns:p14="http://schemas.microsoft.com/office/powerpoint/2010/main" xmlns="" val="12639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xfrm>
            <a:off x="3343275" y="534988"/>
            <a:ext cx="3548063" cy="26622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34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804700" indent="-309373">
              <a:defRPr>
                <a:solidFill>
                  <a:schemeClr val="tx1"/>
                </a:solidFill>
                <a:latin typeface="Arial" panose="020B0604020202020204" pitchFamily="34" charset="0"/>
                <a:ea typeface="宋体" panose="02010600030101010101" pitchFamily="2" charset="-122"/>
              </a:defRPr>
            </a:lvl2pPr>
            <a:lvl3pPr marL="1237493" indent="-246840">
              <a:defRPr>
                <a:solidFill>
                  <a:schemeClr val="tx1"/>
                </a:solidFill>
                <a:latin typeface="Arial" panose="020B0604020202020204" pitchFamily="34" charset="0"/>
                <a:ea typeface="宋体" panose="02010600030101010101" pitchFamily="2" charset="-122"/>
              </a:defRPr>
            </a:lvl3pPr>
            <a:lvl4pPr marL="1732820" indent="-246840">
              <a:defRPr>
                <a:solidFill>
                  <a:schemeClr val="tx1"/>
                </a:solidFill>
                <a:latin typeface="Arial" panose="020B0604020202020204" pitchFamily="34" charset="0"/>
                <a:ea typeface="宋体" panose="02010600030101010101" pitchFamily="2" charset="-122"/>
              </a:defRPr>
            </a:lvl4pPr>
            <a:lvl5pPr marL="2228146" indent="-246840">
              <a:defRPr>
                <a:solidFill>
                  <a:schemeClr val="tx1"/>
                </a:solidFill>
                <a:latin typeface="Arial" panose="020B0604020202020204" pitchFamily="34" charset="0"/>
                <a:ea typeface="宋体" panose="02010600030101010101" pitchFamily="2" charset="-122"/>
              </a:defRPr>
            </a:lvl5pPr>
            <a:lvl6pPr marL="2702079" indent="-24684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76013" indent="-24684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49946" indent="-24684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23880" indent="-24684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2D58D99-9CFF-40B8-82C2-FD374FC88BFF}" type="slidenum">
              <a:rPr lang="zh-CN" altLang="en-US" smtClean="0"/>
              <a:pPr/>
              <a:t>11</a:t>
            </a:fld>
            <a:endParaRPr lang="zh-CN" altLang="en-US"/>
          </a:p>
        </p:txBody>
      </p:sp>
    </p:spTree>
    <p:extLst>
      <p:ext uri="{BB962C8B-B14F-4D97-AF65-F5344CB8AC3E}">
        <p14:creationId xmlns:p14="http://schemas.microsoft.com/office/powerpoint/2010/main" xmlns="" val="468755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solidFill>
                  <a:prstClr val="black"/>
                </a:solidFill>
              </a:rPr>
              <a:pPr>
                <a:defRPr/>
              </a:pPr>
              <a:t>26</a:t>
            </a:fld>
            <a:endParaRPr lang="zh-CN" altLang="en-US">
              <a:solidFill>
                <a:prstClr val="black"/>
              </a:solidFill>
            </a:endParaRPr>
          </a:p>
        </p:txBody>
      </p:sp>
    </p:spTree>
    <p:extLst>
      <p:ext uri="{BB962C8B-B14F-4D97-AF65-F5344CB8AC3E}">
        <p14:creationId xmlns:p14="http://schemas.microsoft.com/office/powerpoint/2010/main" xmlns="" val="710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solidFill>
                  <a:prstClr val="black"/>
                </a:solidFill>
              </a:rPr>
              <a:pPr>
                <a:defRPr/>
              </a:pPr>
              <a:t>27</a:t>
            </a:fld>
            <a:endParaRPr lang="zh-CN" altLang="en-US">
              <a:solidFill>
                <a:prstClr val="black"/>
              </a:solidFill>
            </a:endParaRPr>
          </a:p>
        </p:txBody>
      </p:sp>
    </p:spTree>
    <p:extLst>
      <p:ext uri="{BB962C8B-B14F-4D97-AF65-F5344CB8AC3E}">
        <p14:creationId xmlns:p14="http://schemas.microsoft.com/office/powerpoint/2010/main" xmlns="" val="42175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solidFill>
                  <a:prstClr val="black"/>
                </a:solidFill>
              </a:rPr>
              <a:pPr>
                <a:defRPr/>
              </a:pPr>
              <a:t>28</a:t>
            </a:fld>
            <a:endParaRPr lang="zh-CN" altLang="en-US">
              <a:solidFill>
                <a:prstClr val="black"/>
              </a:solidFill>
            </a:endParaRPr>
          </a:p>
        </p:txBody>
      </p:sp>
    </p:spTree>
    <p:extLst>
      <p:ext uri="{BB962C8B-B14F-4D97-AF65-F5344CB8AC3E}">
        <p14:creationId xmlns:p14="http://schemas.microsoft.com/office/powerpoint/2010/main" xmlns="" val="298942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solidFill>
                  <a:prstClr val="black"/>
                </a:solidFill>
              </a:rPr>
              <a:pPr>
                <a:defRPr/>
              </a:pPr>
              <a:t>29</a:t>
            </a:fld>
            <a:endParaRPr lang="zh-CN" altLang="en-US">
              <a:solidFill>
                <a:prstClr val="black"/>
              </a:solidFill>
            </a:endParaRPr>
          </a:p>
        </p:txBody>
      </p:sp>
    </p:spTree>
    <p:extLst>
      <p:ext uri="{BB962C8B-B14F-4D97-AF65-F5344CB8AC3E}">
        <p14:creationId xmlns:p14="http://schemas.microsoft.com/office/powerpoint/2010/main" xmlns="" val="2427877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343275" y="534988"/>
            <a:ext cx="3548063" cy="26622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40E0145-64AF-4A5D-9948-6DF18B6FB387}" type="slidenum">
              <a:rPr lang="zh-CN" altLang="en-US" smtClean="0">
                <a:solidFill>
                  <a:prstClr val="black"/>
                </a:solidFill>
              </a:rPr>
              <a:pPr>
                <a:defRPr/>
              </a:pPr>
              <a:t>30</a:t>
            </a:fld>
            <a:endParaRPr lang="zh-CN" altLang="en-US">
              <a:solidFill>
                <a:prstClr val="black"/>
              </a:solidFill>
            </a:endParaRPr>
          </a:p>
        </p:txBody>
      </p:sp>
    </p:spTree>
    <p:extLst>
      <p:ext uri="{BB962C8B-B14F-4D97-AF65-F5344CB8AC3E}">
        <p14:creationId xmlns:p14="http://schemas.microsoft.com/office/powerpoint/2010/main" xmlns="" val="69211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bwMode="auto">
          <a:xfrm>
            <a:off x="3343275" y="534988"/>
            <a:ext cx="3548063" cy="26622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在公元前</a:t>
            </a:r>
            <a:r>
              <a:rPr lang="en-US" altLang="zh-CN"/>
              <a:t>3</a:t>
            </a:r>
            <a:r>
              <a:rPr lang="zh-CN" altLang="en-US"/>
              <a:t>世纪，埃及的一个名叫阿斯瓦的小镇上，夏至正午的阳光悬在头顶。物体没有影子，太阳直接照入井中。埃拉托色尼意识到这可以帮助他测量地球的圆周。在几年后的同一天的同一时间，他记录了另一城市物体的影子。发现太阳光线有稍稍偏离，与垂直方向大约成</a:t>
            </a:r>
            <a:r>
              <a:rPr lang="en-US" altLang="zh-CN"/>
              <a:t>7</a:t>
            </a:r>
            <a:r>
              <a:rPr lang="zh-CN" altLang="en-US"/>
              <a:t>度角。剩下的就是几何问题了。假设地球是球状，那么它的圆周应是</a:t>
            </a:r>
            <a:r>
              <a:rPr lang="en-US" altLang="zh-CN"/>
              <a:t>360</a:t>
            </a:r>
            <a:r>
              <a:rPr lang="zh-CN" altLang="en-US"/>
              <a:t>度。如果两座城市成</a:t>
            </a:r>
            <a:r>
              <a:rPr lang="en-US" altLang="zh-CN"/>
              <a:t>7</a:t>
            </a:r>
            <a:r>
              <a:rPr lang="zh-CN" altLang="en-US"/>
              <a:t>度角，就是</a:t>
            </a:r>
            <a:r>
              <a:rPr lang="en-US" altLang="zh-CN"/>
              <a:t>7</a:t>
            </a:r>
            <a:r>
              <a:rPr lang="zh-CN" altLang="en-US"/>
              <a:t>／</a:t>
            </a:r>
            <a:r>
              <a:rPr lang="en-US" altLang="zh-CN"/>
              <a:t>360</a:t>
            </a:r>
            <a:r>
              <a:rPr lang="zh-CN" altLang="en-US"/>
              <a:t>的圆周，两个城市距离为当时</a:t>
            </a:r>
            <a:r>
              <a:rPr lang="en-US" altLang="zh-CN"/>
              <a:t>5000</a:t>
            </a:r>
            <a:r>
              <a:rPr lang="zh-CN" altLang="en-US"/>
              <a:t>个希腊运动场的距离。因此地球圆周应该是</a:t>
            </a:r>
            <a:r>
              <a:rPr lang="en-US" altLang="zh-CN"/>
              <a:t>25</a:t>
            </a:r>
            <a:r>
              <a:rPr lang="zh-CN" altLang="en-US"/>
              <a:t>万个希腊运动场。今天我们知道埃拉托色尼的测量误差仅仅在</a:t>
            </a:r>
            <a:r>
              <a:rPr lang="en-US" altLang="zh-CN"/>
              <a:t>5%</a:t>
            </a:r>
            <a:r>
              <a:rPr lang="zh-CN" altLang="en-US"/>
              <a:t>以内。 　该实验被评为“最美的物理实验”之一。</a:t>
            </a:r>
          </a:p>
        </p:txBody>
      </p:sp>
      <p:sp>
        <p:nvSpPr>
          <p:cNvPr id="10342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804700" indent="-309373">
              <a:spcBef>
                <a:spcPct val="30000"/>
              </a:spcBef>
              <a:defRPr sz="1200">
                <a:solidFill>
                  <a:schemeClr val="tx1"/>
                </a:solidFill>
                <a:latin typeface="Calibri" panose="020F0502020204030204" pitchFamily="34" charset="0"/>
                <a:ea typeface="宋体" panose="02010600030101010101" pitchFamily="2" charset="-122"/>
              </a:defRPr>
            </a:lvl2pPr>
            <a:lvl3pPr marL="1237493" indent="-246840">
              <a:spcBef>
                <a:spcPct val="30000"/>
              </a:spcBef>
              <a:defRPr sz="1200">
                <a:solidFill>
                  <a:schemeClr val="tx1"/>
                </a:solidFill>
                <a:latin typeface="Calibri" panose="020F0502020204030204" pitchFamily="34" charset="0"/>
                <a:ea typeface="宋体" panose="02010600030101010101" pitchFamily="2" charset="-122"/>
              </a:defRPr>
            </a:lvl3pPr>
            <a:lvl4pPr marL="1732820" indent="-246840">
              <a:spcBef>
                <a:spcPct val="30000"/>
              </a:spcBef>
              <a:defRPr sz="1200">
                <a:solidFill>
                  <a:schemeClr val="tx1"/>
                </a:solidFill>
                <a:latin typeface="Calibri" panose="020F0502020204030204" pitchFamily="34" charset="0"/>
                <a:ea typeface="宋体" panose="02010600030101010101" pitchFamily="2" charset="-122"/>
              </a:defRPr>
            </a:lvl4pPr>
            <a:lvl5pPr marL="2228146" indent="-246840">
              <a:spcBef>
                <a:spcPct val="30000"/>
              </a:spcBef>
              <a:defRPr sz="1200">
                <a:solidFill>
                  <a:schemeClr val="tx1"/>
                </a:solidFill>
                <a:latin typeface="Calibri" panose="020F0502020204030204" pitchFamily="34" charset="0"/>
                <a:ea typeface="宋体" panose="02010600030101010101" pitchFamily="2" charset="-122"/>
              </a:defRPr>
            </a:lvl5pPr>
            <a:lvl6pPr marL="2702079" indent="-24684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3176013" indent="-24684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649946" indent="-24684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4123880" indent="-24684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6844FDBC-2108-4888-A4C7-7863A281C579}" type="slidenum">
              <a:rPr lang="en-US" altLang="zh-CN" sz="1300">
                <a:latin typeface="Arial" panose="020B0604020202020204" pitchFamily="34" charset="0"/>
              </a:rPr>
              <a:pPr>
                <a:spcBef>
                  <a:spcPct val="0"/>
                </a:spcBef>
              </a:pPr>
              <a:t>34</a:t>
            </a:fld>
            <a:endParaRPr lang="en-US" altLang="zh-CN" sz="1300">
              <a:latin typeface="Arial" panose="020B0604020202020204" pitchFamily="34" charset="0"/>
            </a:endParaRPr>
          </a:p>
        </p:txBody>
      </p:sp>
    </p:spTree>
    <p:extLst>
      <p:ext uri="{BB962C8B-B14F-4D97-AF65-F5344CB8AC3E}">
        <p14:creationId xmlns:p14="http://schemas.microsoft.com/office/powerpoint/2010/main" xmlns="" val="124456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5.xml"/><Relationship Id="rId5" Type="http://schemas.openxmlformats.org/officeDocument/2006/relationships/tags" Target="../tags/tag53.xml"/><Relationship Id="rId4" Type="http://schemas.openxmlformats.org/officeDocument/2006/relationships/tags" Target="../tags/tag5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5.xml"/><Relationship Id="rId4" Type="http://schemas.openxmlformats.org/officeDocument/2006/relationships/tags" Target="../tags/tag57.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5.xml"/><Relationship Id="rId5" Type="http://schemas.openxmlformats.org/officeDocument/2006/relationships/tags" Target="../tags/tag62.xml"/><Relationship Id="rId4" Type="http://schemas.openxmlformats.org/officeDocument/2006/relationships/tags" Target="../tags/tag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72"/>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2033C6C-5883-447F-9263-D0EF373B9876}" type="slidenum">
              <a:rPr lang="en-US" altLang="zh-CN"/>
              <a:pPr>
                <a:defRPr/>
              </a:pPr>
              <a:t>‹#›</a:t>
            </a:fld>
            <a:endParaRPr lang="en-US" altLang="zh-CN"/>
          </a:p>
        </p:txBody>
      </p:sp>
    </p:spTree>
    <p:extLst>
      <p:ext uri="{BB962C8B-B14F-4D97-AF65-F5344CB8AC3E}">
        <p14:creationId xmlns:p14="http://schemas.microsoft.com/office/powerpoint/2010/main" xmlns="" val="106297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6750B04-DA8D-498F-B797-3AB84374A339}" type="slidenum">
              <a:rPr lang="en-US" altLang="zh-CN"/>
              <a:pPr>
                <a:defRPr/>
              </a:pPr>
              <a:t>‹#›</a:t>
            </a:fld>
            <a:endParaRPr lang="en-US" altLang="zh-CN"/>
          </a:p>
        </p:txBody>
      </p:sp>
    </p:spTree>
    <p:extLst>
      <p:ext uri="{BB962C8B-B14F-4D97-AF65-F5344CB8AC3E}">
        <p14:creationId xmlns:p14="http://schemas.microsoft.com/office/powerpoint/2010/main" xmlns="" val="4095599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85"/>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85"/>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AD923F3-E98B-48C6-89EC-2F53475C0BCD}" type="slidenum">
              <a:rPr lang="en-US" altLang="zh-CN"/>
              <a:pPr>
                <a:defRPr/>
              </a:pPr>
              <a:t>‹#›</a:t>
            </a:fld>
            <a:endParaRPr lang="en-US" altLang="zh-CN"/>
          </a:p>
        </p:txBody>
      </p:sp>
    </p:spTree>
    <p:extLst>
      <p:ext uri="{BB962C8B-B14F-4D97-AF65-F5344CB8AC3E}">
        <p14:creationId xmlns:p14="http://schemas.microsoft.com/office/powerpoint/2010/main" xmlns="" val="127280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a:t>单击此处编辑母版标题样式</a:t>
            </a:r>
          </a:p>
        </p:txBody>
      </p:sp>
      <p:sp>
        <p:nvSpPr>
          <p:cNvPr id="3" name="内容占位符 2"/>
          <p:cNvSpPr>
            <a:spLocks noGrp="1"/>
          </p:cNvSpPr>
          <p:nvPr>
            <p:ph sz="quarter" idx="1"/>
          </p:nvPr>
        </p:nvSpPr>
        <p:spPr>
          <a:xfrm>
            <a:off x="457200" y="1600201"/>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1"/>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38635"/>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38635"/>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6DDC6FB1-42BA-4294-B491-23A404976044}" type="slidenum">
              <a:rPr lang="en-US" altLang="zh-CN"/>
              <a:pPr>
                <a:defRPr/>
              </a:pPr>
              <a:t>‹#›</a:t>
            </a:fld>
            <a:endParaRPr lang="en-US" altLang="zh-CN"/>
          </a:p>
        </p:txBody>
      </p:sp>
    </p:spTree>
    <p:extLst>
      <p:ext uri="{BB962C8B-B14F-4D97-AF65-F5344CB8AC3E}">
        <p14:creationId xmlns:p14="http://schemas.microsoft.com/office/powerpoint/2010/main" xmlns="" val="158204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85"/>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44330087-FE74-465A-AEC3-F604DEC6002E}" type="slidenum">
              <a:rPr lang="en-US" altLang="zh-CN"/>
              <a:pPr>
                <a:defRPr/>
              </a:pPr>
              <a:t>‹#›</a:t>
            </a:fld>
            <a:endParaRPr lang="en-US" altLang="zh-CN"/>
          </a:p>
        </p:txBody>
      </p:sp>
    </p:spTree>
    <p:extLst>
      <p:ext uri="{BB962C8B-B14F-4D97-AF65-F5344CB8AC3E}">
        <p14:creationId xmlns:p14="http://schemas.microsoft.com/office/powerpoint/2010/main" xmlns="" val="4281102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61469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7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4606C-E022-43A1-8399-641AB169E32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92019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3EA99-CEBC-4C43-B864-2DA54AC8579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58015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47"/>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D7F974-96AF-4B16-B25F-2C3A0280F2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84877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F4A513-8C6D-49AD-989D-AA8D6749532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578406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5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E22EC9-3335-4367-82A9-B44DB59D7F8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9946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43BB0D9-0800-4CBB-A3E5-85D64B278CF1}" type="slidenum">
              <a:rPr lang="en-US" altLang="zh-CN"/>
              <a:pPr>
                <a:defRPr/>
              </a:pPr>
              <a:t>‹#›</a:t>
            </a:fld>
            <a:endParaRPr lang="en-US" altLang="zh-CN"/>
          </a:p>
        </p:txBody>
      </p:sp>
    </p:spTree>
    <p:extLst>
      <p:ext uri="{BB962C8B-B14F-4D97-AF65-F5344CB8AC3E}">
        <p14:creationId xmlns:p14="http://schemas.microsoft.com/office/powerpoint/2010/main" xmlns="" val="925517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02141D-E5AD-4AF4-8039-5BE76E15CEC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725709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BCCF0-044D-40EA-93F5-A030C531F69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015302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8" y="273095"/>
            <a:ext cx="3008313"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B87B37-CA55-4127-AC2B-86485FF744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152793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47"/>
            <a:ext cx="54864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8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DE5B4A-8A76-4C25-B13A-D25B387F739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164672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B1E45B-BEE2-4DEB-98A4-AB6ACB33765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601345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86"/>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86"/>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4481A5-369F-4079-AC66-8E2EA7F0B0F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608957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9"/>
            <a:ext cx="8229600" cy="1143000"/>
          </a:xfrm>
        </p:spPr>
        <p:txBody>
          <a:bodyPr/>
          <a:lstStyle/>
          <a:p>
            <a:r>
              <a:rPr lang="zh-CN" altLang="en-US"/>
              <a:t>单击此处编辑母版标题样式</a:t>
            </a:r>
          </a:p>
        </p:txBody>
      </p:sp>
      <p:sp>
        <p:nvSpPr>
          <p:cNvPr id="3" name="内容占位符 2"/>
          <p:cNvSpPr>
            <a:spLocks noGrp="1"/>
          </p:cNvSpPr>
          <p:nvPr>
            <p:ph sz="quarter" idx="1"/>
          </p:nvPr>
        </p:nvSpPr>
        <p:spPr>
          <a:xfrm>
            <a:off x="457200" y="1600203"/>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3"/>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38639"/>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38639"/>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D18650-C0EC-47B9-A31F-70DDD969294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560732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86"/>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FDD11F-5197-4063-AEC0-33BEF0AB7FF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17635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59829E3E-B0D2-415C-9922-26227258587F}" type="slidenum">
              <a:rPr lang="en-US" altLang="zh-CN" smtClean="0"/>
              <a:pPr>
                <a:defRPr/>
              </a:pPr>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8123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46"/>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D3D4255-893F-41E6-97DB-A9945CBCF893}" type="slidenum">
              <a:rPr lang="en-US" altLang="zh-CN"/>
              <a:pPr>
                <a:defRPr/>
              </a:pPr>
              <a:t>‹#›</a:t>
            </a:fld>
            <a:endParaRPr lang="en-US" altLang="zh-CN"/>
          </a:p>
        </p:txBody>
      </p:sp>
    </p:spTree>
    <p:extLst>
      <p:ext uri="{BB962C8B-B14F-4D97-AF65-F5344CB8AC3E}">
        <p14:creationId xmlns:p14="http://schemas.microsoft.com/office/powerpoint/2010/main" xmlns="" val="801534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16788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85"/>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510"/>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85963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76112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9"/>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2"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87314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97767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610975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7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44953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72"/>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48146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2478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57C5C6-EDA4-4AB0-86D1-DBDB61573A3D}"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6692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D78438A-A280-46AC-BF69-CD6B8CB83F4E}" type="slidenum">
              <a:rPr lang="en-US" altLang="zh-CN"/>
              <a:pPr>
                <a:defRPr/>
              </a:pPr>
              <a:t>‹#›</a:t>
            </a:fld>
            <a:endParaRPr lang="en-US" altLang="zh-CN"/>
          </a:p>
        </p:txBody>
      </p:sp>
    </p:spTree>
    <p:extLst>
      <p:ext uri="{BB962C8B-B14F-4D97-AF65-F5344CB8AC3E}">
        <p14:creationId xmlns:p14="http://schemas.microsoft.com/office/powerpoint/2010/main" xmlns="" val="2541527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3527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93935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31562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85"/>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510"/>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40996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22376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9"/>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2"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07453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82682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34350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7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932207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72"/>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3803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4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114D331B-A59F-442E-935B-7CAD933A9772}" type="slidenum">
              <a:rPr lang="en-US" altLang="zh-CN"/>
              <a:pPr>
                <a:defRPr/>
              </a:pPr>
              <a:t>‹#›</a:t>
            </a:fld>
            <a:endParaRPr lang="en-US" altLang="zh-CN"/>
          </a:p>
        </p:txBody>
      </p:sp>
    </p:spTree>
    <p:extLst>
      <p:ext uri="{BB962C8B-B14F-4D97-AF65-F5344CB8AC3E}">
        <p14:creationId xmlns:p14="http://schemas.microsoft.com/office/powerpoint/2010/main" xmlns="" val="3131581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37087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DA4089B-4CBE-486F-9257-D787DC9183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62085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82413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914400"/>
            <a:ext cx="7349400" cy="2570400"/>
          </a:xfrm>
        </p:spPr>
        <p:txBody>
          <a:bodyPr lIns="90000" tIns="46800" rIns="90000" bIns="46800" anchor="b" anchorCtr="0">
            <a:normAutofit/>
          </a:bodyPr>
          <a:lstStyle>
            <a:lvl1pPr algn="ctr">
              <a:defRPr sz="4500" b="1" i="0" spc="225"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3560400"/>
            <a:ext cx="7349400" cy="1472400"/>
          </a:xfrm>
        </p:spPr>
        <p:txBody>
          <a:bodyPr lIns="90000" tIns="46800" rIns="90000" bIns="46800">
            <a:normAutofit/>
          </a:bodyPr>
          <a:lstStyle>
            <a:lvl1pPr marL="0" indent="0" algn="ctr" eaLnBrk="1" fontAlgn="auto" latinLnBrk="0" hangingPunct="1">
              <a:lnSpc>
                <a:spcPct val="110000"/>
              </a:lnSpc>
              <a:buNone/>
              <a:defRPr sz="1800" u="none" strike="noStrike" kern="1200" cap="none" spc="15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endParaRPr lang="zh-CN" altLang="en-US">
              <a:solidFill>
                <a:srgbClr val="000000">
                  <a:tint val="75000"/>
                </a:srgbClr>
              </a:solidFill>
            </a:endParaRPr>
          </a:p>
        </p:txBody>
      </p:sp>
      <p:sp>
        <p:nvSpPr>
          <p:cNvPr id="17" name="页脚占位符 16"/>
          <p:cNvSpPr>
            <a:spLocks noGrp="1"/>
          </p:cNvSpPr>
          <p:nvPr>
            <p:ph type="ftr" sz="quarter" idx="11"/>
            <p:custDataLst>
              <p:tags r:id="rId4"/>
            </p:custDataLst>
          </p:nvPr>
        </p:nvSpPr>
        <p:spPr/>
        <p:txBody>
          <a:bodyPr/>
          <a:lstStyle/>
          <a:p>
            <a:endParaRPr lang="zh-CN" altLang="en-US" dirty="0">
              <a:solidFill>
                <a:srgbClr val="000000">
                  <a:tint val="75000"/>
                </a:srgbClr>
              </a:solidFill>
            </a:endParaRPr>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xmlns="" val="1348969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56300" y="1490400"/>
            <a:ext cx="8226900" cy="4759200"/>
          </a:xfrm>
        </p:spPr>
        <p:txBody>
          <a:bodyPr vert="horz" lIns="90000" tIns="46800" rIns="90000" bIns="468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marR="0" lvl="1" indent="0" algn="l" defTabSz="685800" rtl="0" eaLnBrk="1" fontAlgn="auto" latinLnBrk="0" hangingPunct="1">
              <a:lnSpc>
                <a:spcPct val="130000"/>
              </a:lnSpc>
              <a:spcBef>
                <a:spcPts val="0"/>
              </a:spcBef>
              <a:spcAft>
                <a:spcPts val="750"/>
              </a:spcAft>
              <a:buFont typeface="Arial" panose="020B0604020202020204" pitchFamily="34" charset="0"/>
              <a:buNone/>
              <a:tabLst>
                <a:tab pos="1207294" algn="l"/>
              </a:tabLst>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2pPr>
            <a:lvl3pPr marL="685800" marR="0" lvl="2"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3pPr>
            <a:lvl4pPr marL="1028700" marR="0" lvl="3"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4pPr>
            <a:lvl5pPr marL="1371600" marR="0" lvl="4"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4243461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493100" y="3848400"/>
            <a:ext cx="5826600" cy="766800"/>
          </a:xfrm>
        </p:spPr>
        <p:txBody>
          <a:bodyPr lIns="90000" tIns="46800" rIns="90000" bIns="46800" anchor="b" anchorCtr="0">
            <a:normAutofit/>
          </a:bodyPr>
          <a:lstStyle>
            <a:lvl1pPr>
              <a:defRPr sz="3300" b="1" i="0" u="none" strike="noStrike" kern="1200" cap="none" spc="225"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493100" y="4615200"/>
            <a:ext cx="5826600" cy="867600"/>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13"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lvl1pPr>
              <a:defRPr sz="1400"/>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xmlns="" val="2027561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56300" y="1501200"/>
            <a:ext cx="3882600" cy="4748400"/>
          </a:xfrm>
        </p:spPr>
        <p:txBody>
          <a:bodyPr vert="horz" lIns="90000" tIns="46800" rIns="90000" bIns="46800" rtlCol="0">
            <a:normAutofit/>
          </a:bodyPr>
          <a:lstStyle>
            <a:lvl1pPr marL="171450" marR="0" lvl="0"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Wingdings" panose="05000000000000000000" pitchFamily="2" charset="2"/>
              <a:buChar char="l"/>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4808700" y="1501200"/>
            <a:ext cx="3882600" cy="4748400"/>
          </a:xfrm>
        </p:spPr>
        <p:txBody>
          <a:bodyPr lIns="90000" tIns="46800" rIns="90000" bIns="46800">
            <a:normAutofit/>
          </a:bodyPr>
          <a:lstStyle>
            <a:lvl1pPr marL="1714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endParaRPr lang="zh-CN" altLang="en-US">
              <a:solidFill>
                <a:srgbClr val="000000">
                  <a:tint val="75000"/>
                </a:srgbClr>
              </a:solidFill>
            </a:endParaRPr>
          </a:p>
        </p:txBody>
      </p:sp>
      <p:sp>
        <p:nvSpPr>
          <p:cNvPr id="6" name="页脚占位符 5"/>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4152613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56300" y="1429200"/>
            <a:ext cx="40068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56300" y="1854000"/>
            <a:ext cx="4006800" cy="4395600"/>
          </a:xfrm>
        </p:spPr>
        <p:txBody>
          <a:bodyPr vert="horz" lIns="101600" tIns="0" rIns="82550" bIns="0" rtlCol="0">
            <a:normAutofit/>
          </a:bodyPr>
          <a:lstStyle>
            <a:lvl1pPr marL="171450" marR="0" lvl="0"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Wingdings" panose="05000000000000000000" pitchFamily="2" charset="2"/>
              <a:buChar char="l"/>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4676813" y="1421729"/>
            <a:ext cx="4006800" cy="381600"/>
          </a:xfrm>
        </p:spPr>
        <p:txBody>
          <a:bodyPr vert="horz" lIns="101600" tIns="38100" rIns="76200" bIns="38100" rtlCol="0" anchor="t" anchorCtr="0">
            <a:normAutofit/>
          </a:bodyPr>
          <a:lstStyle>
            <a:lvl1pPr marL="0" marR="0" lvl="0" indent="0" algn="l" defTabSz="6858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854000"/>
            <a:ext cx="4006800" cy="4395600"/>
          </a:xfrm>
        </p:spPr>
        <p:txBody>
          <a:bodyPr vert="horz" lIns="101600" tIns="0" rIns="82550" bIns="0" rtlCol="0">
            <a:normAutofit/>
          </a:bodyPr>
          <a:lstStyle>
            <a:lvl1pPr marL="171450" marR="0" lvl="0"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Wingdings" panose="05000000000000000000" pitchFamily="2" charset="2"/>
              <a:buChar char="l"/>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endParaRPr lang="zh-CN" altLang="en-US">
              <a:solidFill>
                <a:srgbClr val="000000">
                  <a:tint val="75000"/>
                </a:srgbClr>
              </a:solidFill>
            </a:endParaRPr>
          </a:p>
        </p:txBody>
      </p:sp>
      <p:sp>
        <p:nvSpPr>
          <p:cNvPr id="8" name="页脚占位符 7"/>
          <p:cNvSpPr>
            <a:spLocks noGrp="1"/>
          </p:cNvSpPr>
          <p:nvPr>
            <p:ph type="ftr" sz="quarter" idx="11"/>
            <p:custDataLst>
              <p:tags r:id="rId7"/>
            </p:custDataLst>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264196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3736450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endParaRPr lang="zh-CN" altLang="en-US">
              <a:solidFill>
                <a:srgbClr val="000000">
                  <a:tint val="75000"/>
                </a:srgbClr>
              </a:solidFill>
            </a:endParaRPr>
          </a:p>
        </p:txBody>
      </p:sp>
      <p:sp>
        <p:nvSpPr>
          <p:cNvPr id="3" name="页脚占位符 2"/>
          <p:cNvSpPr>
            <a:spLocks noGrp="1"/>
          </p:cNvSpPr>
          <p:nvPr>
            <p:ph type="ftr" sz="quarter" idx="11"/>
            <p:custDataLst>
              <p:tags r:id="rId2"/>
            </p:custDataLst>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800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41EE9168-3FC7-46D3-B919-DFF594B50605}" type="slidenum">
              <a:rPr lang="en-US" altLang="zh-CN"/>
              <a:pPr>
                <a:defRPr/>
              </a:pPr>
              <a:t>‹#›</a:t>
            </a:fld>
            <a:endParaRPr lang="en-US" altLang="zh-CN"/>
          </a:p>
        </p:txBody>
      </p:sp>
    </p:spTree>
    <p:extLst>
      <p:ext uri="{BB962C8B-B14F-4D97-AF65-F5344CB8AC3E}">
        <p14:creationId xmlns:p14="http://schemas.microsoft.com/office/powerpoint/2010/main" xmlns="" val="3714194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555200"/>
            <a:ext cx="3844800" cy="4608000"/>
          </a:xfrm>
        </p:spPr>
        <p:txBody>
          <a:bodyPr vert="horz" lIns="90000" tIns="46800" rIns="90000" bIns="468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7250" marR="0" lvl="2"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4762800" y="1555200"/>
            <a:ext cx="3920400" cy="4608000"/>
          </a:xfrm>
        </p:spPr>
        <p:txBody>
          <a:bodyPr vert="horz" lIns="90000" tIns="46800" rIns="90000" bIns="46800" rtlCol="0">
            <a:normAutofit/>
          </a:bodyPr>
          <a:lstStyle>
            <a:lvl1pPr marL="0" marR="0" lvl="0" indent="0" algn="l" defTabSz="685800" rtl="0" eaLnBrk="1" fontAlgn="auto" latinLnBrk="0" hangingPunct="1">
              <a:lnSpc>
                <a:spcPct val="14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endParaRPr lang="zh-CN" altLang="en-US" dirty="0">
              <a:solidFill>
                <a:srgbClr val="000000">
                  <a:tint val="75000"/>
                </a:srgbClr>
              </a:solidFill>
            </a:endParaRPr>
          </a:p>
        </p:txBody>
      </p:sp>
      <p:sp>
        <p:nvSpPr>
          <p:cNvPr id="6" name="页脚占位符 5"/>
          <p:cNvSpPr>
            <a:spLocks noGrp="1"/>
          </p:cNvSpPr>
          <p:nvPr>
            <p:ph type="ftr" sz="quarter" idx="11"/>
            <p:custDataLst>
              <p:tags r:id="rId4"/>
            </p:custDataLst>
          </p:nvPr>
        </p:nvSpPr>
        <p:spPr/>
        <p:txBody>
          <a:bodyPr/>
          <a:lstStyle/>
          <a:p>
            <a:endParaRPr lang="zh-CN" altLang="en-US" dirty="0">
              <a:solidFill>
                <a:srgbClr val="000000">
                  <a:tint val="75000"/>
                </a:srgbClr>
              </a:solidFill>
            </a:endParaRPr>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extLst>
      <p:ext uri="{BB962C8B-B14F-4D97-AF65-F5344CB8AC3E}">
        <p14:creationId xmlns:p14="http://schemas.microsoft.com/office/powerpoint/2010/main" xmlns="" val="1186854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7676100" y="914400"/>
            <a:ext cx="783000" cy="5029200"/>
          </a:xfrm>
        </p:spPr>
        <p:txBody>
          <a:bodyPr vert="eaVert" lIns="90000" tIns="46800" rIns="90000" bIns="46800" rtlCol="0" anchor="ctr" anchorCtr="0">
            <a:normAutofit/>
          </a:bodyPr>
          <a:lstStyle>
            <a:lvl1pPr marL="0" marR="0" lvl="0" algn="l" defTabSz="685800" rtl="0" eaLnBrk="1" fontAlgn="auto" latinLnBrk="0" hangingPunct="1">
              <a:lnSpc>
                <a:spcPct val="100000"/>
              </a:lnSpc>
              <a:spcAft>
                <a:spcPts val="0"/>
              </a:spcAft>
              <a:buNone/>
              <a:defRPr kumimoji="0" lang="zh-CN" altLang="en-US" sz="21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685800" y="914400"/>
            <a:ext cx="6876900" cy="5029200"/>
          </a:xfrm>
        </p:spPr>
        <p:txBody>
          <a:bodyPr vert="eaVert" lIns="46800" tIns="46800" rIns="46800" bIns="46800"/>
          <a:lstStyle>
            <a:lvl1pPr indent="0" eaLnBrk="1" fontAlgn="auto" latinLnBrk="0" hangingPunct="1">
              <a:lnSpc>
                <a:spcPct val="160000"/>
              </a:lnSpc>
              <a:spcAft>
                <a:spcPts val="1200"/>
              </a:spcAft>
              <a:buNone/>
              <a:defRPr spc="225" baseline="0">
                <a:solidFill>
                  <a:schemeClr val="tx1">
                    <a:lumMod val="65000"/>
                    <a:lumOff val="35000"/>
                  </a:schemeClr>
                </a:solidFill>
              </a:defRPr>
            </a:lvl1pPr>
            <a:lvl2pPr indent="0" eaLnBrk="1" fontAlgn="auto" latinLnBrk="0" hangingPunct="1">
              <a:lnSpc>
                <a:spcPct val="160000"/>
              </a:lnSpc>
              <a:spcAft>
                <a:spcPts val="1200"/>
              </a:spcAft>
              <a:buNone/>
              <a:defRPr spc="225" baseline="0">
                <a:solidFill>
                  <a:schemeClr val="tx1">
                    <a:lumMod val="65000"/>
                    <a:lumOff val="35000"/>
                  </a:schemeClr>
                </a:solidFill>
              </a:defRPr>
            </a:lvl2pPr>
            <a:lvl3pPr indent="0" eaLnBrk="1" fontAlgn="auto" latinLnBrk="0" hangingPunct="1">
              <a:lnSpc>
                <a:spcPct val="160000"/>
              </a:lnSpc>
              <a:spcAft>
                <a:spcPts val="1200"/>
              </a:spcAft>
              <a:buNone/>
              <a:defRPr spc="225" baseline="0">
                <a:solidFill>
                  <a:schemeClr val="tx1">
                    <a:lumMod val="65000"/>
                    <a:lumOff val="35000"/>
                  </a:schemeClr>
                </a:solidFill>
              </a:defRPr>
            </a:lvl3pPr>
            <a:lvl4pPr indent="0" eaLnBrk="1" fontAlgn="auto" latinLnBrk="0" hangingPunct="1">
              <a:lnSpc>
                <a:spcPct val="160000"/>
              </a:lnSpc>
              <a:spcAft>
                <a:spcPts val="1200"/>
              </a:spcAft>
              <a:buNone/>
              <a:defRPr spc="225" baseline="0">
                <a:solidFill>
                  <a:schemeClr val="tx1">
                    <a:lumMod val="65000"/>
                    <a:lumOff val="35000"/>
                  </a:schemeClr>
                </a:solidFill>
              </a:defRPr>
            </a:lvl4pPr>
            <a:lvl5pPr indent="0" eaLnBrk="1" fontAlgn="auto" latinLnBrk="0" hangingPunct="1">
              <a:lnSpc>
                <a:spcPct val="160000"/>
              </a:lnSpc>
              <a:spcAft>
                <a:spcPts val="1200"/>
              </a:spcAft>
              <a:buNone/>
              <a:defRPr spc="225"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xmlns="" val="2833508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endParaRPr lang="zh-CN" altLang="en-US">
              <a:solidFill>
                <a:srgbClr val="000000">
                  <a:tint val="75000"/>
                </a:srgbClr>
              </a:solidFill>
            </a:endParaRPr>
          </a:p>
        </p:txBody>
      </p:sp>
      <p:sp>
        <p:nvSpPr>
          <p:cNvPr id="4" name="页脚占位符 3"/>
          <p:cNvSpPr>
            <a:spLocks noGrp="1"/>
          </p:cNvSpPr>
          <p:nvPr>
            <p:ph type="ftr" sz="quarter" idx="11"/>
            <p:custDataLst>
              <p:tags r:id="rId2"/>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7" name="内容占位符 6"/>
          <p:cNvSpPr>
            <a:spLocks noGrp="1"/>
          </p:cNvSpPr>
          <p:nvPr>
            <p:ph sz="quarter" idx="13"/>
            <p:custDataLst>
              <p:tags r:id="rId4"/>
            </p:custDataLst>
          </p:nvPr>
        </p:nvSpPr>
        <p:spPr>
          <a:xfrm>
            <a:off x="456300" y="774000"/>
            <a:ext cx="8229600" cy="5482800"/>
          </a:xfrm>
        </p:spPr>
        <p:txBody>
          <a:bodyPr/>
          <a:lstStyle>
            <a:lvl1pPr marL="171450" indent="-171450">
              <a:lnSpc>
                <a:spcPct val="130000"/>
              </a:lnSpc>
              <a:buFont typeface="Wingdings" panose="05000000000000000000" pitchFamily="2" charset="2"/>
              <a:buChar char="l"/>
              <a:defRPr spc="113" baseline="0">
                <a:solidFill>
                  <a:schemeClr val="tx1">
                    <a:lumMod val="65000"/>
                    <a:lumOff val="35000"/>
                  </a:schemeClr>
                </a:solidFill>
              </a:defRPr>
            </a:lvl1pPr>
            <a:lvl2pPr marL="514350" indent="-171450">
              <a:lnSpc>
                <a:spcPct val="130000"/>
              </a:lnSpc>
              <a:buFont typeface="Wingdings" panose="05000000000000000000" pitchFamily="2" charset="2"/>
              <a:buChar char="l"/>
              <a:defRPr spc="113" baseline="0">
                <a:solidFill>
                  <a:schemeClr val="tx1">
                    <a:lumMod val="65000"/>
                    <a:lumOff val="35000"/>
                  </a:schemeClr>
                </a:solidFill>
              </a:defRPr>
            </a:lvl2pPr>
            <a:lvl3pPr marL="857250" indent="-171450">
              <a:lnSpc>
                <a:spcPct val="130000"/>
              </a:lnSpc>
              <a:buFont typeface="Wingdings" panose="05000000000000000000" pitchFamily="2" charset="2"/>
              <a:buChar char="l"/>
              <a:defRPr spc="113" baseline="0">
                <a:solidFill>
                  <a:schemeClr val="tx1">
                    <a:lumMod val="65000"/>
                    <a:lumOff val="35000"/>
                  </a:schemeClr>
                </a:solidFill>
              </a:defRPr>
            </a:lvl3pPr>
            <a:lvl4pPr marL="1200150" indent="-171450">
              <a:lnSpc>
                <a:spcPct val="130000"/>
              </a:lnSpc>
              <a:buFont typeface="Wingdings" panose="05000000000000000000" pitchFamily="2" charset="2"/>
              <a:buChar char="l"/>
              <a:defRPr spc="113" baseline="0">
                <a:solidFill>
                  <a:schemeClr val="tx1">
                    <a:lumMod val="65000"/>
                    <a:lumOff val="35000"/>
                  </a:schemeClr>
                </a:solidFill>
              </a:defRPr>
            </a:lvl4pPr>
            <a:lvl5pPr marL="1543050" indent="-171450">
              <a:lnSpc>
                <a:spcPct val="130000"/>
              </a:lnSpc>
              <a:buFont typeface="Wingdings" panose="05000000000000000000" pitchFamily="2" charset="2"/>
              <a:buChar char="l"/>
              <a:defRPr spc="113"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xmlns="" val="31023408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endParaRPr lang="zh-CN" altLang="en-US">
              <a:solidFill>
                <a:srgbClr val="000000">
                  <a:tint val="75000"/>
                </a:srgbClr>
              </a:solidFill>
            </a:endParaRPr>
          </a:p>
        </p:txBody>
      </p:sp>
      <p:sp>
        <p:nvSpPr>
          <p:cNvPr id="4" name="页脚占位符 3"/>
          <p:cNvSpPr>
            <a:spLocks noGrp="1"/>
          </p:cNvSpPr>
          <p:nvPr>
            <p:ph type="ftr" sz="quarter" idx="11"/>
            <p:custDataLst>
              <p:tags r:id="rId2"/>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2" name="标题 1"/>
          <p:cNvSpPr>
            <a:spLocks noGrp="1"/>
          </p:cNvSpPr>
          <p:nvPr>
            <p:ph type="title" hasCustomPrompt="1"/>
            <p:custDataLst>
              <p:tags r:id="rId4"/>
            </p:custDataLst>
          </p:nvPr>
        </p:nvSpPr>
        <p:spPr>
          <a:xfrm>
            <a:off x="899100" y="2484000"/>
            <a:ext cx="7349400" cy="1018800"/>
          </a:xfrm>
        </p:spPr>
        <p:txBody>
          <a:bodyPr vert="horz" lIns="90000" tIns="46800" rIns="90000" bIns="46800" rtlCol="0" anchor="t" anchorCtr="0">
            <a:normAutofit/>
          </a:bodyPr>
          <a:lstStyle>
            <a:lvl1pPr marL="0" marR="0" algn="ctr" defTabSz="685800" rtl="0" eaLnBrk="1" fontAlgn="auto" latinLnBrk="0" hangingPunct="1">
              <a:lnSpc>
                <a:spcPct val="100000"/>
              </a:lnSpc>
              <a:buNone/>
              <a:defRPr kumimoji="0" lang="zh-CN" altLang="en-US" sz="4500" b="1" i="0" u="none" strike="noStrike" kern="1200" cap="none" spc="225"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899100" y="3560400"/>
            <a:ext cx="7349400" cy="471600"/>
          </a:xfrm>
        </p:spPr>
        <p:txBody>
          <a:bodyPr lIns="90000" tIns="46800" rIns="90000" bIns="46800">
            <a:normAutofit/>
          </a:bodyPr>
          <a:lstStyle>
            <a:lvl1pPr marL="0" indent="0" algn="ctr">
              <a:lnSpc>
                <a:spcPct val="110000"/>
              </a:lnSpc>
              <a:buNone/>
              <a:defRPr sz="1800" spc="150" baseline="0">
                <a:solidFill>
                  <a:schemeClr val="tx1">
                    <a:lumMod val="65000"/>
                    <a:lumOff val="3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xmlns="" val="2176976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7953B8-D602-40C3-A78E-2E1F82AE69EB}"/>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6A737B4-8794-45A0-B883-04C9346D98C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5833DBE9-8BCF-4BD9-A4DF-27A11572F6ED}"/>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CD7F6B7-941C-4688-AB70-3A76E1D594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E78E36E-3D59-4112-91C1-2F4F4BD17D5B}"/>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20808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61AA9-1746-4087-81F1-7CA4CB374E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A816A09-7A09-453B-BD31-CF5D681D445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D2B6FC4-6FF3-4ADE-BCC9-A4AE9BAAC5D1}"/>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EC4A8D5-4736-4E44-AE04-A01163B253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7E771B3-499B-44CC-A374-6DE0A72A1F86}"/>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矩形 8"/>
          <p:cNvSpPr/>
          <p:nvPr userDrawn="1"/>
        </p:nvSpPr>
        <p:spPr>
          <a:xfrm>
            <a:off x="0" y="821095"/>
            <a:ext cx="9144000" cy="3647698"/>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xmlns="" val="4054539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7675702" y="5038726"/>
            <a:ext cx="1385888" cy="1819275"/>
          </a:xfrm>
          <a:prstGeom prst="rect">
            <a:avLst/>
          </a:prstGeom>
        </p:spPr>
      </p:pic>
      <p:sp>
        <p:nvSpPr>
          <p:cNvPr id="2" name="标题 1">
            <a:extLst>
              <a:ext uri="{FF2B5EF4-FFF2-40B4-BE49-F238E27FC236}">
                <a16:creationId xmlns:a16="http://schemas.microsoft.com/office/drawing/2014/main" xmlns="" id="{9D5967B5-32D8-4A20-AC34-957CA93E7830}"/>
              </a:ext>
            </a:extLst>
          </p:cNvPr>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7059B90-6019-46CA-8B5C-F6E423464570}"/>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8DDA5BBA-4825-4A54-B80E-C52215C0744D}"/>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D2E143B-C3F5-4566-846C-ACE6DE660E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AA83BF-0752-488C-89F1-C75DF7570FEB}"/>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34258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F5F178-8847-416C-A6B9-81BFC5D1AA2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39736D2-B76B-4D3F-B534-B0DC9A1133E0}"/>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0538B8DB-6132-4CA8-9091-6A5BE70B9F7F}"/>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C77F874-4E8B-4588-B03C-EAEC33352482}"/>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643C5AB-324D-45E4-A150-56E467C171A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98A87AFE-F369-4AC6-86A8-5CD9C0B53923}"/>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33415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5A481A-1D71-45C0-B920-75F08658333E}"/>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F3043A9-0B92-4F9F-A376-8D2E576BC43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5B82350-65FB-4577-A790-67BAB4E56DAD}"/>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CA9A000-57FB-4888-A807-73883877842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A310837-C841-483A-9917-A3343AB59C01}"/>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FD4724E5-3480-47DA-B228-58015765F870}"/>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59F03BD-6891-439E-948F-0153978578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7D9C3211-48AA-4721-89B2-5857F9C84598}"/>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05914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B66F9C-0BD4-471C-A9EE-8B7315DBEB6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E6724F-B94B-4EAB-B0AE-77AB224AE652}"/>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52462CC2-50FA-460D-9225-66039691E2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AAE1F5F-6F2D-4C54-A715-DF963558AD03}"/>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4088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DD618DD1-1696-42A4-AF54-5410B14155BB}" type="slidenum">
              <a:rPr lang="en-US" altLang="zh-CN"/>
              <a:pPr>
                <a:defRPr/>
              </a:pPr>
              <a:t>‹#›</a:t>
            </a:fld>
            <a:endParaRPr lang="en-US" altLang="zh-CN"/>
          </a:p>
        </p:txBody>
      </p:sp>
    </p:spTree>
    <p:extLst>
      <p:ext uri="{BB962C8B-B14F-4D97-AF65-F5344CB8AC3E}">
        <p14:creationId xmlns:p14="http://schemas.microsoft.com/office/powerpoint/2010/main" xmlns="" val="2870228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CA2CE5-F604-4DC0-8B11-9EF9591EBD80}"/>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55A63D4F-B3F4-4F48-B420-1B4CB7C636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D73B30D1-BB42-42C9-9271-5DEC3130535A}"/>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25368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174A30-C2C2-442F-B0BD-C68D2FBC7CB5}"/>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379F6B07-0C6C-494F-832D-345229DB78A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C1504E9-68DE-4758-860A-8849237A754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92859EB-10A2-43FC-BD68-55DDF0ACC669}"/>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EF5D309-382D-4220-800D-FB45FA6C2D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FC0A849-65E7-45A8-906A-F49D29A956BE}"/>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907866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932BBC-B71E-4F1E-9509-1F62D9F1E3A4}"/>
              </a:ext>
            </a:extLst>
          </p:cNvPr>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C215212-9C91-4CD5-BC7E-33E6BEDD1BB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5F4A8ACC-E9C9-4295-B3BA-E9237C21562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1508FCF-741C-4CCD-9018-C2AE79579895}"/>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9988F2A9-6688-42A0-955E-249D88DCA7D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8B4E313-6B50-4779-92A4-CC03889C35F9}"/>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62058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FC066E-8FDC-425C-AF34-5008EC772EA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F6562FA-0280-4ACC-94DF-6A76E182A1A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F5B3A61-4717-40F8-9164-042C17731B42}"/>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785F292-782B-48D7-ACEF-77404F0743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965F1B-9933-44A1-869A-F845274C73B2}"/>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966429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6BA0B64-78C3-4355-996F-D3A10617E612}"/>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1F586C-2110-42F5-93C4-4ED7A557830B}"/>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9737441-AC0F-4FB4-825D-671FF271C699}"/>
              </a:ext>
            </a:extLst>
          </p:cNvPr>
          <p:cNvSpPr>
            <a:spLocks noGrp="1"/>
          </p:cNvSpPr>
          <p:nvPr>
            <p:ph type="dt" sz="half" idx="10"/>
          </p:nvPr>
        </p:nvSpPr>
        <p:spPr/>
        <p:txBody>
          <a:bodyPr/>
          <a:lstStyle/>
          <a:p>
            <a:fld id="{CC83072C-E68E-4804-BF1F-E1A76F416273}"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130329D-38CF-4886-ADE4-F13FA01BC1A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E517B28-B686-4C63-A2FA-69A693DABB77}"/>
              </a:ext>
            </a:extLst>
          </p:cNvPr>
          <p:cNvSpPr>
            <a:spLocks noGrp="1"/>
          </p:cNvSpPr>
          <p:nvPr>
            <p:ph type="sldNum" sz="quarter" idx="12"/>
          </p:nvPr>
        </p:nvSpPr>
        <p:spPr/>
        <p:txBody>
          <a:bodyPr/>
          <a:lstStyle/>
          <a:p>
            <a:fld id="{8C25094D-B596-488F-B18C-855DE60453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8712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1" y="27309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C28E658-63A1-451D-B62F-E234544EE7D0}" type="slidenum">
              <a:rPr lang="en-US" altLang="zh-CN"/>
              <a:pPr>
                <a:defRPr/>
              </a:pPr>
              <a:t>‹#›</a:t>
            </a:fld>
            <a:endParaRPr lang="en-US" altLang="zh-CN"/>
          </a:p>
        </p:txBody>
      </p:sp>
    </p:spTree>
    <p:extLst>
      <p:ext uri="{BB962C8B-B14F-4D97-AF65-F5344CB8AC3E}">
        <p14:creationId xmlns:p14="http://schemas.microsoft.com/office/powerpoint/2010/main" xmlns="" val="152972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1E5AB6A-E712-4C1D-97B7-EA4A98CA45CE}" type="slidenum">
              <a:rPr lang="en-US" altLang="zh-CN"/>
              <a:pPr>
                <a:defRPr/>
              </a:pPr>
              <a:t>‹#›</a:t>
            </a:fld>
            <a:endParaRPr lang="en-US" altLang="zh-CN"/>
          </a:p>
        </p:txBody>
      </p:sp>
    </p:spTree>
    <p:extLst>
      <p:ext uri="{BB962C8B-B14F-4D97-AF65-F5344CB8AC3E}">
        <p14:creationId xmlns:p14="http://schemas.microsoft.com/office/powerpoint/2010/main" xmlns="" val="1572678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17" Type="http://schemas.openxmlformats.org/officeDocument/2006/relationships/tags" Target="../tags/tag5.xml"/><Relationship Id="rId2" Type="http://schemas.openxmlformats.org/officeDocument/2006/relationships/slideLayout" Target="../slideLayouts/slideLayout54.xml"/><Relationship Id="rId16" Type="http://schemas.openxmlformats.org/officeDocument/2006/relationships/tags" Target="../tags/tag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ags" Target="../tags/tag3.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9829E3E-B0D2-415C-9922-26227258587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 id="2147484867" r:id="rId12"/>
    <p:sldLayoutId id="2147484868" r:id="rId13"/>
    <p:sldLayoutId id="214748512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71"/>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71"/>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71"/>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BB8310F-0A80-495C-8FFF-5A955245BA48}"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xmlns="" val="10188033"/>
      </p:ext>
    </p:extLst>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 id="2147484988" r:id="rId12"/>
    <p:sldLayoutId id="2147484989" r:id="rId13"/>
    <p:sldLayoutId id="21474849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9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57C5C6-EDA4-4AB0-86D1-DBDB61573A3D}" type="datetimeFigureOut">
              <a:rPr lang="zh-CN" altLang="en-US" smtClean="0">
                <a:solidFill>
                  <a:prstClr val="black">
                    <a:tint val="75000"/>
                  </a:prstClr>
                </a:solidFill>
                <a:ea typeface="黑体" panose="02010609060101010101" pitchFamily="49" charset="-122"/>
              </a:rPr>
              <a:pPr/>
              <a:t>2024/3/11</a:t>
            </a:fld>
            <a:endParaRPr lang="zh-CN" altLang="en-US">
              <a:solidFill>
                <a:prstClr val="black">
                  <a:tint val="75000"/>
                </a:prstClr>
              </a:solidFill>
              <a:ea typeface="黑体" panose="02010609060101010101" pitchFamily="49" charset="-122"/>
            </a:endParaRPr>
          </a:p>
        </p:txBody>
      </p:sp>
      <p:sp>
        <p:nvSpPr>
          <p:cNvPr id="5" name="页脚占位符 4"/>
          <p:cNvSpPr>
            <a:spLocks noGrp="1"/>
          </p:cNvSpPr>
          <p:nvPr>
            <p:ph type="ftr" sz="quarter" idx="3"/>
          </p:nvPr>
        </p:nvSpPr>
        <p:spPr>
          <a:xfrm>
            <a:off x="3028950" y="635639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a typeface="黑体" panose="02010609060101010101" pitchFamily="49" charset="-122"/>
            </a:endParaRPr>
          </a:p>
        </p:txBody>
      </p:sp>
      <p:sp>
        <p:nvSpPr>
          <p:cNvPr id="6" name="灯片编号占位符 5"/>
          <p:cNvSpPr>
            <a:spLocks noGrp="1"/>
          </p:cNvSpPr>
          <p:nvPr>
            <p:ph type="sldNum" sz="quarter" idx="4"/>
          </p:nvPr>
        </p:nvSpPr>
        <p:spPr>
          <a:xfrm>
            <a:off x="6457950" y="6356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A4089B-4CBE-486F-9257-D787DC9183FC}" type="slidenum">
              <a:rPr lang="zh-CN" altLang="en-US" smtClean="0">
                <a:solidFill>
                  <a:prstClr val="black">
                    <a:tint val="75000"/>
                  </a:prstClr>
                </a:solidFill>
                <a:ea typeface="黑体" panose="02010609060101010101" pitchFamily="49" charset="-122"/>
              </a:rPr>
              <a:pPr/>
              <a:t>‹#›</a:t>
            </a:fld>
            <a:endParaRPr lang="zh-CN" altLang="en-US">
              <a:solidFill>
                <a:prstClr val="black">
                  <a:tint val="75000"/>
                </a:prstClr>
              </a:solidFill>
              <a:ea typeface="黑体" panose="02010609060101010101" pitchFamily="49" charset="-122"/>
            </a:endParaRPr>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6672156" y="4390752"/>
            <a:ext cx="2471867" cy="2455842"/>
          </a:xfrm>
          <a:prstGeom prst="rect">
            <a:avLst/>
          </a:prstGeom>
        </p:spPr>
      </p:pic>
    </p:spTree>
    <p:extLst>
      <p:ext uri="{BB962C8B-B14F-4D97-AF65-F5344CB8AC3E}">
        <p14:creationId xmlns:p14="http://schemas.microsoft.com/office/powerpoint/2010/main" xmlns="" val="240274619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9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solidFill>
                <a:prstClr val="black">
                  <a:tint val="75000"/>
                </a:prstClr>
              </a:solidFill>
              <a:ea typeface="黑体" panose="02010609060101010101" pitchFamily="49" charset="-122"/>
            </a:endParaRPr>
          </a:p>
        </p:txBody>
      </p:sp>
      <p:sp>
        <p:nvSpPr>
          <p:cNvPr id="5" name="页脚占位符 4"/>
          <p:cNvSpPr>
            <a:spLocks noGrp="1"/>
          </p:cNvSpPr>
          <p:nvPr>
            <p:ph type="ftr" sz="quarter" idx="3"/>
          </p:nvPr>
        </p:nvSpPr>
        <p:spPr>
          <a:xfrm>
            <a:off x="3028950" y="635639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a typeface="黑体" panose="02010609060101010101" pitchFamily="49" charset="-122"/>
            </a:endParaRPr>
          </a:p>
        </p:txBody>
      </p:sp>
      <p:sp>
        <p:nvSpPr>
          <p:cNvPr id="6" name="灯片编号占位符 5"/>
          <p:cNvSpPr>
            <a:spLocks noGrp="1"/>
          </p:cNvSpPr>
          <p:nvPr>
            <p:ph type="sldNum" sz="quarter" idx="4"/>
          </p:nvPr>
        </p:nvSpPr>
        <p:spPr>
          <a:xfrm>
            <a:off x="6457950" y="635639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A4089B-4CBE-486F-9257-D787DC9183FC}" type="slidenum">
              <a:rPr lang="zh-CN" altLang="en-US" smtClean="0">
                <a:solidFill>
                  <a:prstClr val="black">
                    <a:tint val="75000"/>
                  </a:prstClr>
                </a:solidFill>
                <a:ea typeface="黑体" panose="02010609060101010101" pitchFamily="49" charset="-122"/>
              </a:rPr>
              <a:pPr/>
              <a:t>‹#›</a:t>
            </a:fld>
            <a:endParaRPr lang="zh-CN" altLang="en-US">
              <a:solidFill>
                <a:prstClr val="black">
                  <a:tint val="75000"/>
                </a:prstClr>
              </a:solidFill>
              <a:ea typeface="黑体" panose="02010609060101010101" pitchFamily="49" charset="-122"/>
            </a:endParaRPr>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6672156" y="4390752"/>
            <a:ext cx="2471867" cy="2455842"/>
          </a:xfrm>
          <a:prstGeom prst="rect">
            <a:avLst/>
          </a:prstGeom>
        </p:spPr>
      </p:pic>
    </p:spTree>
    <p:extLst>
      <p:ext uri="{BB962C8B-B14F-4D97-AF65-F5344CB8AC3E}">
        <p14:creationId xmlns:p14="http://schemas.microsoft.com/office/powerpoint/2010/main" xmlns="" val="1857355527"/>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 id="214748522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56300" y="608400"/>
            <a:ext cx="8226900" cy="648000"/>
          </a:xfrm>
          <a:prstGeom prst="rect">
            <a:avLst/>
          </a:prstGeom>
        </p:spPr>
        <p:txBody>
          <a:bodyPr vert="horz" lIns="101600" tIns="38100" rIns="76200" bIns="3810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456300" y="1515600"/>
            <a:ext cx="8226900" cy="473688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459000" y="6314400"/>
            <a:ext cx="2025000" cy="316800"/>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solidFill>
                <a:srgbClr val="000000">
                  <a:tint val="75000"/>
                </a:srgbClr>
              </a:solidFill>
            </a:endParaRPr>
          </a:p>
        </p:txBody>
      </p:sp>
      <p:sp>
        <p:nvSpPr>
          <p:cNvPr id="5" name="页脚占位符 4"/>
          <p:cNvSpPr>
            <a:spLocks noGrp="1"/>
          </p:cNvSpPr>
          <p:nvPr>
            <p:ph type="ftr" sz="quarter" idx="3"/>
            <p:custDataLst>
              <p:tags r:id="rId16"/>
            </p:custDataLst>
          </p:nvPr>
        </p:nvSpPr>
        <p:spPr>
          <a:xfrm>
            <a:off x="3087000" y="6314400"/>
            <a:ext cx="2970000" cy="316800"/>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solidFill>
                <a:srgbClr val="000000">
                  <a:tint val="75000"/>
                </a:srgbClr>
              </a:solidFill>
            </a:endParaRPr>
          </a:p>
        </p:txBody>
      </p:sp>
      <p:sp>
        <p:nvSpPr>
          <p:cNvPr id="6" name="灯片编号占位符 5"/>
          <p:cNvSpPr>
            <a:spLocks noGrp="1"/>
          </p:cNvSpPr>
          <p:nvPr>
            <p:ph type="sldNum" sz="quarter" idx="4"/>
            <p:custDataLst>
              <p:tags r:id="rId17"/>
            </p:custDataLst>
          </p:nvPr>
        </p:nvSpPr>
        <p:spPr>
          <a:xfrm>
            <a:off x="6658200" y="6314400"/>
            <a:ext cx="2025000" cy="316800"/>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xmlns="" val="1422620613"/>
      </p:ext>
    </p:extLst>
  </p:cSld>
  <p:clrMap bg1="lt1" tx1="dk1" bg2="lt2" tx2="dk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294" algn="l"/>
        </a:tabLst>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stretch>
            <a:fillRect/>
          </a:stretch>
        </p:blipFill>
        <p:spPr>
          <a:xfrm>
            <a:off x="7696912" y="5038726"/>
            <a:ext cx="1385888" cy="1819275"/>
          </a:xfrm>
          <a:prstGeom prst="rect">
            <a:avLst/>
          </a:prstGeom>
        </p:spPr>
      </p:pic>
      <p:sp>
        <p:nvSpPr>
          <p:cNvPr id="2" name="标题占位符 1">
            <a:extLst>
              <a:ext uri="{FF2B5EF4-FFF2-40B4-BE49-F238E27FC236}">
                <a16:creationId xmlns:a16="http://schemas.microsoft.com/office/drawing/2014/main" xmlns="" id="{27D1A67F-06EC-4C58-8F9B-CFD6C852C6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81C918D-30D6-437B-8D98-38E51F55801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0BBCDC-F3FC-4DA9-8A0E-C8BDE413C58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C83072C-E68E-4804-BF1F-E1A76F416273}" type="datetimeFigureOut">
              <a:rPr lang="zh-CN" altLang="en-US" smtClean="0">
                <a:solidFill>
                  <a:prstClr val="black">
                    <a:tint val="75000"/>
                  </a:prstClr>
                </a:solidFill>
                <a:latin typeface="等线" panose="020F0502020204030204"/>
              </a:rPr>
              <a:pPr eaLnBrk="1" fontAlgn="auto" hangingPunct="1">
                <a:spcBef>
                  <a:spcPts val="0"/>
                </a:spcBef>
                <a:spcAft>
                  <a:spcPts val="0"/>
                </a:spcAft>
              </a:pPr>
              <a:t>2024/3/11</a:t>
            </a:fld>
            <a:endParaRPr lang="zh-CN" altLang="en-US">
              <a:solidFill>
                <a:prstClr val="black">
                  <a:tint val="75000"/>
                </a:prstClr>
              </a:solidFill>
              <a:latin typeface="等线" panose="020F0502020204030204"/>
            </a:endParaRPr>
          </a:p>
        </p:txBody>
      </p:sp>
      <p:sp>
        <p:nvSpPr>
          <p:cNvPr id="5" name="页脚占位符 4">
            <a:extLst>
              <a:ext uri="{FF2B5EF4-FFF2-40B4-BE49-F238E27FC236}">
                <a16:creationId xmlns:a16="http://schemas.microsoft.com/office/drawing/2014/main" xmlns="" id="{9D3D90A7-233D-48F4-9820-77011D18EAC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等线" panose="020F0502020204030204"/>
            </a:endParaRPr>
          </a:p>
        </p:txBody>
      </p:sp>
      <p:sp>
        <p:nvSpPr>
          <p:cNvPr id="6" name="灯片编号占位符 5">
            <a:extLst>
              <a:ext uri="{FF2B5EF4-FFF2-40B4-BE49-F238E27FC236}">
                <a16:creationId xmlns:a16="http://schemas.microsoft.com/office/drawing/2014/main" xmlns="" id="{293F1CB2-BE8E-45E8-9B47-272312AB763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C25094D-B596-488F-B18C-855DE6045311}" type="slidenum">
              <a:rPr lang="zh-CN" altLang="en-US" smtClean="0">
                <a:solidFill>
                  <a:prstClr val="black">
                    <a:tint val="75000"/>
                  </a:prstClr>
                </a:solidFill>
                <a:latin typeface="等线" panose="020F0502020204030204"/>
              </a:rPr>
              <a:pPr eaLnBrk="1" fontAlgn="auto" hangingPunct="1">
                <a:spcBef>
                  <a:spcPts val="0"/>
                </a:spcBef>
                <a:spcAft>
                  <a:spcPts val="0"/>
                </a:spcAft>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xmlns="" val="854928419"/>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4.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9.jpeg"/><Relationship Id="rId7" Type="http://schemas.openxmlformats.org/officeDocument/2006/relationships/image" Target="../media/image62.gif"/><Relationship Id="rId2" Type="http://schemas.openxmlformats.org/officeDocument/2006/relationships/hyperlink" Target="http://images.google.cn/imgres?imgurl=http://superstruny.aspweb.cz/images/fyzika/quantum/quantum_split.jpg&amp;imgrefurl=http://forum.physorg.com/index.php?showtopic=7537&amp;h=352&amp;w=472&amp;sz=29&amp;hl=zh-CN&amp;start=10&amp;tbnid=9hDYm5qUqh8dAM:&amp;tbnh=96&amp;tbnw=129&amp;prev=/images?q=interference+of+single+electron&amp;gbv=2&amp;svnum=10&amp;hl=zh-CN&amp;newwindow=1&amp;sa=G" TargetMode="Externa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hyperlink" Target="http://einstein.stanford.edu/STEP/information/data/galileo1.jp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hyperlink" Target="http://images.google.cn/imgres?imgurl=http://web.hao.ucar.edu/public/education/sp/images/newton.gif&amp;imgrefurl=http://web.hao.ucar.edu/public/education/sp/images/newton.html&amp;h=559&amp;w=407&amp;sz=156&amp;hl=zh-CN&amp;start=1&amp;tbnid=_trEPEGlONlAmM:&amp;tbnh=133&amp;tbnw=97&amp;prev=/images?q=Newton&amp;gbv=2&amp;svnum=10&amp;hl=zh-CN&amp;newwindow=1&amp;sa=G" TargetMode="External"/><Relationship Id="rId1" Type="http://schemas.openxmlformats.org/officeDocument/2006/relationships/slideLayout" Target="../slideLayouts/slideLayout7.xml"/><Relationship Id="rId6" Type="http://schemas.openxmlformats.org/officeDocument/2006/relationships/hyperlink" Target="http://images.google.cn/imgres?imgurl=http://nobelprize.org/nobel_prizes/physics/laureates/1923/millikan.gif&amp;imgrefurl=http://nobelprize.org/nobel_prizes/physics/laureates/1923/millikan-bio.html&amp;h=198&amp;w=140&amp;sz=14&amp;hl=zh-CN&amp;start=4&amp;tbnid=e2D18_janWboLM:&amp;tbnh=104&amp;tbnw=74&amp;prev=/images?q=Millikan&amp;gbv=2&amp;svnum=10&amp;hl=zh-CN&amp;newwindow=1&amp;sa=G" TargetMode="External"/><Relationship Id="rId5" Type="http://schemas.openxmlformats.org/officeDocument/2006/relationships/image" Target="../media/image66.jpeg"/><Relationship Id="rId10" Type="http://schemas.openxmlformats.org/officeDocument/2006/relationships/image" Target="../media/image70.jpeg"/><Relationship Id="rId4" Type="http://schemas.openxmlformats.org/officeDocument/2006/relationships/image" Target="../media/image65.png"/><Relationship Id="rId9" Type="http://schemas.openxmlformats.org/officeDocument/2006/relationships/image" Target="../media/image69.gif"/></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1.jpeg"/><Relationship Id="rId7" Type="http://schemas.openxmlformats.org/officeDocument/2006/relationships/hyperlink" Target="http://www.answers.com/main/Record2?a=NR&amp;url=http://commons.wikimedia.org/wiki/Image:Cavendish-lab.jpg" TargetMode="External"/><Relationship Id="rId12" Type="http://schemas.openxmlformats.org/officeDocument/2006/relationships/image" Target="../media/image77.gif"/><Relationship Id="rId2" Type="http://schemas.openxmlformats.org/officeDocument/2006/relationships/hyperlink" Target="http://www.studyphysics.ca/newnotes/20/unit04_light/chp1719_light/images/Thomas_Young.jpg" TargetMode="External"/><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6.gif"/><Relationship Id="rId5" Type="http://schemas.openxmlformats.org/officeDocument/2006/relationships/hyperlink" Target="http://images.google.cn/imgres?imgurl=http://upload.wikimedia.org/wikipedia/commons/thumb/9/91/Cavendish_Torsion_Balance_Diagram.svg/548px-Cavendish_Torsion_Balance_Diagram.svg.png&amp;imgrefurl=http://commons.wikimedia.org/wiki/Image:Cavendish_Torsion_Balance_Diagram.svg&amp;h=600&amp;w=548&amp;sz=41&amp;hl=zh-CN&amp;start=4&amp;usg=__haCAgkW8Gm7AXfdt6lI_UvIKSDs=&amp;tbnid=TWHnjyk0vAw-1M:&amp;tbnh=135&amp;tbnw=123&amp;prev=/images?q=cavendish's+torsion+pendulum&amp;gbv=2&amp;hl=zh-CN&amp;newwindow=1&amp;sa=G" TargetMode="External"/><Relationship Id="rId10" Type="http://schemas.openxmlformats.org/officeDocument/2006/relationships/image" Target="../media/image75.jpeg"/><Relationship Id="rId4" Type="http://schemas.openxmlformats.org/officeDocument/2006/relationships/image" Target="../media/image72.png"/><Relationship Id="rId9" Type="http://schemas.openxmlformats.org/officeDocument/2006/relationships/hyperlink" Target="http://images.google.cn/imgres?imgurl=http://www.hupaa.com/Data/Pic/P00011.jpg&amp;imgrefurl=http://www.hupaa.com/Data/P00011.php&amp;h=400&amp;w=318&amp;sz=9&amp;hl=zh-CN&amp;start=20&amp;usg=__ZfMgdKbuqivsZQMQPB_O6fvvqOk=&amp;tbnid=K6Bp9t8iR6Xb0M:&amp;tbnh=124&amp;tbnw=99&amp;prev=/images?q=Henry+Cavendish&amp;gbv=2&amp;hl=zh-CN&amp;newwindow=1&amp;sa=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bp2.blogger.com/_14PZVB-KrQc/SF_zxU4A3OI/AAAAAAAAA7M/g-Ts_Lnoass/s1600-h/circumference_eratosthenes_500px.jpg" TargetMode="External"/><Relationship Id="rId7" Type="http://schemas.openxmlformats.org/officeDocument/2006/relationships/hyperlink" Target="http://www.mcm.edu/academic/galileo/ars/arsmpg/incline30.m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hyperlink" Target="http://www.juliantrubin.com/bigten/bigtenimages/eratosthenes.jpg" TargetMode="External"/><Relationship Id="rId10" Type="http://schemas.openxmlformats.org/officeDocument/2006/relationships/image" Target="../media/image82.gif"/><Relationship Id="rId4" Type="http://schemas.openxmlformats.org/officeDocument/2006/relationships/image" Target="../media/image78.jpeg"/><Relationship Id="rId9" Type="http://schemas.openxmlformats.org/officeDocument/2006/relationships/image" Target="../media/image81.gif"/></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www.astrosurf.com/luxorion/Physique/rutherford-ernest.jpg" TargetMode="External"/><Relationship Id="rId7" Type="http://schemas.openxmlformats.org/officeDocument/2006/relationships/hyperlink" Target="http://images.google.cn/imgres?imgurl=http://homepage.mac.com/jhfriedl/foucault.gif&amp;imgrefurl=http://homepage.mac.com/jhfriedl/&amp;h=543&amp;w=429&amp;sz=226&amp;hl=zh-CN&amp;start=2&amp;usg=__b4eyhc8IHYoH3bW_XsLYgk5kCFw=&amp;tbnid=UeNhoO6eh2VYuM:&amp;tbnh=132&amp;tbnw=104&amp;prev=/images?q=Jean+Bernard+Leon+Foucault&amp;gbv=2&amp;hl=zh-CN&amp;newwindow=1&amp;sa=G" TargetMode="External"/><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hyperlink" Target="Foucault_pendulum_plane_of_swing.gif" TargetMode="External"/><Relationship Id="rId10" Type="http://schemas.openxmlformats.org/officeDocument/2006/relationships/image" Target="../media/image88.gif"/><Relationship Id="rId4" Type="http://schemas.openxmlformats.org/officeDocument/2006/relationships/image" Target="../media/image84.jpeg"/><Relationship Id="rId9" Type="http://schemas.openxmlformats.org/officeDocument/2006/relationships/image" Target="../media/image8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2.xml"/><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2.xml"/><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52.xml"/><Relationship Id="rId5" Type="http://schemas.openxmlformats.org/officeDocument/2006/relationships/image" Target="../media/image110.jpeg"/><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52.xml"/><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3" Type="http://schemas.openxmlformats.org/officeDocument/2006/relationships/hyperlink" Target="https://www.icourses.cn/sCourse/course_3059.html" TargetMode="External"/><Relationship Id="rId2" Type="http://schemas.openxmlformats.org/officeDocument/2006/relationships/image" Target="../media/image118.png"/><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8.svg"/><Relationship Id="rId2" Type="http://schemas.openxmlformats.org/officeDocument/2006/relationships/image" Target="../media/image120.jpeg"/><Relationship Id="rId1" Type="http://schemas.openxmlformats.org/officeDocument/2006/relationships/slideLayout" Target="../slideLayouts/slideLayout70.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vi.ustc.edu.cn/view/201107/W02012041841780269802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823372"/>
            <a:ext cx="9144000" cy="61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形 6">
            <a:extLst>
              <a:ext uri="{FF2B5EF4-FFF2-40B4-BE49-F238E27FC236}">
                <a16:creationId xmlns:a16="http://schemas.microsoft.com/office/drawing/2014/main" xmlns="" id="{8EFFE1BD-5594-4074-A8C7-A2BB4BD797A8}"/>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2542985" y="0"/>
            <a:ext cx="4477287" cy="857250"/>
          </a:xfrm>
          <a:prstGeom prst="rect">
            <a:avLst/>
          </a:prstGeom>
        </p:spPr>
      </p:pic>
      <p:sp>
        <p:nvSpPr>
          <p:cNvPr id="15" name="AutoShape 7"/>
          <p:cNvSpPr>
            <a:spLocks noChangeArrowheads="1"/>
          </p:cNvSpPr>
          <p:nvPr/>
        </p:nvSpPr>
        <p:spPr bwMode="auto">
          <a:xfrm>
            <a:off x="71466" y="2924951"/>
            <a:ext cx="8929687" cy="1652587"/>
          </a:xfrm>
          <a:prstGeom prst="roundRect">
            <a:avLst>
              <a:gd name="adj" fmla="val 16667"/>
            </a:avLst>
          </a:prstGeom>
          <a:gradFill rotWithShape="1">
            <a:gsLst>
              <a:gs pos="0">
                <a:srgbClr val="3E001F"/>
              </a:gs>
              <a:gs pos="50000">
                <a:srgbClr val="AC0056"/>
              </a:gs>
              <a:gs pos="100000">
                <a:srgbClr val="3E001F"/>
              </a:gs>
            </a:gsLst>
            <a:lin ang="5400000" scaled="1"/>
          </a:gradFill>
          <a:ln w="25400" algn="ctr">
            <a:solidFill>
              <a:srgbClr val="FFFFFF"/>
            </a:solidFill>
            <a:round/>
            <a:headEnd/>
            <a:tailEnd/>
          </a:ln>
          <a:effectLst>
            <a:outerShdw dist="107763" dir="2700000" algn="ctr" rotWithShape="0">
              <a:srgbClr val="000000">
                <a:alpha val="50000"/>
              </a:srgbClr>
            </a:outerShdw>
          </a:effectLst>
        </p:spPr>
        <p:txBody>
          <a:bodyPr wrap="none" anchor="ctr"/>
          <a:lstStyle/>
          <a:p>
            <a:pPr algn="ctr">
              <a:defRPr/>
            </a:pPr>
            <a:r>
              <a:rPr lang="zh-CN" altLang="en-US" sz="4000" b="1" dirty="0">
                <a:solidFill>
                  <a:schemeClr val="bg1"/>
                </a:solidFill>
                <a:latin typeface="隶书" pitchFamily="49" charset="-122"/>
                <a:ea typeface="隶书" pitchFamily="49" charset="-122"/>
              </a:rPr>
              <a:t>欢迎各位同学进入物理实验教学中心</a:t>
            </a:r>
            <a:endParaRPr lang="en-US" altLang="zh-CN" sz="4000" b="1" dirty="0">
              <a:solidFill>
                <a:schemeClr val="bg1"/>
              </a:solidFill>
              <a:latin typeface="隶书" pitchFamily="49" charset="-122"/>
              <a:ea typeface="隶书" pitchFamily="49" charset="-122"/>
            </a:endParaRPr>
          </a:p>
          <a:p>
            <a:pPr algn="ctr">
              <a:defRPr/>
            </a:pPr>
            <a:r>
              <a:rPr lang="zh-CN" altLang="en-US" sz="4000" b="1" dirty="0">
                <a:solidFill>
                  <a:schemeClr val="bg1"/>
                </a:solidFill>
                <a:latin typeface="隶书" pitchFamily="49" charset="-122"/>
                <a:ea typeface="隶书" pitchFamily="49" charset="-122"/>
              </a:rPr>
              <a:t>学习大学物理实验</a:t>
            </a:r>
            <a:r>
              <a:rPr lang="en-US" altLang="zh-CN" sz="4000" b="1" dirty="0">
                <a:solidFill>
                  <a:schemeClr val="bg1"/>
                </a:solidFill>
                <a:latin typeface="隶书" pitchFamily="49" charset="-122"/>
                <a:ea typeface="隶书" pitchFamily="49" charset="-122"/>
              </a:rPr>
              <a:t>!</a:t>
            </a:r>
            <a:endParaRPr lang="zh-CN" altLang="en-US" sz="4000" b="1" dirty="0">
              <a:solidFill>
                <a:schemeClr val="bg1"/>
              </a:solidFill>
              <a:latin typeface="+mj-ea"/>
              <a:ea typeface="宋体" pitchFamily="2" charset="-122"/>
            </a:endParaRPr>
          </a:p>
        </p:txBody>
      </p:sp>
      <p:pic>
        <p:nvPicPr>
          <p:cNvPr id="22" name="Picture 2"/>
          <p:cNvPicPr>
            <a:picLocks noChangeAspect="1" noChangeArrowheads="1"/>
          </p:cNvPicPr>
          <p:nvPr/>
        </p:nvPicPr>
        <p:blipFill>
          <a:blip r:embed="rId6">
            <a:lum bright="8000" contrast="-10000"/>
          </a:blip>
          <a:srcRect l="5795" t="15275" r="3750" b="14184"/>
          <a:stretch>
            <a:fillRect/>
          </a:stretch>
        </p:blipFill>
        <p:spPr bwMode="auto">
          <a:xfrm>
            <a:off x="5796136" y="5301208"/>
            <a:ext cx="3276600" cy="1595438"/>
          </a:xfrm>
          <a:prstGeom prst="rect">
            <a:avLst/>
          </a:prstGeom>
          <a:noFill/>
          <a:ln w="9525">
            <a:noFill/>
            <a:miter lim="800000"/>
            <a:headEnd/>
            <a:tailEnd/>
          </a:ln>
          <a:effectLst>
            <a:outerShdw blurRad="50800" dist="50800" dir="5400000" algn="ctr" rotWithShape="0">
              <a:srgbClr val="000000">
                <a:alpha val="0"/>
              </a:srgbClr>
            </a:outerShdw>
          </a:effectLst>
        </p:spPr>
      </p:pic>
    </p:spTree>
    <p:extLst>
      <p:ext uri="{BB962C8B-B14F-4D97-AF65-F5344CB8AC3E}">
        <p14:creationId xmlns:p14="http://schemas.microsoft.com/office/powerpoint/2010/main" xmlns="" val="12287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80388" y="348725"/>
            <a:ext cx="9144163" cy="461665"/>
            <a:chOff x="427383" y="763200"/>
            <a:chExt cx="11688417" cy="461665"/>
          </a:xfrm>
        </p:grpSpPr>
        <p:sp>
          <p:nvSpPr>
            <p:cNvPr id="62" name="矩形 61"/>
            <p:cNvSpPr/>
            <p:nvPr/>
          </p:nvSpPr>
          <p:spPr>
            <a:xfrm>
              <a:off x="10249235" y="763200"/>
              <a:ext cx="1866565" cy="461665"/>
            </a:xfrm>
            <a:prstGeom prst="rect">
              <a:avLst/>
            </a:prstGeom>
            <a:noFill/>
            <a:ln>
              <a:noFill/>
            </a:ln>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rPr>
                <a:t>USTC</a:t>
              </a:r>
              <a:endParaRPr kumimoji="0" lang="zh-CN" altLang="en-US"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endParaRPr>
            </a:p>
          </p:txBody>
        </p:sp>
        <p:sp>
          <p:nvSpPr>
            <p:cNvPr id="63" name="矩形 62"/>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等线" panose="020F0502020204030204"/>
                <a:ea typeface="等线" panose="02010600030101010101" pitchFamily="2" charset="-122"/>
                <a:cs typeface="+mn-cs"/>
              </a:endParaRPr>
            </a:p>
          </p:txBody>
        </p:sp>
      </p:grpSp>
      <p:sp>
        <p:nvSpPr>
          <p:cNvPr id="10" name="矩形 9">
            <a:extLst>
              <a:ext uri="{FF2B5EF4-FFF2-40B4-BE49-F238E27FC236}">
                <a16:creationId xmlns:a16="http://schemas.microsoft.com/office/drawing/2014/main" xmlns="" id="{C53A67FB-A125-2D44-B48A-C899BE389EC8}"/>
              </a:ext>
            </a:extLst>
          </p:cNvPr>
          <p:cNvSpPr/>
          <p:nvPr/>
        </p:nvSpPr>
        <p:spPr>
          <a:xfrm>
            <a:off x="174842" y="138148"/>
            <a:ext cx="5128327" cy="584775"/>
          </a:xfrm>
          <a:prstGeom prst="rect">
            <a:avLst/>
          </a:prstGeom>
        </p:spPr>
        <p:txBody>
          <a:bodyPr wrap="none">
            <a:spAutoFit/>
          </a:bodyPr>
          <a:lstStyle/>
          <a:p>
            <a:r>
              <a:rPr lang="zh-CN" altLang="en-US" sz="3200" b="1" dirty="0">
                <a:solidFill>
                  <a:srgbClr val="000000"/>
                </a:solidFill>
                <a:latin typeface="黑体" panose="02010609060101010101" pitchFamily="49" charset="-122"/>
                <a:ea typeface="黑体" panose="02010609060101010101" pitchFamily="49" charset="-122"/>
              </a:rPr>
              <a:t>精密测量：珠穆朗玛峰高度</a:t>
            </a:r>
          </a:p>
        </p:txBody>
      </p:sp>
      <p:sp>
        <p:nvSpPr>
          <p:cNvPr id="11" name="矩形 10">
            <a:extLst>
              <a:ext uri="{FF2B5EF4-FFF2-40B4-BE49-F238E27FC236}">
                <a16:creationId xmlns:a16="http://schemas.microsoft.com/office/drawing/2014/main" xmlns="" id="{FF50D8F3-795F-75DF-6E88-F7AD954ECF99}"/>
              </a:ext>
            </a:extLst>
          </p:cNvPr>
          <p:cNvSpPr/>
          <p:nvPr/>
        </p:nvSpPr>
        <p:spPr>
          <a:xfrm>
            <a:off x="236364" y="836601"/>
            <a:ext cx="8699405" cy="1902316"/>
          </a:xfrm>
          <a:prstGeom prst="rect">
            <a:avLst/>
          </a:prstGeom>
        </p:spPr>
        <p:txBody>
          <a:bodyPr wrap="square">
            <a:spAutoFit/>
          </a:bodyPr>
          <a:lstStyle/>
          <a:p>
            <a:pPr indent="457200">
              <a:lnSpc>
                <a:spcPct val="120000"/>
              </a:lnSpc>
            </a:pPr>
            <a:r>
              <a:rPr lang="zh-CN" altLang="zh-CN" sz="2000" kern="100" dirty="0">
                <a:solidFill>
                  <a:srgbClr val="000000"/>
                </a:solidFill>
                <a:cs typeface="Times New Roman" panose="02020603050405020304" pitchFamily="18" charset="0"/>
              </a:rPr>
              <a:t>精确测量珠峰高度不但是对于实验验证地球板块运动理论模型有着重要的科学意义，同时也是我国测量技术不断创新突破的体现。珠峰高度测量精度的不断提高是我国一代代测绘人和登山队员不懈坚持与无私奉献的奋斗史，</a:t>
            </a:r>
            <a:r>
              <a:rPr lang="zh-CN" altLang="zh-CN" sz="2000" b="1" kern="100" dirty="0">
                <a:solidFill>
                  <a:srgbClr val="FF0000"/>
                </a:solidFill>
                <a:cs typeface="Times New Roman" panose="02020603050405020304" pitchFamily="18" charset="0"/>
              </a:rPr>
              <a:t>标志着我国科研实力的全面进步，充分展示征战世界最高峰的中国力量、中国自信。</a:t>
            </a:r>
            <a:endParaRPr lang="zh-CN" altLang="en-US" sz="2000" b="1" dirty="0">
              <a:solidFill>
                <a:srgbClr val="FF0000"/>
              </a:solidFill>
            </a:endParaRPr>
          </a:p>
        </p:txBody>
      </p:sp>
      <p:pic>
        <p:nvPicPr>
          <p:cNvPr id="12" name="图片 11">
            <a:extLst>
              <a:ext uri="{FF2B5EF4-FFF2-40B4-BE49-F238E27FC236}">
                <a16:creationId xmlns:a16="http://schemas.microsoft.com/office/drawing/2014/main" xmlns="" id="{39FDF6A2-59FF-C33F-90A0-5F520DD30E8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46702" y="2971969"/>
            <a:ext cx="3222925" cy="1393135"/>
          </a:xfrm>
          <a:prstGeom prst="rect">
            <a:avLst/>
          </a:prstGeom>
        </p:spPr>
      </p:pic>
      <p:pic>
        <p:nvPicPr>
          <p:cNvPr id="13" name="图片 12">
            <a:extLst>
              <a:ext uri="{FF2B5EF4-FFF2-40B4-BE49-F238E27FC236}">
                <a16:creationId xmlns:a16="http://schemas.microsoft.com/office/drawing/2014/main" xmlns="" id="{D4D5B5D7-AFC6-5867-D099-BA799800F75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53536" y="4797152"/>
            <a:ext cx="3529853" cy="1752090"/>
          </a:xfrm>
          <a:prstGeom prst="rect">
            <a:avLst/>
          </a:prstGeom>
        </p:spPr>
      </p:pic>
      <p:sp>
        <p:nvSpPr>
          <p:cNvPr id="14" name="矩形 13">
            <a:extLst>
              <a:ext uri="{FF2B5EF4-FFF2-40B4-BE49-F238E27FC236}">
                <a16:creationId xmlns:a16="http://schemas.microsoft.com/office/drawing/2014/main" xmlns="" id="{A3B3DE27-4812-5B90-8E9A-D8A86959F5BF}"/>
              </a:ext>
            </a:extLst>
          </p:cNvPr>
          <p:cNvSpPr/>
          <p:nvPr/>
        </p:nvSpPr>
        <p:spPr>
          <a:xfrm>
            <a:off x="236364" y="2780928"/>
            <a:ext cx="5143283" cy="1889941"/>
          </a:xfrm>
          <a:prstGeom prst="rect">
            <a:avLst/>
          </a:prstGeom>
        </p:spPr>
        <p:txBody>
          <a:bodyPr wrap="square">
            <a:spAutoFit/>
          </a:bodyPr>
          <a:lstStyle/>
          <a:p>
            <a:pPr indent="457200">
              <a:lnSpc>
                <a:spcPct val="120000"/>
              </a:lnSpc>
            </a:pPr>
            <a:r>
              <a:rPr lang="zh-CN" altLang="en-US" sz="2000" dirty="0">
                <a:solidFill>
                  <a:srgbClr val="00B0F0"/>
                </a:solidFill>
                <a:latin typeface="宋体" panose="02010600030101010101" pitchFamily="2" charset="-122"/>
              </a:rPr>
              <a:t>水准测量</a:t>
            </a:r>
            <a:r>
              <a:rPr lang="zh-CN" altLang="en-US" sz="2000" dirty="0">
                <a:solidFill>
                  <a:srgbClr val="000000"/>
                </a:solidFill>
                <a:latin typeface="宋体" panose="02010600030101010101" pitchFamily="2" charset="-122"/>
              </a:rPr>
              <a:t>是利用一条水平视线，并借助水准尺，来测定地面两点间的高差，这样就可由已知点的高程推算出未知点的高程。通常由水准原点或任一已知高程点出发，沿选定的水准路线逐站测定各点的高程。</a:t>
            </a:r>
          </a:p>
        </p:txBody>
      </p:sp>
      <p:sp>
        <p:nvSpPr>
          <p:cNvPr id="15" name="矩形 14">
            <a:extLst>
              <a:ext uri="{FF2B5EF4-FFF2-40B4-BE49-F238E27FC236}">
                <a16:creationId xmlns:a16="http://schemas.microsoft.com/office/drawing/2014/main" xmlns="" id="{D44C9EEB-DE26-8B02-576B-7C845DB52143}"/>
              </a:ext>
            </a:extLst>
          </p:cNvPr>
          <p:cNvSpPr/>
          <p:nvPr/>
        </p:nvSpPr>
        <p:spPr>
          <a:xfrm>
            <a:off x="236364" y="5281652"/>
            <a:ext cx="4767706" cy="781945"/>
          </a:xfrm>
          <a:prstGeom prst="rect">
            <a:avLst/>
          </a:prstGeom>
        </p:spPr>
        <p:txBody>
          <a:bodyPr wrap="square">
            <a:spAutoFit/>
          </a:bodyPr>
          <a:lstStyle/>
          <a:p>
            <a:pPr indent="457200">
              <a:lnSpc>
                <a:spcPct val="120000"/>
              </a:lnSpc>
            </a:pPr>
            <a:r>
              <a:rPr lang="zh-CN" altLang="en-US" sz="2000" dirty="0">
                <a:solidFill>
                  <a:srgbClr val="0033CC"/>
                </a:solidFill>
                <a:latin typeface="黑体" panose="02010609060101010101" pitchFamily="49" charset="-122"/>
                <a:ea typeface="黑体" panose="02010609060101010101" pitchFamily="49" charset="-122"/>
              </a:rPr>
              <a:t>根据背景材料：详细了解本次测量的技术方案、工作原理及数据精度。</a:t>
            </a:r>
          </a:p>
        </p:txBody>
      </p:sp>
    </p:spTree>
    <p:extLst>
      <p:ext uri="{BB962C8B-B14F-4D97-AF65-F5344CB8AC3E}">
        <p14:creationId xmlns:p14="http://schemas.microsoft.com/office/powerpoint/2010/main" xmlns="" val="1506559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381000" y="1724028"/>
            <a:ext cx="8610600" cy="4441279"/>
          </a:xfrm>
          <a:ln>
            <a:solidFill>
              <a:srgbClr val="99CCFF"/>
            </a:solidFill>
          </a:ln>
        </p:spPr>
        <p:txBody>
          <a:bodyPr/>
          <a:lstStyle/>
          <a:p>
            <a:pPr eaLnBrk="1" hangingPunct="1">
              <a:spcBef>
                <a:spcPts val="1800"/>
              </a:spcBef>
              <a:defRPr/>
            </a:pPr>
            <a:r>
              <a:rPr lang="zh-CN" altLang="en-US" dirty="0"/>
              <a:t>物理学</a:t>
            </a:r>
            <a:r>
              <a:rPr lang="en-US" altLang="zh-CN" dirty="0"/>
              <a:t>(Physics)</a:t>
            </a:r>
          </a:p>
          <a:p>
            <a:pPr marL="540000" indent="0" eaLnBrk="1" hangingPunct="1">
              <a:lnSpc>
                <a:spcPct val="150000"/>
              </a:lnSpc>
              <a:spcBef>
                <a:spcPts val="600"/>
              </a:spcBef>
              <a:buFontTx/>
              <a:buNone/>
              <a:defRPr/>
            </a:pPr>
            <a:r>
              <a:rPr lang="zh-CN" altLang="en-US" sz="2800" b="1" dirty="0">
                <a:latin typeface="宋体" pitchFamily="2" charset="-122"/>
              </a:rPr>
              <a:t>研究物质最一般的运动规律和物质基本结构的学科。</a:t>
            </a:r>
            <a:endParaRPr lang="en-US" altLang="zh-CN" sz="2800" b="1" dirty="0">
              <a:latin typeface="宋体" pitchFamily="2" charset="-122"/>
            </a:endParaRPr>
          </a:p>
          <a:p>
            <a:pPr eaLnBrk="1" hangingPunct="1">
              <a:lnSpc>
                <a:spcPct val="150000"/>
              </a:lnSpc>
              <a:spcBef>
                <a:spcPts val="1800"/>
              </a:spcBef>
              <a:defRPr/>
            </a:pPr>
            <a:r>
              <a:rPr lang="zh-CN" altLang="en-US" b="1" dirty="0"/>
              <a:t>物理学的概念、规律及公式等是以客观实验为基础</a:t>
            </a:r>
            <a:endParaRPr lang="en-US" altLang="zh-CN" b="1" dirty="0"/>
          </a:p>
          <a:p>
            <a:pPr eaLnBrk="1" hangingPunct="1">
              <a:spcBef>
                <a:spcPts val="1800"/>
              </a:spcBef>
              <a:defRPr/>
            </a:pPr>
            <a:r>
              <a:rPr lang="zh-CN" altLang="en-US" b="1" dirty="0">
                <a:solidFill>
                  <a:srgbClr val="FF3300"/>
                </a:solidFill>
                <a:latin typeface="+mn-ea"/>
              </a:rPr>
              <a:t>物理学是实验科学，实验是物理学的基础</a:t>
            </a:r>
            <a:endParaRPr lang="en-US" altLang="zh-CN" dirty="0"/>
          </a:p>
        </p:txBody>
      </p:sp>
      <p:grpSp>
        <p:nvGrpSpPr>
          <p:cNvPr id="62467" name="Group 35"/>
          <p:cNvGrpSpPr>
            <a:grpSpLocks noChangeAspect="1"/>
          </p:cNvGrpSpPr>
          <p:nvPr/>
        </p:nvGrpSpPr>
        <p:grpSpPr bwMode="auto">
          <a:xfrm>
            <a:off x="392135" y="342900"/>
            <a:ext cx="8114516" cy="998538"/>
            <a:chOff x="1152" y="1275"/>
            <a:chExt cx="3408" cy="419"/>
          </a:xfrm>
        </p:grpSpPr>
        <p:grpSp>
          <p:nvGrpSpPr>
            <p:cNvPr id="62468" name="Group 3"/>
            <p:cNvGrpSpPr>
              <a:grpSpLocks/>
            </p:cNvGrpSpPr>
            <p:nvPr/>
          </p:nvGrpSpPr>
          <p:grpSpPr bwMode="auto">
            <a:xfrm>
              <a:off x="1152" y="1275"/>
              <a:ext cx="480" cy="419"/>
              <a:chOff x="1110" y="2656"/>
              <a:chExt cx="1549" cy="1351"/>
            </a:xfrm>
          </p:grpSpPr>
          <p:sp>
            <p:nvSpPr>
              <p:cNvPr id="62472"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3600"/>
              </a:p>
            </p:txBody>
          </p:sp>
          <p:sp>
            <p:nvSpPr>
              <p:cNvPr id="62473"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3600"/>
              </a:p>
            </p:txBody>
          </p:sp>
          <p:sp>
            <p:nvSpPr>
              <p:cNvPr id="12" name="AutoShape 6"/>
              <p:cNvSpPr>
                <a:spLocks noChangeArrowheads="1"/>
              </p:cNvSpPr>
              <p:nvPr/>
            </p:nvSpPr>
            <p:spPr bwMode="gray">
              <a:xfrm>
                <a:off x="1200" y="2738"/>
                <a:ext cx="1349" cy="1166"/>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sz="3600"/>
              </a:p>
            </p:txBody>
          </p:sp>
        </p:grpSp>
        <p:sp>
          <p:nvSpPr>
            <p:cNvPr id="62469"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62470" name="Text Box 12"/>
            <p:cNvSpPr txBox="1">
              <a:spLocks noChangeArrowheads="1"/>
            </p:cNvSpPr>
            <p:nvPr/>
          </p:nvSpPr>
          <p:spPr bwMode="auto">
            <a:xfrm>
              <a:off x="1698" y="1362"/>
              <a:ext cx="280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b="1" dirty="0">
                  <a:solidFill>
                    <a:srgbClr val="000000"/>
                  </a:solidFill>
                  <a:latin typeface="黑体" panose="02010609060101010101" pitchFamily="49" charset="-122"/>
                  <a:ea typeface="黑体" panose="02010609060101010101" pitchFamily="49" charset="-122"/>
                </a:rPr>
                <a:t>实验物理在科学发展上的重要性</a:t>
              </a:r>
              <a:endParaRPr kumimoji="1" lang="zh-CN" altLang="en-US" sz="3600" b="1" dirty="0">
                <a:solidFill>
                  <a:srgbClr val="000000"/>
                </a:solidFill>
                <a:ea typeface="黑体" panose="02010609060101010101" pitchFamily="49" charset="-122"/>
              </a:endParaRPr>
            </a:p>
          </p:txBody>
        </p:sp>
        <p:sp>
          <p:nvSpPr>
            <p:cNvPr id="62471" name="Text Box 13"/>
            <p:cNvSpPr txBox="1">
              <a:spLocks noChangeArrowheads="1"/>
            </p:cNvSpPr>
            <p:nvPr/>
          </p:nvSpPr>
          <p:spPr bwMode="gray">
            <a:xfrm>
              <a:off x="1295" y="1337"/>
              <a:ext cx="185"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3600" b="1" dirty="0">
                  <a:solidFill>
                    <a:schemeClr val="bg1"/>
                  </a:solidFill>
                </a:rPr>
                <a:t>2</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47030" y="827934"/>
            <a:ext cx="6529227" cy="243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24000" indent="-324000" eaLnBrk="1" hangingPunct="1">
              <a:lnSpc>
                <a:spcPct val="150000"/>
              </a:lnSpc>
              <a:spcBef>
                <a:spcPts val="450"/>
              </a:spcBef>
              <a:buFont typeface="Wingdings" panose="05000000000000000000" pitchFamily="2" charset="2"/>
              <a:buChar char="Ø"/>
            </a:pPr>
            <a:r>
              <a:rPr kumimoji="1" lang="en-US" altLang="zh-CN" sz="2000" dirty="0">
                <a:solidFill>
                  <a:srgbClr val="000000"/>
                </a:solidFill>
                <a:latin typeface="宋体" panose="02010600030101010101" pitchFamily="2" charset="-122"/>
              </a:rPr>
              <a:t>114</a:t>
            </a:r>
            <a:r>
              <a:rPr kumimoji="1" lang="zh-CN" altLang="en-US" sz="2000" dirty="0">
                <a:solidFill>
                  <a:srgbClr val="000000"/>
                </a:solidFill>
                <a:latin typeface="宋体" panose="02010600030101010101" pitchFamily="2" charset="-122"/>
              </a:rPr>
              <a:t>年</a:t>
            </a:r>
            <a:r>
              <a:rPr kumimoji="1" lang="en-US" altLang="zh-CN" sz="2000" dirty="0">
                <a:solidFill>
                  <a:srgbClr val="000000"/>
                </a:solidFill>
                <a:latin typeface="宋体" panose="02010600030101010101" pitchFamily="2" charset="-122"/>
              </a:rPr>
              <a:t>(</a:t>
            </a:r>
            <a:r>
              <a:rPr kumimoji="1" lang="zh-CN" altLang="en-US" sz="2000" dirty="0">
                <a:solidFill>
                  <a:srgbClr val="000000"/>
                </a:solidFill>
                <a:latin typeface="宋体" panose="02010600030101010101" pitchFamily="2" charset="-122"/>
              </a:rPr>
              <a:t>有</a:t>
            </a:r>
            <a:r>
              <a:rPr kumimoji="1" lang="en-US" altLang="zh-CN" sz="2000" dirty="0">
                <a:solidFill>
                  <a:srgbClr val="000000"/>
                </a:solidFill>
                <a:latin typeface="宋体" panose="02010600030101010101" pitchFamily="2" charset="-122"/>
              </a:rPr>
              <a:t>6</a:t>
            </a:r>
            <a:r>
              <a:rPr kumimoji="1" lang="zh-CN" altLang="en-US" sz="2000" dirty="0">
                <a:solidFill>
                  <a:srgbClr val="000000"/>
                </a:solidFill>
                <a:latin typeface="宋体" panose="02010600030101010101" pitchFamily="2" charset="-122"/>
              </a:rPr>
              <a:t>年没有颁奖：</a:t>
            </a:r>
            <a:r>
              <a:rPr kumimoji="1" lang="en-US" altLang="zh-CN" sz="2000" dirty="0">
                <a:solidFill>
                  <a:srgbClr val="000000"/>
                </a:solidFill>
                <a:latin typeface="宋体" panose="02010600030101010101" pitchFamily="2" charset="-122"/>
              </a:rPr>
              <a:t>1916</a:t>
            </a:r>
            <a:r>
              <a:rPr kumimoji="1" lang="zh-CN" altLang="en-US" sz="2000" dirty="0">
                <a:solidFill>
                  <a:srgbClr val="000000"/>
                </a:solidFill>
                <a:latin typeface="宋体" panose="02010600030101010101" pitchFamily="2" charset="-122"/>
              </a:rPr>
              <a:t>、</a:t>
            </a:r>
            <a:r>
              <a:rPr kumimoji="1" lang="en-US" altLang="zh-CN" sz="2000" dirty="0">
                <a:solidFill>
                  <a:srgbClr val="000000"/>
                </a:solidFill>
                <a:latin typeface="宋体" panose="02010600030101010101" pitchFamily="2" charset="-122"/>
              </a:rPr>
              <a:t>31</a:t>
            </a:r>
            <a:r>
              <a:rPr kumimoji="1" lang="zh-CN" altLang="en-US" sz="2000" dirty="0">
                <a:solidFill>
                  <a:srgbClr val="000000"/>
                </a:solidFill>
                <a:latin typeface="宋体" panose="02010600030101010101" pitchFamily="2" charset="-122"/>
              </a:rPr>
              <a:t>、</a:t>
            </a:r>
            <a:r>
              <a:rPr kumimoji="1" lang="en-US" altLang="zh-CN" sz="2000" dirty="0">
                <a:solidFill>
                  <a:srgbClr val="000000"/>
                </a:solidFill>
                <a:latin typeface="宋体" panose="02010600030101010101" pitchFamily="2" charset="-122"/>
              </a:rPr>
              <a:t>34</a:t>
            </a:r>
            <a:r>
              <a:rPr kumimoji="1" lang="zh-CN" altLang="en-US" sz="2000" dirty="0">
                <a:solidFill>
                  <a:srgbClr val="000000"/>
                </a:solidFill>
                <a:latin typeface="宋体" panose="02010600030101010101" pitchFamily="2" charset="-122"/>
              </a:rPr>
              <a:t>、</a:t>
            </a:r>
            <a:r>
              <a:rPr kumimoji="1" lang="en-US" altLang="zh-CN" sz="2000" dirty="0">
                <a:solidFill>
                  <a:srgbClr val="000000"/>
                </a:solidFill>
                <a:latin typeface="宋体" panose="02010600030101010101" pitchFamily="2" charset="-122"/>
              </a:rPr>
              <a:t>40</a:t>
            </a:r>
            <a:r>
              <a:rPr kumimoji="1" lang="zh-CN" altLang="en-US" sz="2000" dirty="0">
                <a:solidFill>
                  <a:srgbClr val="000000"/>
                </a:solidFill>
                <a:latin typeface="宋体" panose="02010600030101010101" pitchFamily="2" charset="-122"/>
              </a:rPr>
              <a:t>、</a:t>
            </a:r>
            <a:r>
              <a:rPr kumimoji="1" lang="en-US" altLang="zh-CN" sz="2000" dirty="0">
                <a:solidFill>
                  <a:srgbClr val="000000"/>
                </a:solidFill>
                <a:latin typeface="宋体" panose="02010600030101010101" pitchFamily="2" charset="-122"/>
              </a:rPr>
              <a:t>41</a:t>
            </a:r>
            <a:r>
              <a:rPr kumimoji="1" lang="zh-CN" altLang="en-US" sz="2000" dirty="0">
                <a:solidFill>
                  <a:srgbClr val="000000"/>
                </a:solidFill>
                <a:latin typeface="宋体" panose="02010600030101010101" pitchFamily="2" charset="-122"/>
              </a:rPr>
              <a:t>、</a:t>
            </a:r>
            <a:r>
              <a:rPr kumimoji="1" lang="en-US" altLang="zh-CN" sz="2000" dirty="0">
                <a:solidFill>
                  <a:srgbClr val="000000"/>
                </a:solidFill>
                <a:latin typeface="宋体" panose="02010600030101010101" pitchFamily="2" charset="-122"/>
              </a:rPr>
              <a:t>42</a:t>
            </a:r>
            <a:r>
              <a:rPr kumimoji="1" lang="zh-CN" altLang="en-US" sz="2000" dirty="0">
                <a:solidFill>
                  <a:srgbClr val="000000"/>
                </a:solidFill>
                <a:latin typeface="宋体" panose="02010600030101010101" pitchFamily="2" charset="-122"/>
              </a:rPr>
              <a:t>）</a:t>
            </a:r>
          </a:p>
          <a:p>
            <a:pPr marL="324000" indent="-324000" eaLnBrk="1" hangingPunct="1">
              <a:lnSpc>
                <a:spcPct val="150000"/>
              </a:lnSpc>
              <a:spcBef>
                <a:spcPts val="450"/>
              </a:spcBef>
              <a:buFont typeface="Wingdings" panose="05000000000000000000" pitchFamily="2" charset="2"/>
              <a:buChar char="Ø"/>
            </a:pPr>
            <a:r>
              <a:rPr kumimoji="1" lang="zh-CN" altLang="en-US" sz="2000" dirty="0">
                <a:solidFill>
                  <a:srgbClr val="000000"/>
                </a:solidFill>
                <a:latin typeface="宋体" panose="02010600030101010101" pitchFamily="2" charset="-122"/>
              </a:rPr>
              <a:t>颁奖项目：</a:t>
            </a:r>
            <a:r>
              <a:rPr kumimoji="1" lang="en-US" altLang="zh-CN" sz="2000" dirty="0">
                <a:solidFill>
                  <a:srgbClr val="000000"/>
                </a:solidFill>
                <a:latin typeface="宋体" panose="02010600030101010101" pitchFamily="2" charset="-122"/>
              </a:rPr>
              <a:t>139</a:t>
            </a:r>
          </a:p>
          <a:p>
            <a:pPr marL="324000" indent="-324000" eaLnBrk="1" hangingPunct="1">
              <a:lnSpc>
                <a:spcPct val="150000"/>
              </a:lnSpc>
              <a:spcBef>
                <a:spcPts val="450"/>
              </a:spcBef>
              <a:buFont typeface="Wingdings" panose="05000000000000000000" pitchFamily="2" charset="2"/>
              <a:buChar char="Ø"/>
            </a:pPr>
            <a:r>
              <a:rPr kumimoji="1" lang="zh-CN" altLang="en-US" sz="2000" dirty="0">
                <a:solidFill>
                  <a:srgbClr val="000000"/>
                </a:solidFill>
                <a:latin typeface="宋体" panose="02010600030101010101" pitchFamily="2" charset="-122"/>
              </a:rPr>
              <a:t>理论：</a:t>
            </a:r>
            <a:r>
              <a:rPr kumimoji="1" lang="en-US" altLang="zh-CN" sz="2000" dirty="0">
                <a:solidFill>
                  <a:srgbClr val="000000"/>
                </a:solidFill>
                <a:latin typeface="宋体" panose="02010600030101010101" pitchFamily="2" charset="-122"/>
              </a:rPr>
              <a:t>37</a:t>
            </a:r>
            <a:r>
              <a:rPr kumimoji="1" lang="zh-CN" altLang="en-US" sz="2000" dirty="0">
                <a:solidFill>
                  <a:srgbClr val="000000"/>
                </a:solidFill>
                <a:latin typeface="宋体" panose="02010600030101010101" pitchFamily="2" charset="-122"/>
              </a:rPr>
              <a:t>项 （</a:t>
            </a:r>
            <a:r>
              <a:rPr kumimoji="1" lang="en-US" altLang="zh-CN" sz="2000" dirty="0">
                <a:solidFill>
                  <a:srgbClr val="000000"/>
                </a:solidFill>
                <a:latin typeface="宋体" panose="02010600030101010101" pitchFamily="2" charset="-122"/>
              </a:rPr>
              <a:t>26.6%</a:t>
            </a:r>
            <a:r>
              <a:rPr kumimoji="1" lang="zh-CN" altLang="en-US" sz="2000" dirty="0">
                <a:solidFill>
                  <a:srgbClr val="000000"/>
                </a:solidFill>
                <a:latin typeface="宋体" panose="02010600030101010101" pitchFamily="2" charset="-122"/>
              </a:rPr>
              <a:t>）</a:t>
            </a:r>
          </a:p>
          <a:p>
            <a:pPr marL="324000" indent="-324000" eaLnBrk="1" hangingPunct="1">
              <a:spcBef>
                <a:spcPts val="450"/>
              </a:spcBef>
              <a:buFont typeface="Wingdings" panose="05000000000000000000" pitchFamily="2" charset="2"/>
              <a:buChar char="Ø"/>
            </a:pPr>
            <a:r>
              <a:rPr kumimoji="1" lang="zh-CN" altLang="en-US" sz="2000" dirty="0">
                <a:solidFill>
                  <a:srgbClr val="000000"/>
                </a:solidFill>
                <a:latin typeface="宋体" panose="02010600030101010101" pitchFamily="2" charset="-122"/>
              </a:rPr>
              <a:t>实验：</a:t>
            </a:r>
            <a:r>
              <a:rPr kumimoji="1" lang="en-US" altLang="zh-CN" sz="2000" dirty="0">
                <a:solidFill>
                  <a:srgbClr val="000000"/>
                </a:solidFill>
                <a:latin typeface="宋体" panose="02010600030101010101" pitchFamily="2" charset="-122"/>
              </a:rPr>
              <a:t>102</a:t>
            </a:r>
            <a:r>
              <a:rPr kumimoji="1" lang="zh-CN" altLang="en-US" sz="2000" dirty="0">
                <a:solidFill>
                  <a:srgbClr val="000000"/>
                </a:solidFill>
                <a:latin typeface="宋体" panose="02010600030101010101" pitchFamily="2" charset="-122"/>
              </a:rPr>
              <a:t>项（</a:t>
            </a:r>
            <a:r>
              <a:rPr kumimoji="1" lang="en-US" altLang="zh-CN" sz="2000" dirty="0">
                <a:solidFill>
                  <a:srgbClr val="000000"/>
                </a:solidFill>
                <a:latin typeface="宋体" panose="02010600030101010101" pitchFamily="2" charset="-122"/>
              </a:rPr>
              <a:t>73.4%</a:t>
            </a:r>
            <a:r>
              <a:rPr kumimoji="1" lang="zh-CN" altLang="en-US" sz="2000" dirty="0">
                <a:solidFill>
                  <a:srgbClr val="000000"/>
                </a:solidFill>
                <a:latin typeface="宋体" panose="02010600030101010101" pitchFamily="2" charset="-122"/>
              </a:rPr>
              <a:t>）</a:t>
            </a:r>
          </a:p>
          <a:p>
            <a:pPr marL="324000" indent="-324000" eaLnBrk="1" hangingPunct="1">
              <a:lnSpc>
                <a:spcPct val="150000"/>
              </a:lnSpc>
              <a:spcBef>
                <a:spcPts val="450"/>
              </a:spcBef>
              <a:buFont typeface="Wingdings" panose="05000000000000000000" pitchFamily="2" charset="2"/>
              <a:buChar char="Ø"/>
            </a:pPr>
            <a:r>
              <a:rPr kumimoji="1" lang="zh-CN" altLang="en-US" sz="2000" dirty="0">
                <a:solidFill>
                  <a:srgbClr val="000000"/>
                </a:solidFill>
                <a:latin typeface="宋体" panose="02010600030101010101" pitchFamily="2" charset="-122"/>
              </a:rPr>
              <a:t>前十项全是实验为主的成果。</a:t>
            </a:r>
          </a:p>
        </p:txBody>
      </p:sp>
      <p:sp>
        <p:nvSpPr>
          <p:cNvPr id="3" name="矩形 2"/>
          <p:cNvSpPr/>
          <p:nvPr/>
        </p:nvSpPr>
        <p:spPr>
          <a:xfrm>
            <a:off x="347030" y="3429000"/>
            <a:ext cx="5274663" cy="2682722"/>
          </a:xfrm>
          <a:prstGeom prst="rect">
            <a:avLst/>
          </a:prstGeom>
        </p:spPr>
        <p:txBody>
          <a:bodyPr wrap="square">
            <a:spAutoFit/>
          </a:bodyPr>
          <a:lstStyle/>
          <a:p>
            <a:pPr indent="457200" algn="just" eaLnBrk="1" hangingPunct="1">
              <a:lnSpc>
                <a:spcPct val="120000"/>
              </a:lnSpc>
              <a:spcBef>
                <a:spcPts val="1200"/>
              </a:spcBef>
            </a:pPr>
            <a:r>
              <a:rPr kumimoji="1" lang="zh-CN" altLang="en-US" b="1" dirty="0">
                <a:solidFill>
                  <a:srgbClr val="FF0000"/>
                </a:solidFill>
                <a:latin typeface="宋体" panose="02010600030101010101" pitchFamily="2" charset="-122"/>
              </a:rPr>
              <a:t>实验物理在物理学中占据了非常重要的地位，许多诺奖获得者都是因为在实验方面的突破性贡献。</a:t>
            </a:r>
            <a:endParaRPr kumimoji="1" lang="en-US" altLang="zh-CN" b="1" dirty="0">
              <a:solidFill>
                <a:srgbClr val="FF0000"/>
              </a:solidFill>
              <a:latin typeface="宋体" panose="02010600030101010101" pitchFamily="2" charset="-122"/>
            </a:endParaRPr>
          </a:p>
          <a:p>
            <a:pPr indent="457200" algn="just" eaLnBrk="1" hangingPunct="1">
              <a:lnSpc>
                <a:spcPct val="120000"/>
              </a:lnSpc>
              <a:spcBef>
                <a:spcPts val="1200"/>
              </a:spcBef>
            </a:pPr>
            <a:r>
              <a:rPr kumimoji="1" lang="zh-CN" altLang="en-US" b="1" dirty="0">
                <a:solidFill>
                  <a:srgbClr val="FF0000"/>
                </a:solidFill>
                <a:latin typeface="宋体" panose="02010600030101010101" pitchFamily="2" charset="-122"/>
              </a:rPr>
              <a:t>物理学是一门实验科学。一切结论都来自于实验，一切结论都要经过实验的检验。</a:t>
            </a:r>
            <a:endParaRPr kumimoji="1" lang="en-US" altLang="zh-CN" b="1" dirty="0">
              <a:solidFill>
                <a:srgbClr val="FF0000"/>
              </a:solidFill>
              <a:latin typeface="宋体" panose="02010600030101010101" pitchFamily="2" charset="-122"/>
            </a:endParaRPr>
          </a:p>
          <a:p>
            <a:pPr indent="457200" algn="just" eaLnBrk="1" hangingPunct="1">
              <a:lnSpc>
                <a:spcPct val="120000"/>
              </a:lnSpc>
              <a:spcBef>
                <a:spcPts val="1200"/>
              </a:spcBef>
            </a:pPr>
            <a:r>
              <a:rPr lang="zh-CN" altLang="en-US" b="1" dirty="0">
                <a:solidFill>
                  <a:srgbClr val="000000"/>
                </a:solidFill>
                <a:latin typeface="宋体" panose="02010600030101010101" pitchFamily="2" charset="-122"/>
              </a:rPr>
              <a:t>实验是自然科学的基础，理论如果没有实验的证明，是没有意义的。当实验推翻了理论后，才可能创建新的理论，但理论不可能推翻实验。</a:t>
            </a:r>
            <a:endParaRPr kumimoji="1" lang="zh-CN" altLang="en-US" b="1" dirty="0">
              <a:solidFill>
                <a:srgbClr val="FF0000"/>
              </a:solidFill>
              <a:latin typeface="宋体" panose="02010600030101010101" pitchFamily="2" charset="-122"/>
            </a:endParaRPr>
          </a:p>
        </p:txBody>
      </p:sp>
      <p:sp>
        <p:nvSpPr>
          <p:cNvPr id="7" name="Text Box 26"/>
          <p:cNvSpPr txBox="1">
            <a:spLocks noChangeArrowheads="1"/>
          </p:cNvSpPr>
          <p:nvPr/>
        </p:nvSpPr>
        <p:spPr bwMode="auto">
          <a:xfrm>
            <a:off x="110140" y="164060"/>
            <a:ext cx="578235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2800" b="1" dirty="0">
                <a:solidFill>
                  <a:srgbClr val="000000"/>
                </a:solidFill>
                <a:latin typeface="黑体" panose="02010609060101010101" pitchFamily="49" charset="-122"/>
              </a:rPr>
              <a:t>1901-2020</a:t>
            </a:r>
            <a:r>
              <a:rPr lang="zh-CN" altLang="en-US" sz="2800" b="1" dirty="0">
                <a:solidFill>
                  <a:srgbClr val="000000"/>
                </a:solidFill>
                <a:latin typeface="黑体" panose="02010609060101010101" pitchFamily="49" charset="-122"/>
              </a:rPr>
              <a:t>诺贝尔物理学奖统计数据</a:t>
            </a:r>
          </a:p>
        </p:txBody>
      </p:sp>
      <p:grpSp>
        <p:nvGrpSpPr>
          <p:cNvPr id="8" name="组合 7">
            <a:extLst>
              <a:ext uri="{FF2B5EF4-FFF2-40B4-BE49-F238E27FC236}">
                <a16:creationId xmlns:a16="http://schemas.microsoft.com/office/drawing/2014/main" xmlns="" id="{BE4E70CF-77AB-4950-9F6F-E9B205BE1D65}"/>
              </a:ext>
            </a:extLst>
          </p:cNvPr>
          <p:cNvGrpSpPr/>
          <p:nvPr/>
        </p:nvGrpSpPr>
        <p:grpSpPr>
          <a:xfrm>
            <a:off x="180389" y="348727"/>
            <a:ext cx="9144163" cy="461665"/>
            <a:chOff x="427383" y="763200"/>
            <a:chExt cx="11688417" cy="461665"/>
          </a:xfrm>
        </p:grpSpPr>
        <p:sp>
          <p:nvSpPr>
            <p:cNvPr id="9" name="矩形 8">
              <a:extLst>
                <a:ext uri="{FF2B5EF4-FFF2-40B4-BE49-F238E27FC236}">
                  <a16:creationId xmlns:a16="http://schemas.microsoft.com/office/drawing/2014/main" xmlns="" id="{DCE3E295-C05C-4D85-95B8-C75BD2726C20}"/>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42203D13-F285-4DCE-8A8F-DF73A2D8DA26}"/>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pic>
        <p:nvPicPr>
          <p:cNvPr id="4" name="图片 3">
            <a:extLst>
              <a:ext uri="{FF2B5EF4-FFF2-40B4-BE49-F238E27FC236}">
                <a16:creationId xmlns:a16="http://schemas.microsoft.com/office/drawing/2014/main" xmlns="" id="{22654E01-2882-4C1E-991C-A0FA6509D238}"/>
              </a:ext>
            </a:extLst>
          </p:cNvPr>
          <p:cNvPicPr>
            <a:picLocks noChangeAspect="1"/>
          </p:cNvPicPr>
          <p:nvPr/>
        </p:nvPicPr>
        <p:blipFill>
          <a:blip r:embed="rId2"/>
          <a:stretch>
            <a:fillRect/>
          </a:stretch>
        </p:blipFill>
        <p:spPr>
          <a:xfrm>
            <a:off x="5770581" y="1685202"/>
            <a:ext cx="2881519" cy="4083712"/>
          </a:xfrm>
          <a:prstGeom prst="rect">
            <a:avLst/>
          </a:prstGeom>
        </p:spPr>
      </p:pic>
      <p:sp>
        <p:nvSpPr>
          <p:cNvPr id="6" name="矩形 5">
            <a:extLst>
              <a:ext uri="{FF2B5EF4-FFF2-40B4-BE49-F238E27FC236}">
                <a16:creationId xmlns:a16="http://schemas.microsoft.com/office/drawing/2014/main" xmlns="" id="{D8B01F60-0DB6-464C-AA88-4DA3CB329D7A}"/>
              </a:ext>
            </a:extLst>
          </p:cNvPr>
          <p:cNvSpPr/>
          <p:nvPr/>
        </p:nvSpPr>
        <p:spPr>
          <a:xfrm>
            <a:off x="5688653" y="5953579"/>
            <a:ext cx="3194501" cy="338554"/>
          </a:xfrm>
          <a:prstGeom prst="rect">
            <a:avLst/>
          </a:prstGeom>
        </p:spPr>
        <p:txBody>
          <a:bodyPr wrap="square">
            <a:spAutoFit/>
          </a:bodyPr>
          <a:lstStyle/>
          <a:p>
            <a:r>
              <a:rPr lang="en-US" altLang="zh-CN" sz="1600" dirty="0">
                <a:solidFill>
                  <a:srgbClr val="000000"/>
                </a:solidFill>
              </a:rPr>
              <a:t>《</a:t>
            </a:r>
            <a:r>
              <a:rPr lang="zh-CN" altLang="en-US" sz="1600" dirty="0">
                <a:solidFill>
                  <a:srgbClr val="000000"/>
                </a:solidFill>
              </a:rPr>
              <a:t>光明日报</a:t>
            </a:r>
            <a:r>
              <a:rPr lang="en-US" altLang="zh-CN" sz="1600" dirty="0">
                <a:solidFill>
                  <a:srgbClr val="000000"/>
                </a:solidFill>
              </a:rPr>
              <a:t>》</a:t>
            </a:r>
            <a:r>
              <a:rPr lang="zh-CN" altLang="en-US" sz="1600" dirty="0">
                <a:solidFill>
                  <a:srgbClr val="000000"/>
                </a:solidFill>
              </a:rPr>
              <a:t> </a:t>
            </a:r>
            <a:r>
              <a:rPr lang="en-US" altLang="zh-CN" sz="1600" dirty="0">
                <a:solidFill>
                  <a:srgbClr val="000000"/>
                </a:solidFill>
              </a:rPr>
              <a:t>2015</a:t>
            </a:r>
            <a:r>
              <a:rPr lang="zh-CN" altLang="en-US" sz="1600" dirty="0">
                <a:solidFill>
                  <a:srgbClr val="000000"/>
                </a:solidFill>
              </a:rPr>
              <a:t>年</a:t>
            </a:r>
            <a:r>
              <a:rPr lang="en-US" altLang="zh-CN" sz="1600" dirty="0">
                <a:solidFill>
                  <a:srgbClr val="000000"/>
                </a:solidFill>
              </a:rPr>
              <a:t>01</a:t>
            </a:r>
            <a:r>
              <a:rPr lang="zh-CN" altLang="en-US" sz="1600" dirty="0">
                <a:solidFill>
                  <a:srgbClr val="000000"/>
                </a:solidFill>
              </a:rPr>
              <a:t>月</a:t>
            </a:r>
            <a:r>
              <a:rPr lang="en-US" altLang="zh-CN" sz="1600" dirty="0">
                <a:solidFill>
                  <a:srgbClr val="000000"/>
                </a:solidFill>
              </a:rPr>
              <a:t>29</a:t>
            </a:r>
            <a:r>
              <a:rPr lang="zh-CN" altLang="en-US" sz="1600" dirty="0">
                <a:solidFill>
                  <a:srgbClr val="000000"/>
                </a:solidFill>
              </a:rPr>
              <a:t>日 </a:t>
            </a:r>
          </a:p>
        </p:txBody>
      </p:sp>
    </p:spTree>
    <p:extLst>
      <p:ext uri="{BB962C8B-B14F-4D97-AF65-F5344CB8AC3E}">
        <p14:creationId xmlns:p14="http://schemas.microsoft.com/office/powerpoint/2010/main" xmlns="" val="3619743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D1C4912-C532-48AC-88C7-F5E06D4921AF}"/>
              </a:ext>
            </a:extLst>
          </p:cNvPr>
          <p:cNvPicPr>
            <a:picLocks noChangeAspect="1"/>
          </p:cNvPicPr>
          <p:nvPr/>
        </p:nvPicPr>
        <p:blipFill>
          <a:blip r:embed="rId2"/>
          <a:stretch>
            <a:fillRect/>
          </a:stretch>
        </p:blipFill>
        <p:spPr>
          <a:xfrm>
            <a:off x="4893653" y="3320295"/>
            <a:ext cx="1964531" cy="2411837"/>
          </a:xfrm>
          <a:prstGeom prst="rect">
            <a:avLst/>
          </a:prstGeom>
        </p:spPr>
      </p:pic>
      <p:sp>
        <p:nvSpPr>
          <p:cNvPr id="2" name="矩形 1">
            <a:extLst>
              <a:ext uri="{FF2B5EF4-FFF2-40B4-BE49-F238E27FC236}">
                <a16:creationId xmlns:a16="http://schemas.microsoft.com/office/drawing/2014/main" xmlns="" id="{A4B965B4-1892-4C26-B255-09C44EE4DE2C}"/>
              </a:ext>
            </a:extLst>
          </p:cNvPr>
          <p:cNvSpPr/>
          <p:nvPr/>
        </p:nvSpPr>
        <p:spPr>
          <a:xfrm>
            <a:off x="178108" y="810344"/>
            <a:ext cx="4637556" cy="4198265"/>
          </a:xfrm>
          <a:prstGeom prst="rect">
            <a:avLst/>
          </a:prstGeom>
        </p:spPr>
        <p:txBody>
          <a:bodyPr wrap="square">
            <a:spAutoFit/>
          </a:bodyPr>
          <a:lstStyle/>
          <a:p>
            <a:pPr>
              <a:lnSpc>
                <a:spcPct val="120000"/>
              </a:lnSpc>
              <a:spcBef>
                <a:spcPts val="1200"/>
              </a:spcBef>
            </a:pPr>
            <a:r>
              <a:rPr lang="en-US" altLang="zh-CN" sz="2000" dirty="0">
                <a:solidFill>
                  <a:srgbClr val="000000"/>
                </a:solidFill>
                <a:latin typeface="宋体" panose="02010600030101010101" pitchFamily="2" charset="-122"/>
              </a:rPr>
              <a:t>1818</a:t>
            </a:r>
            <a:r>
              <a:rPr lang="zh-CN" altLang="en-US" sz="2000" dirty="0">
                <a:solidFill>
                  <a:srgbClr val="000000"/>
                </a:solidFill>
                <a:latin typeface="宋体" panose="02010600030101010101" pitchFamily="2" charset="-122"/>
              </a:rPr>
              <a:t>年法国科学院发起竞赛：证明光传播的特性以揭示光的本质。</a:t>
            </a:r>
            <a:endParaRPr lang="en-US" altLang="zh-CN" sz="2000" dirty="0">
              <a:solidFill>
                <a:srgbClr val="000000"/>
              </a:solidFill>
              <a:latin typeface="宋体" panose="02010600030101010101" pitchFamily="2" charset="-122"/>
            </a:endParaRPr>
          </a:p>
          <a:p>
            <a:pPr>
              <a:lnSpc>
                <a:spcPct val="120000"/>
              </a:lnSpc>
              <a:spcBef>
                <a:spcPts val="1200"/>
              </a:spcBef>
            </a:pPr>
            <a:r>
              <a:rPr lang="zh-CN" altLang="en-US" sz="2000" dirty="0">
                <a:solidFill>
                  <a:srgbClr val="000000"/>
                </a:solidFill>
                <a:latin typeface="宋体" panose="02010600030101010101" pitchFamily="2" charset="-122"/>
              </a:rPr>
              <a:t>菲涅尔：提交了光的波动学说的论文。</a:t>
            </a:r>
            <a:endParaRPr lang="en-US" altLang="zh-CN" sz="2000" dirty="0">
              <a:solidFill>
                <a:srgbClr val="000000"/>
              </a:solidFill>
              <a:latin typeface="宋体" panose="02010600030101010101" pitchFamily="2" charset="-122"/>
            </a:endParaRPr>
          </a:p>
          <a:p>
            <a:pPr>
              <a:lnSpc>
                <a:spcPct val="120000"/>
              </a:lnSpc>
              <a:spcBef>
                <a:spcPts val="1200"/>
              </a:spcBef>
            </a:pPr>
            <a:r>
              <a:rPr lang="zh-CN" altLang="en-US" sz="2000" dirty="0">
                <a:solidFill>
                  <a:srgbClr val="000000"/>
                </a:solidFill>
                <a:latin typeface="宋体" panose="02010600030101010101" pitchFamily="2" charset="-122"/>
              </a:rPr>
              <a:t>竞赛评委泊松：光粒子派，按照菲涅尔的理论，光通过一个圆形障碍物后在光轴上会存在一个亮点，明显违背光的微粒学说，认为这是明显的错误。</a:t>
            </a:r>
            <a:endParaRPr lang="en-US" altLang="zh-CN" sz="2000" dirty="0">
              <a:solidFill>
                <a:srgbClr val="000000"/>
              </a:solidFill>
              <a:latin typeface="宋体" panose="02010600030101010101" pitchFamily="2" charset="-122"/>
            </a:endParaRPr>
          </a:p>
          <a:p>
            <a:pPr>
              <a:lnSpc>
                <a:spcPct val="120000"/>
              </a:lnSpc>
              <a:spcBef>
                <a:spcPts val="1200"/>
              </a:spcBef>
            </a:pPr>
            <a:r>
              <a:rPr lang="zh-CN" altLang="en-US" sz="2000" dirty="0">
                <a:solidFill>
                  <a:srgbClr val="000000"/>
                </a:solidFill>
                <a:latin typeface="宋体" panose="02010600030101010101" pitchFamily="2" charset="-122"/>
              </a:rPr>
              <a:t>竞赛负责人阿拉果</a:t>
            </a:r>
            <a:r>
              <a:rPr lang="en-US" altLang="zh-CN" sz="2000" dirty="0">
                <a:solidFill>
                  <a:srgbClr val="000000"/>
                </a:solidFill>
                <a:latin typeface="宋体" panose="02010600030101010101" pitchFamily="2" charset="-122"/>
              </a:rPr>
              <a:t>: </a:t>
            </a:r>
            <a:r>
              <a:rPr lang="zh-CN" altLang="en-US" sz="2000" dirty="0">
                <a:solidFill>
                  <a:srgbClr val="000000"/>
                </a:solidFill>
                <a:latin typeface="宋体" panose="02010600030101010101" pitchFamily="2" charset="-122"/>
              </a:rPr>
              <a:t>决定通过实验验证，他让蜡烛发出的光经过贴在玻璃板上的的金属磁盘，实验观察到了</a:t>
            </a:r>
            <a:r>
              <a:rPr lang="zh-CN" altLang="en-US" sz="2000" b="1" dirty="0">
                <a:solidFill>
                  <a:srgbClr val="FF0000"/>
                </a:solidFill>
                <a:latin typeface="宋体" panose="02010600030101010101" pitchFamily="2" charset="-122"/>
              </a:rPr>
              <a:t>亮斑</a:t>
            </a:r>
            <a:r>
              <a:rPr lang="zh-CN" altLang="en-US" sz="2000" dirty="0">
                <a:solidFill>
                  <a:srgbClr val="000000"/>
                </a:solidFill>
                <a:latin typeface="宋体" panose="02010600030101010101" pitchFamily="2" charset="-122"/>
              </a:rPr>
              <a:t>。</a:t>
            </a:r>
          </a:p>
        </p:txBody>
      </p:sp>
      <p:pic>
        <p:nvPicPr>
          <p:cNvPr id="7" name="图片 6">
            <a:extLst>
              <a:ext uri="{FF2B5EF4-FFF2-40B4-BE49-F238E27FC236}">
                <a16:creationId xmlns:a16="http://schemas.microsoft.com/office/drawing/2014/main" xmlns="" id="{44F442C9-C510-4356-8B82-05E2CD1CD0D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44771" y="3320248"/>
            <a:ext cx="2095935" cy="2083024"/>
          </a:xfrm>
          <a:prstGeom prst="rect">
            <a:avLst/>
          </a:prstGeom>
        </p:spPr>
      </p:pic>
      <p:pic>
        <p:nvPicPr>
          <p:cNvPr id="10" name="图片 9">
            <a:extLst>
              <a:ext uri="{FF2B5EF4-FFF2-40B4-BE49-F238E27FC236}">
                <a16:creationId xmlns:a16="http://schemas.microsoft.com/office/drawing/2014/main" xmlns="" id="{F3DAA9F3-FB4E-43AA-9CCB-3520CD5959D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28428" y="1092397"/>
            <a:ext cx="3660815" cy="1931207"/>
          </a:xfrm>
          <a:prstGeom prst="rect">
            <a:avLst/>
          </a:prstGeom>
        </p:spPr>
      </p:pic>
      <p:grpSp>
        <p:nvGrpSpPr>
          <p:cNvPr id="8" name="组合 7"/>
          <p:cNvGrpSpPr/>
          <p:nvPr/>
        </p:nvGrpSpPr>
        <p:grpSpPr>
          <a:xfrm>
            <a:off x="180389" y="348727"/>
            <a:ext cx="9144163" cy="461665"/>
            <a:chOff x="427383" y="763200"/>
            <a:chExt cx="11688417" cy="461665"/>
          </a:xfrm>
        </p:grpSpPr>
        <p:sp>
          <p:nvSpPr>
            <p:cNvPr id="9" name="矩形 8"/>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3" name="矩形 12"/>
          <p:cNvSpPr/>
          <p:nvPr/>
        </p:nvSpPr>
        <p:spPr>
          <a:xfrm>
            <a:off x="678651" y="5873934"/>
            <a:ext cx="7758855" cy="499176"/>
          </a:xfrm>
          <a:prstGeom prst="rect">
            <a:avLst/>
          </a:prstGeom>
        </p:spPr>
        <p:txBody>
          <a:bodyPr wrap="none">
            <a:spAutoFit/>
          </a:bodyPr>
          <a:lstStyle/>
          <a:p>
            <a:pPr>
              <a:lnSpc>
                <a:spcPts val="3600"/>
              </a:lnSpc>
            </a:pPr>
            <a:r>
              <a:rPr lang="zh-CN" altLang="en-US" sz="2800" b="1" dirty="0">
                <a:solidFill>
                  <a:srgbClr val="FF0000"/>
                </a:solidFill>
                <a:latin typeface="黑体" panose="02010609060101010101" pitchFamily="49" charset="-122"/>
                <a:ea typeface="黑体" panose="02010609060101010101" pitchFamily="49" charset="-122"/>
              </a:rPr>
              <a:t>实践（实验）是检验真理（理论）的唯一标准！</a:t>
            </a:r>
            <a:endParaRPr lang="en-US" altLang="zh-CN" sz="2800" b="1" dirty="0">
              <a:solidFill>
                <a:srgbClr val="FF0000"/>
              </a:solidFill>
              <a:latin typeface="黑体" panose="02010609060101010101" pitchFamily="49" charset="-122"/>
              <a:ea typeface="黑体" panose="02010609060101010101" pitchFamily="49" charset="-122"/>
            </a:endParaRPr>
          </a:p>
        </p:txBody>
      </p:sp>
      <p:sp>
        <p:nvSpPr>
          <p:cNvPr id="14" name="矩形 13">
            <a:extLst>
              <a:ext uri="{FF2B5EF4-FFF2-40B4-BE49-F238E27FC236}">
                <a16:creationId xmlns:a16="http://schemas.microsoft.com/office/drawing/2014/main" xmlns="" id="{DAD70D17-9218-4D1A-97C4-7FFA13FCFF5C}"/>
              </a:ext>
            </a:extLst>
          </p:cNvPr>
          <p:cNvSpPr/>
          <p:nvPr/>
        </p:nvSpPr>
        <p:spPr>
          <a:xfrm>
            <a:off x="204513" y="116856"/>
            <a:ext cx="3791423" cy="553998"/>
          </a:xfrm>
          <a:prstGeom prst="rect">
            <a:avLst/>
          </a:prstGeom>
        </p:spPr>
        <p:txBody>
          <a:bodyPr wrap="none">
            <a:spAutoFit/>
          </a:bodyPr>
          <a:lstStyle/>
          <a:p>
            <a:pPr>
              <a:lnSpc>
                <a:spcPts val="3600"/>
              </a:lnSpc>
            </a:pPr>
            <a:r>
              <a:rPr lang="zh-CN" altLang="en-US" sz="2800" b="1" dirty="0">
                <a:solidFill>
                  <a:prstClr val="black"/>
                </a:solidFill>
                <a:latin typeface="黑体" panose="02010609060101010101" pitchFamily="49" charset="-122"/>
                <a:ea typeface="黑体" panose="02010609060101010101" pitchFamily="49" charset="-122"/>
              </a:rPr>
              <a:t>实验与理论：泊松亮斑</a:t>
            </a:r>
            <a:endParaRPr lang="en-US" altLang="zh-CN" sz="2800" b="1" dirty="0">
              <a:solidFill>
                <a:prstClr val="black"/>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xmlns="" val="242940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7099734-9F18-4133-81B2-064E8BA8DCB0}"/>
              </a:ext>
            </a:extLst>
          </p:cNvPr>
          <p:cNvPicPr/>
          <p:nvPr/>
        </p:nvPicPr>
        <p:blipFill>
          <a:blip r:embed="rId2"/>
          <a:stretch>
            <a:fillRect/>
          </a:stretch>
        </p:blipFill>
        <p:spPr>
          <a:xfrm>
            <a:off x="293899" y="3315146"/>
            <a:ext cx="4418770" cy="2562126"/>
          </a:xfrm>
          <a:prstGeom prst="rect">
            <a:avLst/>
          </a:prstGeom>
        </p:spPr>
      </p:pic>
      <p:sp>
        <p:nvSpPr>
          <p:cNvPr id="3" name="文本框 2">
            <a:extLst>
              <a:ext uri="{FF2B5EF4-FFF2-40B4-BE49-F238E27FC236}">
                <a16:creationId xmlns:a16="http://schemas.microsoft.com/office/drawing/2014/main" xmlns="" id="{886EDC9C-05EC-4A7A-9664-18FE5C5CFFE0}"/>
              </a:ext>
            </a:extLst>
          </p:cNvPr>
          <p:cNvSpPr txBox="1"/>
          <p:nvPr/>
        </p:nvSpPr>
        <p:spPr>
          <a:xfrm>
            <a:off x="251520" y="119839"/>
            <a:ext cx="6678431" cy="523220"/>
          </a:xfrm>
          <a:prstGeom prst="rect">
            <a:avLst/>
          </a:prstGeom>
          <a:noFill/>
        </p:spPr>
        <p:txBody>
          <a:bodyPr wrap="none" rtlCol="0">
            <a:spAutoFit/>
          </a:bodyPr>
          <a:lstStyle/>
          <a:p>
            <a:r>
              <a:rPr lang="zh-CN" altLang="en-US" sz="2800" b="1" dirty="0">
                <a:solidFill>
                  <a:prstClr val="black"/>
                </a:solidFill>
                <a:latin typeface="黑体" panose="02010609060101010101" pitchFamily="49" charset="-122"/>
                <a:ea typeface="黑体" panose="02010609060101010101" pitchFamily="49" charset="-122"/>
              </a:rPr>
              <a:t>实验与理论：以太</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迈氏干涉实验</a:t>
            </a:r>
            <a:r>
              <a:rPr lang="en-US" altLang="zh-CN" sz="2800" b="1" dirty="0">
                <a:solidFill>
                  <a:prstClr val="black"/>
                </a:solidFill>
                <a:latin typeface="黑体" panose="02010609060101010101" pitchFamily="49" charset="-122"/>
                <a:ea typeface="黑体" panose="02010609060101010101" pitchFamily="49" charset="-122"/>
              </a:rPr>
              <a:t>-</a:t>
            </a:r>
            <a:r>
              <a:rPr lang="zh-CN" altLang="en-US" sz="2800" b="1" dirty="0">
                <a:solidFill>
                  <a:prstClr val="black"/>
                </a:solidFill>
                <a:latin typeface="黑体" panose="02010609060101010101" pitchFamily="49" charset="-122"/>
                <a:ea typeface="黑体" panose="02010609060101010101" pitchFamily="49" charset="-122"/>
              </a:rPr>
              <a:t>引力波</a:t>
            </a:r>
          </a:p>
        </p:txBody>
      </p:sp>
      <p:grpSp>
        <p:nvGrpSpPr>
          <p:cNvPr id="4" name="组合 3">
            <a:extLst>
              <a:ext uri="{FF2B5EF4-FFF2-40B4-BE49-F238E27FC236}">
                <a16:creationId xmlns:a16="http://schemas.microsoft.com/office/drawing/2014/main" xmlns="" id="{7EC781B3-3454-48D9-A297-C2A8160753DB}"/>
              </a:ext>
            </a:extLst>
          </p:cNvPr>
          <p:cNvGrpSpPr/>
          <p:nvPr/>
        </p:nvGrpSpPr>
        <p:grpSpPr>
          <a:xfrm>
            <a:off x="180389" y="348727"/>
            <a:ext cx="9144163" cy="461665"/>
            <a:chOff x="427383" y="763200"/>
            <a:chExt cx="11688417" cy="461665"/>
          </a:xfrm>
        </p:grpSpPr>
        <p:sp>
          <p:nvSpPr>
            <p:cNvPr id="5" name="矩形 4">
              <a:extLst>
                <a:ext uri="{FF2B5EF4-FFF2-40B4-BE49-F238E27FC236}">
                  <a16:creationId xmlns:a16="http://schemas.microsoft.com/office/drawing/2014/main" xmlns="" id="{5FB07260-23E4-4346-A573-5B87EBA632D7}"/>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xmlns="" id="{0BD1C872-4A2D-409E-9C6F-D4C88FE9D3EF}"/>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7" name="矩形 6">
            <a:extLst>
              <a:ext uri="{FF2B5EF4-FFF2-40B4-BE49-F238E27FC236}">
                <a16:creationId xmlns:a16="http://schemas.microsoft.com/office/drawing/2014/main" xmlns="" id="{4B18F18C-9524-43ED-8D36-13436C4DDA4A}"/>
              </a:ext>
            </a:extLst>
          </p:cNvPr>
          <p:cNvSpPr/>
          <p:nvPr/>
        </p:nvSpPr>
        <p:spPr>
          <a:xfrm>
            <a:off x="351041" y="863959"/>
            <a:ext cx="8414031" cy="2419124"/>
          </a:xfrm>
          <a:prstGeom prst="rect">
            <a:avLst/>
          </a:prstGeom>
        </p:spPr>
        <p:txBody>
          <a:bodyPr wrap="square">
            <a:spAutoFit/>
          </a:bodyPr>
          <a:lstStyle/>
          <a:p>
            <a:pPr>
              <a:lnSpc>
                <a:spcPct val="120000"/>
              </a:lnSpc>
            </a:pPr>
            <a:r>
              <a:rPr lang="en-US" altLang="zh-CN" dirty="0">
                <a:solidFill>
                  <a:srgbClr val="000000"/>
                </a:solidFill>
                <a:latin typeface="Times New Roman" panose="02020603050405020304" pitchFamily="18" charset="0"/>
                <a:cs typeface="Times New Roman" panose="02020603050405020304" pitchFamily="18" charset="0"/>
              </a:rPr>
              <a:t>19</a:t>
            </a:r>
            <a:r>
              <a:rPr lang="zh-CN" altLang="en-US" dirty="0">
                <a:solidFill>
                  <a:srgbClr val="000000"/>
                </a:solidFill>
                <a:latin typeface="Times New Roman" panose="02020603050405020304" pitchFamily="18" charset="0"/>
                <a:cs typeface="Times New Roman" panose="02020603050405020304" pitchFamily="18" charset="0"/>
              </a:rPr>
              <a:t>世纪初，随着杨氏双缝干涉实验和泊松亮斑实验的验证，当时理论认为，光既然是波，一定存在传播的介质，“以太”就是光传播的媒质，“以太”被认为是宇宙空间无处不在，处于绝对静止的小颗粒物质，是相对运动的绝对静止参考系。“以太”既然是绝对静止，地球绕太阳的公转时就会遭遇速度在</a:t>
            </a:r>
            <a:r>
              <a:rPr lang="en-US" altLang="zh-CN" dirty="0">
                <a:solidFill>
                  <a:srgbClr val="000000"/>
                </a:solidFill>
                <a:latin typeface="Times New Roman" panose="02020603050405020304" pitchFamily="18" charset="0"/>
                <a:cs typeface="Times New Roman" panose="02020603050405020304" pitchFamily="18" charset="0"/>
              </a:rPr>
              <a:t>30km/s</a:t>
            </a:r>
            <a:r>
              <a:rPr lang="zh-CN" altLang="en-US" dirty="0">
                <a:solidFill>
                  <a:srgbClr val="000000"/>
                </a:solidFill>
                <a:latin typeface="Times New Roman" panose="02020603050405020304" pitchFamily="18" charset="0"/>
                <a:cs typeface="Times New Roman" panose="02020603050405020304" pitchFamily="18" charset="0"/>
              </a:rPr>
              <a:t>左右的“以太”风，根据相对运动的原理，光速应有相应的变化，利用迈克尔孙干涉仪两垂直光的干涉现象，应当有干涉条纹变化发生，可以计算出“以太”相对地球的运动速度，但实际实验中没有观察到条纹的变化。</a:t>
            </a:r>
          </a:p>
        </p:txBody>
      </p:sp>
      <p:sp>
        <p:nvSpPr>
          <p:cNvPr id="9" name="矩形 8">
            <a:extLst>
              <a:ext uri="{FF2B5EF4-FFF2-40B4-BE49-F238E27FC236}">
                <a16:creationId xmlns:a16="http://schemas.microsoft.com/office/drawing/2014/main" xmlns="" id="{74E70444-976C-4C7A-8003-56D5B5078176}"/>
              </a:ext>
            </a:extLst>
          </p:cNvPr>
          <p:cNvSpPr/>
          <p:nvPr/>
        </p:nvSpPr>
        <p:spPr>
          <a:xfrm>
            <a:off x="979853" y="6169230"/>
            <a:ext cx="7758855" cy="499176"/>
          </a:xfrm>
          <a:prstGeom prst="rect">
            <a:avLst/>
          </a:prstGeom>
        </p:spPr>
        <p:txBody>
          <a:bodyPr wrap="none">
            <a:spAutoFit/>
          </a:bodyPr>
          <a:lstStyle/>
          <a:p>
            <a:pPr>
              <a:lnSpc>
                <a:spcPts val="3600"/>
              </a:lnSpc>
            </a:pPr>
            <a:r>
              <a:rPr lang="zh-CN" altLang="en-US" sz="2800" b="1" dirty="0">
                <a:solidFill>
                  <a:srgbClr val="FF0000"/>
                </a:solidFill>
                <a:latin typeface="黑体" panose="02010609060101010101" pitchFamily="49" charset="-122"/>
                <a:ea typeface="黑体" panose="02010609060101010101" pitchFamily="49" charset="-122"/>
              </a:rPr>
              <a:t>实践（实验）是检验真理（理论）的唯一标准！</a:t>
            </a:r>
            <a:endParaRPr lang="en-US" altLang="zh-CN" sz="2800" b="1" dirty="0">
              <a:solidFill>
                <a:srgbClr val="FF0000"/>
              </a:solidFill>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xmlns="" id="{3F019D85-F267-410E-8602-288A272ACCE4}"/>
              </a:ext>
            </a:extLst>
          </p:cNvPr>
          <p:cNvPicPr>
            <a:picLocks noChangeAspect="1"/>
          </p:cNvPicPr>
          <p:nvPr/>
        </p:nvPicPr>
        <p:blipFill>
          <a:blip r:embed="rId3"/>
          <a:stretch>
            <a:fillRect/>
          </a:stretch>
        </p:blipFill>
        <p:spPr>
          <a:xfrm>
            <a:off x="5076057" y="3356992"/>
            <a:ext cx="3902242" cy="2548737"/>
          </a:xfrm>
          <a:prstGeom prst="rect">
            <a:avLst/>
          </a:prstGeom>
        </p:spPr>
      </p:pic>
    </p:spTree>
    <p:extLst>
      <p:ext uri="{BB962C8B-B14F-4D97-AF65-F5344CB8AC3E}">
        <p14:creationId xmlns:p14="http://schemas.microsoft.com/office/powerpoint/2010/main" xmlns="" val="14095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80388" y="348725"/>
            <a:ext cx="9144163" cy="461665"/>
            <a:chOff x="427383" y="763200"/>
            <a:chExt cx="11688417" cy="461665"/>
          </a:xfrm>
        </p:grpSpPr>
        <p:sp>
          <p:nvSpPr>
            <p:cNvPr id="62" name="矩形 61"/>
            <p:cNvSpPr/>
            <p:nvPr/>
          </p:nvSpPr>
          <p:spPr>
            <a:xfrm>
              <a:off x="10249235" y="763200"/>
              <a:ext cx="1866565" cy="461665"/>
            </a:xfrm>
            <a:prstGeom prst="rect">
              <a:avLst/>
            </a:prstGeom>
            <a:noFill/>
            <a:ln>
              <a:noFill/>
            </a:ln>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rPr>
                <a:t>USTC</a:t>
              </a:r>
              <a:endParaRPr kumimoji="0" lang="zh-CN" altLang="en-US"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endParaRPr>
            </a:p>
          </p:txBody>
        </p:sp>
        <p:sp>
          <p:nvSpPr>
            <p:cNvPr id="63" name="矩形 62"/>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等线" panose="020F0502020204030204"/>
                <a:ea typeface="等线" panose="02010600030101010101" pitchFamily="2" charset="-122"/>
                <a:cs typeface="+mn-cs"/>
              </a:endParaRPr>
            </a:p>
          </p:txBody>
        </p:sp>
      </p:grpSp>
      <p:sp>
        <p:nvSpPr>
          <p:cNvPr id="10" name="矩形 9">
            <a:extLst>
              <a:ext uri="{FF2B5EF4-FFF2-40B4-BE49-F238E27FC236}">
                <a16:creationId xmlns:a16="http://schemas.microsoft.com/office/drawing/2014/main" xmlns="" id="{C53A67FB-A125-2D44-B48A-C899BE389EC8}"/>
              </a:ext>
            </a:extLst>
          </p:cNvPr>
          <p:cNvSpPr/>
          <p:nvPr/>
        </p:nvSpPr>
        <p:spPr>
          <a:xfrm>
            <a:off x="174842" y="138148"/>
            <a:ext cx="2348720" cy="523220"/>
          </a:xfrm>
          <a:prstGeom prst="rect">
            <a:avLst/>
          </a:prstGeom>
        </p:spPr>
        <p:txBody>
          <a:bodyPr wrap="none">
            <a:spAutoFit/>
          </a:bodyPr>
          <a:lstStyle/>
          <a:p>
            <a:pPr lvl="0">
              <a:defRPr/>
            </a:pPr>
            <a:r>
              <a:rPr lang="zh-CN" altLang="en-US" sz="2800" b="1" dirty="0">
                <a:solidFill>
                  <a:srgbClr val="000000"/>
                </a:solidFill>
                <a:latin typeface="黑体" panose="02010609060101010101" pitchFamily="49" charset="-122"/>
                <a:ea typeface="黑体" panose="02010609060101010101" pitchFamily="49" charset="-122"/>
              </a:rPr>
              <a:t>希格斯玻色子</a:t>
            </a:r>
            <a:endPar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4" name="圆角矩形 3"/>
          <p:cNvSpPr>
            <a:spLocks noChangeArrowheads="1"/>
          </p:cNvSpPr>
          <p:nvPr/>
        </p:nvSpPr>
        <p:spPr bwMode="auto">
          <a:xfrm>
            <a:off x="263529" y="980728"/>
            <a:ext cx="8686800" cy="2571750"/>
          </a:xfrm>
          <a:prstGeom prst="roundRect">
            <a:avLst>
              <a:gd name="adj" fmla="val 16667"/>
            </a:avLst>
          </a:prstGeom>
          <a:noFill/>
          <a:ln w="9525" algn="ctr">
            <a:noFill/>
            <a:round/>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457200">
              <a:lnSpc>
                <a:spcPct val="120000"/>
              </a:lnSpc>
              <a:spcBef>
                <a:spcPct val="0"/>
              </a:spcBef>
              <a:buFontTx/>
              <a:buNone/>
            </a:pPr>
            <a:r>
              <a:rPr lang="en-US" altLang="zh-CN" sz="2400" b="1" dirty="0">
                <a:solidFill>
                  <a:srgbClr val="000000"/>
                </a:solidFill>
                <a:latin typeface="Times New Roman" panose="02020603050405020304" pitchFamily="18" charset="0"/>
                <a:cs typeface="Times New Roman" panose="02020603050405020304" pitchFamily="18" charset="0"/>
              </a:rPr>
              <a:t>2013</a:t>
            </a:r>
            <a:r>
              <a:rPr lang="zh-CN" altLang="en-US" sz="2400" b="1" dirty="0">
                <a:solidFill>
                  <a:srgbClr val="000000"/>
                </a:solidFill>
                <a:latin typeface="Times New Roman" panose="02020603050405020304" pitchFamily="18" charset="0"/>
                <a:cs typeface="Times New Roman" panose="02020603050405020304" pitchFamily="18" charset="0"/>
              </a:rPr>
              <a:t>年诺贝尔物理学奖获得者比利时物理学家</a:t>
            </a:r>
            <a:r>
              <a:rPr lang="zh-CN" altLang="en-US" sz="2400" b="1" dirty="0">
                <a:solidFill>
                  <a:srgbClr val="FF0000"/>
                </a:solidFill>
                <a:latin typeface="Times New Roman" panose="02020603050405020304" pitchFamily="18" charset="0"/>
                <a:cs typeface="Times New Roman" panose="02020603050405020304" pitchFamily="18" charset="0"/>
              </a:rPr>
              <a:t>弗朗索瓦</a:t>
            </a:r>
            <a:r>
              <a:rPr lang="en-US" altLang="zh-CN"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恩格勒特</a:t>
            </a:r>
            <a:r>
              <a:rPr lang="zh-CN" altLang="en-US" sz="2400" b="1" dirty="0">
                <a:solidFill>
                  <a:srgbClr val="000000"/>
                </a:solidFill>
                <a:latin typeface="Times New Roman" panose="02020603050405020304" pitchFamily="18" charset="0"/>
                <a:cs typeface="Times New Roman" panose="02020603050405020304" pitchFamily="18" charset="0"/>
              </a:rPr>
              <a:t>和英国物理学家</a:t>
            </a:r>
            <a:r>
              <a:rPr lang="zh-CN" altLang="en-US" sz="2400" b="1" dirty="0">
                <a:solidFill>
                  <a:srgbClr val="FF0000"/>
                </a:solidFill>
                <a:latin typeface="Times New Roman" panose="02020603050405020304" pitchFamily="18" charset="0"/>
                <a:cs typeface="Times New Roman" panose="02020603050405020304" pitchFamily="18" charset="0"/>
              </a:rPr>
              <a:t>彼得</a:t>
            </a:r>
            <a:r>
              <a:rPr lang="en-US" altLang="zh-CN"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希格斯</a:t>
            </a:r>
            <a:r>
              <a:rPr lang="zh-CN" altLang="en-US" sz="2400" b="1" dirty="0">
                <a:solidFill>
                  <a:srgbClr val="000000"/>
                </a:solidFill>
                <a:latin typeface="Times New Roman" panose="02020603050405020304" pitchFamily="18" charset="0"/>
                <a:cs typeface="Times New Roman" panose="02020603050405020304" pitchFamily="18" charset="0"/>
              </a:rPr>
              <a:t>描述了粒子物理学的标准模型，其预测的基本粒子</a:t>
            </a:r>
            <a:r>
              <a:rPr lang="en-US" altLang="zh-CN" sz="2400" b="1" dirty="0">
                <a:solidFill>
                  <a:srgbClr val="00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希格斯玻色子</a:t>
            </a:r>
            <a:r>
              <a:rPr lang="zh-CN" altLang="en-US" sz="2400" b="1" dirty="0">
                <a:solidFill>
                  <a:srgbClr val="000000"/>
                </a:solidFill>
                <a:latin typeface="Times New Roman" panose="02020603050405020304" pitchFamily="18" charset="0"/>
                <a:cs typeface="Times New Roman" panose="02020603050405020304" pitchFamily="18" charset="0"/>
              </a:rPr>
              <a:t>，被欧洲核子研究中心运行的大型强子对撞机通过实验发现。因此获得</a:t>
            </a:r>
            <a:r>
              <a:rPr lang="en-US" altLang="zh-CN" sz="2400" b="1" dirty="0">
                <a:solidFill>
                  <a:srgbClr val="000000"/>
                </a:solidFill>
                <a:latin typeface="Times New Roman" panose="02020603050405020304" pitchFamily="18" charset="0"/>
                <a:cs typeface="Times New Roman" panose="02020603050405020304" pitchFamily="18" charset="0"/>
              </a:rPr>
              <a:t>2013</a:t>
            </a:r>
            <a:r>
              <a:rPr lang="zh-CN" altLang="en-US" sz="2400" b="1" dirty="0">
                <a:solidFill>
                  <a:srgbClr val="000000"/>
                </a:solidFill>
                <a:latin typeface="Times New Roman" panose="02020603050405020304" pitchFamily="18" charset="0"/>
                <a:cs typeface="Times New Roman" panose="02020603050405020304" pitchFamily="18" charset="0"/>
              </a:rPr>
              <a:t>年诺贝尔物理学奖。</a:t>
            </a:r>
            <a:endParaRPr lang="en-US" altLang="zh-CN" sz="2000" b="1" dirty="0">
              <a:solidFill>
                <a:srgbClr val="000000"/>
              </a:solidFill>
              <a:latin typeface="宋体" panose="02010600030101010101" pitchFamily="2" charset="-122"/>
              <a:cs typeface="Times New Roman" panose="02020603050405020304" pitchFamily="18" charset="0"/>
            </a:endParaRPr>
          </a:p>
        </p:txBody>
      </p:sp>
      <p:pic>
        <p:nvPicPr>
          <p:cNvPr id="16" name="图片 5" descr="94cad1c8a786c91747841b18cb3d70cf3ac79f3df8dc7737.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827361" y="3731430"/>
            <a:ext cx="32766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矩形 3"/>
          <p:cNvSpPr>
            <a:spLocks noChangeArrowheads="1"/>
          </p:cNvSpPr>
          <p:nvPr/>
        </p:nvSpPr>
        <p:spPr bwMode="auto">
          <a:xfrm>
            <a:off x="4899072" y="6160259"/>
            <a:ext cx="8819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latin typeface="Times New Roman" panose="02020603050405020304" pitchFamily="18" charset="0"/>
                <a:ea typeface="黑体" panose="02010609060101010101" pitchFamily="49" charset="-122"/>
                <a:cs typeface="Times New Roman" panose="02020603050405020304" pitchFamily="18" charset="0"/>
              </a:rPr>
              <a:t>希格斯</a:t>
            </a:r>
            <a:endParaRPr lang="zh-CN" altLang="en-US" sz="1800" b="1">
              <a:ea typeface="黑体" panose="02010609060101010101" pitchFamily="49" charset="-122"/>
              <a:cs typeface="Times New Roman" panose="02020603050405020304" pitchFamily="18" charset="0"/>
            </a:endParaRPr>
          </a:p>
        </p:txBody>
      </p:sp>
      <p:sp>
        <p:nvSpPr>
          <p:cNvPr id="18" name="矩形 4"/>
          <p:cNvSpPr>
            <a:spLocks noChangeArrowheads="1"/>
          </p:cNvSpPr>
          <p:nvPr/>
        </p:nvSpPr>
        <p:spPr bwMode="auto">
          <a:xfrm rot="10800000" flipV="1">
            <a:off x="3184572" y="6160259"/>
            <a:ext cx="1108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latin typeface="Times New Roman" panose="02020603050405020304" pitchFamily="18" charset="0"/>
                <a:ea typeface="黑体" panose="02010609060101010101" pitchFamily="49" charset="-122"/>
                <a:cs typeface="Times New Roman" panose="02020603050405020304" pitchFamily="18" charset="0"/>
              </a:rPr>
              <a:t>恩格勒特</a:t>
            </a:r>
            <a:endParaRPr lang="zh-CN" altLang="en-US" sz="1800" b="1">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xmlns="" val="179129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80388" y="348725"/>
            <a:ext cx="9144163" cy="461665"/>
            <a:chOff x="427383" y="763200"/>
            <a:chExt cx="11688417" cy="461665"/>
          </a:xfrm>
        </p:grpSpPr>
        <p:sp>
          <p:nvSpPr>
            <p:cNvPr id="62" name="矩形 61"/>
            <p:cNvSpPr/>
            <p:nvPr/>
          </p:nvSpPr>
          <p:spPr>
            <a:xfrm>
              <a:off x="10249235" y="763200"/>
              <a:ext cx="1866565" cy="461665"/>
            </a:xfrm>
            <a:prstGeom prst="rect">
              <a:avLst/>
            </a:prstGeom>
            <a:noFill/>
            <a:ln>
              <a:noFill/>
            </a:ln>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rPr>
                <a:t>USTC</a:t>
              </a:r>
              <a:endParaRPr kumimoji="0" lang="zh-CN" altLang="en-US"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endParaRPr>
            </a:p>
          </p:txBody>
        </p:sp>
        <p:sp>
          <p:nvSpPr>
            <p:cNvPr id="63" name="矩形 62"/>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等线" panose="020F0502020204030204"/>
                <a:ea typeface="等线" panose="02010600030101010101" pitchFamily="2" charset="-122"/>
                <a:cs typeface="+mn-cs"/>
              </a:endParaRPr>
            </a:p>
          </p:txBody>
        </p:sp>
      </p:grpSp>
      <p:sp>
        <p:nvSpPr>
          <p:cNvPr id="10" name="矩形 9">
            <a:extLst>
              <a:ext uri="{FF2B5EF4-FFF2-40B4-BE49-F238E27FC236}">
                <a16:creationId xmlns:a16="http://schemas.microsoft.com/office/drawing/2014/main" xmlns="" id="{C53A67FB-A125-2D44-B48A-C899BE389EC8}"/>
              </a:ext>
            </a:extLst>
          </p:cNvPr>
          <p:cNvSpPr/>
          <p:nvPr/>
        </p:nvSpPr>
        <p:spPr>
          <a:xfrm>
            <a:off x="174842" y="138148"/>
            <a:ext cx="2348720" cy="523220"/>
          </a:xfrm>
          <a:prstGeom prst="rect">
            <a:avLst/>
          </a:prstGeom>
        </p:spPr>
        <p:txBody>
          <a:bodyPr wrap="none">
            <a:spAutoFit/>
          </a:bodyPr>
          <a:lstStyle/>
          <a:p>
            <a:pPr lvl="0">
              <a:defRPr/>
            </a:pPr>
            <a:r>
              <a:rPr lang="zh-CN" altLang="en-US" sz="2800" b="1" dirty="0">
                <a:solidFill>
                  <a:srgbClr val="000000"/>
                </a:solidFill>
                <a:latin typeface="黑体" panose="02010609060101010101" pitchFamily="49" charset="-122"/>
                <a:ea typeface="黑体" panose="02010609060101010101" pitchFamily="49" charset="-122"/>
              </a:rPr>
              <a:t>希格斯玻色子</a:t>
            </a:r>
            <a:endPar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 name="内容占位符 2"/>
          <p:cNvSpPr txBox="1">
            <a:spLocks/>
          </p:cNvSpPr>
          <p:nvPr/>
        </p:nvSpPr>
        <p:spPr>
          <a:xfrm>
            <a:off x="253008" y="764704"/>
            <a:ext cx="8534400" cy="3528392"/>
          </a:xfrm>
          <a:prstGeom prst="rect">
            <a:avLst/>
          </a:prstGeom>
        </p:spPr>
        <p:txBody>
          <a:bodyPr/>
          <a:lstStyle/>
          <a:p>
            <a:pPr marL="342900" indent="-342900">
              <a:lnSpc>
                <a:spcPct val="150000"/>
              </a:lnSpc>
              <a:spcBef>
                <a:spcPct val="20000"/>
              </a:spcBef>
              <a:buClr>
                <a:schemeClr val="tx2"/>
              </a:buClr>
              <a:buFont typeface="Wingdings" pitchFamily="2" charset="2"/>
              <a:buChar char="v"/>
              <a:defRPr/>
            </a:pPr>
            <a:r>
              <a:rPr lang="zh-CN" altLang="en-US" sz="2400" b="1" kern="0" dirty="0">
                <a:solidFill>
                  <a:srgbClr val="000000"/>
                </a:solidFill>
                <a:latin typeface="Times New Roman" pitchFamily="18" charset="0"/>
                <a:cs typeface="Times New Roman" pitchFamily="18" charset="0"/>
              </a:rPr>
              <a:t>从</a:t>
            </a:r>
            <a:r>
              <a:rPr lang="en-US" altLang="zh-CN" sz="2400" b="1" kern="0" dirty="0">
                <a:solidFill>
                  <a:srgbClr val="000000"/>
                </a:solidFill>
                <a:latin typeface="Times New Roman" pitchFamily="18" charset="0"/>
                <a:cs typeface="Times New Roman" pitchFamily="18" charset="0"/>
              </a:rPr>
              <a:t>2012</a:t>
            </a:r>
            <a:r>
              <a:rPr lang="zh-CN" altLang="en-US" sz="2400" b="1" kern="0" dirty="0">
                <a:solidFill>
                  <a:srgbClr val="000000"/>
                </a:solidFill>
                <a:latin typeface="Times New Roman" pitchFamily="18" charset="0"/>
                <a:cs typeface="Times New Roman" pitchFamily="18" charset="0"/>
              </a:rPr>
              <a:t>年</a:t>
            </a:r>
            <a:r>
              <a:rPr lang="en-US" altLang="zh-CN" sz="2400" b="1" kern="0" dirty="0">
                <a:solidFill>
                  <a:srgbClr val="000000"/>
                </a:solidFill>
                <a:latin typeface="Times New Roman" pitchFamily="18" charset="0"/>
                <a:cs typeface="Times New Roman" pitchFamily="18" charset="0"/>
              </a:rPr>
              <a:t>7</a:t>
            </a:r>
            <a:r>
              <a:rPr lang="zh-CN" altLang="en-US" sz="2400" b="1" kern="0" dirty="0">
                <a:solidFill>
                  <a:srgbClr val="000000"/>
                </a:solidFill>
                <a:latin typeface="Times New Roman" pitchFamily="18" charset="0"/>
                <a:cs typeface="Times New Roman" pitchFamily="18" charset="0"/>
              </a:rPr>
              <a:t>月欧洲核子研究中心（</a:t>
            </a:r>
            <a:r>
              <a:rPr lang="en-US" altLang="zh-CN" sz="2400" b="1" kern="0" dirty="0">
                <a:solidFill>
                  <a:srgbClr val="000000"/>
                </a:solidFill>
                <a:latin typeface="Times New Roman" pitchFamily="18" charset="0"/>
                <a:cs typeface="Times New Roman" pitchFamily="18" charset="0"/>
              </a:rPr>
              <a:t>CERN</a:t>
            </a:r>
            <a:r>
              <a:rPr lang="zh-CN" altLang="en-US" sz="2400" b="1" kern="0" dirty="0">
                <a:solidFill>
                  <a:srgbClr val="000000"/>
                </a:solidFill>
                <a:latin typeface="Times New Roman" pitchFamily="18" charset="0"/>
                <a:cs typeface="Times New Roman" pitchFamily="18" charset="0"/>
              </a:rPr>
              <a:t>）的大型强子对撞机（</a:t>
            </a:r>
            <a:r>
              <a:rPr lang="en-US" altLang="zh-CN" sz="2400" b="1" kern="0" dirty="0">
                <a:solidFill>
                  <a:srgbClr val="000000"/>
                </a:solidFill>
                <a:latin typeface="Times New Roman" pitchFamily="18" charset="0"/>
                <a:cs typeface="Times New Roman" pitchFamily="18" charset="0"/>
              </a:rPr>
              <a:t>LHC</a:t>
            </a:r>
            <a:r>
              <a:rPr lang="zh-CN" altLang="en-US" sz="2400" b="1" kern="0" dirty="0">
                <a:solidFill>
                  <a:srgbClr val="000000"/>
                </a:solidFill>
                <a:latin typeface="Times New Roman" pitchFamily="18" charset="0"/>
                <a:cs typeface="Times New Roman" pitchFamily="18" charset="0"/>
              </a:rPr>
              <a:t>）试验宣布发现希格斯玻色子，到颁发</a:t>
            </a:r>
            <a:r>
              <a:rPr lang="en-US" altLang="zh-CN" sz="2400" b="1" kern="0" dirty="0">
                <a:solidFill>
                  <a:srgbClr val="000000"/>
                </a:solidFill>
                <a:latin typeface="Times New Roman" pitchFamily="18" charset="0"/>
                <a:cs typeface="Times New Roman" pitchFamily="18" charset="0"/>
              </a:rPr>
              <a:t>2013</a:t>
            </a:r>
            <a:r>
              <a:rPr lang="zh-CN" altLang="en-US" sz="2400" b="1" kern="0" dirty="0">
                <a:solidFill>
                  <a:srgbClr val="000000"/>
                </a:solidFill>
                <a:latin typeface="Times New Roman" pitchFamily="18" charset="0"/>
                <a:cs typeface="Times New Roman" pitchFamily="18" charset="0"/>
              </a:rPr>
              <a:t>年诺贝尔物理学奖，仅仅过去了一年多的时间。</a:t>
            </a:r>
          </a:p>
          <a:p>
            <a:pPr marL="342900" indent="-342900">
              <a:lnSpc>
                <a:spcPct val="150000"/>
              </a:lnSpc>
              <a:spcBef>
                <a:spcPct val="20000"/>
              </a:spcBef>
              <a:buClr>
                <a:schemeClr val="tx2"/>
              </a:buClr>
              <a:buFont typeface="Wingdings" pitchFamily="2" charset="2"/>
              <a:buChar char="v"/>
              <a:defRPr/>
            </a:pPr>
            <a:r>
              <a:rPr lang="zh-CN" altLang="en-US" sz="2400" b="1" kern="0" dirty="0">
                <a:solidFill>
                  <a:srgbClr val="000000"/>
                </a:solidFill>
                <a:latin typeface="Times New Roman" pitchFamily="18" charset="0"/>
                <a:cs typeface="Times New Roman" pitchFamily="18" charset="0"/>
              </a:rPr>
              <a:t>而从</a:t>
            </a:r>
            <a:r>
              <a:rPr lang="en-US" altLang="zh-CN" sz="2400" b="1" kern="0" dirty="0">
                <a:solidFill>
                  <a:srgbClr val="000000"/>
                </a:solidFill>
                <a:latin typeface="Times New Roman" pitchFamily="18" charset="0"/>
                <a:cs typeface="Times New Roman" pitchFamily="18" charset="0"/>
              </a:rPr>
              <a:t>1964</a:t>
            </a:r>
            <a:r>
              <a:rPr lang="zh-CN" altLang="en-US" sz="2400" b="1" kern="0" dirty="0">
                <a:solidFill>
                  <a:srgbClr val="000000"/>
                </a:solidFill>
                <a:latin typeface="Times New Roman" pitchFamily="18" charset="0"/>
                <a:cs typeface="Times New Roman" pitchFamily="18" charset="0"/>
              </a:rPr>
              <a:t>年比利时科学家弗朗索瓦</a:t>
            </a:r>
            <a:r>
              <a:rPr lang="en-US" altLang="zh-CN" sz="2400" b="1" kern="0" dirty="0">
                <a:solidFill>
                  <a:srgbClr val="000000"/>
                </a:solidFill>
                <a:latin typeface="Times New Roman" pitchFamily="18" charset="0"/>
                <a:cs typeface="Times New Roman" pitchFamily="18" charset="0"/>
              </a:rPr>
              <a:t>·</a:t>
            </a:r>
            <a:r>
              <a:rPr lang="zh-CN" altLang="en-US" sz="2400" b="1" kern="0" dirty="0">
                <a:solidFill>
                  <a:srgbClr val="000000"/>
                </a:solidFill>
                <a:latin typeface="Times New Roman" pitchFamily="18" charset="0"/>
                <a:cs typeface="Times New Roman" pitchFamily="18" charset="0"/>
              </a:rPr>
              <a:t>恩格勒和英国理论物理学家彼得</a:t>
            </a:r>
            <a:r>
              <a:rPr lang="en-US" altLang="zh-CN" sz="2400" b="1" kern="0" dirty="0">
                <a:solidFill>
                  <a:srgbClr val="000000"/>
                </a:solidFill>
                <a:latin typeface="Times New Roman" pitchFamily="18" charset="0"/>
                <a:cs typeface="Times New Roman" pitchFamily="18" charset="0"/>
              </a:rPr>
              <a:t>·</a:t>
            </a:r>
            <a:r>
              <a:rPr lang="zh-CN" altLang="en-US" sz="2400" b="1" kern="0" dirty="0">
                <a:solidFill>
                  <a:srgbClr val="000000"/>
                </a:solidFill>
                <a:latin typeface="Times New Roman" pitchFamily="18" charset="0"/>
                <a:cs typeface="Times New Roman" pitchFamily="18" charset="0"/>
              </a:rPr>
              <a:t>希格斯等多名科学家提出该粒子的相关机制和理论至今，已过去近</a:t>
            </a:r>
            <a:r>
              <a:rPr lang="en-US" altLang="zh-CN" sz="2400" b="1" kern="0" dirty="0">
                <a:solidFill>
                  <a:srgbClr val="000000"/>
                </a:solidFill>
                <a:latin typeface="Times New Roman" pitchFamily="18" charset="0"/>
                <a:cs typeface="Times New Roman" pitchFamily="18" charset="0"/>
              </a:rPr>
              <a:t>50</a:t>
            </a:r>
            <a:r>
              <a:rPr lang="zh-CN" altLang="en-US" sz="2400" b="1" kern="0" dirty="0">
                <a:solidFill>
                  <a:srgbClr val="000000"/>
                </a:solidFill>
                <a:latin typeface="Times New Roman" pitchFamily="18" charset="0"/>
                <a:cs typeface="Times New Roman" pitchFamily="18" charset="0"/>
              </a:rPr>
              <a:t>年的时光。</a:t>
            </a:r>
          </a:p>
        </p:txBody>
      </p:sp>
      <p:pic>
        <p:nvPicPr>
          <p:cNvPr id="34818" name="Picture 2" descr="https://img0.baidu.com/it/u=2630719964,1733342436&amp;fm=253&amp;fmt=auto&amp;app=138&amp;f=JPEG?w=520&amp;h=34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4433" y="4175394"/>
            <a:ext cx="3776367" cy="25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820" name="Picture 4" descr="https://pics7.baidu.com/feed/241f95cad1c8a786bcf40960d5c6d43572cf50dd.jpeg?token=451ddad6bd8cff942b3ebebd773da4f4&amp;s=C7A994455EB3ABDE4001CC250300F0C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58078" y="4175394"/>
            <a:ext cx="3779999" cy="252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699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431823" y="488996"/>
            <a:ext cx="80740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zh-CN" altLang="en-US" sz="4000" b="1">
                <a:solidFill>
                  <a:srgbClr val="FF3300"/>
                </a:solidFill>
                <a:latin typeface="Times New Roman" panose="02020603050405020304" pitchFamily="18" charset="0"/>
                <a:ea typeface="楷体_GB2312"/>
                <a:cs typeface="楷体_GB2312"/>
              </a:rPr>
              <a:t>实验在物理学研究与发展中的作用</a:t>
            </a:r>
            <a:r>
              <a:rPr kumimoji="1" lang="zh-CN" altLang="en-US" sz="4000" b="1">
                <a:solidFill>
                  <a:srgbClr val="FFFF00"/>
                </a:solidFill>
                <a:latin typeface="Times New Roman" panose="02020603050405020304" pitchFamily="18" charset="0"/>
                <a:ea typeface="楷体_GB2312"/>
                <a:cs typeface="楷体_GB2312"/>
              </a:rPr>
              <a:t> </a:t>
            </a:r>
          </a:p>
        </p:txBody>
      </p:sp>
      <p:sp>
        <p:nvSpPr>
          <p:cNvPr id="75779" name="Rectangle 4"/>
          <p:cNvSpPr>
            <a:spLocks noChangeArrowheads="1"/>
          </p:cNvSpPr>
          <p:nvPr/>
        </p:nvSpPr>
        <p:spPr bwMode="auto">
          <a:xfrm>
            <a:off x="574888" y="1484784"/>
            <a:ext cx="7848600" cy="494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b="1" dirty="0">
                <a:solidFill>
                  <a:srgbClr val="0000FF"/>
                </a:solidFill>
                <a:latin typeface="Times New Roman" panose="02020603050405020304" pitchFamily="18" charset="0"/>
                <a:ea typeface="楷体_GB2312"/>
                <a:cs typeface="楷体_GB2312"/>
              </a:rPr>
              <a:t>从物理学史看实验的重要性</a:t>
            </a:r>
            <a:endParaRPr kumimoji="1" lang="en-US" altLang="zh-CN" b="1" dirty="0">
              <a:solidFill>
                <a:srgbClr val="0000FF"/>
              </a:solidFill>
              <a:latin typeface="Times New Roman" panose="02020603050405020304" pitchFamily="18" charset="0"/>
              <a:ea typeface="楷体_GB2312"/>
              <a:cs typeface="楷体_GB2312"/>
            </a:endParaRPr>
          </a:p>
          <a:p>
            <a:pPr eaLnBrk="1" hangingPunct="1">
              <a:spcBef>
                <a:spcPts val="1200"/>
              </a:spcBef>
              <a:buFontTx/>
              <a:buNone/>
            </a:pPr>
            <a:r>
              <a:rPr kumimoji="1" lang="zh-CN" altLang="en-US" sz="2800" b="1" dirty="0">
                <a:solidFill>
                  <a:srgbClr val="00FFFF"/>
                </a:solidFill>
                <a:latin typeface="Times New Roman" panose="02020603050405020304" pitchFamily="18" charset="0"/>
                <a:ea typeface="楷体_GB2312"/>
                <a:cs typeface="楷体_GB2312"/>
              </a:rPr>
              <a:t>        </a:t>
            </a:r>
            <a:r>
              <a:rPr kumimoji="1" lang="zh-CN" altLang="en-US" sz="2800" b="1" dirty="0">
                <a:solidFill>
                  <a:srgbClr val="0000FF"/>
                </a:solidFill>
                <a:latin typeface="Times New Roman" panose="02020603050405020304" pitchFamily="18" charset="0"/>
                <a:ea typeface="楷体_GB2312"/>
                <a:cs typeface="楷体_GB2312"/>
              </a:rPr>
              <a:t>经典物理学的建立：</a:t>
            </a:r>
          </a:p>
          <a:p>
            <a:pPr eaLnBrk="1" hangingPunct="1">
              <a:lnSpc>
                <a:spcPct val="120000"/>
              </a:lnSpc>
              <a:spcBef>
                <a:spcPct val="0"/>
              </a:spcBef>
              <a:buFontTx/>
              <a:buNone/>
            </a:pPr>
            <a:r>
              <a:rPr kumimoji="1" lang="zh-CN" altLang="en-US" sz="2400" b="1" dirty="0">
                <a:solidFill>
                  <a:srgbClr val="0000FF"/>
                </a:solidFill>
                <a:latin typeface="Times New Roman" panose="02020603050405020304" pitchFamily="18" charset="0"/>
                <a:ea typeface="楷体_GB2312"/>
                <a:cs typeface="楷体_GB2312"/>
              </a:rPr>
              <a:t>                </a:t>
            </a:r>
            <a:r>
              <a:rPr kumimoji="1" lang="zh-CN" altLang="en-US" sz="2400" b="1" dirty="0">
                <a:latin typeface="Times New Roman" panose="02020603050405020304" pitchFamily="18" charset="0"/>
                <a:ea typeface="楷体_GB2312"/>
                <a:cs typeface="楷体_GB2312"/>
              </a:rPr>
              <a:t>力学（伽利略）</a:t>
            </a:r>
          </a:p>
          <a:p>
            <a:pPr eaLnBrk="1" hangingPunct="1">
              <a:lnSpc>
                <a:spcPct val="120000"/>
              </a:lnSpc>
              <a:spcBef>
                <a:spcPct val="0"/>
              </a:spcBef>
              <a:buFontTx/>
              <a:buNone/>
            </a:pPr>
            <a:r>
              <a:rPr kumimoji="1" lang="zh-CN" altLang="en-US" sz="2400" b="1" dirty="0">
                <a:latin typeface="Times New Roman" panose="02020603050405020304" pitchFamily="18" charset="0"/>
                <a:ea typeface="楷体_GB2312"/>
                <a:cs typeface="楷体_GB2312"/>
              </a:rPr>
              <a:t>                电磁学（库仑、法拉第、麦克斯韦）</a:t>
            </a:r>
          </a:p>
          <a:p>
            <a:pPr eaLnBrk="1" hangingPunct="1">
              <a:lnSpc>
                <a:spcPct val="120000"/>
              </a:lnSpc>
              <a:spcBef>
                <a:spcPct val="0"/>
              </a:spcBef>
              <a:buFontTx/>
              <a:buNone/>
            </a:pPr>
            <a:r>
              <a:rPr kumimoji="1" lang="zh-CN" altLang="en-US" sz="2400" b="1" dirty="0">
                <a:latin typeface="Times New Roman" panose="02020603050405020304" pitchFamily="18" charset="0"/>
                <a:ea typeface="楷体_GB2312"/>
                <a:cs typeface="楷体_GB2312"/>
              </a:rPr>
              <a:t>                光学（杨氏、菲涅尔）</a:t>
            </a:r>
          </a:p>
          <a:p>
            <a:pPr eaLnBrk="1" hangingPunct="1">
              <a:lnSpc>
                <a:spcPct val="120000"/>
              </a:lnSpc>
              <a:spcBef>
                <a:spcPts val="1200"/>
              </a:spcBef>
              <a:buFontTx/>
              <a:buNone/>
            </a:pPr>
            <a:r>
              <a:rPr kumimoji="1" lang="zh-CN" altLang="en-US" sz="2800" b="1" dirty="0">
                <a:solidFill>
                  <a:srgbClr val="00FFFF"/>
                </a:solidFill>
                <a:latin typeface="Times New Roman" panose="02020603050405020304" pitchFamily="18" charset="0"/>
                <a:ea typeface="楷体_GB2312"/>
                <a:cs typeface="楷体_GB2312"/>
              </a:rPr>
              <a:t>         </a:t>
            </a:r>
            <a:r>
              <a:rPr kumimoji="1" lang="zh-CN" altLang="en-US" sz="2800" b="1" dirty="0">
                <a:solidFill>
                  <a:srgbClr val="0000FF"/>
                </a:solidFill>
                <a:latin typeface="Times New Roman" panose="02020603050405020304" pitchFamily="18" charset="0"/>
                <a:ea typeface="楷体_GB2312"/>
                <a:cs typeface="楷体_GB2312"/>
              </a:rPr>
              <a:t>近代物理学的建立：</a:t>
            </a:r>
          </a:p>
          <a:p>
            <a:pPr eaLnBrk="1" hangingPunct="1">
              <a:lnSpc>
                <a:spcPct val="120000"/>
              </a:lnSpc>
              <a:spcBef>
                <a:spcPct val="0"/>
              </a:spcBef>
              <a:buFontTx/>
              <a:buNone/>
            </a:pPr>
            <a:r>
              <a:rPr kumimoji="1" lang="zh-CN" altLang="en-US" sz="2400" b="1" dirty="0">
                <a:solidFill>
                  <a:srgbClr val="0000FF"/>
                </a:solidFill>
                <a:latin typeface="Times New Roman" panose="02020603050405020304" pitchFamily="18" charset="0"/>
                <a:ea typeface="楷体_GB2312"/>
                <a:cs typeface="楷体_GB2312"/>
              </a:rPr>
              <a:t>                 </a:t>
            </a:r>
            <a:r>
              <a:rPr kumimoji="1" lang="zh-CN" altLang="en-US" sz="2400" b="1" dirty="0">
                <a:latin typeface="Times New Roman" panose="02020603050405020304" pitchFamily="18" charset="0"/>
                <a:ea typeface="楷体_GB2312"/>
                <a:cs typeface="楷体_GB2312"/>
              </a:rPr>
              <a:t>三大发现（</a:t>
            </a:r>
            <a:r>
              <a:rPr kumimoji="1" lang="en-US" altLang="zh-CN" sz="2400" b="1" dirty="0">
                <a:latin typeface="Times New Roman" panose="02020603050405020304" pitchFamily="18" charset="0"/>
                <a:ea typeface="楷体_GB2312"/>
                <a:cs typeface="楷体_GB2312"/>
              </a:rPr>
              <a:t>X</a:t>
            </a:r>
            <a:r>
              <a:rPr kumimoji="1" lang="zh-CN" altLang="en-US" sz="2400" b="1" dirty="0">
                <a:latin typeface="Times New Roman" panose="02020603050405020304" pitchFamily="18" charset="0"/>
                <a:ea typeface="楷体_GB2312"/>
                <a:cs typeface="楷体_GB2312"/>
              </a:rPr>
              <a:t>光、放射性、电子）</a:t>
            </a:r>
          </a:p>
          <a:p>
            <a:pPr eaLnBrk="1" hangingPunct="1">
              <a:lnSpc>
                <a:spcPct val="120000"/>
              </a:lnSpc>
              <a:spcBef>
                <a:spcPct val="0"/>
              </a:spcBef>
              <a:buFontTx/>
              <a:buNone/>
            </a:pPr>
            <a:r>
              <a:rPr kumimoji="1" lang="zh-CN" altLang="en-US" sz="2400" b="1" dirty="0">
                <a:latin typeface="Times New Roman" panose="02020603050405020304" pitchFamily="18" charset="0"/>
                <a:ea typeface="楷体_GB2312"/>
                <a:cs typeface="楷体_GB2312"/>
              </a:rPr>
              <a:t>                                   </a:t>
            </a:r>
            <a:r>
              <a:rPr kumimoji="1" lang="en-US" altLang="zh-CN" sz="2400" b="1" dirty="0">
                <a:latin typeface="Times New Roman" panose="02020603050405020304" pitchFamily="18" charset="0"/>
                <a:ea typeface="楷体_GB2312"/>
                <a:cs typeface="楷体_GB2312"/>
              </a:rPr>
              <a:t>—</a:t>
            </a:r>
            <a:r>
              <a:rPr kumimoji="1" lang="zh-CN" altLang="en-US" sz="2400" b="1" dirty="0">
                <a:latin typeface="Times New Roman" panose="02020603050405020304" pitchFamily="18" charset="0"/>
                <a:ea typeface="楷体_GB2312"/>
                <a:cs typeface="楷体_GB2312"/>
              </a:rPr>
              <a:t>从宏观到微观</a:t>
            </a:r>
          </a:p>
          <a:p>
            <a:pPr eaLnBrk="1" hangingPunct="1">
              <a:lnSpc>
                <a:spcPct val="120000"/>
              </a:lnSpc>
              <a:spcBef>
                <a:spcPct val="0"/>
              </a:spcBef>
              <a:buFontTx/>
              <a:buNone/>
            </a:pPr>
            <a:r>
              <a:rPr kumimoji="1" lang="zh-CN" altLang="en-US" sz="2400" b="1" dirty="0">
                <a:latin typeface="Times New Roman" panose="02020603050405020304" pitchFamily="18" charset="0"/>
                <a:ea typeface="楷体_GB2312"/>
                <a:cs typeface="楷体_GB2312"/>
              </a:rPr>
              <a:t>                 两朵乌云（黑体辐射、迈</a:t>
            </a:r>
            <a:r>
              <a:rPr kumimoji="1" lang="en-US" altLang="zh-CN" sz="2400" b="1" dirty="0">
                <a:latin typeface="Times New Roman" panose="02020603050405020304" pitchFamily="18" charset="0"/>
                <a:ea typeface="楷体_GB2312"/>
                <a:cs typeface="楷体_GB2312"/>
              </a:rPr>
              <a:t>—</a:t>
            </a:r>
            <a:r>
              <a:rPr kumimoji="1" lang="zh-CN" altLang="en-US" sz="2400" b="1" dirty="0">
                <a:latin typeface="Times New Roman" panose="02020603050405020304" pitchFamily="18" charset="0"/>
                <a:ea typeface="楷体_GB2312"/>
                <a:cs typeface="楷体_GB2312"/>
              </a:rPr>
              <a:t>莫实验）</a:t>
            </a:r>
          </a:p>
          <a:p>
            <a:pPr eaLnBrk="1" hangingPunct="1">
              <a:lnSpc>
                <a:spcPct val="120000"/>
              </a:lnSpc>
              <a:spcBef>
                <a:spcPct val="0"/>
              </a:spcBef>
              <a:buFontTx/>
              <a:buNone/>
            </a:pPr>
            <a:r>
              <a:rPr kumimoji="1" lang="zh-CN" altLang="en-US" sz="2400" b="1" dirty="0">
                <a:latin typeface="Times New Roman" panose="02020603050405020304" pitchFamily="18" charset="0"/>
                <a:ea typeface="楷体_GB2312"/>
                <a:cs typeface="楷体_GB2312"/>
              </a:rPr>
              <a:t>                                   </a:t>
            </a:r>
            <a:r>
              <a:rPr kumimoji="1" lang="en-US" altLang="zh-CN" sz="2400" b="1" dirty="0">
                <a:latin typeface="Times New Roman" panose="02020603050405020304" pitchFamily="18" charset="0"/>
                <a:ea typeface="楷体_GB2312"/>
                <a:cs typeface="楷体_GB2312"/>
              </a:rPr>
              <a:t>—</a:t>
            </a:r>
            <a:r>
              <a:rPr kumimoji="1" lang="zh-CN" altLang="en-US" sz="2400" b="1" dirty="0">
                <a:latin typeface="Times New Roman" panose="02020603050405020304" pitchFamily="18" charset="0"/>
                <a:ea typeface="楷体_GB2312"/>
                <a:cs typeface="楷体_GB2312"/>
              </a:rPr>
              <a:t>从经典到近代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下箭头标注 7"/>
          <p:cNvSpPr/>
          <p:nvPr/>
        </p:nvSpPr>
        <p:spPr>
          <a:xfrm>
            <a:off x="2884488" y="357188"/>
            <a:ext cx="2819400" cy="1066800"/>
          </a:xfrm>
          <a:prstGeom prst="downArrowCallou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7827" name="Text Box 4"/>
          <p:cNvSpPr txBox="1">
            <a:spLocks noChangeArrowheads="1"/>
          </p:cNvSpPr>
          <p:nvPr/>
        </p:nvSpPr>
        <p:spPr bwMode="auto">
          <a:xfrm>
            <a:off x="2727745" y="1943100"/>
            <a:ext cx="615553" cy="1600200"/>
          </a:xfrm>
          <a:prstGeom prst="rect">
            <a:avLst/>
          </a:prstGeom>
          <a:solidFill>
            <a:srgbClr val="FF99CC"/>
          </a:solidFill>
          <a:ln w="25400">
            <a:solidFill>
              <a:srgbClr val="FF0000">
                <a:alpha val="83920"/>
              </a:srgbClr>
            </a:solidFill>
            <a:prstDash val="sysDot"/>
            <a:bevel/>
            <a:headEnd/>
            <a:tailEnd/>
          </a:ln>
        </p:spPr>
        <p:txBody>
          <a:bodyPr vert="eaVe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a:t>理论物理</a:t>
            </a:r>
          </a:p>
        </p:txBody>
      </p:sp>
      <p:sp>
        <p:nvSpPr>
          <p:cNvPr id="77828" name="Rectangle 3"/>
          <p:cNvSpPr>
            <a:spLocks noGrp="1" noChangeArrowheads="1"/>
          </p:cNvSpPr>
          <p:nvPr>
            <p:ph type="body" idx="1"/>
          </p:nvPr>
        </p:nvSpPr>
        <p:spPr>
          <a:xfrm>
            <a:off x="2884488" y="357188"/>
            <a:ext cx="2819400" cy="609600"/>
          </a:xfrm>
          <a:solidFill>
            <a:srgbClr val="CCFFFF"/>
          </a:solidFill>
        </p:spPr>
        <p:txBody>
          <a:bodyPr anchor="ctr" anchorCtr="1"/>
          <a:lstStyle/>
          <a:p>
            <a:pPr eaLnBrk="1" hangingPunct="1">
              <a:buFontTx/>
              <a:buNone/>
            </a:pPr>
            <a:r>
              <a:rPr lang="en-US" altLang="zh-CN"/>
              <a:t>  </a:t>
            </a:r>
            <a:r>
              <a:rPr lang="zh-CN" altLang="en-US" b="1">
                <a:latin typeface="华文隶书" panose="02010800040101010101" pitchFamily="2" charset="-122"/>
                <a:ea typeface="华文隶书" panose="02010800040101010101" pitchFamily="2" charset="-122"/>
              </a:rPr>
              <a:t>物 理 学</a:t>
            </a:r>
          </a:p>
        </p:txBody>
      </p:sp>
      <p:sp>
        <p:nvSpPr>
          <p:cNvPr id="77829" name="Text Box 5"/>
          <p:cNvSpPr txBox="1">
            <a:spLocks noChangeArrowheads="1"/>
          </p:cNvSpPr>
          <p:nvPr/>
        </p:nvSpPr>
        <p:spPr bwMode="auto">
          <a:xfrm>
            <a:off x="5242345" y="1943100"/>
            <a:ext cx="615553" cy="1600200"/>
          </a:xfrm>
          <a:prstGeom prst="rect">
            <a:avLst/>
          </a:prstGeom>
          <a:solidFill>
            <a:srgbClr val="FF99CC"/>
          </a:solidFill>
          <a:ln w="25400">
            <a:solidFill>
              <a:srgbClr val="FF0000">
                <a:alpha val="83920"/>
              </a:srgbClr>
            </a:solidFill>
            <a:prstDash val="sysDot"/>
            <a:miter lim="800000"/>
            <a:headEnd/>
            <a:tailEnd/>
          </a:ln>
        </p:spPr>
        <p:txBody>
          <a:bodyPr vert="eaVe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a:t>实验物理</a:t>
            </a:r>
          </a:p>
        </p:txBody>
      </p:sp>
      <p:sp>
        <p:nvSpPr>
          <p:cNvPr id="7" name="矩形 6"/>
          <p:cNvSpPr/>
          <p:nvPr/>
        </p:nvSpPr>
        <p:spPr>
          <a:xfrm>
            <a:off x="2960688" y="1485900"/>
            <a:ext cx="2667000" cy="152400"/>
          </a:xfrm>
          <a:prstGeom prst="rect">
            <a:avLst/>
          </a:prstGeom>
          <a:ln cmpd="dbl">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9" name="下箭头 8"/>
          <p:cNvSpPr/>
          <p:nvPr/>
        </p:nvSpPr>
        <p:spPr>
          <a:xfrm>
            <a:off x="2884488" y="1485900"/>
            <a:ext cx="304800" cy="457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0" name="下箭头 9"/>
          <p:cNvSpPr/>
          <p:nvPr/>
        </p:nvSpPr>
        <p:spPr>
          <a:xfrm>
            <a:off x="5399088" y="1485900"/>
            <a:ext cx="304800" cy="457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7833" name="文本框 1"/>
          <p:cNvSpPr txBox="1">
            <a:spLocks noChangeArrowheads="1"/>
          </p:cNvSpPr>
          <p:nvPr/>
        </p:nvSpPr>
        <p:spPr bwMode="auto">
          <a:xfrm>
            <a:off x="323873" y="4221163"/>
            <a:ext cx="8569325" cy="2019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20000"/>
              </a:lnSpc>
              <a:spcBef>
                <a:spcPts val="1200"/>
              </a:spcBef>
              <a:buFontTx/>
              <a:buNone/>
            </a:pPr>
            <a:r>
              <a:rPr lang="zh-CN" altLang="en-US" sz="2400" dirty="0"/>
              <a:t>实验和理论之间关系密切、相互激励，共同推进物理学向前发展。</a:t>
            </a:r>
            <a:endParaRPr lang="en-US" altLang="zh-CN" sz="2400" dirty="0"/>
          </a:p>
          <a:p>
            <a:pPr>
              <a:lnSpc>
                <a:spcPct val="120000"/>
              </a:lnSpc>
              <a:spcBef>
                <a:spcPts val="1200"/>
              </a:spcBef>
              <a:buFontTx/>
              <a:buNone/>
            </a:pPr>
            <a:r>
              <a:rPr lang="zh-CN" altLang="en-US" sz="2400" dirty="0"/>
              <a:t>实验物理和理论物理是物理学的两大分支，实验是检验物理模型确立物理规律的</a:t>
            </a:r>
            <a:r>
              <a:rPr lang="zh-CN" altLang="en-US" sz="2400" u="sng" dirty="0">
                <a:solidFill>
                  <a:srgbClr val="0033CC"/>
                </a:solidFill>
              </a:rPr>
              <a:t>终审裁判</a:t>
            </a:r>
            <a:r>
              <a:rPr lang="zh-CN" altLang="en-US" sz="2400"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6">
            <a:extLst>
              <a:ext uri="{FF2B5EF4-FFF2-40B4-BE49-F238E27FC236}">
                <a16:creationId xmlns:a16="http://schemas.microsoft.com/office/drawing/2014/main" xmlns="" id="{8EFFE1BD-5594-4074-A8C7-A2BB4BD797A8}"/>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2542985" y="0"/>
            <a:ext cx="4477287" cy="857250"/>
          </a:xfrm>
          <a:prstGeom prst="rect">
            <a:avLst/>
          </a:prstGeom>
        </p:spPr>
      </p:pic>
      <p:grpSp>
        <p:nvGrpSpPr>
          <p:cNvPr id="8" name="组合 7"/>
          <p:cNvGrpSpPr/>
          <p:nvPr/>
        </p:nvGrpSpPr>
        <p:grpSpPr>
          <a:xfrm>
            <a:off x="12468" y="800812"/>
            <a:ext cx="9131532" cy="4068348"/>
            <a:chOff x="0" y="821095"/>
            <a:chExt cx="12192000" cy="3657600"/>
          </a:xfrm>
        </p:grpSpPr>
        <p:pic>
          <p:nvPicPr>
            <p:cNvPr id="9" name="图片 8">
              <a:extLst>
                <a:ext uri="{FF2B5EF4-FFF2-40B4-BE49-F238E27FC236}">
                  <a16:creationId xmlns:a16="http://schemas.microsoft.com/office/drawing/2014/main" xmlns="" id="{17E899CB-32E4-4817-BD47-4798260BB57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821095"/>
              <a:ext cx="12192000" cy="3657600"/>
            </a:xfrm>
            <a:prstGeom prst="rect">
              <a:avLst/>
            </a:prstGeom>
          </p:spPr>
        </p:pic>
        <p:sp>
          <p:nvSpPr>
            <p:cNvPr id="10" name="矩形 9"/>
            <p:cNvSpPr/>
            <p:nvPr/>
          </p:nvSpPr>
          <p:spPr>
            <a:xfrm>
              <a:off x="0" y="821095"/>
              <a:ext cx="12192000" cy="3647698"/>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
        <p:nvSpPr>
          <p:cNvPr id="11" name="文本框 10">
            <a:extLst>
              <a:ext uri="{FF2B5EF4-FFF2-40B4-BE49-F238E27FC236}">
                <a16:creationId xmlns:a16="http://schemas.microsoft.com/office/drawing/2014/main" xmlns="" id="{FD890A55-B884-4C2C-9800-D955EA4B656E}"/>
              </a:ext>
            </a:extLst>
          </p:cNvPr>
          <p:cNvSpPr txBox="1"/>
          <p:nvPr/>
        </p:nvSpPr>
        <p:spPr>
          <a:xfrm>
            <a:off x="323527" y="5063599"/>
            <a:ext cx="7778150" cy="707886"/>
          </a:xfrm>
          <a:prstGeom prst="rect">
            <a:avLst/>
          </a:prstGeom>
          <a:noFill/>
        </p:spPr>
        <p:txBody>
          <a:bodyPr wrap="square" rtlCol="0">
            <a:spAutoFit/>
          </a:bodyPr>
          <a:lstStyle/>
          <a:p>
            <a:pPr algn="ctr"/>
            <a:r>
              <a:rPr kumimoji="1" lang="en-US" altLang="zh-CN"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t>
            </a:r>
            <a:r>
              <a:rPr kumimoji="1" lang="zh-CN" altLang="en-US"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大学物理</a:t>
            </a:r>
            <a:r>
              <a:rPr kumimoji="1" lang="en-US" altLang="zh-CN"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t>
            </a:r>
            <a:r>
              <a:rPr kumimoji="1" lang="zh-CN" altLang="en-US"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基础实验</a:t>
            </a:r>
            <a:r>
              <a:rPr kumimoji="1" lang="en-US" altLang="zh-CN"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  </a:t>
            </a:r>
            <a:r>
              <a:rPr kumimoji="1" lang="zh-CN" altLang="en-US"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绪论</a:t>
            </a:r>
            <a:endParaRPr kumimoji="1" lang="zh-CN" altLang="en-US" sz="28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xmlns="" id="{46C7C264-F1B8-427D-80FC-B468CAB00B09}"/>
              </a:ext>
            </a:extLst>
          </p:cNvPr>
          <p:cNvSpPr txBox="1"/>
          <p:nvPr/>
        </p:nvSpPr>
        <p:spPr>
          <a:xfrm>
            <a:off x="2568028" y="5877318"/>
            <a:ext cx="4020457" cy="830997"/>
          </a:xfrm>
          <a:prstGeom prst="rect">
            <a:avLst/>
          </a:prstGeom>
          <a:noFill/>
        </p:spPr>
        <p:txBody>
          <a:bodyPr wrap="square" rtlCol="0">
            <a:spAutoFit/>
          </a:bodyPr>
          <a:lstStyle/>
          <a:p>
            <a:pPr algn="ctr" eaLnBrk="0" fontAlgn="base" hangingPunct="0">
              <a:spcBef>
                <a:spcPct val="0"/>
              </a:spcBef>
              <a:spcAft>
                <a:spcPct val="0"/>
              </a:spcAft>
            </a:pPr>
            <a:r>
              <a:rPr lang="zh-CN" altLang="en-US" sz="2400" dirty="0">
                <a:solidFill>
                  <a:prstClr val="black"/>
                </a:solidFill>
                <a:latin typeface="楷体" panose="02010609060101010101" pitchFamily="49" charset="-122"/>
                <a:ea typeface="楷体" panose="02010609060101010101" pitchFamily="49" charset="-122"/>
              </a:rPr>
              <a:t>物理实验教学中心</a:t>
            </a:r>
            <a:endParaRPr lang="en-US" altLang="zh-CN" sz="2400" dirty="0">
              <a:solidFill>
                <a:prstClr val="black"/>
              </a:solidFill>
              <a:latin typeface="楷体" panose="02010609060101010101" pitchFamily="49" charset="-122"/>
              <a:ea typeface="楷体" panose="02010609060101010101" pitchFamily="49" charset="-122"/>
            </a:endParaRPr>
          </a:p>
          <a:p>
            <a:pPr algn="ctr" eaLnBrk="0" fontAlgn="base" hangingPunct="0">
              <a:spcBef>
                <a:spcPct val="0"/>
              </a:spcBef>
              <a:spcAft>
                <a:spcPct val="0"/>
              </a:spcAft>
            </a:pPr>
            <a:r>
              <a:rPr lang="en-US" altLang="zh-CN" sz="2400" dirty="0">
                <a:solidFill>
                  <a:prstClr val="black"/>
                </a:solidFill>
                <a:latin typeface="楷体" panose="02010609060101010101" pitchFamily="49" charset="-122"/>
                <a:ea typeface="楷体" panose="02010609060101010101" pitchFamily="49" charset="-122"/>
              </a:rPr>
              <a:t>2024.3</a:t>
            </a:r>
            <a:endParaRPr lang="zh-CN" altLang="en-US" sz="24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xmlns="" val="2045952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标题 1"/>
          <p:cNvSpPr>
            <a:spLocks noGrp="1"/>
          </p:cNvSpPr>
          <p:nvPr>
            <p:ph type="title"/>
          </p:nvPr>
        </p:nvSpPr>
        <p:spPr/>
        <p:txBody>
          <a:bodyPr/>
          <a:lstStyle/>
          <a:p>
            <a:r>
              <a:rPr lang="zh-CN" altLang="en-US"/>
              <a:t>实验物理</a:t>
            </a:r>
            <a:r>
              <a:rPr lang="en-US" altLang="zh-CN"/>
              <a:t>@</a:t>
            </a:r>
            <a:r>
              <a:rPr lang="zh-CN" altLang="en-US"/>
              <a:t>工程应用</a:t>
            </a:r>
          </a:p>
        </p:txBody>
      </p:sp>
      <p:pic>
        <p:nvPicPr>
          <p:cNvPr id="8499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2" y="1257300"/>
            <a:ext cx="3286125"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Rectangle 6"/>
          <p:cNvSpPr>
            <a:spLocks noChangeArrowheads="1"/>
          </p:cNvSpPr>
          <p:nvPr/>
        </p:nvSpPr>
        <p:spPr bwMode="auto">
          <a:xfrm>
            <a:off x="838200" y="4191000"/>
            <a:ext cx="36893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solidFill>
                  <a:srgbClr val="3333FF"/>
                </a:solidFill>
              </a:rPr>
              <a:t>电桥电路（平衡、非平衡电桥）</a:t>
            </a:r>
          </a:p>
        </p:txBody>
      </p:sp>
      <p:sp>
        <p:nvSpPr>
          <p:cNvPr id="84997" name="Rectangle 7"/>
          <p:cNvSpPr>
            <a:spLocks noChangeArrowheads="1"/>
          </p:cNvSpPr>
          <p:nvPr/>
        </p:nvSpPr>
        <p:spPr bwMode="auto">
          <a:xfrm>
            <a:off x="730460" y="4751236"/>
            <a:ext cx="3810000" cy="1698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457200">
              <a:lnSpc>
                <a:spcPct val="120000"/>
              </a:lnSpc>
              <a:spcBef>
                <a:spcPct val="0"/>
              </a:spcBef>
              <a:buFontTx/>
              <a:buNone/>
            </a:pPr>
            <a:r>
              <a:rPr lang="zh-CN" altLang="en-US" sz="1800" dirty="0"/>
              <a:t>将力学、热学、磁学和光学等非电学物理量通过传感器转化为电学量来测量（如测量电机或变压器内部温度的电阻温度计）</a:t>
            </a:r>
          </a:p>
          <a:p>
            <a:pPr indent="457200">
              <a:spcBef>
                <a:spcPct val="0"/>
              </a:spcBef>
              <a:buFontTx/>
              <a:buNone/>
            </a:pPr>
            <a:endParaRPr lang="en-US" altLang="zh-CN" sz="1800" b="1" dirty="0"/>
          </a:p>
        </p:txBody>
      </p:sp>
      <p:pic>
        <p:nvPicPr>
          <p:cNvPr id="84998"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9200" y="1238250"/>
            <a:ext cx="358140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9" name="Rectangle 11"/>
          <p:cNvSpPr>
            <a:spLocks noChangeArrowheads="1"/>
          </p:cNvSpPr>
          <p:nvPr/>
        </p:nvSpPr>
        <p:spPr bwMode="auto">
          <a:xfrm>
            <a:off x="6400802" y="3367089"/>
            <a:ext cx="11144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solidFill>
                  <a:srgbClr val="3333FF"/>
                </a:solidFill>
              </a:rPr>
              <a:t>霍尔效应</a:t>
            </a:r>
          </a:p>
        </p:txBody>
      </p:sp>
      <p:pic>
        <p:nvPicPr>
          <p:cNvPr id="85000" name="Picture 1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86400" y="3824334"/>
            <a:ext cx="3124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1" name="Rectangle 13"/>
          <p:cNvSpPr>
            <a:spLocks noChangeArrowheads="1"/>
          </p:cNvSpPr>
          <p:nvPr/>
        </p:nvSpPr>
        <p:spPr bwMode="auto">
          <a:xfrm>
            <a:off x="6096000" y="6491334"/>
            <a:ext cx="1905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solidFill>
                  <a:srgbClr val="3333FF"/>
                </a:solidFill>
              </a:rPr>
              <a:t>霍尔效应高斯计</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标题 1"/>
          <p:cNvSpPr>
            <a:spLocks noGrp="1"/>
          </p:cNvSpPr>
          <p:nvPr>
            <p:ph type="title"/>
          </p:nvPr>
        </p:nvSpPr>
        <p:spPr/>
        <p:txBody>
          <a:bodyPr/>
          <a:lstStyle/>
          <a:p>
            <a:r>
              <a:rPr lang="zh-CN" altLang="en-US"/>
              <a:t>实验物理</a:t>
            </a:r>
            <a:r>
              <a:rPr lang="en-US" altLang="zh-CN"/>
              <a:t>@</a:t>
            </a:r>
            <a:r>
              <a:rPr lang="zh-CN" altLang="en-US"/>
              <a:t>微电子学</a:t>
            </a:r>
          </a:p>
        </p:txBody>
      </p:sp>
      <p:pic>
        <p:nvPicPr>
          <p:cNvPr id="86019" name="Picture 2" descr="高端电子束光刻系统EBPG系列"/>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4313" y="1590675"/>
            <a:ext cx="5000625" cy="403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矩形 4"/>
          <p:cNvSpPr>
            <a:spLocks noChangeArrowheads="1"/>
          </p:cNvSpPr>
          <p:nvPr/>
        </p:nvSpPr>
        <p:spPr bwMode="auto">
          <a:xfrm>
            <a:off x="857252" y="5591175"/>
            <a:ext cx="3857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t>电子束光刻机 </a:t>
            </a:r>
            <a:r>
              <a:rPr lang="en-US" altLang="zh-CN" sz="1800" b="1"/>
              <a:t>/ </a:t>
            </a:r>
            <a:r>
              <a:rPr lang="zh-CN" altLang="en-US" sz="1800" b="1"/>
              <a:t>电子束直写系统 </a:t>
            </a:r>
          </a:p>
        </p:txBody>
      </p:sp>
      <p:pic>
        <p:nvPicPr>
          <p:cNvPr id="86021" name="Picture 4" descr="http://www.hzglp.com/UploadFiles/2014414134115637.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72063" y="2019300"/>
            <a:ext cx="3419475"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2" name="Picture 6" descr="http://www.germantech.com.cn/new/hdx_admin/webedit/uploadfile/2006125111836221.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43500" y="4519659"/>
            <a:ext cx="3429000" cy="172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385890"/>
            <a:ext cx="3429000"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67200" y="1157288"/>
            <a:ext cx="3352800" cy="173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6"/>
          <p:cNvSpPr>
            <a:spLocks noChangeArrowheads="1"/>
          </p:cNvSpPr>
          <p:nvPr/>
        </p:nvSpPr>
        <p:spPr bwMode="auto">
          <a:xfrm>
            <a:off x="1066801" y="2833689"/>
            <a:ext cx="27414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a:solidFill>
                  <a:srgbClr val="3333FF"/>
                </a:solidFill>
              </a:rPr>
              <a:t>温差电源（塞贝克效应）</a:t>
            </a:r>
          </a:p>
        </p:txBody>
      </p:sp>
      <p:sp>
        <p:nvSpPr>
          <p:cNvPr id="88069" name="Rectangle 8"/>
          <p:cNvSpPr>
            <a:spLocks noChangeArrowheads="1"/>
          </p:cNvSpPr>
          <p:nvPr/>
        </p:nvSpPr>
        <p:spPr bwMode="auto">
          <a:xfrm>
            <a:off x="5439757" y="2889250"/>
            <a:ext cx="1600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3333FF"/>
                </a:solidFill>
              </a:rPr>
              <a:t>热电偶测温</a:t>
            </a:r>
          </a:p>
        </p:txBody>
      </p:sp>
      <p:pic>
        <p:nvPicPr>
          <p:cNvPr id="88070"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0600" y="3367088"/>
            <a:ext cx="2465388"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1"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4090153"/>
            <a:ext cx="3689176" cy="196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2" name="Rectangle 11"/>
          <p:cNvSpPr>
            <a:spLocks noChangeArrowheads="1"/>
          </p:cNvSpPr>
          <p:nvPr/>
        </p:nvSpPr>
        <p:spPr bwMode="auto">
          <a:xfrm>
            <a:off x="5334000" y="6415089"/>
            <a:ext cx="18117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3333FF"/>
                </a:solidFill>
              </a:rPr>
              <a:t>二极管伏安特性</a:t>
            </a:r>
          </a:p>
        </p:txBody>
      </p:sp>
      <p:sp>
        <p:nvSpPr>
          <p:cNvPr id="88073" name="Rectangle 12"/>
          <p:cNvSpPr>
            <a:spLocks noChangeArrowheads="1"/>
          </p:cNvSpPr>
          <p:nvPr/>
        </p:nvSpPr>
        <p:spPr bwMode="auto">
          <a:xfrm>
            <a:off x="1676402" y="6415089"/>
            <a:ext cx="11144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3333FF"/>
                </a:solidFill>
              </a:rPr>
              <a:t>光伏电池</a:t>
            </a:r>
          </a:p>
        </p:txBody>
      </p:sp>
      <p:sp>
        <p:nvSpPr>
          <p:cNvPr id="88074" name="标题 9"/>
          <p:cNvSpPr>
            <a:spLocks noGrp="1"/>
          </p:cNvSpPr>
          <p:nvPr>
            <p:ph type="title"/>
          </p:nvPr>
        </p:nvSpPr>
        <p:spPr/>
        <p:txBody>
          <a:bodyPr/>
          <a:lstStyle/>
          <a:p>
            <a:r>
              <a:rPr lang="zh-CN" altLang="en-US"/>
              <a:t>实验物理</a:t>
            </a:r>
            <a:r>
              <a:rPr lang="en-US" altLang="zh-CN"/>
              <a:t>@</a:t>
            </a:r>
            <a:r>
              <a:rPr lang="zh-CN" altLang="en-US"/>
              <a:t>能源科学</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标题 1"/>
          <p:cNvSpPr>
            <a:spLocks noGrp="1"/>
          </p:cNvSpPr>
          <p:nvPr>
            <p:ph type="title"/>
          </p:nvPr>
        </p:nvSpPr>
        <p:spPr/>
        <p:txBody>
          <a:bodyPr/>
          <a:lstStyle/>
          <a:p>
            <a:r>
              <a:rPr lang="zh-CN" altLang="en-US"/>
              <a:t>实验物理</a:t>
            </a:r>
            <a:r>
              <a:rPr lang="en-US" altLang="zh-CN"/>
              <a:t>@</a:t>
            </a:r>
            <a:r>
              <a:rPr lang="zh-CN" altLang="en-US"/>
              <a:t>生物学</a:t>
            </a:r>
          </a:p>
        </p:txBody>
      </p:sp>
      <p:pic>
        <p:nvPicPr>
          <p:cNvPr id="89091" name="Picture 2" descr="http://e.hiphotos.baidu.com/baike/c0%3Dbaike92%2C5%2C5%2C92%2C30/sign=1e69f182e0fe9925df01610255c135ba/b64543a98226cffc3a5756f5b9014a90f603ea7c.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00800" y="1752600"/>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图片 3" descr="01300000247011122572616017531_s.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1" y="1752600"/>
            <a:ext cx="325278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3" name="图片 4" descr="01300000247011122572632711525_s.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1752600"/>
            <a:ext cx="28575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4" name="TextBox 10"/>
          <p:cNvSpPr txBox="1">
            <a:spLocks noChangeArrowheads="1"/>
          </p:cNvSpPr>
          <p:nvPr/>
        </p:nvSpPr>
        <p:spPr bwMode="auto">
          <a:xfrm>
            <a:off x="928689" y="4762501"/>
            <a:ext cx="399500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800"/>
              <a:t>XRD – DNA</a:t>
            </a:r>
            <a:r>
              <a:rPr lang="zh-CN" altLang="en-US" sz="2800"/>
              <a:t>双螺旋结构 </a:t>
            </a:r>
          </a:p>
        </p:txBody>
      </p:sp>
      <p:sp>
        <p:nvSpPr>
          <p:cNvPr id="89095" name="TextBox 11"/>
          <p:cNvSpPr txBox="1">
            <a:spLocks noChangeArrowheads="1"/>
          </p:cNvSpPr>
          <p:nvPr/>
        </p:nvSpPr>
        <p:spPr bwMode="auto">
          <a:xfrm>
            <a:off x="6854848" y="4762501"/>
            <a:ext cx="18598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800"/>
              <a:t>X</a:t>
            </a:r>
            <a:r>
              <a:rPr lang="zh-CN" altLang="en-US" sz="2800"/>
              <a:t>射线成像</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标题 1"/>
          <p:cNvSpPr>
            <a:spLocks noGrp="1"/>
          </p:cNvSpPr>
          <p:nvPr>
            <p:ph type="title"/>
          </p:nvPr>
        </p:nvSpPr>
        <p:spPr/>
        <p:txBody>
          <a:bodyPr/>
          <a:lstStyle/>
          <a:p>
            <a:r>
              <a:rPr lang="zh-CN" altLang="en-US"/>
              <a:t>实验物理</a:t>
            </a:r>
            <a:r>
              <a:rPr lang="en-US" altLang="zh-CN"/>
              <a:t>@</a:t>
            </a:r>
            <a:r>
              <a:rPr lang="zh-CN" altLang="en-US"/>
              <a:t>生物学</a:t>
            </a:r>
          </a:p>
        </p:txBody>
      </p:sp>
      <p:pic>
        <p:nvPicPr>
          <p:cNvPr id="91139" name="Picture 2" descr="http://comp.quanjing.com/IS011/is400-14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0288" y="1752600"/>
            <a:ext cx="27797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0" name="Picture 2" descr="http://www.antpedia.com/cache/pimage/33b26d332f4b48fb54aa9e59c9d3f6e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05400" y="1828800"/>
            <a:ext cx="3124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1" name="TextBox 4"/>
          <p:cNvSpPr txBox="1">
            <a:spLocks noChangeArrowheads="1"/>
          </p:cNvSpPr>
          <p:nvPr/>
        </p:nvSpPr>
        <p:spPr bwMode="auto">
          <a:xfrm>
            <a:off x="1219200" y="5410201"/>
            <a:ext cx="23391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a:t>核磁共振成像</a:t>
            </a:r>
          </a:p>
        </p:txBody>
      </p:sp>
      <p:sp>
        <p:nvSpPr>
          <p:cNvPr id="91142" name="TextBox 5"/>
          <p:cNvSpPr txBox="1">
            <a:spLocks noChangeArrowheads="1"/>
          </p:cNvSpPr>
          <p:nvPr/>
        </p:nvSpPr>
        <p:spPr bwMode="auto">
          <a:xfrm>
            <a:off x="5562614" y="5410201"/>
            <a:ext cx="19800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a:t>核磁共振谱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88" y="96450"/>
            <a:ext cx="3890809" cy="553998"/>
          </a:xfrm>
          <a:prstGeom prst="rect">
            <a:avLst/>
          </a:prstGeom>
        </p:spPr>
        <p:txBody>
          <a:bodyPr wrap="none">
            <a:spAutoFit/>
          </a:bodyPr>
          <a:lstStyle/>
          <a:p>
            <a:pPr>
              <a:lnSpc>
                <a:spcPts val="3600"/>
              </a:lnSpc>
            </a:pPr>
            <a:r>
              <a:rPr lang="zh-CN" altLang="en-US" sz="3600" b="1" dirty="0">
                <a:solidFill>
                  <a:prstClr val="black"/>
                </a:solidFill>
                <a:latin typeface="黑体" panose="02010609060101010101" pitchFamily="49" charset="-122"/>
                <a:ea typeface="黑体" panose="02010609060101010101" pitchFamily="49" charset="-122"/>
              </a:rPr>
              <a:t>我校前沿实验成果</a:t>
            </a:r>
            <a:endParaRPr lang="en-US" altLang="zh-CN" sz="3600" b="1" dirty="0">
              <a:solidFill>
                <a:prstClr val="black"/>
              </a:solidFill>
              <a:latin typeface="黑体" panose="02010609060101010101" pitchFamily="49" charset="-122"/>
              <a:ea typeface="黑体" panose="02010609060101010101" pitchFamily="49" charset="-122"/>
            </a:endParaRPr>
          </a:p>
        </p:txBody>
      </p:sp>
      <p:sp>
        <p:nvSpPr>
          <p:cNvPr id="13" name="文本框 12"/>
          <p:cNvSpPr txBox="1"/>
          <p:nvPr/>
        </p:nvSpPr>
        <p:spPr>
          <a:xfrm>
            <a:off x="333507" y="760701"/>
            <a:ext cx="7776864" cy="646331"/>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“墨子号”量子卫星</a:t>
            </a:r>
            <a:endParaRPr lang="en-US" altLang="zh-CN" sz="2400" dirty="0">
              <a:solidFill>
                <a:srgbClr val="00B0F0"/>
              </a:solidFill>
              <a:ea typeface="黑体" panose="02010609060101010101" pitchFamily="49" charset="-122"/>
            </a:endParaRPr>
          </a:p>
        </p:txBody>
      </p:sp>
      <p:pic>
        <p:nvPicPr>
          <p:cNvPr id="19" name="图片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1700259"/>
            <a:ext cx="52578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矩形 4"/>
          <p:cNvSpPr>
            <a:spLocks noChangeArrowheads="1"/>
          </p:cNvSpPr>
          <p:nvPr/>
        </p:nvSpPr>
        <p:spPr bwMode="auto">
          <a:xfrm>
            <a:off x="333507" y="5445270"/>
            <a:ext cx="680186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457200">
              <a:lnSpc>
                <a:spcPct val="150000"/>
              </a:lnSpc>
              <a:spcBef>
                <a:spcPct val="0"/>
              </a:spcBef>
              <a:buFontTx/>
              <a:buNone/>
            </a:pPr>
            <a:r>
              <a:rPr lang="zh-CN" altLang="en-US" sz="2000" dirty="0"/>
              <a:t>“实现星地千公里级量子纠缠和密钥分发及隐形传态”</a:t>
            </a:r>
            <a:endParaRPr lang="en-US" altLang="zh-CN" sz="2000" dirty="0"/>
          </a:p>
          <a:p>
            <a:pPr indent="457200">
              <a:lnSpc>
                <a:spcPct val="150000"/>
              </a:lnSpc>
              <a:spcBef>
                <a:spcPct val="0"/>
              </a:spcBef>
              <a:buNone/>
            </a:pPr>
            <a:r>
              <a:rPr lang="en-US" altLang="zh-CN" sz="2000" dirty="0">
                <a:solidFill>
                  <a:srgbClr val="00B0F0"/>
                </a:solidFill>
              </a:rPr>
              <a:t>2017</a:t>
            </a:r>
            <a:r>
              <a:rPr lang="zh-CN" altLang="en-US" sz="2000" dirty="0">
                <a:solidFill>
                  <a:srgbClr val="00B0F0"/>
                </a:solidFill>
              </a:rPr>
              <a:t>年度中国科学十大进展榜首</a:t>
            </a:r>
            <a:endParaRPr lang="en-US" altLang="zh-CN" sz="2000" dirty="0">
              <a:solidFill>
                <a:srgbClr val="00B0F0"/>
              </a:solidFill>
            </a:endParaRPr>
          </a:p>
        </p:txBody>
      </p:sp>
      <p:sp>
        <p:nvSpPr>
          <p:cNvPr id="4" name="矩形 3"/>
          <p:cNvSpPr/>
          <p:nvPr/>
        </p:nvSpPr>
        <p:spPr>
          <a:xfrm>
            <a:off x="2272814" y="4631690"/>
            <a:ext cx="4570482" cy="369332"/>
          </a:xfrm>
          <a:prstGeom prst="rect">
            <a:avLst/>
          </a:prstGeom>
        </p:spPr>
        <p:txBody>
          <a:bodyPr wrap="none">
            <a:spAutoFit/>
          </a:bodyPr>
          <a:lstStyle/>
          <a:p>
            <a:r>
              <a:rPr lang="zh-CN" altLang="en-US" dirty="0"/>
              <a:t>“墨子号”卫星实现千公里级量子纠缠分发</a:t>
            </a:r>
          </a:p>
        </p:txBody>
      </p:sp>
    </p:spTree>
    <p:extLst>
      <p:ext uri="{BB962C8B-B14F-4D97-AF65-F5344CB8AC3E}">
        <p14:creationId xmlns:p14="http://schemas.microsoft.com/office/powerpoint/2010/main" xmlns="" val="130051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88" y="96450"/>
            <a:ext cx="3890809" cy="553998"/>
          </a:xfrm>
          <a:prstGeom prst="rect">
            <a:avLst/>
          </a:prstGeom>
        </p:spPr>
        <p:txBody>
          <a:bodyPr wrap="none">
            <a:spAutoFit/>
          </a:bodyPr>
          <a:lstStyle/>
          <a:p>
            <a:pPr>
              <a:lnSpc>
                <a:spcPts val="3600"/>
              </a:lnSpc>
            </a:pPr>
            <a:r>
              <a:rPr lang="zh-CN" altLang="en-US" sz="3600" b="1" dirty="0">
                <a:solidFill>
                  <a:prstClr val="black"/>
                </a:solidFill>
                <a:latin typeface="黑体" panose="02010609060101010101" pitchFamily="49" charset="-122"/>
                <a:ea typeface="黑体" panose="02010609060101010101" pitchFamily="49" charset="-122"/>
              </a:rPr>
              <a:t>我校前沿实验成果</a:t>
            </a:r>
            <a:endParaRPr lang="en-US" altLang="zh-CN" sz="3600" b="1" dirty="0">
              <a:solidFill>
                <a:prstClr val="black"/>
              </a:solidFill>
              <a:latin typeface="黑体" panose="02010609060101010101" pitchFamily="49" charset="-122"/>
              <a:ea typeface="黑体" panose="02010609060101010101" pitchFamily="49" charset="-122"/>
            </a:endParaRPr>
          </a:p>
        </p:txBody>
      </p:sp>
      <p:sp>
        <p:nvSpPr>
          <p:cNvPr id="13" name="文本框 12"/>
          <p:cNvSpPr txBox="1"/>
          <p:nvPr/>
        </p:nvSpPr>
        <p:spPr>
          <a:xfrm>
            <a:off x="333507" y="760701"/>
            <a:ext cx="7776864" cy="646331"/>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“九章”量子计算原型机</a:t>
            </a:r>
            <a:endParaRPr lang="en-US" altLang="zh-CN" sz="2400" dirty="0">
              <a:solidFill>
                <a:srgbClr val="00B0F0"/>
              </a:solidFill>
              <a:ea typeface="黑体" panose="02010609060101010101" pitchFamily="49" charset="-122"/>
            </a:endParaRPr>
          </a:p>
        </p:txBody>
      </p:sp>
      <p:sp>
        <p:nvSpPr>
          <p:cNvPr id="14" name="矩形 13"/>
          <p:cNvSpPr/>
          <p:nvPr/>
        </p:nvSpPr>
        <p:spPr>
          <a:xfrm>
            <a:off x="359532" y="5157192"/>
            <a:ext cx="8424936" cy="1477328"/>
          </a:xfrm>
          <a:prstGeom prst="rect">
            <a:avLst/>
          </a:prstGeom>
        </p:spPr>
        <p:txBody>
          <a:bodyPr wrap="square">
            <a:spAutoFit/>
          </a:bodyPr>
          <a:lstStyle/>
          <a:p>
            <a:pPr indent="457200">
              <a:lnSpc>
                <a:spcPct val="150000"/>
              </a:lnSpc>
            </a:pPr>
            <a:r>
              <a:rPr lang="zh-CN" altLang="en-US" sz="2000" dirty="0"/>
              <a:t>基于“九章”的“高斯玻色取样”算法，未来将在图论、机器学习、量子化学等领域具有重要的潜在应用价值。</a:t>
            </a:r>
            <a:endParaRPr lang="en-US" altLang="zh-CN" sz="2000" dirty="0"/>
          </a:p>
          <a:p>
            <a:pPr indent="457200">
              <a:lnSpc>
                <a:spcPct val="150000"/>
              </a:lnSpc>
            </a:pPr>
            <a:r>
              <a:rPr lang="en-US" altLang="zh-CN" sz="2000" dirty="0">
                <a:solidFill>
                  <a:srgbClr val="00B0F0"/>
                </a:solidFill>
              </a:rPr>
              <a:t>2020</a:t>
            </a:r>
            <a:r>
              <a:rPr lang="zh-CN" altLang="en-US" sz="2000" dirty="0">
                <a:solidFill>
                  <a:srgbClr val="00B0F0"/>
                </a:solidFill>
              </a:rPr>
              <a:t>年国内十大科技新闻</a:t>
            </a:r>
          </a:p>
        </p:txBody>
      </p:sp>
      <p:pic>
        <p:nvPicPr>
          <p:cNvPr id="15" name="图片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0" y="1678200"/>
            <a:ext cx="4572000" cy="2582148"/>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048" y="1707345"/>
            <a:ext cx="4445555" cy="2536619"/>
          </a:xfrm>
          <a:prstGeom prst="rect">
            <a:avLst/>
          </a:prstGeom>
        </p:spPr>
      </p:pic>
      <p:sp>
        <p:nvSpPr>
          <p:cNvPr id="17" name="矩形 16"/>
          <p:cNvSpPr/>
          <p:nvPr/>
        </p:nvSpPr>
        <p:spPr>
          <a:xfrm>
            <a:off x="827607" y="4267650"/>
            <a:ext cx="2031325" cy="369332"/>
          </a:xfrm>
          <a:prstGeom prst="rect">
            <a:avLst/>
          </a:prstGeom>
        </p:spPr>
        <p:txBody>
          <a:bodyPr wrap="none">
            <a:spAutoFit/>
          </a:bodyPr>
          <a:lstStyle/>
          <a:p>
            <a:r>
              <a:rPr lang="zh-CN" altLang="en-US" dirty="0"/>
              <a:t>光量子干涉实物图</a:t>
            </a:r>
          </a:p>
        </p:txBody>
      </p:sp>
      <p:sp>
        <p:nvSpPr>
          <p:cNvPr id="18" name="矩形 17"/>
          <p:cNvSpPr/>
          <p:nvPr/>
        </p:nvSpPr>
        <p:spPr>
          <a:xfrm>
            <a:off x="4786095" y="4260348"/>
            <a:ext cx="4339650" cy="369332"/>
          </a:xfrm>
          <a:prstGeom prst="rect">
            <a:avLst/>
          </a:prstGeom>
        </p:spPr>
        <p:txBody>
          <a:bodyPr wrap="none">
            <a:spAutoFit/>
          </a:bodyPr>
          <a:lstStyle/>
          <a:p>
            <a:r>
              <a:rPr lang="zh-CN" altLang="en-US" dirty="0"/>
              <a:t>“九章”量子计算原型机光路系统原理图</a:t>
            </a:r>
          </a:p>
        </p:txBody>
      </p:sp>
    </p:spTree>
    <p:extLst>
      <p:ext uri="{BB962C8B-B14F-4D97-AF65-F5344CB8AC3E}">
        <p14:creationId xmlns:p14="http://schemas.microsoft.com/office/powerpoint/2010/main" xmlns="" val="2915459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88" y="96450"/>
            <a:ext cx="3890809" cy="553998"/>
          </a:xfrm>
          <a:prstGeom prst="rect">
            <a:avLst/>
          </a:prstGeom>
        </p:spPr>
        <p:txBody>
          <a:bodyPr wrap="none">
            <a:spAutoFit/>
          </a:bodyPr>
          <a:lstStyle/>
          <a:p>
            <a:pPr>
              <a:lnSpc>
                <a:spcPts val="3600"/>
              </a:lnSpc>
            </a:pPr>
            <a:r>
              <a:rPr lang="zh-CN" altLang="en-US" sz="3600" b="1" dirty="0">
                <a:solidFill>
                  <a:prstClr val="black"/>
                </a:solidFill>
                <a:latin typeface="黑体" panose="02010609060101010101" pitchFamily="49" charset="-122"/>
                <a:ea typeface="黑体" panose="02010609060101010101" pitchFamily="49" charset="-122"/>
              </a:rPr>
              <a:t>我校前沿实验成果</a:t>
            </a:r>
            <a:endParaRPr lang="en-US" altLang="zh-CN" sz="3600" b="1" dirty="0">
              <a:solidFill>
                <a:prstClr val="black"/>
              </a:solidFill>
              <a:latin typeface="黑体" panose="02010609060101010101" pitchFamily="49" charset="-122"/>
              <a:ea typeface="黑体" panose="02010609060101010101" pitchFamily="49" charset="-122"/>
            </a:endParaRPr>
          </a:p>
        </p:txBody>
      </p:sp>
      <p:sp>
        <p:nvSpPr>
          <p:cNvPr id="13" name="文本框 12"/>
          <p:cNvSpPr txBox="1"/>
          <p:nvPr/>
        </p:nvSpPr>
        <p:spPr>
          <a:xfrm>
            <a:off x="333507" y="760701"/>
            <a:ext cx="7776864" cy="646331"/>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可编程二维 </a:t>
            </a:r>
            <a:r>
              <a:rPr lang="en-US" altLang="zh-CN" sz="2400" dirty="0">
                <a:solidFill>
                  <a:srgbClr val="00B0F0"/>
                </a:solidFill>
                <a:ea typeface="黑体" panose="02010609060101010101" pitchFamily="49" charset="-122"/>
              </a:rPr>
              <a:t>62 </a:t>
            </a:r>
            <a:r>
              <a:rPr lang="zh-CN" altLang="en-US" sz="2400" dirty="0">
                <a:solidFill>
                  <a:srgbClr val="00B0F0"/>
                </a:solidFill>
                <a:ea typeface="黑体" panose="02010609060101010101" pitchFamily="49" charset="-122"/>
              </a:rPr>
              <a:t>比特超导处理器“祖冲之号”</a:t>
            </a:r>
            <a:endParaRPr lang="en-US" altLang="zh-CN" sz="2400" dirty="0">
              <a:solidFill>
                <a:srgbClr val="00B0F0"/>
              </a:solidFill>
              <a:ea typeface="黑体" panose="02010609060101010101" pitchFamily="49" charset="-122"/>
            </a:endParaRPr>
          </a:p>
        </p:txBody>
      </p:sp>
      <p:sp>
        <p:nvSpPr>
          <p:cNvPr id="14" name="矩形 13"/>
          <p:cNvSpPr/>
          <p:nvPr/>
        </p:nvSpPr>
        <p:spPr>
          <a:xfrm>
            <a:off x="4794991" y="2420888"/>
            <a:ext cx="4324670" cy="2862322"/>
          </a:xfrm>
          <a:prstGeom prst="rect">
            <a:avLst/>
          </a:prstGeom>
        </p:spPr>
        <p:txBody>
          <a:bodyPr wrap="square">
            <a:spAutoFit/>
          </a:bodyPr>
          <a:lstStyle/>
          <a:p>
            <a:pPr indent="457200">
              <a:lnSpc>
                <a:spcPct val="150000"/>
              </a:lnSpc>
            </a:pPr>
            <a:r>
              <a:rPr lang="zh-CN" altLang="en-US" sz="2000" dirty="0"/>
              <a:t>成功构建了国际上超导量子比特数目最多、包含</a:t>
            </a:r>
            <a:r>
              <a:rPr lang="en-US" altLang="zh-CN" sz="2000" dirty="0"/>
              <a:t>62</a:t>
            </a:r>
            <a:r>
              <a:rPr lang="zh-CN" altLang="en-US" sz="2000" dirty="0"/>
              <a:t>个比特的可编程超导量子计算原型机“祖冲之号”，并在该系统上成功进行了二维可编程量子行走的演示。</a:t>
            </a:r>
            <a:endParaRPr lang="en-US" altLang="zh-CN" sz="2000" dirty="0"/>
          </a:p>
          <a:p>
            <a:pPr indent="457200">
              <a:lnSpc>
                <a:spcPct val="150000"/>
              </a:lnSpc>
            </a:pPr>
            <a:r>
              <a:rPr lang="en-US" altLang="zh-CN" sz="2000" dirty="0">
                <a:solidFill>
                  <a:srgbClr val="00B0F0"/>
                </a:solidFill>
              </a:rPr>
              <a:t>2021</a:t>
            </a:r>
            <a:r>
              <a:rPr lang="zh-CN" altLang="en-US" sz="2000" dirty="0">
                <a:solidFill>
                  <a:srgbClr val="00B0F0"/>
                </a:solidFill>
              </a:rPr>
              <a:t>年度中国科学十大进展</a:t>
            </a:r>
          </a:p>
        </p:txBody>
      </p:sp>
      <p:pic>
        <p:nvPicPr>
          <p:cNvPr id="273410" name="Picture 2" descr="http://news.ustc.edu.cn/__local/A/46/03/DE4442CE681DE7C2A6819845963_2768FAA1_1538E.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2599" y="1427505"/>
            <a:ext cx="3960582" cy="49900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888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88" y="96450"/>
            <a:ext cx="3890809" cy="553998"/>
          </a:xfrm>
          <a:prstGeom prst="rect">
            <a:avLst/>
          </a:prstGeom>
        </p:spPr>
        <p:txBody>
          <a:bodyPr wrap="none">
            <a:spAutoFit/>
          </a:bodyPr>
          <a:lstStyle/>
          <a:p>
            <a:pPr>
              <a:lnSpc>
                <a:spcPts val="3600"/>
              </a:lnSpc>
            </a:pPr>
            <a:r>
              <a:rPr lang="zh-CN" altLang="en-US" sz="3600" b="1" dirty="0">
                <a:solidFill>
                  <a:prstClr val="black"/>
                </a:solidFill>
                <a:latin typeface="黑体" panose="02010609060101010101" pitchFamily="49" charset="-122"/>
                <a:ea typeface="黑体" panose="02010609060101010101" pitchFamily="49" charset="-122"/>
              </a:rPr>
              <a:t>我校前沿实验成果</a:t>
            </a:r>
            <a:endParaRPr lang="en-US" altLang="zh-CN" sz="3600" b="1" dirty="0">
              <a:solidFill>
                <a:prstClr val="black"/>
              </a:solidFill>
              <a:latin typeface="黑体" panose="02010609060101010101" pitchFamily="49" charset="-122"/>
              <a:ea typeface="黑体" panose="02010609060101010101" pitchFamily="49" charset="-122"/>
            </a:endParaRPr>
          </a:p>
        </p:txBody>
      </p:sp>
      <p:sp>
        <p:nvSpPr>
          <p:cNvPr id="13" name="文本框 12"/>
          <p:cNvSpPr txBox="1"/>
          <p:nvPr/>
        </p:nvSpPr>
        <p:spPr>
          <a:xfrm>
            <a:off x="333507" y="760701"/>
            <a:ext cx="7776864" cy="574581"/>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实数量子力学检验实验</a:t>
            </a:r>
            <a:endParaRPr lang="en-US" altLang="zh-CN" sz="2400" dirty="0">
              <a:solidFill>
                <a:srgbClr val="00B0F0"/>
              </a:solidFill>
              <a:ea typeface="黑体" panose="02010609060101010101" pitchFamily="49" charset="-122"/>
            </a:endParaRPr>
          </a:p>
        </p:txBody>
      </p:sp>
      <p:sp>
        <p:nvSpPr>
          <p:cNvPr id="14" name="矩形 13"/>
          <p:cNvSpPr/>
          <p:nvPr/>
        </p:nvSpPr>
        <p:spPr>
          <a:xfrm>
            <a:off x="367720" y="5158725"/>
            <a:ext cx="8158746" cy="1417568"/>
          </a:xfrm>
          <a:prstGeom prst="rect">
            <a:avLst/>
          </a:prstGeom>
        </p:spPr>
        <p:txBody>
          <a:bodyPr wrap="square">
            <a:spAutoFit/>
          </a:bodyPr>
          <a:lstStyle/>
          <a:p>
            <a:pPr indent="457200">
              <a:lnSpc>
                <a:spcPct val="150000"/>
              </a:lnSpc>
            </a:pPr>
            <a:r>
              <a:rPr lang="zh-CN" altLang="en-US" sz="2000" dirty="0"/>
              <a:t>以超过判据</a:t>
            </a:r>
            <a:r>
              <a:rPr lang="en-US" altLang="zh-CN" sz="2000" dirty="0"/>
              <a:t>43</a:t>
            </a:r>
            <a:r>
              <a:rPr lang="zh-CN" altLang="en-US" sz="2000" dirty="0"/>
              <a:t>个标准差的实验精度首次证明了复数在标准量子力学形式中的必要性。</a:t>
            </a:r>
            <a:endParaRPr lang="en-US" altLang="zh-CN" sz="2000" dirty="0"/>
          </a:p>
          <a:p>
            <a:pPr indent="457200">
              <a:lnSpc>
                <a:spcPct val="150000"/>
              </a:lnSpc>
            </a:pPr>
            <a:r>
              <a:rPr lang="en-US" altLang="zh-CN" sz="2000" dirty="0">
                <a:solidFill>
                  <a:srgbClr val="00B0F0"/>
                </a:solidFill>
              </a:rPr>
              <a:t>2022</a:t>
            </a:r>
            <a:r>
              <a:rPr lang="zh-CN" altLang="en-US" sz="2000" dirty="0">
                <a:solidFill>
                  <a:srgbClr val="00B0F0"/>
                </a:solidFill>
              </a:rPr>
              <a:t>年国际物理学十大进展</a:t>
            </a:r>
          </a:p>
        </p:txBody>
      </p:sp>
      <p:pic>
        <p:nvPicPr>
          <p:cNvPr id="34818" name="Picture 2">
            <a:extLst>
              <a:ext uri="{FF2B5EF4-FFF2-40B4-BE49-F238E27FC236}">
                <a16:creationId xmlns:a16="http://schemas.microsoft.com/office/drawing/2014/main" xmlns="" id="{7602E9DF-7D68-CCBC-07E9-E71559F0670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8955" y="1518179"/>
            <a:ext cx="3321755" cy="3582122"/>
          </a:xfrm>
          <a:prstGeom prst="rect">
            <a:avLst/>
          </a:prstGeom>
          <a:noFill/>
          <a:extLst>
            <a:ext uri="{909E8E84-426E-40DD-AFC4-6F175D3DCCD1}">
              <a14:hiddenFill xmlns:a14="http://schemas.microsoft.com/office/drawing/2010/main" xmlns="">
                <a:solidFill>
                  <a:srgbClr val="FFFFFF"/>
                </a:solidFill>
              </a14:hiddenFill>
            </a:ext>
          </a:extLst>
        </p:spPr>
      </p:pic>
      <p:pic>
        <p:nvPicPr>
          <p:cNvPr id="35842" name="Picture 2">
            <a:extLst>
              <a:ext uri="{FF2B5EF4-FFF2-40B4-BE49-F238E27FC236}">
                <a16:creationId xmlns:a16="http://schemas.microsoft.com/office/drawing/2014/main" xmlns="" id="{09F8C431-3ADC-9654-4935-54392C82CE4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29988" y="1141398"/>
            <a:ext cx="5019476" cy="38937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045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5" name="Group 37"/>
          <p:cNvGrpSpPr>
            <a:grpSpLocks/>
          </p:cNvGrpSpPr>
          <p:nvPr/>
        </p:nvGrpSpPr>
        <p:grpSpPr bwMode="auto">
          <a:xfrm>
            <a:off x="1331663" y="2034107"/>
            <a:ext cx="5565775" cy="1546226"/>
            <a:chOff x="1152" y="1858"/>
            <a:chExt cx="3506" cy="974"/>
          </a:xfrm>
        </p:grpSpPr>
        <p:grpSp>
          <p:nvGrpSpPr>
            <p:cNvPr id="5135" name="Group 17"/>
            <p:cNvGrpSpPr>
              <a:grpSpLocks/>
            </p:cNvGrpSpPr>
            <p:nvPr/>
          </p:nvGrpSpPr>
          <p:grpSpPr bwMode="auto">
            <a:xfrm>
              <a:off x="1152" y="2413"/>
              <a:ext cx="480" cy="419"/>
              <a:chOff x="1110" y="2656"/>
              <a:chExt cx="1549" cy="1351"/>
            </a:xfrm>
          </p:grpSpPr>
          <p:sp>
            <p:nvSpPr>
              <p:cNvPr id="5139"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5140" name="AutoShape 1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28" name="AutoShape 20"/>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zh-CN" altLang="en-US">
                  <a:solidFill>
                    <a:prstClr val="black"/>
                  </a:solidFill>
                  <a:latin typeface="Arial" charset="0"/>
                  <a:ea typeface="宋体" charset="-122"/>
                </a:endParaRPr>
              </a:p>
            </p:txBody>
          </p:sp>
        </p:grpSp>
        <p:sp>
          <p:nvSpPr>
            <p:cNvPr id="5136" name="Line 25"/>
            <p:cNvSpPr>
              <a:spLocks noChangeShapeType="1"/>
            </p:cNvSpPr>
            <p:nvPr/>
          </p:nvSpPr>
          <p:spPr bwMode="auto">
            <a:xfrm>
              <a:off x="1536" y="2797"/>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zh-CN" altLang="en-US">
                <a:solidFill>
                  <a:prstClr val="black"/>
                </a:solidFill>
                <a:ea typeface="黑体" panose="02010609060101010101" pitchFamily="49" charset="-122"/>
              </a:endParaRPr>
            </a:p>
          </p:txBody>
        </p:sp>
        <p:sp>
          <p:nvSpPr>
            <p:cNvPr id="5137" name="Text Box 26"/>
            <p:cNvSpPr txBox="1">
              <a:spLocks noChangeArrowheads="1"/>
            </p:cNvSpPr>
            <p:nvPr/>
          </p:nvSpPr>
          <p:spPr bwMode="auto">
            <a:xfrm>
              <a:off x="1813" y="1858"/>
              <a:ext cx="284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r>
                <a:rPr lang="zh-CN" altLang="en-US" sz="2400" b="1" dirty="0">
                  <a:solidFill>
                    <a:prstClr val="black"/>
                  </a:solidFill>
                  <a:latin typeface="黑体" panose="02010609060101010101" pitchFamily="49" charset="-122"/>
                </a:rPr>
                <a:t>实验物理在科学发展上的重要性</a:t>
              </a:r>
            </a:p>
          </p:txBody>
        </p:sp>
        <p:sp>
          <p:nvSpPr>
            <p:cNvPr id="5138" name="Text Box 27"/>
            <p:cNvSpPr txBox="1">
              <a:spLocks noChangeArrowheads="1"/>
            </p:cNvSpPr>
            <p:nvPr/>
          </p:nvSpPr>
          <p:spPr bwMode="gray">
            <a:xfrm>
              <a:off x="1275" y="2475"/>
              <a:ext cx="22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altLang="zh-CN" sz="2400" b="1">
                  <a:solidFill>
                    <a:prstClr val="white"/>
                  </a:solidFill>
                </a:rPr>
                <a:t>3</a:t>
              </a:r>
            </a:p>
          </p:txBody>
        </p:sp>
      </p:grpSp>
      <p:grpSp>
        <p:nvGrpSpPr>
          <p:cNvPr id="35" name="Group 35"/>
          <p:cNvGrpSpPr>
            <a:grpSpLocks/>
          </p:cNvGrpSpPr>
          <p:nvPr/>
        </p:nvGrpSpPr>
        <p:grpSpPr bwMode="auto">
          <a:xfrm>
            <a:off x="1331640" y="1108641"/>
            <a:ext cx="5410200" cy="665163"/>
            <a:chOff x="1152" y="1275"/>
            <a:chExt cx="3408" cy="419"/>
          </a:xfrm>
        </p:grpSpPr>
        <p:grpSp>
          <p:nvGrpSpPr>
            <p:cNvPr id="37" name="Group 3"/>
            <p:cNvGrpSpPr>
              <a:grpSpLocks/>
            </p:cNvGrpSpPr>
            <p:nvPr/>
          </p:nvGrpSpPr>
          <p:grpSpPr bwMode="auto">
            <a:xfrm>
              <a:off x="1152" y="1275"/>
              <a:ext cx="480" cy="419"/>
              <a:chOff x="1110" y="2656"/>
              <a:chExt cx="1549" cy="1351"/>
            </a:xfrm>
          </p:grpSpPr>
          <p:sp>
            <p:nvSpPr>
              <p:cNvPr id="41"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42"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43"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zh-CN" altLang="en-US">
                  <a:solidFill>
                    <a:prstClr val="black"/>
                  </a:solidFill>
                  <a:latin typeface="Arial" charset="0"/>
                  <a:ea typeface="宋体" charset="-122"/>
                </a:endParaRPr>
              </a:p>
            </p:txBody>
          </p:sp>
        </p:grpSp>
        <p:sp>
          <p:nvSpPr>
            <p:cNvPr id="38"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zh-CN" altLang="en-US">
                <a:solidFill>
                  <a:prstClr val="black"/>
                </a:solidFill>
                <a:ea typeface="黑体" panose="02010609060101010101" pitchFamily="49" charset="-122"/>
              </a:endParaRPr>
            </a:p>
          </p:txBody>
        </p:sp>
        <p:sp>
          <p:nvSpPr>
            <p:cNvPr id="39" name="Text Box 12"/>
            <p:cNvSpPr txBox="1">
              <a:spLocks noChangeArrowheads="1"/>
            </p:cNvSpPr>
            <p:nvPr/>
          </p:nvSpPr>
          <p:spPr bwMode="auto">
            <a:xfrm>
              <a:off x="1827" y="1305"/>
              <a:ext cx="2065"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400" b="1" dirty="0">
                  <a:solidFill>
                    <a:prstClr val="black"/>
                  </a:solidFill>
                  <a:latin typeface="黑体" panose="02010609060101010101" pitchFamily="49" charset="-122"/>
                </a:rPr>
                <a:t>为什么要学习物理实验</a:t>
              </a:r>
            </a:p>
          </p:txBody>
        </p:sp>
        <p:sp>
          <p:nvSpPr>
            <p:cNvPr id="40" name="Text Box 13"/>
            <p:cNvSpPr txBox="1">
              <a:spLocks noChangeArrowheads="1"/>
            </p:cNvSpPr>
            <p:nvPr/>
          </p:nvSpPr>
          <p:spPr bwMode="gray">
            <a:xfrm>
              <a:off x="1275" y="1337"/>
              <a:ext cx="22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altLang="zh-CN" sz="2400" b="1" dirty="0">
                  <a:solidFill>
                    <a:prstClr val="white"/>
                  </a:solidFill>
                </a:rPr>
                <a:t>1</a:t>
              </a:r>
            </a:p>
          </p:txBody>
        </p:sp>
      </p:grpSp>
      <p:grpSp>
        <p:nvGrpSpPr>
          <p:cNvPr id="44" name="Group 35"/>
          <p:cNvGrpSpPr>
            <a:grpSpLocks/>
          </p:cNvGrpSpPr>
          <p:nvPr/>
        </p:nvGrpSpPr>
        <p:grpSpPr bwMode="auto">
          <a:xfrm>
            <a:off x="1331640" y="1976517"/>
            <a:ext cx="5410200" cy="665163"/>
            <a:chOff x="1152" y="1275"/>
            <a:chExt cx="3408" cy="419"/>
          </a:xfrm>
        </p:grpSpPr>
        <p:grpSp>
          <p:nvGrpSpPr>
            <p:cNvPr id="45" name="Group 3"/>
            <p:cNvGrpSpPr>
              <a:grpSpLocks/>
            </p:cNvGrpSpPr>
            <p:nvPr/>
          </p:nvGrpSpPr>
          <p:grpSpPr bwMode="auto">
            <a:xfrm>
              <a:off x="1152" y="1275"/>
              <a:ext cx="480" cy="419"/>
              <a:chOff x="1110" y="2656"/>
              <a:chExt cx="1549" cy="1351"/>
            </a:xfrm>
          </p:grpSpPr>
          <p:sp>
            <p:nvSpPr>
              <p:cNvPr id="49"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50"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51"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zh-CN" altLang="en-US">
                  <a:solidFill>
                    <a:prstClr val="black"/>
                  </a:solidFill>
                  <a:latin typeface="Arial" charset="0"/>
                  <a:ea typeface="宋体" charset="-122"/>
                </a:endParaRPr>
              </a:p>
            </p:txBody>
          </p:sp>
        </p:grpSp>
        <p:sp>
          <p:nvSpPr>
            <p:cNvPr id="46"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zh-CN" altLang="en-US">
                <a:solidFill>
                  <a:prstClr val="black"/>
                </a:solidFill>
                <a:ea typeface="黑体" panose="02010609060101010101" pitchFamily="49" charset="-122"/>
              </a:endParaRPr>
            </a:p>
          </p:txBody>
        </p:sp>
        <p:sp>
          <p:nvSpPr>
            <p:cNvPr id="48" name="Text Box 13"/>
            <p:cNvSpPr txBox="1">
              <a:spLocks noChangeArrowheads="1"/>
            </p:cNvSpPr>
            <p:nvPr/>
          </p:nvSpPr>
          <p:spPr bwMode="gray">
            <a:xfrm>
              <a:off x="1275" y="1337"/>
              <a:ext cx="22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altLang="zh-CN" sz="2400" b="1" dirty="0">
                  <a:solidFill>
                    <a:prstClr val="white"/>
                  </a:solidFill>
                </a:rPr>
                <a:t>2</a:t>
              </a:r>
            </a:p>
          </p:txBody>
        </p:sp>
      </p:grpSp>
      <p:sp>
        <p:nvSpPr>
          <p:cNvPr id="60" name="Text Box 26"/>
          <p:cNvSpPr txBox="1">
            <a:spLocks noChangeArrowheads="1"/>
          </p:cNvSpPr>
          <p:nvPr/>
        </p:nvSpPr>
        <p:spPr bwMode="auto">
          <a:xfrm>
            <a:off x="2453187" y="2929365"/>
            <a:ext cx="327846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400" b="1" dirty="0">
                <a:solidFill>
                  <a:prstClr val="black"/>
                </a:solidFill>
                <a:latin typeface="黑体" panose="02010609060101010101" pitchFamily="49" charset="-122"/>
              </a:rPr>
              <a:t>物理实验教学的重要性</a:t>
            </a:r>
          </a:p>
        </p:txBody>
      </p:sp>
      <p:grpSp>
        <p:nvGrpSpPr>
          <p:cNvPr id="61" name="组合 60"/>
          <p:cNvGrpSpPr/>
          <p:nvPr/>
        </p:nvGrpSpPr>
        <p:grpSpPr>
          <a:xfrm>
            <a:off x="180388" y="348725"/>
            <a:ext cx="9144163" cy="461665"/>
            <a:chOff x="427383" y="763200"/>
            <a:chExt cx="11688417" cy="461665"/>
          </a:xfrm>
        </p:grpSpPr>
        <p:sp>
          <p:nvSpPr>
            <p:cNvPr id="62" name="矩形 61"/>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63" name="矩形 62"/>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64" name="Text Box 6"/>
          <p:cNvSpPr txBox="1">
            <a:spLocks noChangeArrowheads="1"/>
          </p:cNvSpPr>
          <p:nvPr/>
        </p:nvSpPr>
        <p:spPr bwMode="auto">
          <a:xfrm>
            <a:off x="661230" y="29629"/>
            <a:ext cx="23749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r>
              <a:rPr lang="zh-CN" altLang="en-US" sz="3600" b="1" dirty="0">
                <a:solidFill>
                  <a:prstClr val="black"/>
                </a:solidFill>
                <a:latin typeface="黑体" panose="02010609060101010101" pitchFamily="49" charset="-122"/>
              </a:rPr>
              <a:t>内容大纲</a:t>
            </a:r>
          </a:p>
        </p:txBody>
      </p:sp>
      <p:grpSp>
        <p:nvGrpSpPr>
          <p:cNvPr id="30" name="Group 35"/>
          <p:cNvGrpSpPr>
            <a:grpSpLocks/>
          </p:cNvGrpSpPr>
          <p:nvPr/>
        </p:nvGrpSpPr>
        <p:grpSpPr bwMode="auto">
          <a:xfrm>
            <a:off x="1338035" y="3853915"/>
            <a:ext cx="5410200" cy="665163"/>
            <a:chOff x="1152" y="1275"/>
            <a:chExt cx="3408" cy="419"/>
          </a:xfrm>
        </p:grpSpPr>
        <p:grpSp>
          <p:nvGrpSpPr>
            <p:cNvPr id="31" name="Group 3"/>
            <p:cNvGrpSpPr>
              <a:grpSpLocks/>
            </p:cNvGrpSpPr>
            <p:nvPr/>
          </p:nvGrpSpPr>
          <p:grpSpPr bwMode="auto">
            <a:xfrm>
              <a:off x="1152" y="1275"/>
              <a:ext cx="480" cy="419"/>
              <a:chOff x="1110" y="2656"/>
              <a:chExt cx="1549" cy="1351"/>
            </a:xfrm>
          </p:grpSpPr>
          <p:sp>
            <p:nvSpPr>
              <p:cNvPr id="36"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47"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solidFill>
                    <a:prstClr val="black"/>
                  </a:solidFill>
                </a:endParaRPr>
              </a:p>
            </p:txBody>
          </p:sp>
          <p:sp>
            <p:nvSpPr>
              <p:cNvPr id="52"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zh-CN" altLang="en-US">
                  <a:solidFill>
                    <a:prstClr val="black"/>
                  </a:solidFill>
                  <a:latin typeface="Arial" charset="0"/>
                  <a:ea typeface="宋体" charset="-122"/>
                </a:endParaRPr>
              </a:p>
            </p:txBody>
          </p:sp>
        </p:grpSp>
        <p:sp>
          <p:nvSpPr>
            <p:cNvPr id="32"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zh-CN" altLang="en-US">
                <a:solidFill>
                  <a:prstClr val="black"/>
                </a:solidFill>
                <a:ea typeface="黑体" panose="02010609060101010101" pitchFamily="49" charset="-122"/>
              </a:endParaRPr>
            </a:p>
          </p:txBody>
        </p:sp>
        <p:sp>
          <p:nvSpPr>
            <p:cNvPr id="33" name="Text Box 12"/>
            <p:cNvSpPr txBox="1">
              <a:spLocks noChangeArrowheads="1"/>
            </p:cNvSpPr>
            <p:nvPr/>
          </p:nvSpPr>
          <p:spPr bwMode="auto">
            <a:xfrm>
              <a:off x="1827" y="1305"/>
              <a:ext cx="1870"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400" b="1" dirty="0">
                  <a:solidFill>
                    <a:prstClr val="black"/>
                  </a:solidFill>
                  <a:latin typeface="黑体" panose="02010609060101010101" pitchFamily="49" charset="-122"/>
                </a:rPr>
                <a:t>基础实验的课程安排</a:t>
              </a:r>
            </a:p>
          </p:txBody>
        </p:sp>
        <p:sp>
          <p:nvSpPr>
            <p:cNvPr id="34" name="Text Box 13"/>
            <p:cNvSpPr txBox="1">
              <a:spLocks noChangeArrowheads="1"/>
            </p:cNvSpPr>
            <p:nvPr/>
          </p:nvSpPr>
          <p:spPr bwMode="gray">
            <a:xfrm>
              <a:off x="1275" y="1337"/>
              <a:ext cx="22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altLang="zh-CN" sz="2400" b="1" dirty="0">
                  <a:solidFill>
                    <a:prstClr val="white"/>
                  </a:solidFill>
                </a:rPr>
                <a:t>4</a:t>
              </a:r>
            </a:p>
          </p:txBody>
        </p:sp>
      </p:grpSp>
      <p:grpSp>
        <p:nvGrpSpPr>
          <p:cNvPr id="53" name="Group 37">
            <a:extLst>
              <a:ext uri="{FF2B5EF4-FFF2-40B4-BE49-F238E27FC236}">
                <a16:creationId xmlns:a16="http://schemas.microsoft.com/office/drawing/2014/main" xmlns="" id="{85F8A066-201E-458B-AF9D-89F5BCEF082F}"/>
              </a:ext>
            </a:extLst>
          </p:cNvPr>
          <p:cNvGrpSpPr>
            <a:grpSpLocks/>
          </p:cNvGrpSpPr>
          <p:nvPr/>
        </p:nvGrpSpPr>
        <p:grpSpPr bwMode="auto">
          <a:xfrm>
            <a:off x="1331640" y="4744892"/>
            <a:ext cx="5410200" cy="665163"/>
            <a:chOff x="1152" y="2413"/>
            <a:chExt cx="3408" cy="419"/>
          </a:xfrm>
        </p:grpSpPr>
        <p:grpSp>
          <p:nvGrpSpPr>
            <p:cNvPr id="54" name="Group 17">
              <a:extLst>
                <a:ext uri="{FF2B5EF4-FFF2-40B4-BE49-F238E27FC236}">
                  <a16:creationId xmlns:a16="http://schemas.microsoft.com/office/drawing/2014/main" xmlns="" id="{A9E97D52-842B-456E-BD29-6450F1CC4B65}"/>
                </a:ext>
              </a:extLst>
            </p:cNvPr>
            <p:cNvGrpSpPr>
              <a:grpSpLocks/>
            </p:cNvGrpSpPr>
            <p:nvPr/>
          </p:nvGrpSpPr>
          <p:grpSpPr bwMode="auto">
            <a:xfrm>
              <a:off x="1152" y="2413"/>
              <a:ext cx="480" cy="419"/>
              <a:chOff x="1110" y="2656"/>
              <a:chExt cx="1549" cy="1351"/>
            </a:xfrm>
          </p:grpSpPr>
          <p:sp>
            <p:nvSpPr>
              <p:cNvPr id="58" name="AutoShape 18">
                <a:extLst>
                  <a:ext uri="{FF2B5EF4-FFF2-40B4-BE49-F238E27FC236}">
                    <a16:creationId xmlns:a16="http://schemas.microsoft.com/office/drawing/2014/main" xmlns="" id="{5B51E247-6D42-44DF-8F53-5FF1776565C2}"/>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p>
            </p:txBody>
          </p:sp>
          <p:sp>
            <p:nvSpPr>
              <p:cNvPr id="59" name="AutoShape 19">
                <a:extLst>
                  <a:ext uri="{FF2B5EF4-FFF2-40B4-BE49-F238E27FC236}">
                    <a16:creationId xmlns:a16="http://schemas.microsoft.com/office/drawing/2014/main" xmlns="" id="{DE674E6A-ED67-495B-9586-CC2E325FE35F}"/>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65" name="AutoShape 20">
                <a:extLst>
                  <a:ext uri="{FF2B5EF4-FFF2-40B4-BE49-F238E27FC236}">
                    <a16:creationId xmlns:a16="http://schemas.microsoft.com/office/drawing/2014/main" xmlns="" id="{0397C643-B79F-4B60-A9BB-E8BA8D209507}"/>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55" name="Line 25">
              <a:extLst>
                <a:ext uri="{FF2B5EF4-FFF2-40B4-BE49-F238E27FC236}">
                  <a16:creationId xmlns:a16="http://schemas.microsoft.com/office/drawing/2014/main" xmlns="" id="{5E5F1604-813C-46F4-88B1-4DE0BE6967DD}"/>
                </a:ext>
              </a:extLst>
            </p:cNvPr>
            <p:cNvSpPr>
              <a:spLocks noChangeShapeType="1"/>
            </p:cNvSpPr>
            <p:nvPr/>
          </p:nvSpPr>
          <p:spPr bwMode="auto">
            <a:xfrm>
              <a:off x="1536" y="2797"/>
              <a:ext cx="3024" cy="0"/>
            </a:xfrm>
            <a:prstGeom prst="line">
              <a:avLst/>
            </a:prstGeom>
            <a:noFill/>
            <a:ln w="25400">
              <a:solidFill>
                <a:schemeClr val="tx2"/>
              </a:solidFill>
              <a:prstDash val="sysDot"/>
              <a:round/>
              <a:headEnd/>
              <a:tailEnd type="oval" w="med" len="med"/>
            </a:ln>
          </p:spPr>
          <p:txBody>
            <a:bodyPr wrap="none" anchor="ctr"/>
            <a:lstStyle/>
            <a:p>
              <a:endParaRPr lang="zh-CN" altLang="en-US"/>
            </a:p>
          </p:txBody>
        </p:sp>
        <p:sp>
          <p:nvSpPr>
            <p:cNvPr id="56" name="Text Box 26">
              <a:extLst>
                <a:ext uri="{FF2B5EF4-FFF2-40B4-BE49-F238E27FC236}">
                  <a16:creationId xmlns:a16="http://schemas.microsoft.com/office/drawing/2014/main" xmlns="" id="{475702FD-DDC5-4E01-98A0-952A0E321A31}"/>
                </a:ext>
              </a:extLst>
            </p:cNvPr>
            <p:cNvSpPr txBox="1">
              <a:spLocks noChangeArrowheads="1"/>
            </p:cNvSpPr>
            <p:nvPr/>
          </p:nvSpPr>
          <p:spPr bwMode="auto">
            <a:xfrm>
              <a:off x="1835" y="2461"/>
              <a:ext cx="1481" cy="291"/>
            </a:xfrm>
            <a:prstGeom prst="rect">
              <a:avLst/>
            </a:prstGeom>
            <a:noFill/>
            <a:ln w="9525" algn="ctr">
              <a:noFill/>
              <a:miter lim="800000"/>
              <a:headEnd/>
              <a:tailEnd/>
            </a:ln>
          </p:spPr>
          <p:txBody>
            <a:bodyPr wrap="none">
              <a:spAutoFit/>
            </a:bodyPr>
            <a:lstStyle/>
            <a:p>
              <a:r>
                <a:rPr lang="zh-CN" altLang="en-US" sz="2400" b="1" dirty="0">
                  <a:solidFill>
                    <a:srgbClr val="000000"/>
                  </a:solidFill>
                  <a:latin typeface="黑体" pitchFamily="49" charset="-122"/>
                  <a:ea typeface="黑体" pitchFamily="49" charset="-122"/>
                </a:rPr>
                <a:t>测量的不确定度</a:t>
              </a:r>
              <a:endParaRPr lang="en-US" altLang="zh-CN" sz="2400" b="1" dirty="0">
                <a:solidFill>
                  <a:srgbClr val="000000"/>
                </a:solidFill>
                <a:latin typeface="黑体" pitchFamily="49" charset="-122"/>
                <a:ea typeface="黑体" pitchFamily="49" charset="-122"/>
              </a:endParaRPr>
            </a:p>
          </p:txBody>
        </p:sp>
        <p:sp>
          <p:nvSpPr>
            <p:cNvPr id="57" name="Text Box 27">
              <a:extLst>
                <a:ext uri="{FF2B5EF4-FFF2-40B4-BE49-F238E27FC236}">
                  <a16:creationId xmlns:a16="http://schemas.microsoft.com/office/drawing/2014/main" xmlns="" id="{72C030EE-DDB8-4302-B2E8-5BDBC8960F87}"/>
                </a:ext>
              </a:extLst>
            </p:cNvPr>
            <p:cNvSpPr txBox="1">
              <a:spLocks noChangeArrowheads="1"/>
            </p:cNvSpPr>
            <p:nvPr/>
          </p:nvSpPr>
          <p:spPr bwMode="gray">
            <a:xfrm>
              <a:off x="1275" y="2475"/>
              <a:ext cx="224" cy="291"/>
            </a:xfrm>
            <a:prstGeom prst="rect">
              <a:avLst/>
            </a:prstGeom>
            <a:noFill/>
            <a:ln w="9525" algn="ctr">
              <a:noFill/>
              <a:miter lim="800000"/>
              <a:headEnd/>
              <a:tailEnd/>
            </a:ln>
          </p:spPr>
          <p:txBody>
            <a:bodyPr wrap="none">
              <a:spAutoFit/>
            </a:bodyPr>
            <a:lstStyle/>
            <a:p>
              <a:pPr algn="ctr" eaLnBrk="0" hangingPunct="0"/>
              <a:r>
                <a:rPr lang="en-US" altLang="zh-CN" sz="2400" b="1" dirty="0">
                  <a:solidFill>
                    <a:schemeClr val="bg1"/>
                  </a:solidFill>
                </a:rPr>
                <a:t>5</a:t>
              </a:r>
            </a:p>
          </p:txBody>
        </p:sp>
      </p:grpSp>
      <p:grpSp>
        <p:nvGrpSpPr>
          <p:cNvPr id="2" name="Group 37">
            <a:extLst>
              <a:ext uri="{FF2B5EF4-FFF2-40B4-BE49-F238E27FC236}">
                <a16:creationId xmlns:a16="http://schemas.microsoft.com/office/drawing/2014/main" xmlns="" id="{8DCC69FF-74BC-CFB0-A470-A3C526356066}"/>
              </a:ext>
            </a:extLst>
          </p:cNvPr>
          <p:cNvGrpSpPr>
            <a:grpSpLocks/>
          </p:cNvGrpSpPr>
          <p:nvPr/>
        </p:nvGrpSpPr>
        <p:grpSpPr bwMode="auto">
          <a:xfrm>
            <a:off x="1331640" y="5644157"/>
            <a:ext cx="5410200" cy="665163"/>
            <a:chOff x="1152" y="2413"/>
            <a:chExt cx="3408" cy="419"/>
          </a:xfrm>
        </p:grpSpPr>
        <p:grpSp>
          <p:nvGrpSpPr>
            <p:cNvPr id="3" name="Group 17">
              <a:extLst>
                <a:ext uri="{FF2B5EF4-FFF2-40B4-BE49-F238E27FC236}">
                  <a16:creationId xmlns:a16="http://schemas.microsoft.com/office/drawing/2014/main" xmlns="" id="{F99F9BBD-7707-7C3E-A9D7-0A50A36C8C40}"/>
                </a:ext>
              </a:extLst>
            </p:cNvPr>
            <p:cNvGrpSpPr>
              <a:grpSpLocks/>
            </p:cNvGrpSpPr>
            <p:nvPr/>
          </p:nvGrpSpPr>
          <p:grpSpPr bwMode="auto">
            <a:xfrm>
              <a:off x="1152" y="2413"/>
              <a:ext cx="480" cy="419"/>
              <a:chOff x="1110" y="2656"/>
              <a:chExt cx="1549" cy="1351"/>
            </a:xfrm>
          </p:grpSpPr>
          <p:sp>
            <p:nvSpPr>
              <p:cNvPr id="7" name="AutoShape 18">
                <a:extLst>
                  <a:ext uri="{FF2B5EF4-FFF2-40B4-BE49-F238E27FC236}">
                    <a16:creationId xmlns:a16="http://schemas.microsoft.com/office/drawing/2014/main" xmlns="" id="{1E091F55-3585-BF23-9937-54F5042B9E22}"/>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p>
            </p:txBody>
          </p:sp>
          <p:sp>
            <p:nvSpPr>
              <p:cNvPr id="8" name="AutoShape 19">
                <a:extLst>
                  <a:ext uri="{FF2B5EF4-FFF2-40B4-BE49-F238E27FC236}">
                    <a16:creationId xmlns:a16="http://schemas.microsoft.com/office/drawing/2014/main" xmlns="" id="{6AEB782B-CCA7-199B-8943-690B6D4DA636}"/>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p>
            </p:txBody>
          </p:sp>
          <p:sp>
            <p:nvSpPr>
              <p:cNvPr id="9" name="AutoShape 20">
                <a:extLst>
                  <a:ext uri="{FF2B5EF4-FFF2-40B4-BE49-F238E27FC236}">
                    <a16:creationId xmlns:a16="http://schemas.microsoft.com/office/drawing/2014/main" xmlns="" id="{C752ED65-1A5F-2186-3356-EA6E7A0CD2D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a:p>
            </p:txBody>
          </p:sp>
        </p:grpSp>
        <p:sp>
          <p:nvSpPr>
            <p:cNvPr id="4" name="Line 25">
              <a:extLst>
                <a:ext uri="{FF2B5EF4-FFF2-40B4-BE49-F238E27FC236}">
                  <a16:creationId xmlns:a16="http://schemas.microsoft.com/office/drawing/2014/main" xmlns="" id="{A975EE0C-F45C-FFD4-BBC7-AD3E5A4996BB}"/>
                </a:ext>
              </a:extLst>
            </p:cNvPr>
            <p:cNvSpPr>
              <a:spLocks noChangeShapeType="1"/>
            </p:cNvSpPr>
            <p:nvPr/>
          </p:nvSpPr>
          <p:spPr bwMode="auto">
            <a:xfrm>
              <a:off x="1536" y="2797"/>
              <a:ext cx="3024" cy="0"/>
            </a:xfrm>
            <a:prstGeom prst="line">
              <a:avLst/>
            </a:prstGeom>
            <a:noFill/>
            <a:ln w="25400">
              <a:solidFill>
                <a:schemeClr val="tx2"/>
              </a:solidFill>
              <a:prstDash val="sysDot"/>
              <a:round/>
              <a:headEnd/>
              <a:tailEnd type="oval" w="med" len="med"/>
            </a:ln>
          </p:spPr>
          <p:txBody>
            <a:bodyPr wrap="none" anchor="ctr"/>
            <a:lstStyle/>
            <a:p>
              <a:endParaRPr lang="zh-CN" altLang="en-US"/>
            </a:p>
          </p:txBody>
        </p:sp>
        <p:sp>
          <p:nvSpPr>
            <p:cNvPr id="5" name="Text Box 26">
              <a:extLst>
                <a:ext uri="{FF2B5EF4-FFF2-40B4-BE49-F238E27FC236}">
                  <a16:creationId xmlns:a16="http://schemas.microsoft.com/office/drawing/2014/main" xmlns="" id="{5B9365E5-AA06-7343-1B29-8ED87A4505B3}"/>
                </a:ext>
              </a:extLst>
            </p:cNvPr>
            <p:cNvSpPr txBox="1">
              <a:spLocks noChangeArrowheads="1"/>
            </p:cNvSpPr>
            <p:nvPr/>
          </p:nvSpPr>
          <p:spPr bwMode="auto">
            <a:xfrm>
              <a:off x="1835" y="2461"/>
              <a:ext cx="1675" cy="291"/>
            </a:xfrm>
            <a:prstGeom prst="rect">
              <a:avLst/>
            </a:prstGeom>
            <a:noFill/>
            <a:ln w="9525" algn="ctr">
              <a:noFill/>
              <a:miter lim="800000"/>
              <a:headEnd/>
              <a:tailEnd/>
            </a:ln>
          </p:spPr>
          <p:txBody>
            <a:bodyPr wrap="none">
              <a:spAutoFit/>
            </a:bodyPr>
            <a:lstStyle/>
            <a:p>
              <a:r>
                <a:rPr lang="zh-CN" altLang="en-US" sz="2400" b="1" dirty="0">
                  <a:solidFill>
                    <a:srgbClr val="000000"/>
                  </a:solidFill>
                  <a:latin typeface="黑体" pitchFamily="49" charset="-122"/>
                  <a:ea typeface="黑体" pitchFamily="49" charset="-122"/>
                </a:rPr>
                <a:t>常用数据处理方法</a:t>
              </a:r>
            </a:p>
          </p:txBody>
        </p:sp>
        <p:sp>
          <p:nvSpPr>
            <p:cNvPr id="6" name="Text Box 27">
              <a:extLst>
                <a:ext uri="{FF2B5EF4-FFF2-40B4-BE49-F238E27FC236}">
                  <a16:creationId xmlns:a16="http://schemas.microsoft.com/office/drawing/2014/main" xmlns="" id="{BDB7BCAA-AB90-E650-E0B9-FEADDBAB2C73}"/>
                </a:ext>
              </a:extLst>
            </p:cNvPr>
            <p:cNvSpPr txBox="1">
              <a:spLocks noChangeArrowheads="1"/>
            </p:cNvSpPr>
            <p:nvPr/>
          </p:nvSpPr>
          <p:spPr bwMode="gray">
            <a:xfrm>
              <a:off x="1275" y="2475"/>
              <a:ext cx="224" cy="291"/>
            </a:xfrm>
            <a:prstGeom prst="rect">
              <a:avLst/>
            </a:prstGeom>
            <a:noFill/>
            <a:ln w="9525" algn="ctr">
              <a:noFill/>
              <a:miter lim="800000"/>
              <a:headEnd/>
              <a:tailEnd/>
            </a:ln>
          </p:spPr>
          <p:txBody>
            <a:bodyPr wrap="none">
              <a:spAutoFit/>
            </a:bodyPr>
            <a:lstStyle/>
            <a:p>
              <a:pPr algn="ctr" eaLnBrk="0" hangingPunct="0"/>
              <a:r>
                <a:rPr lang="en-US" altLang="zh-CN" sz="2400" b="1" dirty="0">
                  <a:solidFill>
                    <a:schemeClr val="bg1"/>
                  </a:solidFill>
                </a:rPr>
                <a:t>6</a:t>
              </a:r>
            </a:p>
          </p:txBody>
        </p:sp>
      </p:grpSp>
    </p:spTree>
    <p:extLst>
      <p:ext uri="{BB962C8B-B14F-4D97-AF65-F5344CB8AC3E}">
        <p14:creationId xmlns:p14="http://schemas.microsoft.com/office/powerpoint/2010/main" xmlns="" val="2024677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88" y="96450"/>
            <a:ext cx="7253011" cy="553998"/>
          </a:xfrm>
          <a:prstGeom prst="rect">
            <a:avLst/>
          </a:prstGeom>
        </p:spPr>
        <p:txBody>
          <a:bodyPr wrap="none">
            <a:spAutoFit/>
          </a:bodyPr>
          <a:lstStyle/>
          <a:p>
            <a:pPr>
              <a:lnSpc>
                <a:spcPts val="3600"/>
              </a:lnSpc>
            </a:pP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Top 10 Most Beautiful Experiments in Physics</a:t>
            </a:r>
          </a:p>
        </p:txBody>
      </p:sp>
      <p:sp>
        <p:nvSpPr>
          <p:cNvPr id="15" name="Text Box 2"/>
          <p:cNvSpPr txBox="1">
            <a:spLocks noChangeArrowheads="1"/>
          </p:cNvSpPr>
          <p:nvPr/>
        </p:nvSpPr>
        <p:spPr bwMode="auto">
          <a:xfrm>
            <a:off x="285750" y="834061"/>
            <a:ext cx="8642350" cy="5174430"/>
          </a:xfrm>
          <a:prstGeom prst="rect">
            <a:avLst/>
          </a:prstGeom>
          <a:noFill/>
          <a:ln w="9525">
            <a:noFill/>
            <a:miter lim="800000"/>
            <a:headEnd/>
            <a:tailEnd/>
          </a:ln>
        </p:spPr>
        <p:txBody>
          <a:bodyPr>
            <a:spAutoFit/>
          </a:bodyPr>
          <a:lstStyle/>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Young‘s </a:t>
            </a:r>
            <a:r>
              <a:rPr kumimoji="1" lang="zh-CN" altLang="en-US" sz="2400" b="0" i="0" u="none" strike="noStrike" kern="0" cap="none" spc="0" normalizeH="0" noProof="0" dirty="0">
                <a:ln>
                  <a:noFill/>
                </a:ln>
                <a:effectLst/>
                <a:uLnTx/>
                <a:uFillTx/>
                <a:latin typeface="Times New Roman" pitchFamily="18" charset="0"/>
              </a:rPr>
              <a:t>双缝实验用于单个电子的干涉 </a:t>
            </a:r>
            <a:endParaRPr kumimoji="1" lang="en-US" altLang="zh-CN" sz="2400" b="0" i="0" u="none" strike="noStrike" kern="0" cap="none" spc="0" normalizeH="0" noProof="0" dirty="0">
              <a:ln>
                <a:noFill/>
              </a:ln>
              <a:effectLst/>
              <a:uLnTx/>
              <a:uFillTx/>
              <a:latin typeface="Times New Roman" pitchFamily="18" charset="0"/>
            </a:endParaRP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Galileo‘s </a:t>
            </a:r>
            <a:r>
              <a:rPr kumimoji="1" lang="zh-CN" altLang="en-US" sz="2400" b="0" i="0" u="none" strike="noStrike" kern="0" cap="none" spc="0" normalizeH="0" noProof="0" dirty="0">
                <a:ln>
                  <a:noFill/>
                </a:ln>
                <a:effectLst/>
                <a:uLnTx/>
                <a:uFillTx/>
                <a:latin typeface="Times New Roman" pitchFamily="18" charset="0"/>
              </a:rPr>
              <a:t>自由落体实验 </a:t>
            </a:r>
            <a:r>
              <a:rPr kumimoji="1" lang="en-US" altLang="zh-CN" sz="2400" b="0" i="0" u="none" strike="noStrike" kern="0" cap="none" spc="0" normalizeH="0" noProof="0" dirty="0">
                <a:ln>
                  <a:noFill/>
                </a:ln>
                <a:effectLst/>
                <a:uLnTx/>
                <a:uFillTx/>
                <a:latin typeface="Times New Roman" pitchFamily="18" charset="0"/>
              </a:rPr>
              <a:t>(1600s)</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Millikan‘s </a:t>
            </a:r>
            <a:r>
              <a:rPr kumimoji="1" lang="zh-CN" altLang="en-US" sz="2400" b="0" i="0" u="none" strike="noStrike" kern="0" cap="none" spc="0" normalizeH="0" noProof="0" dirty="0">
                <a:ln>
                  <a:noFill/>
                </a:ln>
                <a:effectLst/>
                <a:uLnTx/>
                <a:uFillTx/>
                <a:latin typeface="Times New Roman" pitchFamily="18" charset="0"/>
              </a:rPr>
              <a:t>油滴实验 </a:t>
            </a:r>
            <a:r>
              <a:rPr kumimoji="1" lang="en-US" altLang="zh-CN" sz="2400" b="0" i="0" u="none" strike="noStrike" kern="0" cap="none" spc="0" normalizeH="0" noProof="0" dirty="0">
                <a:ln>
                  <a:noFill/>
                </a:ln>
                <a:effectLst/>
                <a:uLnTx/>
                <a:uFillTx/>
                <a:latin typeface="Times New Roman" pitchFamily="18" charset="0"/>
              </a:rPr>
              <a:t>(1910s) (</a:t>
            </a:r>
            <a:r>
              <a:rPr kumimoji="1" lang="zh-CN" altLang="en-US" sz="2400" b="0" i="0" u="none" strike="noStrike" kern="0" cap="none" spc="0" normalizeH="0" noProof="0" dirty="0">
                <a:ln>
                  <a:noFill/>
                </a:ln>
                <a:effectLst/>
                <a:uLnTx/>
                <a:uFillTx/>
                <a:latin typeface="Times New Roman" pitchFamily="18" charset="0"/>
              </a:rPr>
              <a:t>一级</a:t>
            </a:r>
            <a:r>
              <a:rPr kumimoji="1" lang="en-US" altLang="zh-CN" sz="2400" b="0" i="0" u="none" strike="noStrike" kern="0" cap="none" spc="0" normalizeH="0" noProof="0" dirty="0">
                <a:ln>
                  <a:noFill/>
                </a:ln>
                <a:effectLst/>
                <a:uLnTx/>
                <a:uFillTx/>
                <a:latin typeface="Times New Roman" pitchFamily="18" charset="0"/>
              </a:rPr>
              <a:t>)</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Newton‘s </a:t>
            </a:r>
            <a:r>
              <a:rPr kumimoji="1" lang="zh-CN" altLang="en-US" sz="2400" b="0" i="0" u="none" strike="noStrike" kern="0" cap="none" spc="0" normalizeH="0" noProof="0" dirty="0">
                <a:ln>
                  <a:noFill/>
                </a:ln>
                <a:effectLst/>
                <a:uLnTx/>
                <a:uFillTx/>
                <a:latin typeface="Times New Roman" pitchFamily="18" charset="0"/>
              </a:rPr>
              <a:t>三棱镜分解阳光 </a:t>
            </a:r>
            <a:r>
              <a:rPr kumimoji="1" lang="en-US" altLang="zh-CN" sz="2400" b="0" i="0" u="none" strike="noStrike" kern="0" cap="none" spc="0" normalizeH="0" noProof="0" dirty="0">
                <a:ln>
                  <a:noFill/>
                </a:ln>
                <a:effectLst/>
                <a:uLnTx/>
                <a:uFillTx/>
                <a:latin typeface="Times New Roman" pitchFamily="18" charset="0"/>
              </a:rPr>
              <a:t>(1665-1666) (</a:t>
            </a:r>
            <a:r>
              <a:rPr kumimoji="1" lang="zh-CN" altLang="en-US" sz="2400" b="0" i="0" u="none" strike="noStrike" kern="0" cap="none" spc="0" normalizeH="0" noProof="0" dirty="0">
                <a:ln>
                  <a:noFill/>
                </a:ln>
                <a:effectLst/>
                <a:uLnTx/>
                <a:uFillTx/>
                <a:latin typeface="Times New Roman" pitchFamily="18" charset="0"/>
              </a:rPr>
              <a:t>一级</a:t>
            </a:r>
            <a:r>
              <a:rPr kumimoji="1" lang="en-US" altLang="zh-CN" sz="2400" b="0" i="0" u="none" strike="noStrike" kern="0" cap="none" spc="0" normalizeH="0" noProof="0" dirty="0">
                <a:ln>
                  <a:noFill/>
                </a:ln>
                <a:effectLst/>
                <a:uLnTx/>
                <a:uFillTx/>
                <a:latin typeface="Times New Roman" pitchFamily="18" charset="0"/>
              </a:rPr>
              <a:t>) </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Young‘s </a:t>
            </a:r>
            <a:r>
              <a:rPr kumimoji="1" lang="zh-CN" altLang="en-US" sz="2400" b="0" i="0" u="none" strike="noStrike" kern="0" cap="none" spc="0" normalizeH="0" noProof="0" dirty="0">
                <a:ln>
                  <a:noFill/>
                </a:ln>
                <a:effectLst/>
                <a:uLnTx/>
                <a:uFillTx/>
                <a:latin typeface="Times New Roman" pitchFamily="18" charset="0"/>
              </a:rPr>
              <a:t>光干涉实验 </a:t>
            </a:r>
            <a:r>
              <a:rPr kumimoji="1" lang="en-US" altLang="zh-CN" sz="2400" b="0" i="0" u="none" strike="noStrike" kern="0" cap="none" spc="0" normalizeH="0" noProof="0" dirty="0">
                <a:ln>
                  <a:noFill/>
                </a:ln>
                <a:effectLst/>
                <a:uLnTx/>
                <a:uFillTx/>
                <a:latin typeface="Times New Roman" pitchFamily="18" charset="0"/>
              </a:rPr>
              <a:t>(1801) (</a:t>
            </a:r>
            <a:r>
              <a:rPr kumimoji="1" lang="zh-CN" altLang="en-US" sz="2400" b="0" i="0" u="none" strike="noStrike" kern="0" cap="none" spc="0" normalizeH="0" noProof="0" dirty="0">
                <a:ln>
                  <a:noFill/>
                </a:ln>
                <a:effectLst/>
                <a:uLnTx/>
                <a:uFillTx/>
                <a:latin typeface="Times New Roman" pitchFamily="18" charset="0"/>
              </a:rPr>
              <a:t>一级</a:t>
            </a:r>
            <a:r>
              <a:rPr kumimoji="1" lang="en-US" altLang="zh-CN" sz="2400" b="0" i="0" u="none" strike="noStrike" kern="0" cap="none" spc="0" normalizeH="0" noProof="0" dirty="0">
                <a:ln>
                  <a:noFill/>
                </a:ln>
                <a:effectLst/>
                <a:uLnTx/>
                <a:uFillTx/>
                <a:latin typeface="Times New Roman" pitchFamily="18" charset="0"/>
              </a:rPr>
              <a:t>)</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Cavendish‘s </a:t>
            </a:r>
            <a:r>
              <a:rPr kumimoji="1" lang="zh-CN" altLang="en-US" sz="2400" b="0" i="0" u="none" strike="noStrike" kern="0" cap="none" spc="0" normalizeH="0" noProof="0" dirty="0">
                <a:ln>
                  <a:noFill/>
                </a:ln>
                <a:effectLst/>
                <a:uLnTx/>
                <a:uFillTx/>
                <a:latin typeface="Times New Roman" pitchFamily="18" charset="0"/>
              </a:rPr>
              <a:t>扭摆实验 </a:t>
            </a:r>
            <a:r>
              <a:rPr kumimoji="1" lang="en-US" altLang="zh-CN" sz="2400" b="0" i="0" u="none" strike="noStrike" kern="0" cap="none" spc="0" normalizeH="0" noProof="0" dirty="0">
                <a:ln>
                  <a:noFill/>
                </a:ln>
                <a:effectLst/>
                <a:uLnTx/>
                <a:uFillTx/>
                <a:latin typeface="Times New Roman" pitchFamily="18" charset="0"/>
              </a:rPr>
              <a:t>(1798) </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Eratosthenes‘ </a:t>
            </a:r>
            <a:r>
              <a:rPr kumimoji="1" lang="zh-CN" altLang="en-US" sz="2400" b="0" i="0" u="none" strike="noStrike" kern="0" cap="none" spc="0" normalizeH="0" noProof="0" dirty="0">
                <a:ln>
                  <a:noFill/>
                </a:ln>
                <a:effectLst/>
                <a:uLnTx/>
                <a:uFillTx/>
                <a:latin typeface="Times New Roman" pitchFamily="18" charset="0"/>
              </a:rPr>
              <a:t>测量地球周长 </a:t>
            </a:r>
            <a:r>
              <a:rPr kumimoji="1" lang="en-US" altLang="zh-CN" sz="2400" b="0" i="0" u="none" strike="noStrike" kern="0" cap="none" spc="0" normalizeH="0" noProof="0" dirty="0">
                <a:ln>
                  <a:noFill/>
                </a:ln>
                <a:effectLst/>
                <a:uLnTx/>
                <a:uFillTx/>
                <a:latin typeface="Times New Roman" pitchFamily="18" charset="0"/>
              </a:rPr>
              <a:t>(3rd century BC) </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Galileo‘s </a:t>
            </a:r>
            <a:r>
              <a:rPr kumimoji="1" lang="zh-CN" altLang="en-US" sz="2400" b="0" i="0" u="none" strike="noStrike" kern="0" cap="none" spc="0" normalizeH="0" noProof="0" dirty="0">
                <a:ln>
                  <a:noFill/>
                </a:ln>
                <a:effectLst/>
                <a:uLnTx/>
                <a:uFillTx/>
                <a:latin typeface="Times New Roman" pitchFamily="18" charset="0"/>
              </a:rPr>
              <a:t>斜面上滚动球实验 </a:t>
            </a:r>
            <a:r>
              <a:rPr kumimoji="1" lang="en-US" altLang="zh-CN" sz="2400" b="0" i="0" u="none" strike="noStrike" kern="0" cap="none" spc="0" normalizeH="0" noProof="0" dirty="0">
                <a:ln>
                  <a:noFill/>
                </a:ln>
                <a:effectLst/>
                <a:uLnTx/>
                <a:uFillTx/>
                <a:latin typeface="Times New Roman" pitchFamily="18" charset="0"/>
              </a:rPr>
              <a:t>(1600s) </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Rutherford‘s </a:t>
            </a:r>
            <a:r>
              <a:rPr kumimoji="1" lang="zh-CN" altLang="en-US" sz="2400" b="0" i="0" u="none" strike="noStrike" kern="0" cap="none" spc="0" normalizeH="0" noProof="0" dirty="0">
                <a:ln>
                  <a:noFill/>
                </a:ln>
                <a:effectLst/>
                <a:uLnTx/>
                <a:uFillTx/>
                <a:latin typeface="Times New Roman" pitchFamily="18" charset="0"/>
              </a:rPr>
              <a:t>背散射 </a:t>
            </a:r>
            <a:r>
              <a:rPr kumimoji="1" lang="en-US" altLang="zh-CN" sz="2400" b="0" i="0" u="none" strike="noStrike" kern="0" cap="none" spc="0" normalizeH="0" noProof="0" dirty="0">
                <a:ln>
                  <a:noFill/>
                </a:ln>
                <a:effectLst/>
                <a:uLnTx/>
                <a:uFillTx/>
                <a:latin typeface="Times New Roman" pitchFamily="18" charset="0"/>
              </a:rPr>
              <a:t>(1911) (</a:t>
            </a:r>
            <a:r>
              <a:rPr kumimoji="1" lang="zh-CN" altLang="en-US" sz="2400" b="0" i="0" u="none" strike="noStrike" kern="0" cap="none" spc="0" normalizeH="0" noProof="0" dirty="0">
                <a:ln>
                  <a:noFill/>
                </a:ln>
                <a:effectLst/>
                <a:uLnTx/>
                <a:uFillTx/>
                <a:latin typeface="Times New Roman" pitchFamily="18" charset="0"/>
              </a:rPr>
              <a:t>三级</a:t>
            </a:r>
            <a:r>
              <a:rPr kumimoji="1" lang="en-US" altLang="zh-CN" sz="2400" b="0" i="0" u="none" strike="noStrike" kern="0" cap="none" spc="0" normalizeH="0" noProof="0" dirty="0">
                <a:ln>
                  <a:noFill/>
                </a:ln>
                <a:effectLst/>
                <a:uLnTx/>
                <a:uFillTx/>
                <a:latin typeface="Times New Roman" pitchFamily="18" charset="0"/>
              </a:rPr>
              <a:t>)</a:t>
            </a:r>
          </a:p>
          <a:p>
            <a:pPr marL="828000" marR="0" lvl="0" indent="-514350" defTabSz="914400" eaLnBrk="1" fontAlgn="auto" latinLnBrk="0" hangingPunct="1">
              <a:lnSpc>
                <a:spcPct val="120000"/>
              </a:lnSpc>
              <a:spcBef>
                <a:spcPts val="600"/>
              </a:spcBef>
              <a:spcAft>
                <a:spcPts val="0"/>
              </a:spcAft>
              <a:buClrTx/>
              <a:buSzTx/>
              <a:buFont typeface="+mj-lt"/>
              <a:buAutoNum type="arabicPeriod"/>
              <a:tabLst/>
              <a:defRPr/>
            </a:pPr>
            <a:r>
              <a:rPr kumimoji="1" lang="en-US" altLang="zh-CN" sz="2400" b="0" i="0" u="none" strike="noStrike" kern="0" cap="none" spc="0" normalizeH="0" noProof="0" dirty="0">
                <a:ln>
                  <a:noFill/>
                </a:ln>
                <a:effectLst/>
                <a:uLnTx/>
                <a:uFillTx/>
                <a:latin typeface="Times New Roman" pitchFamily="18" charset="0"/>
              </a:rPr>
              <a:t>Foucault‘s </a:t>
            </a:r>
            <a:r>
              <a:rPr kumimoji="1" lang="zh-CN" altLang="en-US" sz="2400" b="0" i="0" u="none" strike="noStrike" kern="0" cap="none" spc="0" normalizeH="0" noProof="0" dirty="0">
                <a:ln>
                  <a:noFill/>
                </a:ln>
                <a:effectLst/>
                <a:uLnTx/>
                <a:uFillTx/>
                <a:latin typeface="Times New Roman" pitchFamily="18" charset="0"/>
              </a:rPr>
              <a:t>摆 </a:t>
            </a:r>
            <a:r>
              <a:rPr kumimoji="1" lang="en-US" altLang="zh-CN" sz="2400" b="0" i="0" u="none" strike="noStrike" kern="0" cap="none" spc="0" normalizeH="0" noProof="0" dirty="0">
                <a:ln>
                  <a:noFill/>
                </a:ln>
                <a:effectLst/>
                <a:uLnTx/>
                <a:uFillTx/>
                <a:latin typeface="Times New Roman" pitchFamily="18" charset="0"/>
              </a:rPr>
              <a:t>(1851) </a:t>
            </a:r>
          </a:p>
        </p:txBody>
      </p:sp>
      <p:sp>
        <p:nvSpPr>
          <p:cNvPr id="2" name="矩形 1"/>
          <p:cNvSpPr/>
          <p:nvPr/>
        </p:nvSpPr>
        <p:spPr>
          <a:xfrm>
            <a:off x="615663" y="6165304"/>
            <a:ext cx="7920880" cy="369332"/>
          </a:xfrm>
          <a:prstGeom prst="rect">
            <a:avLst/>
          </a:prstGeom>
        </p:spPr>
        <p:txBody>
          <a:bodyPr wrap="square">
            <a:spAutoFit/>
          </a:bodyPr>
          <a:lstStyle/>
          <a:p>
            <a:r>
              <a:rPr lang="en-US" altLang="zh-CN" dirty="0">
                <a:solidFill>
                  <a:srgbClr val="00B0F0"/>
                </a:solidFill>
              </a:rPr>
              <a:t>A poll of the &lt;Physics World&gt;,  Robert P Crease reported, Sept 2002</a:t>
            </a:r>
          </a:p>
        </p:txBody>
      </p:sp>
    </p:spTree>
    <p:extLst>
      <p:ext uri="{BB962C8B-B14F-4D97-AF65-F5344CB8AC3E}">
        <p14:creationId xmlns:p14="http://schemas.microsoft.com/office/powerpoint/2010/main" xmlns="" val="1666171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42876" y="71438"/>
            <a:ext cx="4071938"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dirty="0">
                <a:latin typeface="Times New Roman" panose="02020603050405020304" pitchFamily="18" charset="0"/>
              </a:rPr>
              <a:t>1. Young's double-slit experiment applied to the  interference of single electrons </a:t>
            </a:r>
          </a:p>
        </p:txBody>
      </p:sp>
      <p:pic>
        <p:nvPicPr>
          <p:cNvPr id="99331" name="Picture 3" descr="quantum_split">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2900" y="920796"/>
            <a:ext cx="3657600" cy="272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Picture 4" descr="galileo1">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75264" y="4429125"/>
            <a:ext cx="1511300" cy="149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3" name="Picture 5" descr="img14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11826" y="857250"/>
            <a:ext cx="24320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4" name="Text Box 6"/>
          <p:cNvSpPr txBox="1">
            <a:spLocks noChangeArrowheads="1"/>
          </p:cNvSpPr>
          <p:nvPr/>
        </p:nvSpPr>
        <p:spPr bwMode="auto">
          <a:xfrm>
            <a:off x="4857751" y="71460"/>
            <a:ext cx="4071938"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dirty="0">
                <a:latin typeface="Times New Roman" panose="02020603050405020304" pitchFamily="18" charset="0"/>
              </a:rPr>
              <a:t>2. Galileo's experiment on falling bodies (1600s) </a:t>
            </a:r>
          </a:p>
        </p:txBody>
      </p:sp>
      <p:pic>
        <p:nvPicPr>
          <p:cNvPr id="99335" name="Picture 15" descr="http://physics-animations.com/Physics/pisa.gif"/>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6934200" y="3571875"/>
            <a:ext cx="192405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6" name="Picture 17" descr="http://physics-animations.com/Physics/elin.gif"/>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928688" y="4357688"/>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8"/>
          <p:cNvSpPr txBox="1">
            <a:spLocks noChangeArrowheads="1"/>
          </p:cNvSpPr>
          <p:nvPr/>
        </p:nvSpPr>
        <p:spPr bwMode="auto">
          <a:xfrm>
            <a:off x="4843471" y="404664"/>
            <a:ext cx="4213225"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kumimoji="1" lang="en-US" altLang="zh-CN" sz="1800" dirty="0">
                <a:latin typeface="Times New Roman" panose="02020603050405020304" pitchFamily="18" charset="0"/>
              </a:rPr>
              <a:t>4. Newton's decomposition of sunlight with a prism (1665-1666)</a:t>
            </a:r>
          </a:p>
        </p:txBody>
      </p:sp>
      <p:pic>
        <p:nvPicPr>
          <p:cNvPr id="100355" name="Picture 9" descr="newton">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47597" y="3783805"/>
            <a:ext cx="1246188"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6" name="Picture 10" descr="PHY251_Millikan_fig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4011" y="1463576"/>
            <a:ext cx="2257714" cy="1666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11" descr="image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70100" y="1561227"/>
            <a:ext cx="1920404" cy="147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8" name="Text Box 12"/>
          <p:cNvSpPr txBox="1">
            <a:spLocks noChangeArrowheads="1"/>
          </p:cNvSpPr>
          <p:nvPr/>
        </p:nvSpPr>
        <p:spPr bwMode="auto">
          <a:xfrm>
            <a:off x="281883" y="398598"/>
            <a:ext cx="4319588"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dirty="0">
                <a:latin typeface="Times New Roman" panose="02020603050405020304" pitchFamily="18" charset="0"/>
              </a:rPr>
              <a:t>3. Millikan's oil-drop experiment </a:t>
            </a:r>
          </a:p>
          <a:p>
            <a:pPr algn="ctr" eaLnBrk="1" hangingPunct="1">
              <a:spcBef>
                <a:spcPct val="0"/>
              </a:spcBef>
              <a:buFontTx/>
              <a:buNone/>
            </a:pPr>
            <a:r>
              <a:rPr kumimoji="1" lang="en-US" altLang="zh-CN" sz="1800" dirty="0">
                <a:latin typeface="Times New Roman" panose="02020603050405020304" pitchFamily="18" charset="0"/>
              </a:rPr>
              <a:t>Robert A Millikan(1910s) </a:t>
            </a:r>
          </a:p>
        </p:txBody>
      </p:sp>
      <p:pic>
        <p:nvPicPr>
          <p:cNvPr id="100359" name="Picture 13" descr="millikan">
            <a:hlinkClick r:id="rId6"/>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39552" y="3783805"/>
            <a:ext cx="12192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0" name="Picture 2" descr="http://physics-animations.com/Physics/Prism.gif"/>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6696490" y="3777455"/>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1" name="Picture 4" descr="http://physics-animations.com/Physics/mill.gif"/>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1908487" y="3557120"/>
            <a:ext cx="2579781" cy="193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2" name="Picture 6" descr="c:\users\wxtao\appdata\roaming\360se6\User Data\temp\u=3989677744,658740588&amp;fm=23&amp;gp=0.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949833" y="1375465"/>
            <a:ext cx="4000500" cy="207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14336" y="274638"/>
            <a:ext cx="4069632"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1800" dirty="0">
                <a:latin typeface="Times New Roman" panose="02020603050405020304" pitchFamily="18" charset="0"/>
              </a:rPr>
              <a:t>5. Young’s double slit light-interference experiment. Thomas Young (1801)</a:t>
            </a:r>
          </a:p>
        </p:txBody>
      </p:sp>
      <p:pic>
        <p:nvPicPr>
          <p:cNvPr id="101379" name="Picture 3" descr="Thomas_Youn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4336" y="3929063"/>
            <a:ext cx="1722437"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0" name="Picture 4" descr="las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7865" y="1219246"/>
            <a:ext cx="3251200"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1" name="Picture 5">
            <a:hlinkClick r:id="rId5"/>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000875" y="1357313"/>
            <a:ext cx="21463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2" name="Picture 6" descr="Artist's rendition of Henry Cavendish conducting his experiment with the torsion balance.">
            <a:hlinkClick r:id="rId7"/>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000625" y="1214438"/>
            <a:ext cx="1925638"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3" name="Picture 7">
            <a:hlinkClick r:id="rId9"/>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046663" y="4143375"/>
            <a:ext cx="1668462"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4" name="Text Box 8"/>
          <p:cNvSpPr txBox="1">
            <a:spLocks noChangeArrowheads="1"/>
          </p:cNvSpPr>
          <p:nvPr/>
        </p:nvSpPr>
        <p:spPr bwMode="auto">
          <a:xfrm>
            <a:off x="4786314" y="285750"/>
            <a:ext cx="4214812"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dirty="0">
                <a:latin typeface="Times New Roman" panose="02020603050405020304" pitchFamily="18" charset="0"/>
              </a:rPr>
              <a:t>6. Cavendish's torsion-bar experiment</a:t>
            </a:r>
          </a:p>
          <a:p>
            <a:pPr algn="ctr" eaLnBrk="1" hangingPunct="1">
              <a:spcBef>
                <a:spcPct val="0"/>
              </a:spcBef>
              <a:buFontTx/>
              <a:buNone/>
            </a:pPr>
            <a:r>
              <a:rPr kumimoji="1" lang="en-US" altLang="zh-CN" sz="1800" dirty="0">
                <a:latin typeface="Times New Roman" panose="02020603050405020304" pitchFamily="18" charset="0"/>
              </a:rPr>
              <a:t>       Henry Cavendish (1798) </a:t>
            </a:r>
          </a:p>
        </p:txBody>
      </p:sp>
      <p:pic>
        <p:nvPicPr>
          <p:cNvPr id="101385" name="Picture 17" descr="http://physics-animations.com/Physics/grav.gif"/>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6858001" y="4500563"/>
            <a:ext cx="2235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6" name="Picture 14" descr="http://physics-animations.com/Physics/B1000.gif"/>
          <p:cNvPicPr>
            <a:picLocks noChangeAspect="1" noChangeArrowheads="1" noCrop="1"/>
          </p:cNvPicPr>
          <p:nvPr/>
        </p:nvPicPr>
        <p:blipFill>
          <a:blip r:embed="rId12">
            <a:extLst>
              <a:ext uri="{28A0092B-C50C-407E-A947-70E740481C1C}">
                <a14:useLocalDpi xmlns:a14="http://schemas.microsoft.com/office/drawing/2010/main" xmlns="" val="0"/>
              </a:ext>
            </a:extLst>
          </a:blip>
          <a:srcRect/>
          <a:stretch>
            <a:fillRect/>
          </a:stretch>
        </p:blipFill>
        <p:spPr bwMode="auto">
          <a:xfrm>
            <a:off x="2143125" y="4357688"/>
            <a:ext cx="20383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42876" y="285750"/>
            <a:ext cx="4129088"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b="1" dirty="0">
                <a:latin typeface="Times New Roman" panose="02020603050405020304" pitchFamily="18" charset="0"/>
              </a:rPr>
              <a:t>7.</a:t>
            </a:r>
            <a:r>
              <a:rPr kumimoji="1" lang="en-US" altLang="zh-CN" sz="1800" dirty="0">
                <a:latin typeface="Times New Roman" panose="02020603050405020304" pitchFamily="18" charset="0"/>
              </a:rPr>
              <a:t> Eratosthenes' measurement of the Earth's circumference (3rd century BC) </a:t>
            </a:r>
          </a:p>
        </p:txBody>
      </p:sp>
      <p:pic>
        <p:nvPicPr>
          <p:cNvPr id="102403" name="Picture 3" descr="circumference_eratosthenes_500px">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09813" y="1063671"/>
            <a:ext cx="2047875"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4" name="Picture 4">
            <a:hlinkClick r:id="rId5"/>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2714" y="1047750"/>
            <a:ext cx="21018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5" name="Text Box 5"/>
          <p:cNvSpPr txBox="1">
            <a:spLocks noChangeArrowheads="1"/>
          </p:cNvSpPr>
          <p:nvPr/>
        </p:nvSpPr>
        <p:spPr bwMode="auto">
          <a:xfrm>
            <a:off x="5143523" y="276225"/>
            <a:ext cx="3821113"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b="1" dirty="0">
                <a:latin typeface="Times New Roman" panose="02020603050405020304" pitchFamily="18" charset="0"/>
              </a:rPr>
              <a:t>8.</a:t>
            </a:r>
            <a:r>
              <a:rPr kumimoji="1" lang="en-US" altLang="zh-CN" sz="1800" dirty="0">
                <a:latin typeface="Times New Roman" panose="02020603050405020304" pitchFamily="18" charset="0"/>
              </a:rPr>
              <a:t> Galileo's experiments with rolling balls down inclined planes (1600s) </a:t>
            </a:r>
          </a:p>
        </p:txBody>
      </p:sp>
      <p:pic>
        <p:nvPicPr>
          <p:cNvPr id="102406" name="Picture 6" descr="incline30">
            <a:hlinkClick r:id="rId7"/>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272088" y="1236709"/>
            <a:ext cx="3657600" cy="247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Text Box 10"/>
          <p:cNvSpPr txBox="1">
            <a:spLocks noChangeArrowheads="1"/>
          </p:cNvSpPr>
          <p:nvPr/>
        </p:nvSpPr>
        <p:spPr bwMode="auto">
          <a:xfrm>
            <a:off x="206398" y="3786211"/>
            <a:ext cx="4079875"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1800" b="1">
                <a:solidFill>
                  <a:srgbClr val="FF3300"/>
                </a:solidFill>
              </a:rPr>
              <a:t>埃拉托色尼 </a:t>
            </a:r>
            <a:r>
              <a:rPr lang="en-US" altLang="zh-CN" sz="1800" b="1">
                <a:solidFill>
                  <a:srgbClr val="FF3300"/>
                </a:solidFill>
              </a:rPr>
              <a:t>	</a:t>
            </a:r>
            <a:r>
              <a:rPr lang="zh-CN" altLang="en-US" sz="1800" b="1">
                <a:solidFill>
                  <a:srgbClr val="FF3300"/>
                </a:solidFill>
              </a:rPr>
              <a:t>地理学之父</a:t>
            </a:r>
            <a:r>
              <a:rPr lang="zh-CN" altLang="en-US" sz="1800"/>
              <a:t> </a:t>
            </a:r>
          </a:p>
          <a:p>
            <a:pPr eaLnBrk="1" hangingPunct="1">
              <a:spcBef>
                <a:spcPct val="50000"/>
              </a:spcBef>
              <a:buFontTx/>
              <a:buNone/>
            </a:pPr>
            <a:r>
              <a:rPr lang="zh-CN" altLang="en-US" sz="1800"/>
              <a:t>第一个提出设想在夏至日那天，分别在两地同时观察太阳的位置，并根据地物阴影的长度之差异，加以研究分析，从而总结出计算地球圆周的科学方法。 </a:t>
            </a:r>
          </a:p>
        </p:txBody>
      </p:sp>
      <p:pic>
        <p:nvPicPr>
          <p:cNvPr id="102408" name="Picture 12" descr="http://physics-animations.com/Physics/angl.gif"/>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6286500" y="4572000"/>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9" name="Picture 14" descr="http://physics-animations.com/Physics/erat.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928688" y="5357813"/>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7"/>
          <p:cNvSpPr txBox="1">
            <a:spLocks noChangeArrowheads="1"/>
          </p:cNvSpPr>
          <p:nvPr/>
        </p:nvSpPr>
        <p:spPr bwMode="auto">
          <a:xfrm>
            <a:off x="214313" y="190500"/>
            <a:ext cx="4000500"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dirty="0">
                <a:latin typeface="Times New Roman" panose="02020603050405020304" pitchFamily="18" charset="0"/>
              </a:rPr>
              <a:t>9. Rutherford's discovery of the nucleus Ernest Rutherford (1911)</a:t>
            </a:r>
          </a:p>
        </p:txBody>
      </p:sp>
      <p:pic>
        <p:nvPicPr>
          <p:cNvPr id="104451" name="Picture 8" descr="rbssch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626" y="1000125"/>
            <a:ext cx="3500438" cy="249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9">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625" y="3857625"/>
            <a:ext cx="16383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3" name="Picture 5" descr="Foucault's Pendulum in the Panthéon, Paris.">
            <a:hlinkClick r:id="rId5" action="ppaction://hlinkfile" tooltip="Foucault's Pendulum in the Panthéon, Paris."/>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143502" y="1143046"/>
            <a:ext cx="3533775"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4" name="Picture 6">
            <a:hlinkClick r:id="rId7"/>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143501" y="4143421"/>
            <a:ext cx="15875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Rectangle 10"/>
          <p:cNvSpPr>
            <a:spLocks noChangeArrowheads="1"/>
          </p:cNvSpPr>
          <p:nvPr/>
        </p:nvSpPr>
        <p:spPr bwMode="auto">
          <a:xfrm>
            <a:off x="7143752" y="407193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a:t>演示出地球的自转现象 </a:t>
            </a:r>
          </a:p>
        </p:txBody>
      </p:sp>
      <p:sp>
        <p:nvSpPr>
          <p:cNvPr id="104456" name="Text Box 2"/>
          <p:cNvSpPr txBox="1">
            <a:spLocks noChangeArrowheads="1"/>
          </p:cNvSpPr>
          <p:nvPr/>
        </p:nvSpPr>
        <p:spPr bwMode="auto">
          <a:xfrm>
            <a:off x="5072086" y="201613"/>
            <a:ext cx="3889375" cy="646331"/>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800" dirty="0">
                <a:latin typeface="Times New Roman" panose="02020603050405020304" pitchFamily="18" charset="0"/>
              </a:rPr>
              <a:t>10. Foucault pendulum</a:t>
            </a:r>
          </a:p>
          <a:p>
            <a:pPr algn="ctr" eaLnBrk="1" hangingPunct="1">
              <a:spcBef>
                <a:spcPct val="0"/>
              </a:spcBef>
              <a:buFontTx/>
              <a:buNone/>
            </a:pPr>
            <a:r>
              <a:rPr kumimoji="1" lang="en-US" altLang="zh-CN" sz="1800" dirty="0">
                <a:latin typeface="Times New Roman" panose="02020603050405020304" pitchFamily="18" charset="0"/>
              </a:rPr>
              <a:t>Jean Bernard Leon Foucault</a:t>
            </a:r>
          </a:p>
        </p:txBody>
      </p:sp>
      <p:pic>
        <p:nvPicPr>
          <p:cNvPr id="104457" name="Picture 2" descr="http://physics-animations.com/Physics/fouc02.gif"/>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7072313" y="4857750"/>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8" name="Picture 4" descr="http://physics-animations.com/Physics/Ressing.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2214563" y="4500563"/>
            <a:ext cx="19050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1"/>
          </p:nvPr>
        </p:nvSpPr>
        <p:spPr>
          <a:xfrm>
            <a:off x="304800" y="1447800"/>
            <a:ext cx="8610600" cy="2057400"/>
          </a:xfrm>
        </p:spPr>
        <p:txBody>
          <a:bodyPr/>
          <a:lstStyle/>
          <a:p>
            <a:pPr eaLnBrk="1" hangingPunct="1">
              <a:lnSpc>
                <a:spcPct val="120000"/>
              </a:lnSpc>
            </a:pPr>
            <a:r>
              <a:rPr lang="zh-CN" altLang="en-US" sz="2400" b="1" dirty="0"/>
              <a:t>学习阶段要学习多门功课，目标都是积累知识，提高能力，培养素质。</a:t>
            </a:r>
          </a:p>
          <a:p>
            <a:pPr eaLnBrk="1" hangingPunct="1">
              <a:lnSpc>
                <a:spcPct val="120000"/>
              </a:lnSpc>
              <a:spcBef>
                <a:spcPts val="600"/>
              </a:spcBef>
            </a:pPr>
            <a:r>
              <a:rPr lang="zh-CN" altLang="en-US" sz="2400" b="1" dirty="0"/>
              <a:t>物理实验课是一门基础课，是知识的底层，这底层的重要性更是不言而喻的</a:t>
            </a:r>
            <a:r>
              <a:rPr lang="zh-CN" altLang="en-US" sz="2400" dirty="0"/>
              <a:t>。  </a:t>
            </a:r>
          </a:p>
        </p:txBody>
      </p:sp>
      <p:sp>
        <p:nvSpPr>
          <p:cNvPr id="107523" name="Text Box 4"/>
          <p:cNvSpPr txBox="1">
            <a:spLocks noChangeArrowheads="1"/>
          </p:cNvSpPr>
          <p:nvPr/>
        </p:nvSpPr>
        <p:spPr bwMode="auto">
          <a:xfrm>
            <a:off x="533400" y="3581401"/>
            <a:ext cx="8458200" cy="990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3500"/>
              </a:lnSpc>
              <a:spcBef>
                <a:spcPct val="0"/>
              </a:spcBef>
              <a:buFontTx/>
              <a:buNone/>
            </a:pPr>
            <a:r>
              <a:rPr lang="zh-CN" altLang="en-US" sz="2400" b="1" dirty="0"/>
              <a:t>科学高峰正如一座金字塔，有着广阔的宽厚基础和高耸的塔尖。基础愈宽厚，塔尖可以愈高。 </a:t>
            </a:r>
          </a:p>
        </p:txBody>
      </p:sp>
      <p:sp>
        <p:nvSpPr>
          <p:cNvPr id="112645" name="Text Box 5"/>
          <p:cNvSpPr txBox="1">
            <a:spLocks noChangeArrowheads="1"/>
          </p:cNvSpPr>
          <p:nvPr/>
        </p:nvSpPr>
        <p:spPr bwMode="auto">
          <a:xfrm>
            <a:off x="338663" y="4941168"/>
            <a:ext cx="8686800" cy="79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defRPr/>
            </a:pPr>
            <a:r>
              <a:rPr lang="en-US" altLang="zh-CN" sz="2000" b="1" dirty="0"/>
              <a:t>        </a:t>
            </a:r>
            <a:r>
              <a:rPr lang="zh-CN" altLang="en-US" sz="2000" b="1" dirty="0"/>
              <a:t>在科大基础物理课程和物理实验（数理）是我校的“</a:t>
            </a:r>
            <a:r>
              <a:rPr lang="zh-CN" altLang="en-US" sz="2000" b="1" dirty="0">
                <a:solidFill>
                  <a:srgbClr val="FF0000"/>
                </a:solidFill>
                <a:latin typeface="黑体" panose="02010609060101010101" pitchFamily="49" charset="-122"/>
                <a:ea typeface="黑体" panose="02010609060101010101" pitchFamily="49" charset="-122"/>
              </a:rPr>
              <a:t>核心课程</a:t>
            </a:r>
            <a:r>
              <a:rPr lang="zh-CN" altLang="en-US" sz="2000" b="1" dirty="0"/>
              <a:t>”，核心课程是体现学校特色的课程，是博雅教育的内涵。</a:t>
            </a:r>
          </a:p>
        </p:txBody>
      </p:sp>
      <p:grpSp>
        <p:nvGrpSpPr>
          <p:cNvPr id="107525" name="Group 35"/>
          <p:cNvGrpSpPr>
            <a:grpSpLocks noChangeAspect="1"/>
          </p:cNvGrpSpPr>
          <p:nvPr/>
        </p:nvGrpSpPr>
        <p:grpSpPr bwMode="auto">
          <a:xfrm>
            <a:off x="392113" y="342900"/>
            <a:ext cx="8115300" cy="998538"/>
            <a:chOff x="1152" y="1275"/>
            <a:chExt cx="3408" cy="419"/>
          </a:xfrm>
        </p:grpSpPr>
        <p:grpSp>
          <p:nvGrpSpPr>
            <p:cNvPr id="107526" name="Group 3"/>
            <p:cNvGrpSpPr>
              <a:grpSpLocks/>
            </p:cNvGrpSpPr>
            <p:nvPr/>
          </p:nvGrpSpPr>
          <p:grpSpPr bwMode="auto">
            <a:xfrm>
              <a:off x="1152" y="1275"/>
              <a:ext cx="480" cy="419"/>
              <a:chOff x="1110" y="2656"/>
              <a:chExt cx="1549" cy="1351"/>
            </a:xfrm>
          </p:grpSpPr>
          <p:sp>
            <p:nvSpPr>
              <p:cNvPr id="10753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3600"/>
              </a:p>
            </p:txBody>
          </p:sp>
          <p:sp>
            <p:nvSpPr>
              <p:cNvPr id="107531"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3600"/>
              </a:p>
            </p:txBody>
          </p:sp>
          <p:sp>
            <p:nvSpPr>
              <p:cNvPr id="14" name="AutoShape 6"/>
              <p:cNvSpPr>
                <a:spLocks noChangeArrowheads="1"/>
              </p:cNvSpPr>
              <p:nvPr/>
            </p:nvSpPr>
            <p:spPr bwMode="gray">
              <a:xfrm>
                <a:off x="1200" y="2738"/>
                <a:ext cx="1349" cy="1166"/>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sz="3600"/>
              </a:p>
            </p:txBody>
          </p:sp>
        </p:grpSp>
        <p:sp>
          <p:nvSpPr>
            <p:cNvPr id="107527"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107528" name="Text Box 12"/>
            <p:cNvSpPr txBox="1">
              <a:spLocks noChangeArrowheads="1"/>
            </p:cNvSpPr>
            <p:nvPr/>
          </p:nvSpPr>
          <p:spPr bwMode="auto">
            <a:xfrm>
              <a:off x="1698" y="1362"/>
              <a:ext cx="2023"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b="1" dirty="0">
                  <a:solidFill>
                    <a:srgbClr val="000000"/>
                  </a:solidFill>
                  <a:latin typeface="黑体" panose="02010609060101010101" pitchFamily="49" charset="-122"/>
                  <a:ea typeface="黑体" panose="02010609060101010101" pitchFamily="49" charset="-122"/>
                </a:rPr>
                <a:t>物理实验教学的重要性</a:t>
              </a:r>
              <a:endParaRPr kumimoji="1" lang="zh-CN" altLang="en-US" sz="3600" b="1" dirty="0">
                <a:solidFill>
                  <a:srgbClr val="000000"/>
                </a:solidFill>
                <a:ea typeface="黑体" panose="02010609060101010101" pitchFamily="49" charset="-122"/>
              </a:endParaRPr>
            </a:p>
          </p:txBody>
        </p:sp>
        <p:sp>
          <p:nvSpPr>
            <p:cNvPr id="107529" name="Text Box 13"/>
            <p:cNvSpPr txBox="1">
              <a:spLocks noChangeArrowheads="1"/>
            </p:cNvSpPr>
            <p:nvPr/>
          </p:nvSpPr>
          <p:spPr bwMode="gray">
            <a:xfrm>
              <a:off x="1295" y="1337"/>
              <a:ext cx="185"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3600" b="1" dirty="0">
                  <a:solidFill>
                    <a:schemeClr val="bg1"/>
                  </a:solidFill>
                </a:rPr>
                <a:t>3</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984500" y="152400"/>
            <a:ext cx="4724400" cy="838200"/>
          </a:xfrm>
        </p:spPr>
        <p:txBody>
          <a:bodyPr/>
          <a:lstStyle/>
          <a:p>
            <a:pPr eaLnBrk="1" hangingPunct="1"/>
            <a:r>
              <a:rPr lang="zh-CN" altLang="en-US" dirty="0">
                <a:ea typeface="华文隶书" panose="02010800040101010101" pitchFamily="2" charset="-122"/>
              </a:rPr>
              <a:t>科学实验</a:t>
            </a:r>
          </a:p>
        </p:txBody>
      </p:sp>
      <p:sp>
        <p:nvSpPr>
          <p:cNvPr id="105475" name="Rectangle 3"/>
          <p:cNvSpPr>
            <a:spLocks noGrp="1" noChangeArrowheads="1"/>
          </p:cNvSpPr>
          <p:nvPr>
            <p:ph type="body" idx="1"/>
          </p:nvPr>
        </p:nvSpPr>
        <p:spPr>
          <a:xfrm>
            <a:off x="2281238" y="1143000"/>
            <a:ext cx="6119812" cy="457200"/>
          </a:xfrm>
          <a:solidFill>
            <a:srgbClr val="FFCC99"/>
          </a:solidFill>
          <a:ln w="28575">
            <a:solidFill>
              <a:srgbClr val="FF0000">
                <a:alpha val="70195"/>
              </a:srgbClr>
            </a:solidFill>
            <a:prstDash val="sysDash"/>
            <a:miter lim="800000"/>
            <a:headEnd/>
            <a:tailEnd/>
          </a:ln>
        </p:spPr>
        <p:txBody>
          <a:bodyPr/>
          <a:lstStyle/>
          <a:p>
            <a:pPr algn="ctr" eaLnBrk="1" hangingPunct="1">
              <a:buFontTx/>
              <a:buNone/>
            </a:pPr>
            <a:r>
              <a:rPr lang="zh-CN" altLang="en-US" sz="2400" b="1"/>
              <a:t>确定课题，构思模型，设计实验方案</a:t>
            </a:r>
          </a:p>
        </p:txBody>
      </p:sp>
      <p:sp>
        <p:nvSpPr>
          <p:cNvPr id="105476" name="Text Box 4"/>
          <p:cNvSpPr txBox="1">
            <a:spLocks noChangeArrowheads="1"/>
          </p:cNvSpPr>
          <p:nvPr/>
        </p:nvSpPr>
        <p:spPr bwMode="auto">
          <a:xfrm>
            <a:off x="2286003" y="2209846"/>
            <a:ext cx="6119813" cy="461963"/>
          </a:xfrm>
          <a:prstGeom prst="rect">
            <a:avLst/>
          </a:prstGeom>
          <a:solidFill>
            <a:srgbClr val="CCFFFF"/>
          </a:solidFill>
          <a:ln w="28575">
            <a:solidFill>
              <a:srgbClr val="00FF00"/>
            </a:solidFill>
            <a:prstDash val="sysDash"/>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t>制作或选择实验装置，准备实验设备</a:t>
            </a:r>
          </a:p>
        </p:txBody>
      </p:sp>
      <p:sp>
        <p:nvSpPr>
          <p:cNvPr id="105477" name="Text Box 5"/>
          <p:cNvSpPr txBox="1">
            <a:spLocks noChangeArrowheads="1"/>
          </p:cNvSpPr>
          <p:nvPr/>
        </p:nvSpPr>
        <p:spPr bwMode="auto">
          <a:xfrm>
            <a:off x="2287481" y="3200404"/>
            <a:ext cx="6062878" cy="461665"/>
          </a:xfrm>
          <a:prstGeom prst="rect">
            <a:avLst/>
          </a:prstGeom>
          <a:solidFill>
            <a:srgbClr val="99CCFF"/>
          </a:solidFill>
          <a:ln w="28575">
            <a:solidFill>
              <a:srgbClr val="0033CC"/>
            </a:solidFill>
            <a:prstDash val="sysDash"/>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t>观测和测量数据，进行实验操作，记录数据</a:t>
            </a:r>
          </a:p>
        </p:txBody>
      </p:sp>
      <p:sp>
        <p:nvSpPr>
          <p:cNvPr id="105478" name="Text Box 6"/>
          <p:cNvSpPr txBox="1">
            <a:spLocks noChangeArrowheads="1"/>
          </p:cNvSpPr>
          <p:nvPr/>
        </p:nvSpPr>
        <p:spPr bwMode="auto">
          <a:xfrm>
            <a:off x="2276498" y="4191046"/>
            <a:ext cx="6119813" cy="461963"/>
          </a:xfrm>
          <a:prstGeom prst="rect">
            <a:avLst/>
          </a:prstGeom>
          <a:solidFill>
            <a:srgbClr val="FF99CC"/>
          </a:solidFill>
          <a:ln w="28575">
            <a:solidFill>
              <a:srgbClr val="FFFF00"/>
            </a:solidFill>
            <a:prstDash val="sysDash"/>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a:t>分析</a:t>
            </a:r>
            <a:r>
              <a:rPr lang="zh-CN" altLang="zh-CN" sz="2400" b="1"/>
              <a:t>、</a:t>
            </a:r>
            <a:r>
              <a:rPr lang="zh-CN" altLang="en-US" sz="2400" b="1"/>
              <a:t>整理数据结果，得出结论</a:t>
            </a:r>
          </a:p>
        </p:txBody>
      </p:sp>
      <p:sp>
        <p:nvSpPr>
          <p:cNvPr id="105479" name="Text Box 7"/>
          <p:cNvSpPr txBox="1">
            <a:spLocks noChangeArrowheads="1"/>
          </p:cNvSpPr>
          <p:nvPr/>
        </p:nvSpPr>
        <p:spPr bwMode="auto">
          <a:xfrm>
            <a:off x="2511425" y="5216571"/>
            <a:ext cx="5638800" cy="830263"/>
          </a:xfrm>
          <a:prstGeom prst="rect">
            <a:avLst/>
          </a:prstGeom>
          <a:solidFill>
            <a:srgbClr val="FF3300"/>
          </a:solidFill>
          <a:ln w="28575">
            <a:solidFill>
              <a:srgbClr val="000066"/>
            </a:solidFill>
            <a:prstDash val="sysDash"/>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bg1"/>
                </a:solidFill>
              </a:rPr>
              <a:t> </a:t>
            </a:r>
            <a:r>
              <a:rPr lang="zh-CN" altLang="en-US" sz="2400" b="1">
                <a:solidFill>
                  <a:schemeClr val="bg1"/>
                </a:solidFill>
              </a:rPr>
              <a:t>研讨实验结果，是否支持原设计课题思想，或部分确定</a:t>
            </a:r>
            <a:r>
              <a:rPr lang="en-US" altLang="zh-CN" sz="2400" b="1">
                <a:solidFill>
                  <a:schemeClr val="bg1"/>
                </a:solidFill>
              </a:rPr>
              <a:t>,</a:t>
            </a:r>
            <a:r>
              <a:rPr lang="zh-CN" altLang="en-US" sz="2400" b="1">
                <a:solidFill>
                  <a:schemeClr val="bg1"/>
                </a:solidFill>
              </a:rPr>
              <a:t>或尚需改进</a:t>
            </a:r>
            <a:r>
              <a:rPr lang="en-US" altLang="zh-CN" sz="2400" b="1">
                <a:solidFill>
                  <a:schemeClr val="bg1"/>
                </a:solidFill>
              </a:rPr>
              <a:t>?</a:t>
            </a:r>
          </a:p>
        </p:txBody>
      </p:sp>
      <p:sp>
        <p:nvSpPr>
          <p:cNvPr id="105480" name="Text Box 15"/>
          <p:cNvSpPr txBox="1">
            <a:spLocks noChangeArrowheads="1"/>
          </p:cNvSpPr>
          <p:nvPr/>
        </p:nvSpPr>
        <p:spPr bwMode="auto">
          <a:xfrm>
            <a:off x="179390" y="1448882"/>
            <a:ext cx="1666875" cy="4339650"/>
          </a:xfrm>
          <a:prstGeom prst="rect">
            <a:avLst/>
          </a:prstGeom>
          <a:solidFill>
            <a:srgbClr val="FFFF00"/>
          </a:solidFill>
          <a:ln w="28575">
            <a:solidFill>
              <a:srgbClr val="FF0000"/>
            </a:solidFill>
            <a:prstDash val="lgDashDot"/>
            <a:miter lim="800000"/>
            <a:headEnd/>
            <a:tailEnd/>
          </a:ln>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solidFill>
                  <a:schemeClr val="accent2"/>
                </a:solidFill>
              </a:rPr>
              <a:t>科学实验的目标在于探索</a:t>
            </a:r>
            <a:r>
              <a:rPr lang="en-US" altLang="zh-CN" sz="2400" b="1">
                <a:solidFill>
                  <a:schemeClr val="accent2"/>
                </a:solidFill>
              </a:rPr>
              <a:t>,</a:t>
            </a:r>
          </a:p>
          <a:p>
            <a:pPr eaLnBrk="1" hangingPunct="1">
              <a:lnSpc>
                <a:spcPct val="150000"/>
              </a:lnSpc>
              <a:spcBef>
                <a:spcPct val="0"/>
              </a:spcBef>
              <a:buFontTx/>
              <a:buNone/>
            </a:pPr>
            <a:r>
              <a:rPr lang="zh-CN" altLang="en-US" sz="2400" b="1"/>
              <a:t>科学实验的成功会揭示自然界的奥秘</a:t>
            </a:r>
          </a:p>
          <a:p>
            <a:pPr eaLnBrk="1" hangingPunct="1">
              <a:spcBef>
                <a:spcPct val="0"/>
              </a:spcBef>
              <a:buFontTx/>
              <a:buNone/>
            </a:pPr>
            <a:endParaRPr lang="en-US" altLang="zh-CN" sz="2400" b="1"/>
          </a:p>
        </p:txBody>
      </p:sp>
      <p:sp>
        <p:nvSpPr>
          <p:cNvPr id="105481" name="AutoShape 8"/>
          <p:cNvSpPr>
            <a:spLocks noChangeArrowheads="1"/>
          </p:cNvSpPr>
          <p:nvPr/>
        </p:nvSpPr>
        <p:spPr bwMode="auto">
          <a:xfrm>
            <a:off x="5181600" y="1600200"/>
            <a:ext cx="304800" cy="609600"/>
          </a:xfrm>
          <a:prstGeom prst="downArrow">
            <a:avLst>
              <a:gd name="adj1" fmla="val 50000"/>
              <a:gd name="adj2" fmla="val 100000"/>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5482" name="AutoShape 8"/>
          <p:cNvSpPr>
            <a:spLocks noChangeArrowheads="1"/>
          </p:cNvSpPr>
          <p:nvPr/>
        </p:nvSpPr>
        <p:spPr bwMode="auto">
          <a:xfrm>
            <a:off x="5181600" y="3657600"/>
            <a:ext cx="304800" cy="533400"/>
          </a:xfrm>
          <a:prstGeom prst="downArrow">
            <a:avLst>
              <a:gd name="adj1" fmla="val 50000"/>
              <a:gd name="adj2" fmla="val 100001"/>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5483" name="AutoShape 8"/>
          <p:cNvSpPr>
            <a:spLocks noChangeArrowheads="1"/>
          </p:cNvSpPr>
          <p:nvPr/>
        </p:nvSpPr>
        <p:spPr bwMode="auto">
          <a:xfrm>
            <a:off x="5181600" y="2667000"/>
            <a:ext cx="304800" cy="533400"/>
          </a:xfrm>
          <a:prstGeom prst="downArrow">
            <a:avLst>
              <a:gd name="adj1" fmla="val 50000"/>
              <a:gd name="adj2" fmla="val 100001"/>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5484" name="AutoShape 8"/>
          <p:cNvSpPr>
            <a:spLocks noChangeArrowheads="1"/>
          </p:cNvSpPr>
          <p:nvPr/>
        </p:nvSpPr>
        <p:spPr bwMode="auto">
          <a:xfrm>
            <a:off x="5181600" y="4648200"/>
            <a:ext cx="304800" cy="533400"/>
          </a:xfrm>
          <a:prstGeom prst="downArrow">
            <a:avLst>
              <a:gd name="adj1" fmla="val 50000"/>
              <a:gd name="adj2" fmla="val 100001"/>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Tree>
    <p:extLst>
      <p:ext uri="{BB962C8B-B14F-4D97-AF65-F5344CB8AC3E}">
        <p14:creationId xmlns:p14="http://schemas.microsoft.com/office/powerpoint/2010/main" xmlns="" val="2724294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062288" y="152400"/>
            <a:ext cx="4724400" cy="838200"/>
          </a:xfrm>
        </p:spPr>
        <p:txBody>
          <a:bodyPr/>
          <a:lstStyle/>
          <a:p>
            <a:pPr eaLnBrk="1" hangingPunct="1"/>
            <a:r>
              <a:rPr lang="zh-CN" altLang="en-US">
                <a:ea typeface="华文隶书" panose="02010800040101010101" pitchFamily="2" charset="-122"/>
              </a:rPr>
              <a:t>教学实验</a:t>
            </a:r>
          </a:p>
        </p:txBody>
      </p:sp>
      <p:sp>
        <p:nvSpPr>
          <p:cNvPr id="106499" name="Rectangle 3"/>
          <p:cNvSpPr>
            <a:spLocks noGrp="1" noChangeArrowheads="1"/>
          </p:cNvSpPr>
          <p:nvPr>
            <p:ph type="body" idx="1"/>
          </p:nvPr>
        </p:nvSpPr>
        <p:spPr>
          <a:xfrm>
            <a:off x="2627313" y="1219200"/>
            <a:ext cx="5562600" cy="457200"/>
          </a:xfrm>
          <a:solidFill>
            <a:srgbClr val="FFCC99"/>
          </a:solidFill>
          <a:ln w="28575">
            <a:solidFill>
              <a:srgbClr val="FF0000"/>
            </a:solidFill>
            <a:prstDash val="sysDash"/>
            <a:bevel/>
            <a:headEnd/>
            <a:tailEnd/>
          </a:ln>
        </p:spPr>
        <p:txBody>
          <a:bodyPr/>
          <a:lstStyle/>
          <a:p>
            <a:pPr eaLnBrk="1" hangingPunct="1">
              <a:buFontTx/>
              <a:buNone/>
            </a:pPr>
            <a:r>
              <a:rPr lang="en-US" altLang="zh-CN" sz="2400" b="1"/>
              <a:t>   </a:t>
            </a:r>
            <a:r>
              <a:rPr lang="zh-CN" altLang="en-US" sz="2400" b="1"/>
              <a:t>教师精心准备课题，设计实验方案</a:t>
            </a:r>
          </a:p>
        </p:txBody>
      </p:sp>
      <p:sp>
        <p:nvSpPr>
          <p:cNvPr id="106500" name="Text Box 4"/>
          <p:cNvSpPr txBox="1">
            <a:spLocks noChangeArrowheads="1"/>
          </p:cNvSpPr>
          <p:nvPr/>
        </p:nvSpPr>
        <p:spPr bwMode="auto">
          <a:xfrm>
            <a:off x="2636838" y="2286046"/>
            <a:ext cx="5562600" cy="461963"/>
          </a:xfrm>
          <a:prstGeom prst="rect">
            <a:avLst/>
          </a:prstGeom>
          <a:solidFill>
            <a:srgbClr val="FFFF00">
              <a:alpha val="59999"/>
            </a:srgbClr>
          </a:solidFill>
          <a:ln w="28575">
            <a:solidFill>
              <a:srgbClr val="0033CC"/>
            </a:solidFill>
            <a:prstDash val="sysDash"/>
            <a:bevel/>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a:t>   </a:t>
            </a:r>
            <a:r>
              <a:rPr lang="en-US" altLang="zh-CN" sz="2400" b="1"/>
              <a:t>  </a:t>
            </a:r>
            <a:r>
              <a:rPr lang="zh-CN" altLang="en-US" sz="2400" b="1"/>
              <a:t>教师选择实验装置，准备实验设备</a:t>
            </a:r>
          </a:p>
        </p:txBody>
      </p:sp>
      <p:sp>
        <p:nvSpPr>
          <p:cNvPr id="106501" name="Text Box 5"/>
          <p:cNvSpPr txBox="1">
            <a:spLocks noChangeArrowheads="1"/>
          </p:cNvSpPr>
          <p:nvPr/>
        </p:nvSpPr>
        <p:spPr bwMode="auto">
          <a:xfrm>
            <a:off x="2378075" y="3352807"/>
            <a:ext cx="6062878" cy="461665"/>
          </a:xfrm>
          <a:prstGeom prst="rect">
            <a:avLst/>
          </a:prstGeom>
          <a:solidFill>
            <a:srgbClr val="92D050">
              <a:alpha val="54901"/>
            </a:srgbClr>
          </a:solidFill>
          <a:ln w="28575">
            <a:solidFill>
              <a:srgbClr val="333300"/>
            </a:solidFill>
            <a:prstDash val="sysDash"/>
            <a:bevel/>
            <a:headEnd/>
            <a:tailEnd/>
          </a:ln>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t>观测和测量数据，进行实验操作，记录数据</a:t>
            </a:r>
          </a:p>
        </p:txBody>
      </p:sp>
      <p:sp>
        <p:nvSpPr>
          <p:cNvPr id="106502" name="Text Box 6"/>
          <p:cNvSpPr txBox="1">
            <a:spLocks noChangeArrowheads="1"/>
          </p:cNvSpPr>
          <p:nvPr/>
        </p:nvSpPr>
        <p:spPr bwMode="auto">
          <a:xfrm>
            <a:off x="2627313" y="4419646"/>
            <a:ext cx="5562600" cy="461963"/>
          </a:xfrm>
          <a:prstGeom prst="rect">
            <a:avLst/>
          </a:prstGeom>
          <a:solidFill>
            <a:srgbClr val="99CCFF"/>
          </a:solidFill>
          <a:ln w="28575">
            <a:solidFill>
              <a:srgbClr val="7030A0"/>
            </a:solidFill>
            <a:prstDash val="sysDash"/>
            <a:bevel/>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a:t>     </a:t>
            </a:r>
            <a:r>
              <a:rPr lang="zh-CN" altLang="en-US" sz="2400" b="1"/>
              <a:t>分析</a:t>
            </a:r>
            <a:r>
              <a:rPr lang="zh-CN" altLang="zh-CN" sz="2400" b="1"/>
              <a:t>、</a:t>
            </a:r>
            <a:r>
              <a:rPr lang="zh-CN" altLang="en-US" sz="2400" b="1"/>
              <a:t>整理数据结果，得出结论</a:t>
            </a:r>
          </a:p>
        </p:txBody>
      </p:sp>
      <p:sp>
        <p:nvSpPr>
          <p:cNvPr id="106503" name="AutoShape 8"/>
          <p:cNvSpPr>
            <a:spLocks noChangeArrowheads="1"/>
          </p:cNvSpPr>
          <p:nvPr/>
        </p:nvSpPr>
        <p:spPr bwMode="auto">
          <a:xfrm>
            <a:off x="5257800" y="1676400"/>
            <a:ext cx="304800" cy="609600"/>
          </a:xfrm>
          <a:prstGeom prst="downArrow">
            <a:avLst>
              <a:gd name="adj1" fmla="val 50000"/>
              <a:gd name="adj2" fmla="val 100000"/>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6504" name="Text Box 12"/>
          <p:cNvSpPr txBox="1">
            <a:spLocks noChangeArrowheads="1"/>
          </p:cNvSpPr>
          <p:nvPr/>
        </p:nvSpPr>
        <p:spPr bwMode="auto">
          <a:xfrm>
            <a:off x="250848" y="1052514"/>
            <a:ext cx="1825625" cy="3970318"/>
          </a:xfrm>
          <a:prstGeom prst="rect">
            <a:avLst/>
          </a:prstGeom>
          <a:solidFill>
            <a:srgbClr val="FFFF00"/>
          </a:solidFill>
          <a:ln w="28575">
            <a:solidFill>
              <a:srgbClr val="FF0000"/>
            </a:solidFill>
            <a:prstDash val="dashDot"/>
            <a:bevel/>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t>教学实验的目标在于培养人才。</a:t>
            </a:r>
            <a:endParaRPr lang="en-US" altLang="zh-CN" sz="2400" b="1"/>
          </a:p>
          <a:p>
            <a:pPr eaLnBrk="1" hangingPunct="1">
              <a:lnSpc>
                <a:spcPct val="150000"/>
              </a:lnSpc>
              <a:spcBef>
                <a:spcPct val="0"/>
              </a:spcBef>
              <a:buFontTx/>
              <a:buNone/>
            </a:pPr>
            <a:r>
              <a:rPr lang="zh-CN" altLang="en-US" sz="2400" b="1"/>
              <a:t>担负培养学生实验能力和科研素质的任务。</a:t>
            </a:r>
            <a:endParaRPr lang="en-US" altLang="zh-CN" sz="2400" b="1"/>
          </a:p>
        </p:txBody>
      </p:sp>
      <p:sp>
        <p:nvSpPr>
          <p:cNvPr id="106505" name="Text Box 14"/>
          <p:cNvSpPr txBox="1">
            <a:spLocks noChangeArrowheads="1"/>
          </p:cNvSpPr>
          <p:nvPr/>
        </p:nvSpPr>
        <p:spPr bwMode="auto">
          <a:xfrm>
            <a:off x="1789113" y="5300663"/>
            <a:ext cx="6096000" cy="1384300"/>
          </a:xfrm>
          <a:prstGeom prst="rect">
            <a:avLst/>
          </a:prstGeom>
          <a:solidFill>
            <a:srgbClr val="CCFFCC"/>
          </a:solidFill>
          <a:ln w="28575" cap="rnd">
            <a:solidFill>
              <a:srgbClr val="FF0000"/>
            </a:solidFill>
            <a:prstDash val="dashDot"/>
            <a:bevel/>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0"/>
              </a:spcBef>
              <a:buFontTx/>
              <a:buNone/>
            </a:pPr>
            <a:r>
              <a:rPr lang="zh-CN" altLang="en-US" sz="2800" b="1">
                <a:latin typeface="黑体" panose="02010609060101010101" pitchFamily="49" charset="-122"/>
                <a:ea typeface="黑体" panose="02010609060101010101" pitchFamily="49" charset="-122"/>
              </a:rPr>
              <a:t>基础实验只做第三、四两过程</a:t>
            </a:r>
            <a:endParaRPr lang="en-US" altLang="zh-CN" sz="2800" b="1">
              <a:latin typeface="黑体" panose="02010609060101010101" pitchFamily="49" charset="-122"/>
              <a:ea typeface="黑体" panose="02010609060101010101" pitchFamily="49" charset="-122"/>
            </a:endParaRPr>
          </a:p>
          <a:p>
            <a:pPr algn="ctr" eaLnBrk="1" hangingPunct="1">
              <a:lnSpc>
                <a:spcPct val="150000"/>
              </a:lnSpc>
              <a:spcBef>
                <a:spcPct val="0"/>
              </a:spcBef>
              <a:buFontTx/>
              <a:buNone/>
            </a:pPr>
            <a:r>
              <a:rPr lang="zh-CN" altLang="en-US" sz="2800" b="1">
                <a:latin typeface="黑体" panose="02010609060101010101" pitchFamily="49" charset="-122"/>
                <a:ea typeface="黑体" panose="02010609060101010101" pitchFamily="49" charset="-122"/>
              </a:rPr>
              <a:t>高年级学生实验要经历全过程</a:t>
            </a:r>
            <a:endParaRPr lang="en-US" altLang="zh-CN" sz="2800" b="1">
              <a:latin typeface="黑体" panose="02010609060101010101" pitchFamily="49" charset="-122"/>
              <a:ea typeface="黑体" panose="02010609060101010101" pitchFamily="49" charset="-122"/>
            </a:endParaRPr>
          </a:p>
        </p:txBody>
      </p:sp>
      <p:sp>
        <p:nvSpPr>
          <p:cNvPr id="106506" name="AutoShape 8"/>
          <p:cNvSpPr>
            <a:spLocks noChangeArrowheads="1"/>
          </p:cNvSpPr>
          <p:nvPr/>
        </p:nvSpPr>
        <p:spPr bwMode="auto">
          <a:xfrm>
            <a:off x="5257800" y="2743200"/>
            <a:ext cx="304800" cy="609600"/>
          </a:xfrm>
          <a:prstGeom prst="downArrow">
            <a:avLst>
              <a:gd name="adj1" fmla="val 50000"/>
              <a:gd name="adj2" fmla="val 100000"/>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6507" name="AutoShape 8"/>
          <p:cNvSpPr>
            <a:spLocks noChangeArrowheads="1"/>
          </p:cNvSpPr>
          <p:nvPr/>
        </p:nvSpPr>
        <p:spPr bwMode="auto">
          <a:xfrm>
            <a:off x="5257800" y="3810000"/>
            <a:ext cx="304800" cy="609600"/>
          </a:xfrm>
          <a:prstGeom prst="downArrow">
            <a:avLst>
              <a:gd name="adj1" fmla="val 50000"/>
              <a:gd name="adj2" fmla="val 100000"/>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Tree>
    <p:extLst>
      <p:ext uri="{BB962C8B-B14F-4D97-AF65-F5344CB8AC3E}">
        <p14:creationId xmlns:p14="http://schemas.microsoft.com/office/powerpoint/2010/main" xmlns="" val="2165798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88" y="96450"/>
            <a:ext cx="3892412" cy="553998"/>
          </a:xfrm>
          <a:prstGeom prst="rect">
            <a:avLst/>
          </a:prstGeom>
        </p:spPr>
        <p:txBody>
          <a:bodyPr wrap="none">
            <a:spAutoFit/>
          </a:bodyPr>
          <a:lstStyle/>
          <a:p>
            <a:pPr>
              <a:lnSpc>
                <a:spcPts val="3600"/>
              </a:lnSpc>
            </a:pP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物理实验的教学目标</a:t>
            </a:r>
          </a:p>
        </p:txBody>
      </p:sp>
      <p:sp>
        <p:nvSpPr>
          <p:cNvPr id="8" name="TextBox 1"/>
          <p:cNvSpPr txBox="1"/>
          <p:nvPr/>
        </p:nvSpPr>
        <p:spPr>
          <a:xfrm>
            <a:off x="258343" y="986802"/>
            <a:ext cx="8496944" cy="2483372"/>
          </a:xfrm>
          <a:prstGeom prst="rect">
            <a:avLst/>
          </a:prstGeom>
          <a:noFill/>
        </p:spPr>
        <p:txBody>
          <a:bodyPr wrap="square" rtlCol="0">
            <a:spAutoFit/>
          </a:bodyPr>
          <a:lstStyle/>
          <a:p>
            <a:r>
              <a:rPr lang="zh-CN" altLang="en-US" sz="3600" b="1" baseline="-25000" dirty="0">
                <a:latin typeface="宋体" panose="02010600030101010101" pitchFamily="2" charset="-122"/>
              </a:rPr>
              <a:t>通过</a:t>
            </a:r>
            <a:r>
              <a:rPr lang="zh-CN" altLang="en-US" sz="3600" b="1" u="sng" baseline="-25000" dirty="0">
                <a:solidFill>
                  <a:srgbClr val="00B0F0"/>
                </a:solidFill>
                <a:latin typeface="宋体" panose="02010600030101010101" pitchFamily="2" charset="-122"/>
              </a:rPr>
              <a:t>典型案例教学</a:t>
            </a:r>
            <a:r>
              <a:rPr lang="zh-CN" altLang="en-US" sz="3600" b="1" baseline="-25000" dirty="0">
                <a:latin typeface="宋体" panose="02010600030101010101" pitchFamily="2" charset="-122"/>
              </a:rPr>
              <a:t>：</a:t>
            </a:r>
            <a:endParaRPr lang="en-US" altLang="zh-CN" sz="3600" b="1" baseline="-25000" dirty="0">
              <a:latin typeface="宋体" panose="02010600030101010101" pitchFamily="2" charset="-122"/>
            </a:endParaRPr>
          </a:p>
          <a:p>
            <a:pPr marL="720000">
              <a:lnSpc>
                <a:spcPct val="120000"/>
              </a:lnSpc>
              <a:spcBef>
                <a:spcPts val="1200"/>
              </a:spcBef>
            </a:pPr>
            <a:r>
              <a:rPr lang="zh-CN" altLang="en-US" sz="3600" b="1" baseline="-25000" dirty="0">
                <a:latin typeface="宋体" panose="02010600030101010101" pitchFamily="2" charset="-122"/>
              </a:rPr>
              <a:t>让学生掌握物理量的测量方法、仪器使用、实验技能、数据处理；</a:t>
            </a:r>
            <a:endParaRPr lang="en-US" altLang="zh-CN" sz="3600" b="1" baseline="-25000" dirty="0">
              <a:latin typeface="宋体" panose="02010600030101010101" pitchFamily="2" charset="-122"/>
            </a:endParaRPr>
          </a:p>
          <a:p>
            <a:pPr marL="720000">
              <a:lnSpc>
                <a:spcPct val="120000"/>
              </a:lnSpc>
              <a:spcBef>
                <a:spcPts val="1200"/>
              </a:spcBef>
            </a:pPr>
            <a:r>
              <a:rPr lang="zh-CN" altLang="en-US" sz="3600" b="1" baseline="-25000" dirty="0">
                <a:latin typeface="宋体" panose="02010600030101010101" pitchFamily="2" charset="-122"/>
              </a:rPr>
              <a:t>引导学生运用物理原理解决实际问题，学习物理学研究的基本方法。</a:t>
            </a:r>
          </a:p>
        </p:txBody>
      </p:sp>
      <p:sp>
        <p:nvSpPr>
          <p:cNvPr id="12" name="Rectangle 5"/>
          <p:cNvSpPr>
            <a:spLocks noChangeArrowheads="1"/>
          </p:cNvSpPr>
          <p:nvPr/>
        </p:nvSpPr>
        <p:spPr bwMode="auto">
          <a:xfrm>
            <a:off x="1199933" y="3789039"/>
            <a:ext cx="7056784" cy="681790"/>
          </a:xfrm>
          <a:prstGeom prst="rect">
            <a:avLst/>
          </a:prstGeom>
          <a:noFill/>
          <a:ln w="12700">
            <a:noFill/>
            <a:miter lim="800000"/>
            <a:headEnd/>
            <a:tailEnd/>
          </a:ln>
          <a:effectLst/>
        </p:spPr>
        <p:txBody>
          <a:bodyPr wrap="square">
            <a:spAutoFit/>
          </a:bodyPr>
          <a:lstStyle/>
          <a:p>
            <a:pPr>
              <a:lnSpc>
                <a:spcPct val="150000"/>
              </a:lnSpc>
            </a:pPr>
            <a:r>
              <a:rPr lang="zh-CN" altLang="en-US" sz="4400" b="1" baseline="-25000" dirty="0">
                <a:solidFill>
                  <a:srgbClr val="FF0000"/>
                </a:solidFill>
                <a:ea typeface="黑体" pitchFamily="2" charset="-122"/>
              </a:rPr>
              <a:t>能力培养为主                 知识传授为辅</a:t>
            </a:r>
            <a:endParaRPr lang="en-US" altLang="zh-CN" sz="4400" b="1" baseline="-25000" dirty="0">
              <a:solidFill>
                <a:srgbClr val="FF0000"/>
              </a:solidFill>
              <a:ea typeface="黑体" pitchFamily="2" charset="-122"/>
            </a:endParaRPr>
          </a:p>
        </p:txBody>
      </p:sp>
      <p:sp>
        <p:nvSpPr>
          <p:cNvPr id="13" name="Rectangle 5">
            <a:extLst>
              <a:ext uri="{FF2B5EF4-FFF2-40B4-BE49-F238E27FC236}">
                <a16:creationId xmlns:a16="http://schemas.microsoft.com/office/drawing/2014/main" xmlns="" id="{4183BFC1-B01D-4D85-976E-065BCA9B0FB3}"/>
              </a:ext>
            </a:extLst>
          </p:cNvPr>
          <p:cNvSpPr>
            <a:spLocks noChangeArrowheads="1"/>
          </p:cNvSpPr>
          <p:nvPr/>
        </p:nvSpPr>
        <p:spPr bwMode="auto">
          <a:xfrm>
            <a:off x="494999" y="4725144"/>
            <a:ext cx="8496943" cy="1128579"/>
          </a:xfrm>
          <a:prstGeom prst="rect">
            <a:avLst/>
          </a:prstGeom>
          <a:noFill/>
          <a:ln w="12700">
            <a:noFill/>
            <a:miter lim="800000"/>
            <a:headEnd/>
            <a:tailEnd/>
          </a:ln>
          <a:effectLst/>
        </p:spPr>
        <p:txBody>
          <a:bodyPr wrap="square">
            <a:spAutoFit/>
          </a:bodyPr>
          <a:lstStyle/>
          <a:p>
            <a:pPr indent="457200">
              <a:lnSpc>
                <a:spcPct val="150000"/>
              </a:lnSpc>
            </a:pPr>
            <a:r>
              <a:rPr lang="zh-CN" altLang="en-US" sz="3600" b="1" baseline="-25000" dirty="0"/>
              <a:t>设计、动手、观察、发现问题，思考、解决问题，再思考、再发现问题。</a:t>
            </a:r>
            <a:endParaRPr lang="en-US" altLang="zh-CN" sz="3600" b="1" baseline="-25000" dirty="0"/>
          </a:p>
        </p:txBody>
      </p:sp>
    </p:spTree>
    <p:extLst>
      <p:ext uri="{BB962C8B-B14F-4D97-AF65-F5344CB8AC3E}">
        <p14:creationId xmlns:p14="http://schemas.microsoft.com/office/powerpoint/2010/main" xmlns="" val="128363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5">
            <a:extLst>
              <a:ext uri="{FF2B5EF4-FFF2-40B4-BE49-F238E27FC236}">
                <a16:creationId xmlns:a16="http://schemas.microsoft.com/office/drawing/2014/main" xmlns="" id="{408E781D-384F-3729-9BA0-3BE89DCE036B}"/>
              </a:ext>
            </a:extLst>
          </p:cNvPr>
          <p:cNvGrpSpPr>
            <a:grpSpLocks noChangeAspect="1"/>
          </p:cNvGrpSpPr>
          <p:nvPr/>
        </p:nvGrpSpPr>
        <p:grpSpPr bwMode="auto">
          <a:xfrm>
            <a:off x="468947" y="259742"/>
            <a:ext cx="8227220" cy="997744"/>
            <a:chOff x="1152" y="1275"/>
            <a:chExt cx="3455" cy="419"/>
          </a:xfrm>
        </p:grpSpPr>
        <p:grpSp>
          <p:nvGrpSpPr>
            <p:cNvPr id="11" name="Group 3">
              <a:extLst>
                <a:ext uri="{FF2B5EF4-FFF2-40B4-BE49-F238E27FC236}">
                  <a16:creationId xmlns:a16="http://schemas.microsoft.com/office/drawing/2014/main" xmlns="" id="{2136D58F-8F5B-B3E5-A93B-5337DA84AAC1}"/>
                </a:ext>
              </a:extLst>
            </p:cNvPr>
            <p:cNvGrpSpPr>
              <a:grpSpLocks/>
            </p:cNvGrpSpPr>
            <p:nvPr/>
          </p:nvGrpSpPr>
          <p:grpSpPr bwMode="auto">
            <a:xfrm>
              <a:off x="1152" y="1275"/>
              <a:ext cx="480" cy="419"/>
              <a:chOff x="1110" y="2656"/>
              <a:chExt cx="1549" cy="1351"/>
            </a:xfrm>
          </p:grpSpPr>
          <p:sp>
            <p:nvSpPr>
              <p:cNvPr id="15" name="AutoShape 4">
                <a:extLst>
                  <a:ext uri="{FF2B5EF4-FFF2-40B4-BE49-F238E27FC236}">
                    <a16:creationId xmlns:a16="http://schemas.microsoft.com/office/drawing/2014/main" xmlns="" id="{026A4174-7E2B-0DD3-C8FF-2A0CF56C6B34}"/>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pPr eaLnBrk="1" fontAlgn="auto" hangingPunct="1">
                  <a:spcBef>
                    <a:spcPts val="0"/>
                  </a:spcBef>
                  <a:spcAft>
                    <a:spcPts val="0"/>
                  </a:spcAft>
                  <a:defRPr/>
                </a:pPr>
                <a:endParaRPr lang="zh-CN" altLang="en-US" sz="3600" kern="0">
                  <a:solidFill>
                    <a:srgbClr val="000000"/>
                  </a:solidFill>
                  <a:latin typeface="Arial" charset="0"/>
                </a:endParaRPr>
              </a:p>
            </p:txBody>
          </p:sp>
          <p:sp>
            <p:nvSpPr>
              <p:cNvPr id="16" name="AutoShape 5">
                <a:extLst>
                  <a:ext uri="{FF2B5EF4-FFF2-40B4-BE49-F238E27FC236}">
                    <a16:creationId xmlns:a16="http://schemas.microsoft.com/office/drawing/2014/main" xmlns="" id="{4BCB4BC1-D979-F096-4695-3BB5C3783FB4}"/>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fontAlgn="auto" hangingPunct="1">
                  <a:spcBef>
                    <a:spcPts val="0"/>
                  </a:spcBef>
                  <a:spcAft>
                    <a:spcPts val="0"/>
                  </a:spcAft>
                  <a:defRPr/>
                </a:pPr>
                <a:endParaRPr lang="zh-CN" altLang="en-US" sz="3600" kern="0">
                  <a:solidFill>
                    <a:srgbClr val="000000"/>
                  </a:solidFill>
                  <a:latin typeface="Arial" charset="0"/>
                </a:endParaRPr>
              </a:p>
            </p:txBody>
          </p:sp>
          <p:sp>
            <p:nvSpPr>
              <p:cNvPr id="17" name="AutoShape 6">
                <a:extLst>
                  <a:ext uri="{FF2B5EF4-FFF2-40B4-BE49-F238E27FC236}">
                    <a16:creationId xmlns:a16="http://schemas.microsoft.com/office/drawing/2014/main" xmlns="" id="{C16EBFDA-0DCB-8C2C-05E1-AA8775CFC20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009999">
                      <a:gamma/>
                      <a:shade val="46275"/>
                      <a:invGamma/>
                    </a:srgbClr>
                  </a:gs>
                  <a:gs pos="100000">
                    <a:srgbClr val="009999"/>
                  </a:gs>
                </a:gsLst>
                <a:lin ang="2700000" scaled="1"/>
              </a:gradFill>
              <a:ln w="9525">
                <a:solidFill>
                  <a:srgbClr val="000000"/>
                </a:solidFill>
                <a:miter lim="800000"/>
                <a:headEnd/>
                <a:tailEnd/>
              </a:ln>
              <a:effectLst/>
            </p:spPr>
            <p:txBody>
              <a:bodyPr wrap="none" anchor="ctr"/>
              <a:lstStyle/>
              <a:p>
                <a:pPr eaLnBrk="1" fontAlgn="auto" hangingPunct="1">
                  <a:spcBef>
                    <a:spcPts val="0"/>
                  </a:spcBef>
                  <a:spcAft>
                    <a:spcPts val="0"/>
                  </a:spcAft>
                  <a:defRPr/>
                </a:pPr>
                <a:endParaRPr lang="zh-CN" altLang="en-US" sz="3600" kern="0">
                  <a:solidFill>
                    <a:srgbClr val="000000"/>
                  </a:solidFill>
                  <a:latin typeface="Arial" charset="0"/>
                </a:endParaRPr>
              </a:p>
            </p:txBody>
          </p:sp>
        </p:grpSp>
        <p:sp>
          <p:nvSpPr>
            <p:cNvPr id="12" name="Line 11">
              <a:extLst>
                <a:ext uri="{FF2B5EF4-FFF2-40B4-BE49-F238E27FC236}">
                  <a16:creationId xmlns:a16="http://schemas.microsoft.com/office/drawing/2014/main" xmlns="" id="{53D4C557-8B82-534B-E9C6-D92E1D7FEAAC}"/>
                </a:ext>
              </a:extLst>
            </p:cNvPr>
            <p:cNvSpPr>
              <a:spLocks noChangeShapeType="1"/>
            </p:cNvSpPr>
            <p:nvPr/>
          </p:nvSpPr>
          <p:spPr bwMode="auto">
            <a:xfrm>
              <a:off x="1536" y="1659"/>
              <a:ext cx="3024" cy="0"/>
            </a:xfrm>
            <a:prstGeom prst="line">
              <a:avLst/>
            </a:prstGeom>
            <a:noFill/>
            <a:ln w="25400">
              <a:solidFill>
                <a:srgbClr val="000000"/>
              </a:solidFill>
              <a:prstDash val="sysDot"/>
              <a:round/>
              <a:headEnd/>
              <a:tailEnd type="oval" w="med" len="med"/>
            </a:ln>
          </p:spPr>
          <p:txBody>
            <a:bodyPr wrap="none" anchor="ctr"/>
            <a:lstStyle/>
            <a:p>
              <a:pPr eaLnBrk="1" fontAlgn="auto" hangingPunct="1">
                <a:spcBef>
                  <a:spcPts val="0"/>
                </a:spcBef>
                <a:spcAft>
                  <a:spcPts val="0"/>
                </a:spcAft>
                <a:defRPr/>
              </a:pPr>
              <a:endParaRPr lang="zh-CN" altLang="en-US" sz="3600" kern="0">
                <a:solidFill>
                  <a:srgbClr val="000000"/>
                </a:solidFill>
                <a:latin typeface="Arial" charset="0"/>
              </a:endParaRPr>
            </a:p>
          </p:txBody>
        </p:sp>
        <p:sp>
          <p:nvSpPr>
            <p:cNvPr id="13" name="Text Box 12">
              <a:extLst>
                <a:ext uri="{FF2B5EF4-FFF2-40B4-BE49-F238E27FC236}">
                  <a16:creationId xmlns:a16="http://schemas.microsoft.com/office/drawing/2014/main" xmlns="" id="{AD6F6992-2018-4019-682D-C984743A278D}"/>
                </a:ext>
              </a:extLst>
            </p:cNvPr>
            <p:cNvSpPr txBox="1">
              <a:spLocks noChangeArrowheads="1"/>
            </p:cNvSpPr>
            <p:nvPr/>
          </p:nvSpPr>
          <p:spPr bwMode="auto">
            <a:xfrm>
              <a:off x="1636" y="1331"/>
              <a:ext cx="2971" cy="271"/>
            </a:xfrm>
            <a:prstGeom prst="rect">
              <a:avLst/>
            </a:prstGeom>
            <a:noFill/>
            <a:ln w="9525" algn="ctr">
              <a:noFill/>
              <a:miter lim="800000"/>
              <a:headEnd/>
              <a:tailEnd/>
            </a:ln>
          </p:spPr>
          <p:txBody>
            <a:bodyPr wrap="square">
              <a:spAutoFit/>
            </a:bodyPr>
            <a:lstStyle/>
            <a:p>
              <a:r>
                <a:rPr kumimoji="1" lang="zh-CN" altLang="en-US" sz="3600" b="1" kern="0" dirty="0">
                  <a:solidFill>
                    <a:srgbClr val="000000"/>
                  </a:solidFill>
                  <a:latin typeface="Arial" charset="0"/>
                  <a:ea typeface="黑体" pitchFamily="49" charset="-122"/>
                </a:rPr>
                <a:t>为什么要学习物理实验</a:t>
              </a:r>
              <a:endParaRPr kumimoji="1" lang="en-US" altLang="zh-CN" sz="3600" b="1" kern="0" dirty="0">
                <a:solidFill>
                  <a:srgbClr val="000000"/>
                </a:solidFill>
                <a:latin typeface="Arial" charset="0"/>
                <a:ea typeface="黑体" pitchFamily="49" charset="-122"/>
              </a:endParaRPr>
            </a:p>
          </p:txBody>
        </p:sp>
        <p:sp>
          <p:nvSpPr>
            <p:cNvPr id="14" name="Text Box 13">
              <a:extLst>
                <a:ext uri="{FF2B5EF4-FFF2-40B4-BE49-F238E27FC236}">
                  <a16:creationId xmlns:a16="http://schemas.microsoft.com/office/drawing/2014/main" xmlns="" id="{278A47F7-E498-323F-CC45-F4D872912511}"/>
                </a:ext>
              </a:extLst>
            </p:cNvPr>
            <p:cNvSpPr txBox="1">
              <a:spLocks noChangeArrowheads="1"/>
            </p:cNvSpPr>
            <p:nvPr/>
          </p:nvSpPr>
          <p:spPr bwMode="gray">
            <a:xfrm>
              <a:off x="1295" y="1337"/>
              <a:ext cx="185" cy="271"/>
            </a:xfrm>
            <a:prstGeom prst="rect">
              <a:avLst/>
            </a:prstGeom>
            <a:noFill/>
            <a:ln w="9525" algn="ctr">
              <a:noFill/>
              <a:miter lim="800000"/>
              <a:headEnd/>
              <a:tailEnd/>
            </a:ln>
          </p:spPr>
          <p:txBody>
            <a:bodyPr wrap="none">
              <a:spAutoFit/>
            </a:bodyPr>
            <a:lstStyle/>
            <a:p>
              <a:pPr algn="ctr" eaLnBrk="1" fontAlgn="auto" hangingPunct="1">
                <a:spcBef>
                  <a:spcPts val="0"/>
                </a:spcBef>
                <a:spcAft>
                  <a:spcPts val="0"/>
                </a:spcAft>
                <a:defRPr/>
              </a:pPr>
              <a:r>
                <a:rPr lang="en-US" altLang="zh-CN" sz="3600" b="1" kern="0" dirty="0">
                  <a:solidFill>
                    <a:srgbClr val="FFFFFF"/>
                  </a:solidFill>
                  <a:latin typeface="Arial" charset="0"/>
                </a:rPr>
                <a:t>1</a:t>
              </a:r>
            </a:p>
          </p:txBody>
        </p:sp>
      </p:grpSp>
      <p:sp>
        <p:nvSpPr>
          <p:cNvPr id="18" name="文本框 17">
            <a:extLst>
              <a:ext uri="{FF2B5EF4-FFF2-40B4-BE49-F238E27FC236}">
                <a16:creationId xmlns:a16="http://schemas.microsoft.com/office/drawing/2014/main" xmlns="" id="{23F4C029-73A8-73B9-8AD6-1CEB2A215AFC}"/>
              </a:ext>
            </a:extLst>
          </p:cNvPr>
          <p:cNvSpPr txBox="1"/>
          <p:nvPr/>
        </p:nvSpPr>
        <p:spPr>
          <a:xfrm>
            <a:off x="1029731" y="1814803"/>
            <a:ext cx="4859022" cy="1384995"/>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zh-CN" altLang="en-US" sz="2800" b="1" dirty="0">
                <a:solidFill>
                  <a:srgbClr val="00B0F0"/>
                </a:solidFill>
              </a:rPr>
              <a:t>物理学是自然科学的基础。</a:t>
            </a:r>
            <a:endParaRPr lang="en-US" altLang="zh-CN" sz="2800" b="1" dirty="0">
              <a:solidFill>
                <a:srgbClr val="00B0F0"/>
              </a:solidFill>
            </a:endParaRPr>
          </a:p>
          <a:p>
            <a:pPr marL="342900" indent="-342900">
              <a:lnSpc>
                <a:spcPct val="150000"/>
              </a:lnSpc>
              <a:buFont typeface="Wingdings" panose="05000000000000000000" pitchFamily="2" charset="2"/>
              <a:buChar char="Ø"/>
            </a:pPr>
            <a:r>
              <a:rPr lang="zh-CN" altLang="en-US" sz="2800" b="1" dirty="0">
                <a:solidFill>
                  <a:srgbClr val="00B0F0"/>
                </a:solidFill>
              </a:rPr>
              <a:t>实验物理是物理学的基础。</a:t>
            </a:r>
          </a:p>
        </p:txBody>
      </p:sp>
      <p:sp>
        <p:nvSpPr>
          <p:cNvPr id="19" name="文本框 18">
            <a:extLst>
              <a:ext uri="{FF2B5EF4-FFF2-40B4-BE49-F238E27FC236}">
                <a16:creationId xmlns:a16="http://schemas.microsoft.com/office/drawing/2014/main" xmlns="" id="{CD9E9C07-8BDA-C05D-1660-7A1BD57958B2}"/>
              </a:ext>
            </a:extLst>
          </p:cNvPr>
          <p:cNvSpPr txBox="1"/>
          <p:nvPr/>
        </p:nvSpPr>
        <p:spPr>
          <a:xfrm>
            <a:off x="683568" y="3569426"/>
            <a:ext cx="7554517" cy="1301318"/>
          </a:xfrm>
          <a:prstGeom prst="rect">
            <a:avLst/>
          </a:prstGeom>
          <a:noFill/>
        </p:spPr>
        <p:txBody>
          <a:bodyPr wrap="square" rtlCol="0">
            <a:spAutoFit/>
          </a:bodyPr>
          <a:lstStyle/>
          <a:p>
            <a:pPr indent="457200">
              <a:lnSpc>
                <a:spcPct val="150000"/>
              </a:lnSpc>
            </a:pPr>
            <a:r>
              <a:rPr lang="zh-CN" altLang="en-US" sz="2800" dirty="0"/>
              <a:t>我们从日常生活中的物理实验现象就能体会到</a:t>
            </a:r>
            <a:r>
              <a:rPr lang="zh-CN" altLang="en-US" sz="2800" dirty="0">
                <a:solidFill>
                  <a:srgbClr val="00B0F0"/>
                </a:solidFill>
              </a:rPr>
              <a:t>物理实验与我们的生活息息相关。</a:t>
            </a:r>
            <a:endParaRPr lang="en-US" altLang="zh-CN" sz="2800" dirty="0">
              <a:solidFill>
                <a:srgbClr val="00B0F0"/>
              </a:solidFill>
            </a:endParaRPr>
          </a:p>
        </p:txBody>
      </p:sp>
    </p:spTree>
    <p:extLst>
      <p:ext uri="{BB962C8B-B14F-4D97-AF65-F5344CB8AC3E}">
        <p14:creationId xmlns:p14="http://schemas.microsoft.com/office/powerpoint/2010/main" xmlns="" val="3360474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sz="quarter"/>
          </p:nvPr>
        </p:nvSpPr>
        <p:spPr>
          <a:xfrm>
            <a:off x="301648" y="188913"/>
            <a:ext cx="8080375" cy="1008062"/>
          </a:xfrm>
        </p:spPr>
        <p:txBody>
          <a:bodyPr/>
          <a:lstStyle/>
          <a:p>
            <a:pPr eaLnBrk="1" hangingPunct="1"/>
            <a:r>
              <a:rPr lang="en-US" altLang="zh-CN" sz="4500" b="1">
                <a:solidFill>
                  <a:srgbClr val="003399"/>
                </a:solidFill>
              </a:rPr>
              <a:t>  </a:t>
            </a:r>
          </a:p>
        </p:txBody>
      </p:sp>
      <p:pic>
        <p:nvPicPr>
          <p:cNvPr id="111619" name="Picture 3"/>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304802" y="2133608"/>
            <a:ext cx="923925" cy="3224213"/>
          </a:xfrm>
        </p:spPr>
      </p:pic>
      <p:pic>
        <p:nvPicPr>
          <p:cNvPr id="111620" name="Picture 4"/>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1219200" y="1295400"/>
            <a:ext cx="603250" cy="4751388"/>
          </a:xfrm>
        </p:spPr>
      </p:pic>
      <p:pic>
        <p:nvPicPr>
          <p:cNvPr id="111621"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35152" y="2852738"/>
            <a:ext cx="381635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2" name="Picture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35152" y="2060621"/>
            <a:ext cx="381635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3" name="Picture 10"/>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835152" y="1268459"/>
            <a:ext cx="381635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4" name="AutoShape 11"/>
          <p:cNvSpPr>
            <a:spLocks/>
          </p:cNvSpPr>
          <p:nvPr/>
        </p:nvSpPr>
        <p:spPr bwMode="auto">
          <a:xfrm>
            <a:off x="5867400" y="4076700"/>
            <a:ext cx="287338" cy="2089150"/>
          </a:xfrm>
          <a:prstGeom prst="rightBrace">
            <a:avLst>
              <a:gd name="adj1" fmla="val 60589"/>
              <a:gd name="adj2" fmla="val 50000"/>
            </a:avLst>
          </a:prstGeom>
          <a:noFill/>
          <a:ln w="571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1625" name="AutoShape 12"/>
          <p:cNvSpPr>
            <a:spLocks/>
          </p:cNvSpPr>
          <p:nvPr/>
        </p:nvSpPr>
        <p:spPr bwMode="auto">
          <a:xfrm>
            <a:off x="5795986" y="1557338"/>
            <a:ext cx="288925" cy="2159000"/>
          </a:xfrm>
          <a:prstGeom prst="rightBrace">
            <a:avLst>
              <a:gd name="adj1" fmla="val 186813"/>
              <a:gd name="adj2" fmla="val 50000"/>
            </a:avLst>
          </a:prstGeom>
          <a:noFill/>
          <a:ln w="57150">
            <a:solidFill>
              <a:srgbClr val="3399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1626" name="Text Box 13"/>
          <p:cNvSpPr txBox="1">
            <a:spLocks noChangeArrowheads="1"/>
          </p:cNvSpPr>
          <p:nvPr/>
        </p:nvSpPr>
        <p:spPr bwMode="auto">
          <a:xfrm>
            <a:off x="6248400" y="4092598"/>
            <a:ext cx="762000" cy="2062103"/>
          </a:xfrm>
          <a:prstGeom prst="rect">
            <a:avLst/>
          </a:prstGeom>
          <a:solidFill>
            <a:srgbClr val="FF66CC"/>
          </a:solidFill>
          <a:ln w="38100" cmpd="dbl">
            <a:solidFill>
              <a:srgbClr val="CCFF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kumimoji="1" lang="zh-CN" altLang="en-US" b="1">
                <a:solidFill>
                  <a:schemeClr val="bg1"/>
                </a:solidFill>
                <a:latin typeface="Times New Roman" panose="02020603050405020304" pitchFamily="18" charset="0"/>
              </a:rPr>
              <a:t>一二年级</a:t>
            </a:r>
          </a:p>
        </p:txBody>
      </p:sp>
      <p:sp>
        <p:nvSpPr>
          <p:cNvPr id="111627" name="Text Box 14"/>
          <p:cNvSpPr txBox="1">
            <a:spLocks noChangeArrowheads="1"/>
          </p:cNvSpPr>
          <p:nvPr/>
        </p:nvSpPr>
        <p:spPr bwMode="auto">
          <a:xfrm>
            <a:off x="6300788" y="1484313"/>
            <a:ext cx="649287" cy="2062162"/>
          </a:xfrm>
          <a:prstGeom prst="rect">
            <a:avLst/>
          </a:prstGeom>
          <a:solidFill>
            <a:srgbClr val="FF66CC"/>
          </a:solidFill>
          <a:ln w="38100" cmpd="dbl">
            <a:solidFill>
              <a:srgbClr val="CCFF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kumimoji="1" lang="zh-CN" altLang="en-US" b="1">
                <a:solidFill>
                  <a:schemeClr val="bg1"/>
                </a:solidFill>
                <a:latin typeface="Times New Roman" panose="02020603050405020304" pitchFamily="18" charset="0"/>
              </a:rPr>
              <a:t>三四年级</a:t>
            </a:r>
          </a:p>
        </p:txBody>
      </p:sp>
      <p:sp>
        <p:nvSpPr>
          <p:cNvPr id="111628" name="Rectangle 15"/>
          <p:cNvSpPr>
            <a:spLocks noChangeArrowheads="1"/>
          </p:cNvSpPr>
          <p:nvPr/>
        </p:nvSpPr>
        <p:spPr bwMode="auto">
          <a:xfrm>
            <a:off x="381000" y="188913"/>
            <a:ext cx="8439150" cy="646112"/>
          </a:xfrm>
          <a:prstGeom prst="rect">
            <a:avLst/>
          </a:prstGeom>
          <a:solidFill>
            <a:srgbClr val="CC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3600" b="1" dirty="0">
                <a:solidFill>
                  <a:srgbClr val="003399"/>
                </a:solidFill>
                <a:latin typeface="Verdana" panose="020B0604030504040204" pitchFamily="34" charset="0"/>
                <a:ea typeface="隶书" panose="02010509060101010101" pitchFamily="49" charset="-122"/>
              </a:rPr>
              <a:t>知识、能力、素质并重的实验教学体系</a:t>
            </a:r>
          </a:p>
        </p:txBody>
      </p:sp>
      <p:sp>
        <p:nvSpPr>
          <p:cNvPr id="71698" name="Text Box 18"/>
          <p:cNvSpPr txBox="1">
            <a:spLocks noChangeArrowheads="1"/>
          </p:cNvSpPr>
          <p:nvPr/>
        </p:nvSpPr>
        <p:spPr bwMode="auto">
          <a:xfrm>
            <a:off x="7661275" y="2924221"/>
            <a:ext cx="1447800" cy="646113"/>
          </a:xfrm>
          <a:prstGeom prst="rect">
            <a:avLst/>
          </a:prstGeom>
          <a:noFill/>
          <a:ln w="9525">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1800">
                <a:ea typeface="黑体" panose="02010609060101010101" pitchFamily="49" charset="-122"/>
              </a:rPr>
              <a:t>创新性实验论文竞赛</a:t>
            </a:r>
          </a:p>
        </p:txBody>
      </p:sp>
      <p:sp>
        <p:nvSpPr>
          <p:cNvPr id="71699" name="Line 19"/>
          <p:cNvSpPr>
            <a:spLocks noChangeShapeType="1"/>
          </p:cNvSpPr>
          <p:nvPr/>
        </p:nvSpPr>
        <p:spPr bwMode="auto">
          <a:xfrm>
            <a:off x="5715000" y="3276600"/>
            <a:ext cx="1905000" cy="0"/>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71700" name="Text Box 20"/>
          <p:cNvSpPr txBox="1">
            <a:spLocks noChangeArrowheads="1"/>
          </p:cNvSpPr>
          <p:nvPr/>
        </p:nvSpPr>
        <p:spPr bwMode="auto">
          <a:xfrm>
            <a:off x="7797800" y="4884784"/>
            <a:ext cx="1219200" cy="369887"/>
          </a:xfrm>
          <a:prstGeom prst="rect">
            <a:avLst/>
          </a:prstGeom>
          <a:noFill/>
          <a:ln w="9525">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1800">
                <a:ea typeface="黑体" panose="02010609060101010101" pitchFamily="49" charset="-122"/>
              </a:rPr>
              <a:t>教学实验</a:t>
            </a:r>
          </a:p>
        </p:txBody>
      </p:sp>
      <p:sp>
        <p:nvSpPr>
          <p:cNvPr id="71701" name="Line 21"/>
          <p:cNvSpPr>
            <a:spLocks noChangeShapeType="1"/>
          </p:cNvSpPr>
          <p:nvPr/>
        </p:nvSpPr>
        <p:spPr bwMode="auto">
          <a:xfrm flipV="1">
            <a:off x="6186488" y="5078413"/>
            <a:ext cx="1611312" cy="44450"/>
          </a:xfrm>
          <a:prstGeom prst="line">
            <a:avLst/>
          </a:prstGeom>
          <a:noFill/>
          <a:ln w="76200">
            <a:solidFill>
              <a:srgbClr val="FF9900"/>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111633" name="TextBox 21"/>
          <p:cNvSpPr txBox="1">
            <a:spLocks noChangeArrowheads="1"/>
          </p:cNvSpPr>
          <p:nvPr/>
        </p:nvSpPr>
        <p:spPr bwMode="auto">
          <a:xfrm>
            <a:off x="1841501" y="5443538"/>
            <a:ext cx="3944938" cy="64611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800" b="1" dirty="0">
                <a:solidFill>
                  <a:srgbClr val="339933"/>
                </a:solidFill>
                <a:latin typeface="黑体" panose="02010609060101010101" pitchFamily="49" charset="-122"/>
                <a:ea typeface="黑体" panose="02010609060101010101" pitchFamily="49" charset="-122"/>
              </a:rPr>
              <a:t>一级实验（基础物理实验）</a:t>
            </a:r>
            <a:endParaRPr lang="en-US" altLang="zh-CN" sz="1800" b="1" dirty="0">
              <a:solidFill>
                <a:srgbClr val="339933"/>
              </a:solidFill>
              <a:latin typeface="黑体" panose="02010609060101010101" pitchFamily="49" charset="-122"/>
              <a:ea typeface="黑体" panose="02010609060101010101" pitchFamily="49" charset="-122"/>
            </a:endParaRPr>
          </a:p>
          <a:p>
            <a:pPr algn="ctr">
              <a:spcBef>
                <a:spcPct val="0"/>
              </a:spcBef>
              <a:buFontTx/>
              <a:buNone/>
            </a:pPr>
            <a:r>
              <a:rPr lang="en-US" altLang="zh-CN" sz="1800" b="1" dirty="0">
                <a:solidFill>
                  <a:srgbClr val="339933"/>
                </a:solidFill>
                <a:latin typeface="黑体" panose="02010609060101010101" pitchFamily="49" charset="-122"/>
                <a:ea typeface="黑体" panose="02010609060101010101" pitchFamily="49" charset="-122"/>
              </a:rPr>
              <a:t>40</a:t>
            </a:r>
            <a:r>
              <a:rPr lang="zh-CN" altLang="en-US" sz="1800" b="1" dirty="0">
                <a:solidFill>
                  <a:srgbClr val="339933"/>
                </a:solidFill>
                <a:latin typeface="黑体" panose="02010609060101010101" pitchFamily="49" charset="-122"/>
                <a:ea typeface="黑体" panose="02010609060101010101" pitchFamily="49" charset="-122"/>
              </a:rPr>
              <a:t>个实验，</a:t>
            </a:r>
            <a:r>
              <a:rPr lang="en-US" altLang="zh-CN" sz="1800" b="1" dirty="0">
                <a:solidFill>
                  <a:srgbClr val="339933"/>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b="1" dirty="0">
                <a:solidFill>
                  <a:srgbClr val="339933"/>
                </a:solidFill>
                <a:latin typeface="黑体" panose="02010609060101010101" pitchFamily="49" charset="-122"/>
                <a:ea typeface="黑体" panose="02010609060101010101" pitchFamily="49" charset="-122"/>
              </a:rPr>
              <a:t>1900</a:t>
            </a:r>
            <a:r>
              <a:rPr lang="zh-CN" altLang="en-US" sz="1800" b="1" dirty="0">
                <a:solidFill>
                  <a:srgbClr val="339933"/>
                </a:solidFill>
                <a:latin typeface="黑体" panose="02010609060101010101" pitchFamily="49" charset="-122"/>
                <a:ea typeface="黑体" panose="02010609060101010101" pitchFamily="49" charset="-122"/>
              </a:rPr>
              <a:t>人</a:t>
            </a:r>
          </a:p>
        </p:txBody>
      </p:sp>
      <p:sp>
        <p:nvSpPr>
          <p:cNvPr id="24" name="Line 17"/>
          <p:cNvSpPr>
            <a:spLocks noChangeShapeType="1"/>
          </p:cNvSpPr>
          <p:nvPr/>
        </p:nvSpPr>
        <p:spPr bwMode="auto">
          <a:xfrm flipV="1">
            <a:off x="5734050" y="4262484"/>
            <a:ext cx="1962150" cy="1550987"/>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111635" name="TextBox 24"/>
          <p:cNvSpPr txBox="1">
            <a:spLocks noChangeArrowheads="1"/>
          </p:cNvSpPr>
          <p:nvPr/>
        </p:nvSpPr>
        <p:spPr bwMode="auto">
          <a:xfrm>
            <a:off x="1851027" y="4675188"/>
            <a:ext cx="3944938" cy="64611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800" b="1" dirty="0">
                <a:solidFill>
                  <a:srgbClr val="339933"/>
                </a:solidFill>
                <a:latin typeface="黑体" panose="02010609060101010101" pitchFamily="49" charset="-122"/>
                <a:ea typeface="黑体" panose="02010609060101010101" pitchFamily="49" charset="-122"/>
              </a:rPr>
              <a:t>二级实验（综合物理实验）</a:t>
            </a:r>
            <a:endParaRPr lang="en-US" altLang="zh-CN" sz="1800" b="1" dirty="0">
              <a:solidFill>
                <a:srgbClr val="339933"/>
              </a:solidFill>
              <a:latin typeface="黑体" panose="02010609060101010101" pitchFamily="49" charset="-122"/>
              <a:ea typeface="黑体" panose="02010609060101010101" pitchFamily="49" charset="-122"/>
            </a:endParaRPr>
          </a:p>
          <a:p>
            <a:pPr algn="ctr">
              <a:spcBef>
                <a:spcPct val="0"/>
              </a:spcBef>
              <a:buFontTx/>
              <a:buNone/>
            </a:pPr>
            <a:r>
              <a:rPr lang="en-US" altLang="zh-CN" sz="1800" b="1" dirty="0">
                <a:solidFill>
                  <a:srgbClr val="339933"/>
                </a:solidFill>
                <a:latin typeface="黑体" panose="02010609060101010101" pitchFamily="49" charset="-122"/>
                <a:ea typeface="黑体" panose="02010609060101010101" pitchFamily="49" charset="-122"/>
              </a:rPr>
              <a:t>34</a:t>
            </a:r>
            <a:r>
              <a:rPr lang="zh-CN" altLang="en-US" sz="1800" b="1" dirty="0">
                <a:solidFill>
                  <a:srgbClr val="339933"/>
                </a:solidFill>
                <a:latin typeface="黑体" panose="02010609060101010101" pitchFamily="49" charset="-122"/>
                <a:ea typeface="黑体" panose="02010609060101010101" pitchFamily="49" charset="-122"/>
              </a:rPr>
              <a:t>个实验，</a:t>
            </a:r>
            <a:r>
              <a:rPr lang="en-US" altLang="zh-CN" sz="1800" b="1" dirty="0">
                <a:solidFill>
                  <a:srgbClr val="339933"/>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b="1" dirty="0">
                <a:solidFill>
                  <a:srgbClr val="339933"/>
                </a:solidFill>
                <a:latin typeface="黑体" panose="02010609060101010101" pitchFamily="49" charset="-122"/>
                <a:ea typeface="黑体" panose="02010609060101010101" pitchFamily="49" charset="-122"/>
              </a:rPr>
              <a:t>1750</a:t>
            </a:r>
            <a:r>
              <a:rPr lang="zh-CN" altLang="en-US" sz="1800" b="1" dirty="0">
                <a:solidFill>
                  <a:srgbClr val="339933"/>
                </a:solidFill>
                <a:latin typeface="黑体" panose="02010609060101010101" pitchFamily="49" charset="-122"/>
                <a:ea typeface="黑体" panose="02010609060101010101" pitchFamily="49" charset="-122"/>
              </a:rPr>
              <a:t>人</a:t>
            </a:r>
          </a:p>
        </p:txBody>
      </p:sp>
      <p:sp>
        <p:nvSpPr>
          <p:cNvPr id="23" name="Text Box 16"/>
          <p:cNvSpPr txBox="1">
            <a:spLocks noChangeArrowheads="1"/>
          </p:cNvSpPr>
          <p:nvPr/>
        </p:nvSpPr>
        <p:spPr bwMode="auto">
          <a:xfrm>
            <a:off x="7772401" y="4013200"/>
            <a:ext cx="1244600" cy="374650"/>
          </a:xfrm>
          <a:prstGeom prst="rect">
            <a:avLst/>
          </a:prstGeom>
          <a:noFill/>
          <a:ln w="9525">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ea typeface="黑体" panose="02010609060101010101" pitchFamily="49" charset="-122"/>
              </a:rPr>
              <a:t>IYPT</a:t>
            </a:r>
            <a:r>
              <a:rPr lang="zh-CN" altLang="en-US" sz="1800">
                <a:ea typeface="黑体" panose="02010609060101010101" pitchFamily="49" charset="-122"/>
              </a:rPr>
              <a:t>实验</a:t>
            </a:r>
          </a:p>
        </p:txBody>
      </p:sp>
      <p:sp>
        <p:nvSpPr>
          <p:cNvPr id="111637" name="TextBox 24"/>
          <p:cNvSpPr txBox="1">
            <a:spLocks noChangeArrowheads="1"/>
          </p:cNvSpPr>
          <p:nvPr/>
        </p:nvSpPr>
        <p:spPr bwMode="auto">
          <a:xfrm>
            <a:off x="1835152" y="3860807"/>
            <a:ext cx="3938588" cy="64611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800" b="1" dirty="0">
                <a:solidFill>
                  <a:srgbClr val="339933"/>
                </a:solidFill>
                <a:latin typeface="黑体" panose="02010609060101010101" pitchFamily="49" charset="-122"/>
                <a:ea typeface="黑体" panose="02010609060101010101" pitchFamily="49" charset="-122"/>
              </a:rPr>
              <a:t>三级物理实验（现代物理实验技术）</a:t>
            </a:r>
            <a:endParaRPr lang="en-US" altLang="zh-CN" sz="1800" b="1" dirty="0">
              <a:solidFill>
                <a:srgbClr val="339933"/>
              </a:solidFill>
              <a:latin typeface="黑体" panose="02010609060101010101" pitchFamily="49" charset="-122"/>
              <a:ea typeface="黑体" panose="02010609060101010101" pitchFamily="49" charset="-122"/>
            </a:endParaRPr>
          </a:p>
          <a:p>
            <a:pPr algn="ctr">
              <a:spcBef>
                <a:spcPct val="0"/>
              </a:spcBef>
              <a:buFontTx/>
              <a:buNone/>
            </a:pPr>
            <a:r>
              <a:rPr lang="en-US" altLang="zh-CN" sz="1800" b="1" dirty="0">
                <a:solidFill>
                  <a:srgbClr val="339933"/>
                </a:solidFill>
                <a:latin typeface="黑体" panose="02010609060101010101" pitchFamily="49" charset="-122"/>
                <a:ea typeface="黑体" panose="02010609060101010101" pitchFamily="49" charset="-122"/>
              </a:rPr>
              <a:t>21</a:t>
            </a:r>
            <a:r>
              <a:rPr lang="zh-CN" altLang="en-US" sz="1800" b="1" dirty="0">
                <a:solidFill>
                  <a:srgbClr val="339933"/>
                </a:solidFill>
                <a:latin typeface="黑体" panose="02010609060101010101" pitchFamily="49" charset="-122"/>
                <a:ea typeface="黑体" panose="02010609060101010101" pitchFamily="49" charset="-122"/>
              </a:rPr>
              <a:t>个实验，</a:t>
            </a:r>
            <a:r>
              <a:rPr lang="en-US" altLang="zh-CN" sz="1800" b="1" dirty="0">
                <a:solidFill>
                  <a:srgbClr val="339933"/>
                </a:solidFill>
                <a:latin typeface="Times New Roman" panose="02020603050405020304" pitchFamily="18" charset="0"/>
                <a:ea typeface="黑体" panose="02010609060101010101" pitchFamily="49" charset="-122"/>
                <a:cs typeface="Times New Roman" panose="02020603050405020304" pitchFamily="18" charset="0"/>
              </a:rPr>
              <a:t>~63</a:t>
            </a:r>
            <a:r>
              <a:rPr lang="en-US" altLang="zh-CN" sz="1800" b="1" dirty="0">
                <a:solidFill>
                  <a:srgbClr val="339933"/>
                </a:solidFill>
                <a:latin typeface="黑体" panose="02010609060101010101" pitchFamily="49" charset="-122"/>
                <a:ea typeface="黑体" panose="02010609060101010101" pitchFamily="49" charset="-122"/>
              </a:rPr>
              <a:t>0</a:t>
            </a:r>
            <a:r>
              <a:rPr lang="zh-CN" altLang="en-US" sz="1800" b="1" dirty="0">
                <a:solidFill>
                  <a:srgbClr val="339933"/>
                </a:solidFill>
                <a:latin typeface="黑体" panose="02010609060101010101" pitchFamily="49" charset="-122"/>
                <a:ea typeface="黑体" panose="02010609060101010101" pitchFamily="49" charset="-122"/>
              </a:rPr>
              <a:t>人</a:t>
            </a:r>
          </a:p>
        </p:txBody>
      </p:sp>
      <p:sp>
        <p:nvSpPr>
          <p:cNvPr id="71697" name="Line 17"/>
          <p:cNvSpPr>
            <a:spLocks noChangeShapeType="1"/>
          </p:cNvSpPr>
          <p:nvPr/>
        </p:nvSpPr>
        <p:spPr bwMode="auto">
          <a:xfrm flipV="1">
            <a:off x="5743577" y="4197350"/>
            <a:ext cx="2028825" cy="984250"/>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6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6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8" grpId="0" animBg="1"/>
      <p:bldP spid="71699" grpId="0" animBg="1"/>
      <p:bldP spid="71700" grpId="0" animBg="1"/>
      <p:bldP spid="71701" grpId="0" animBg="1"/>
      <p:bldP spid="24" grpId="0" animBg="1"/>
      <p:bldP spid="23" grpId="0" animBg="1"/>
      <p:bldP spid="7169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5"/>
          <p:cNvGrpSpPr>
            <a:grpSpLocks noChangeAspect="1"/>
          </p:cNvGrpSpPr>
          <p:nvPr/>
        </p:nvGrpSpPr>
        <p:grpSpPr bwMode="auto">
          <a:xfrm>
            <a:off x="391545" y="343083"/>
            <a:ext cx="8115301" cy="997743"/>
            <a:chOff x="1152" y="1275"/>
            <a:chExt cx="3408" cy="419"/>
          </a:xfrm>
        </p:grpSpPr>
        <p:grpSp>
          <p:nvGrpSpPr>
            <p:cNvPr id="6" name="Group 3"/>
            <p:cNvGrpSpPr>
              <a:grpSpLocks/>
            </p:cNvGrpSpPr>
            <p:nvPr/>
          </p:nvGrpSpPr>
          <p:grpSpPr bwMode="auto">
            <a:xfrm>
              <a:off x="1152" y="1275"/>
              <a:ext cx="480" cy="419"/>
              <a:chOff x="1110" y="2656"/>
              <a:chExt cx="1549" cy="1351"/>
            </a:xfrm>
          </p:grpSpPr>
          <p:sp>
            <p:nvSpPr>
              <p:cNvPr id="1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sz="3600">
                  <a:solidFill>
                    <a:srgbClr val="000000"/>
                  </a:solidFill>
                  <a:latin typeface="Arial" charset="0"/>
                </a:endParaRPr>
              </a:p>
            </p:txBody>
          </p:sp>
          <p:sp>
            <p:nvSpPr>
              <p:cNvPr id="11"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sz="3600">
                  <a:solidFill>
                    <a:srgbClr val="000000"/>
                  </a:solidFill>
                  <a:latin typeface="Arial" charset="0"/>
                </a:endParaRPr>
              </a:p>
            </p:txBody>
          </p:sp>
          <p:sp>
            <p:nvSpPr>
              <p:cNvPr id="12"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zh-CN" altLang="en-US" sz="3600">
                  <a:solidFill>
                    <a:srgbClr val="000000"/>
                  </a:solidFill>
                  <a:latin typeface="Arial" charset="0"/>
                </a:endParaRPr>
              </a:p>
            </p:txBody>
          </p:sp>
        </p:grpSp>
        <p:sp>
          <p:nvSpPr>
            <p:cNvPr id="7" name="Line 11"/>
            <p:cNvSpPr>
              <a:spLocks noChangeShapeType="1"/>
            </p:cNvSpPr>
            <p:nvPr/>
          </p:nvSpPr>
          <p:spPr bwMode="auto">
            <a:xfrm>
              <a:off x="1536" y="1659"/>
              <a:ext cx="3024" cy="0"/>
            </a:xfrm>
            <a:prstGeom prst="line">
              <a:avLst/>
            </a:prstGeom>
            <a:noFill/>
            <a:ln w="25400">
              <a:solidFill>
                <a:schemeClr val="tx2"/>
              </a:solidFill>
              <a:prstDash val="sysDot"/>
              <a:round/>
              <a:headEnd/>
              <a:tailEnd type="oval" w="med" len="med"/>
            </a:ln>
          </p:spPr>
          <p:txBody>
            <a:bodyPr wrap="none" anchor="ctr"/>
            <a:lstStyle/>
            <a:p>
              <a:endParaRPr lang="zh-CN" altLang="en-US" sz="3600">
                <a:solidFill>
                  <a:srgbClr val="000000"/>
                </a:solidFill>
                <a:latin typeface="Arial" charset="0"/>
              </a:endParaRPr>
            </a:p>
          </p:txBody>
        </p:sp>
        <p:sp>
          <p:nvSpPr>
            <p:cNvPr id="8" name="Text Box 12"/>
            <p:cNvSpPr txBox="1">
              <a:spLocks noChangeArrowheads="1"/>
            </p:cNvSpPr>
            <p:nvPr/>
          </p:nvSpPr>
          <p:spPr bwMode="auto">
            <a:xfrm>
              <a:off x="1698" y="1331"/>
              <a:ext cx="1828" cy="271"/>
            </a:xfrm>
            <a:prstGeom prst="rect">
              <a:avLst/>
            </a:prstGeom>
            <a:noFill/>
            <a:ln w="9525" algn="ctr">
              <a:noFill/>
              <a:miter lim="800000"/>
              <a:headEnd/>
              <a:tailEnd/>
            </a:ln>
          </p:spPr>
          <p:txBody>
            <a:bodyPr wrap="none">
              <a:spAutoFit/>
            </a:bodyPr>
            <a:lstStyle/>
            <a:p>
              <a:r>
                <a:rPr lang="zh-CN" altLang="en-US" sz="3600" b="1" dirty="0">
                  <a:solidFill>
                    <a:srgbClr val="000000"/>
                  </a:solidFill>
                  <a:latin typeface="黑体" pitchFamily="49" charset="-122"/>
                  <a:ea typeface="黑体" pitchFamily="49" charset="-122"/>
                </a:rPr>
                <a:t>基础实验的课程安排</a:t>
              </a:r>
              <a:endParaRPr kumimoji="1" lang="zh-CN" altLang="en-US" sz="3600" b="1" dirty="0">
                <a:solidFill>
                  <a:srgbClr val="000000"/>
                </a:solidFill>
                <a:latin typeface="Arial" charset="0"/>
                <a:ea typeface="黑体" pitchFamily="49" charset="-122"/>
              </a:endParaRPr>
            </a:p>
          </p:txBody>
        </p:sp>
        <p:sp>
          <p:nvSpPr>
            <p:cNvPr id="9" name="Text Box 13"/>
            <p:cNvSpPr txBox="1">
              <a:spLocks noChangeArrowheads="1"/>
            </p:cNvSpPr>
            <p:nvPr/>
          </p:nvSpPr>
          <p:spPr bwMode="gray">
            <a:xfrm>
              <a:off x="1295" y="1337"/>
              <a:ext cx="185" cy="271"/>
            </a:xfrm>
            <a:prstGeom prst="rect">
              <a:avLst/>
            </a:prstGeom>
            <a:noFill/>
            <a:ln w="9525" algn="ctr">
              <a:noFill/>
              <a:miter lim="800000"/>
              <a:headEnd/>
              <a:tailEnd/>
            </a:ln>
          </p:spPr>
          <p:txBody>
            <a:bodyPr wrap="none">
              <a:spAutoFit/>
            </a:bodyPr>
            <a:lstStyle/>
            <a:p>
              <a:pPr algn="ctr"/>
              <a:r>
                <a:rPr lang="en-US" altLang="zh-CN" sz="3600" b="1" dirty="0">
                  <a:solidFill>
                    <a:srgbClr val="FFFFFF"/>
                  </a:solidFill>
                  <a:latin typeface="Arial" charset="0"/>
                </a:rPr>
                <a:t>4</a:t>
              </a:r>
            </a:p>
          </p:txBody>
        </p:sp>
      </p:grpSp>
      <p:sp>
        <p:nvSpPr>
          <p:cNvPr id="13" name="Rectangle 2"/>
          <p:cNvSpPr txBox="1">
            <a:spLocks noChangeArrowheads="1"/>
          </p:cNvSpPr>
          <p:nvPr/>
        </p:nvSpPr>
        <p:spPr bwMode="auto">
          <a:xfrm>
            <a:off x="457933" y="1700808"/>
            <a:ext cx="8229600" cy="4846964"/>
          </a:xfrm>
          <a:prstGeom prst="rect">
            <a:avLst/>
          </a:prstGeom>
          <a:noFill/>
          <a:ln w="25400" cap="rnd">
            <a:solidFill>
              <a:srgbClr val="7030A0">
                <a:alpha val="56862"/>
              </a:srgbClr>
            </a:solidFill>
            <a:prstDash val="sysDot"/>
            <a:round/>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648000" eaLnBrk="1" hangingPunct="1">
              <a:lnSpc>
                <a:spcPct val="120000"/>
              </a:lnSpc>
              <a:buFontTx/>
              <a:buNone/>
            </a:pPr>
            <a:r>
              <a:rPr lang="zh-CN" altLang="en-US" sz="2400" kern="0" dirty="0"/>
              <a:t>基础物理实验是进入大学的第一门进行科学实验的课程，是同学们受到系统的实验思想方法和技能训练的开端，也是后续实验课程的基础。</a:t>
            </a:r>
          </a:p>
          <a:p>
            <a:pPr marL="0" indent="0" eaLnBrk="1" hangingPunct="1">
              <a:spcBef>
                <a:spcPts val="1200"/>
              </a:spcBef>
              <a:buFontTx/>
              <a:buNone/>
            </a:pPr>
            <a:r>
              <a:rPr lang="zh-CN" altLang="en-US" sz="2400" kern="0" dirty="0"/>
              <a:t>基础物理实验（一级物理实验）的内容主要：</a:t>
            </a:r>
          </a:p>
          <a:p>
            <a:pPr marL="1080000" indent="0" eaLnBrk="1" hangingPunct="1">
              <a:spcBef>
                <a:spcPts val="600"/>
              </a:spcBef>
              <a:buFontTx/>
              <a:buNone/>
            </a:pPr>
            <a:r>
              <a:rPr lang="zh-CN" altLang="en-US" sz="2400" kern="0" dirty="0">
                <a:solidFill>
                  <a:srgbClr val="FF0000"/>
                </a:solidFill>
              </a:rPr>
              <a:t>基本</a:t>
            </a:r>
            <a:r>
              <a:rPr lang="zh-CN" altLang="en-US" sz="2400" kern="0" dirty="0"/>
              <a:t>物理量的测量；</a:t>
            </a:r>
          </a:p>
          <a:p>
            <a:pPr marL="1080000" indent="0" eaLnBrk="1" hangingPunct="1">
              <a:spcBef>
                <a:spcPts val="600"/>
              </a:spcBef>
              <a:buFontTx/>
              <a:buNone/>
            </a:pPr>
            <a:r>
              <a:rPr lang="zh-CN" altLang="en-US" sz="2400" kern="0" dirty="0">
                <a:solidFill>
                  <a:srgbClr val="FF0000"/>
                </a:solidFill>
              </a:rPr>
              <a:t>基本</a:t>
            </a:r>
            <a:r>
              <a:rPr lang="zh-CN" altLang="en-US" sz="2400" kern="0" dirty="0"/>
              <a:t>实验仪器的使用；</a:t>
            </a:r>
          </a:p>
          <a:p>
            <a:pPr marL="1080000" indent="0" eaLnBrk="1" hangingPunct="1">
              <a:spcBef>
                <a:spcPts val="600"/>
              </a:spcBef>
              <a:buFontTx/>
              <a:buNone/>
            </a:pPr>
            <a:r>
              <a:rPr lang="zh-CN" altLang="en-US" sz="2400" kern="0" dirty="0">
                <a:solidFill>
                  <a:srgbClr val="FF0000"/>
                </a:solidFill>
              </a:rPr>
              <a:t>基本</a:t>
            </a:r>
            <a:r>
              <a:rPr lang="zh-CN" altLang="en-US" sz="2400" kern="0" dirty="0"/>
              <a:t>实验技能的训练；</a:t>
            </a:r>
          </a:p>
          <a:p>
            <a:pPr marL="1080000" indent="0" eaLnBrk="1" hangingPunct="1">
              <a:spcBef>
                <a:spcPts val="600"/>
              </a:spcBef>
              <a:buFontTx/>
              <a:buNone/>
            </a:pPr>
            <a:r>
              <a:rPr lang="zh-CN" altLang="en-US" sz="2400" kern="0" dirty="0">
                <a:solidFill>
                  <a:srgbClr val="FF0000"/>
                </a:solidFill>
              </a:rPr>
              <a:t>基本</a:t>
            </a:r>
            <a:r>
              <a:rPr lang="zh-CN" altLang="en-US" sz="2400" kern="0" dirty="0"/>
              <a:t>测量方法与数据处理、分析；</a:t>
            </a:r>
          </a:p>
          <a:p>
            <a:pPr marL="0" indent="648000" eaLnBrk="1" hangingPunct="1">
              <a:spcBef>
                <a:spcPts val="1800"/>
              </a:spcBef>
              <a:buFontTx/>
              <a:buNone/>
            </a:pPr>
            <a:r>
              <a:rPr lang="zh-CN" altLang="en-US" sz="2400" kern="0" dirty="0"/>
              <a:t>涉及到力、热、电、光、近代物理的各个知识点，为普及性实验。</a:t>
            </a:r>
            <a:endParaRPr lang="zh-CN" altLang="en-US" sz="2800" kern="0" dirty="0"/>
          </a:p>
        </p:txBody>
      </p:sp>
    </p:spTree>
    <p:extLst>
      <p:ext uri="{BB962C8B-B14F-4D97-AF65-F5344CB8AC3E}">
        <p14:creationId xmlns:p14="http://schemas.microsoft.com/office/powerpoint/2010/main" xmlns="" val="3968397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34973E-AB7A-5281-4ABB-9D4945579B2F}"/>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xmlns="" id="{4733F0BD-2FE6-7FE6-5976-952D59DDE37A}"/>
              </a:ext>
            </a:extLst>
          </p:cNvPr>
          <p:cNvGrpSpPr/>
          <p:nvPr/>
        </p:nvGrpSpPr>
        <p:grpSpPr>
          <a:xfrm>
            <a:off x="180388" y="348725"/>
            <a:ext cx="9144163" cy="461665"/>
            <a:chOff x="427383" y="763200"/>
            <a:chExt cx="11688417" cy="461665"/>
          </a:xfrm>
        </p:grpSpPr>
        <p:sp>
          <p:nvSpPr>
            <p:cNvPr id="10" name="矩形 9">
              <a:extLst>
                <a:ext uri="{FF2B5EF4-FFF2-40B4-BE49-F238E27FC236}">
                  <a16:creationId xmlns:a16="http://schemas.microsoft.com/office/drawing/2014/main" xmlns="" id="{056F6FA5-1F39-B355-9A4F-E74B375C6F79}"/>
                </a:ext>
              </a:extLst>
            </p:cNvPr>
            <p:cNvSpPr/>
            <p:nvPr/>
          </p:nvSpPr>
          <p:spPr>
            <a:xfrm>
              <a:off x="10249235" y="763200"/>
              <a:ext cx="1866565" cy="461665"/>
            </a:xfrm>
            <a:prstGeom prst="rect">
              <a:avLst/>
            </a:prstGeom>
            <a:noFill/>
            <a:ln>
              <a:noFill/>
            </a:ln>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rPr>
                <a:t>USTC</a:t>
              </a:r>
              <a:endParaRPr kumimoji="0" lang="zh-CN" altLang="en-US"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xmlns="" id="{C4057CE9-DE69-B582-3924-18AA9180C0BA}"/>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等线" panose="020F0502020204030204"/>
                <a:ea typeface="等线" panose="02010600030101010101" pitchFamily="2" charset="-122"/>
                <a:cs typeface="+mn-cs"/>
              </a:endParaRPr>
            </a:p>
          </p:txBody>
        </p:sp>
      </p:grpSp>
      <p:sp>
        <p:nvSpPr>
          <p:cNvPr id="12" name="矩形 11">
            <a:extLst>
              <a:ext uri="{FF2B5EF4-FFF2-40B4-BE49-F238E27FC236}">
                <a16:creationId xmlns:a16="http://schemas.microsoft.com/office/drawing/2014/main" xmlns="" id="{EF9881FD-A831-0502-4601-DB1BB1DE1F63}"/>
              </a:ext>
            </a:extLst>
          </p:cNvPr>
          <p:cNvSpPr/>
          <p:nvPr/>
        </p:nvSpPr>
        <p:spPr>
          <a:xfrm>
            <a:off x="180365" y="1"/>
            <a:ext cx="8242704"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课程总体要求</a:t>
            </a:r>
            <a:endParaRPr kumimoji="0" lang="en-US" altLang="zh-CN"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endParaRPr>
          </a:p>
        </p:txBody>
      </p:sp>
      <p:sp>
        <p:nvSpPr>
          <p:cNvPr id="4" name="Rectangle 5">
            <a:extLst>
              <a:ext uri="{FF2B5EF4-FFF2-40B4-BE49-F238E27FC236}">
                <a16:creationId xmlns:a16="http://schemas.microsoft.com/office/drawing/2014/main" xmlns="" id="{493393B0-20FA-6D4B-45A6-E2F634F1662E}"/>
              </a:ext>
            </a:extLst>
          </p:cNvPr>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graphicFrame>
        <p:nvGraphicFramePr>
          <p:cNvPr id="6" name="表格 5">
            <a:extLst>
              <a:ext uri="{FF2B5EF4-FFF2-40B4-BE49-F238E27FC236}">
                <a16:creationId xmlns:a16="http://schemas.microsoft.com/office/drawing/2014/main" xmlns="" id="{06B0CC89-8D0E-CE3A-0454-58E9F4811F35}"/>
              </a:ext>
            </a:extLst>
          </p:cNvPr>
          <p:cNvGraphicFramePr>
            <a:graphicFrameLocks noGrp="1"/>
          </p:cNvGraphicFramePr>
          <p:nvPr>
            <p:extLst>
              <p:ext uri="{D42A27DB-BD31-4B8C-83A1-F6EECF244321}">
                <p14:modId xmlns:p14="http://schemas.microsoft.com/office/powerpoint/2010/main" xmlns="" val="720078831"/>
              </p:ext>
            </p:extLst>
          </p:nvPr>
        </p:nvGraphicFramePr>
        <p:xfrm>
          <a:off x="880527" y="903241"/>
          <a:ext cx="5050846" cy="2477582"/>
        </p:xfrm>
        <a:graphic>
          <a:graphicData uri="http://schemas.openxmlformats.org/drawingml/2006/table">
            <a:tbl>
              <a:tblPr firstRow="1" bandRow="1">
                <a:tableStyleId>{5C22544A-7EE6-4342-B048-85BDC9FD1C3A}</a:tableStyleId>
              </a:tblPr>
              <a:tblGrid>
                <a:gridCol w="2525423">
                  <a:extLst>
                    <a:ext uri="{9D8B030D-6E8A-4147-A177-3AD203B41FA5}">
                      <a16:colId xmlns:a16="http://schemas.microsoft.com/office/drawing/2014/main" xmlns="" val="20000"/>
                    </a:ext>
                  </a:extLst>
                </a:gridCol>
                <a:gridCol w="2525423">
                  <a:extLst>
                    <a:ext uri="{9D8B030D-6E8A-4147-A177-3AD203B41FA5}">
                      <a16:colId xmlns:a16="http://schemas.microsoft.com/office/drawing/2014/main" xmlns="" val="20001"/>
                    </a:ext>
                  </a:extLst>
                </a:gridCol>
              </a:tblGrid>
              <a:tr h="370840">
                <a:tc gridSpan="2">
                  <a:txBody>
                    <a:bodyPr/>
                    <a:lstStyle/>
                    <a:p>
                      <a:pPr algn="ctr">
                        <a:lnSpc>
                          <a:spcPct val="150000"/>
                        </a:lnSpc>
                      </a:pPr>
                      <a:r>
                        <a:rPr lang="zh-CN" altLang="en-US" sz="2000" dirty="0"/>
                        <a:t>大学物理</a:t>
                      </a:r>
                      <a:r>
                        <a:rPr lang="en-US" altLang="zh-CN" sz="2000" dirty="0"/>
                        <a:t>-</a:t>
                      </a:r>
                      <a:r>
                        <a:rPr lang="zh-CN" altLang="en-US" sz="2000" dirty="0"/>
                        <a:t>基础实验</a:t>
                      </a:r>
                      <a:r>
                        <a:rPr lang="en-US" altLang="zh-CN" sz="2000" dirty="0"/>
                        <a:t>A</a:t>
                      </a:r>
                      <a:endParaRPr lang="zh-CN" altLang="en-US" sz="2000" dirty="0"/>
                    </a:p>
                  </a:txBody>
                  <a:tcPr/>
                </a:tc>
                <a:tc hMerge="1">
                  <a:txBody>
                    <a:bodyPr/>
                    <a:lstStyle/>
                    <a:p>
                      <a:endParaRPr dirty="0"/>
                    </a:p>
                  </a:txBody>
                  <a:tcPr/>
                </a:tc>
                <a:extLst>
                  <a:ext uri="{0D108BD9-81ED-4DB2-BD59-A6C34878D82A}">
                    <a16:rowId xmlns:a16="http://schemas.microsoft.com/office/drawing/2014/main" xmlns="" val="10000"/>
                  </a:ext>
                </a:extLst>
              </a:tr>
              <a:tr h="37084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学时</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60</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实验总数</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12</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4692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可写报告的实验数</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≥6</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24692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实验报告</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3</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55149071"/>
                  </a:ext>
                </a:extLst>
              </a:tr>
            </a:tbl>
          </a:graphicData>
        </a:graphic>
      </p:graphicFrame>
      <p:sp>
        <p:nvSpPr>
          <p:cNvPr id="3" name="文本框 2">
            <a:extLst>
              <a:ext uri="{FF2B5EF4-FFF2-40B4-BE49-F238E27FC236}">
                <a16:creationId xmlns:a16="http://schemas.microsoft.com/office/drawing/2014/main" xmlns="" id="{14692F4F-27E6-3EAF-C756-6793D1FB1084}"/>
              </a:ext>
            </a:extLst>
          </p:cNvPr>
          <p:cNvSpPr txBox="1"/>
          <p:nvPr/>
        </p:nvSpPr>
        <p:spPr>
          <a:xfrm>
            <a:off x="755576" y="3429000"/>
            <a:ext cx="5177021"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实验总数 </a:t>
            </a:r>
            <a:r>
              <a:rPr kumimoji="0" lang="en-US" altLang="zh-CN" sz="2000" b="0"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 </a:t>
            </a:r>
            <a:r>
              <a:rPr kumimoji="0" lang="zh-CN" altLang="en-US" sz="2000" b="0"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必做实验数 </a:t>
            </a:r>
            <a:r>
              <a:rPr kumimoji="0" lang="en-US" altLang="zh-CN" sz="2000" b="0"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 </a:t>
            </a:r>
            <a:r>
              <a:rPr kumimoji="0" lang="zh-CN" altLang="en-US" sz="2000" b="0" i="0" u="none" strike="noStrike" kern="1200" cap="none" spc="0" normalizeH="0" baseline="0" noProof="0" dirty="0">
                <a:ln>
                  <a:noFill/>
                </a:ln>
                <a:solidFill>
                  <a:srgbClr val="00B0F0"/>
                </a:solidFill>
                <a:effectLst/>
                <a:uLnTx/>
                <a:uFillTx/>
                <a:latin typeface="Arial" panose="020B0604020202020204" pitchFamily="34" charset="0"/>
                <a:ea typeface="宋体" panose="02010600030101010101" pitchFamily="2" charset="-122"/>
                <a:cs typeface="+mn-cs"/>
              </a:rPr>
              <a:t>学生自选实验数</a:t>
            </a:r>
          </a:p>
        </p:txBody>
      </p:sp>
      <p:sp>
        <p:nvSpPr>
          <p:cNvPr id="2" name="文本框 1">
            <a:extLst>
              <a:ext uri="{FF2B5EF4-FFF2-40B4-BE49-F238E27FC236}">
                <a16:creationId xmlns:a16="http://schemas.microsoft.com/office/drawing/2014/main" xmlns="" id="{6287F616-E98D-104F-8D37-53BE80598114}"/>
              </a:ext>
            </a:extLst>
          </p:cNvPr>
          <p:cNvSpPr txBox="1"/>
          <p:nvPr/>
        </p:nvSpPr>
        <p:spPr>
          <a:xfrm>
            <a:off x="1387803" y="4029176"/>
            <a:ext cx="178826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00"/>
                </a:solidFill>
                <a:effectLst/>
                <a:uLnTx/>
                <a:uFillTx/>
                <a:latin typeface="Arial" panose="020B0604020202020204" pitchFamily="34" charset="0"/>
                <a:ea typeface="宋体" panose="02010600030101010101" pitchFamily="2" charset="-122"/>
                <a:cs typeface="+mn-cs"/>
              </a:rPr>
              <a:t>课程成绩分配</a:t>
            </a:r>
            <a:endParaRPr kumimoji="0" lang="en-US" altLang="zh-CN" sz="2000" b="1" i="0" u="none" strike="noStrike" kern="1200" cap="none" spc="0" normalizeH="0" baseline="0" noProof="0" dirty="0">
              <a:ln>
                <a:noFill/>
              </a:ln>
              <a:solidFill>
                <a:srgbClr val="333300"/>
              </a:solidFill>
              <a:effectLst/>
              <a:uLnTx/>
              <a:uFillTx/>
              <a:latin typeface="Arial" panose="020B0604020202020204" pitchFamily="34" charset="0"/>
              <a:ea typeface="宋体" panose="02010600030101010101" pitchFamily="2" charset="-122"/>
              <a:cs typeface="+mn-cs"/>
            </a:endParaRPr>
          </a:p>
        </p:txBody>
      </p:sp>
      <p:graphicFrame>
        <p:nvGraphicFramePr>
          <p:cNvPr id="5" name="表格 4">
            <a:extLst>
              <a:ext uri="{FF2B5EF4-FFF2-40B4-BE49-F238E27FC236}">
                <a16:creationId xmlns:a16="http://schemas.microsoft.com/office/drawing/2014/main" xmlns="" id="{E2F2F975-A3B1-AA19-87B0-7176B5C91CD1}"/>
              </a:ext>
            </a:extLst>
          </p:cNvPr>
          <p:cNvGraphicFramePr>
            <a:graphicFrameLocks noGrp="1"/>
          </p:cNvGraphicFramePr>
          <p:nvPr>
            <p:extLst>
              <p:ext uri="{D42A27DB-BD31-4B8C-83A1-F6EECF244321}">
                <p14:modId xmlns:p14="http://schemas.microsoft.com/office/powerpoint/2010/main" xmlns="" val="2712007771"/>
              </p:ext>
            </p:extLst>
          </p:nvPr>
        </p:nvGraphicFramePr>
        <p:xfrm>
          <a:off x="290864" y="4429286"/>
          <a:ext cx="3982144" cy="1489902"/>
        </p:xfrm>
        <a:graphic>
          <a:graphicData uri="http://schemas.openxmlformats.org/drawingml/2006/table">
            <a:tbl>
              <a:tblPr firstRow="1" bandRow="1">
                <a:tableStyleId>{5C22544A-7EE6-4342-B048-85BDC9FD1C3A}</a:tableStyleId>
              </a:tblPr>
              <a:tblGrid>
                <a:gridCol w="2253951">
                  <a:extLst>
                    <a:ext uri="{9D8B030D-6E8A-4147-A177-3AD203B41FA5}">
                      <a16:colId xmlns:a16="http://schemas.microsoft.com/office/drawing/2014/main" xmlns="" val="748610455"/>
                    </a:ext>
                  </a:extLst>
                </a:gridCol>
                <a:gridCol w="1728193">
                  <a:extLst>
                    <a:ext uri="{9D8B030D-6E8A-4147-A177-3AD203B41FA5}">
                      <a16:colId xmlns:a16="http://schemas.microsoft.com/office/drawing/2014/main" xmlns="" val="349620667"/>
                    </a:ext>
                  </a:extLst>
                </a:gridCol>
              </a:tblGrid>
              <a:tr h="370840">
                <a:tc>
                  <a:txBody>
                    <a:bodyPr/>
                    <a:lstStyle/>
                    <a:p>
                      <a:pPr>
                        <a:lnSpc>
                          <a:spcPct val="150000"/>
                        </a:lnSpc>
                      </a:pPr>
                      <a:endParaRPr lang="zh-CN" altLang="en-US" sz="2000" b="1" kern="1200" dirty="0">
                        <a:solidFill>
                          <a:schemeClr val="lt1"/>
                        </a:solidFill>
                        <a:latin typeface="+mn-lt"/>
                        <a:ea typeface="+mn-ea"/>
                        <a:cs typeface="+mn-cs"/>
                      </a:endParaRPr>
                    </a:p>
                  </a:txBody>
                  <a:tcPr/>
                </a:tc>
                <a:tc>
                  <a:txBody>
                    <a:bodyPr/>
                    <a:lstStyle/>
                    <a:p>
                      <a:pPr algn="ctr">
                        <a:lnSpc>
                          <a:spcPct val="150000"/>
                        </a:lnSpc>
                      </a:pPr>
                      <a:r>
                        <a:rPr lang="zh-CN" altLang="en-US" sz="2000" b="1" kern="1200" dirty="0">
                          <a:solidFill>
                            <a:schemeClr val="lt1"/>
                          </a:solidFill>
                          <a:latin typeface="+mn-lt"/>
                          <a:ea typeface="+mn-ea"/>
                          <a:cs typeface="+mn-cs"/>
                        </a:rPr>
                        <a:t>比重</a:t>
                      </a:r>
                    </a:p>
                  </a:txBody>
                  <a:tcPr/>
                </a:tc>
                <a:extLst>
                  <a:ext uri="{0D108BD9-81ED-4DB2-BD59-A6C34878D82A}">
                    <a16:rowId xmlns:a16="http://schemas.microsoft.com/office/drawing/2014/main" xmlns="" val="202894510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US" altLang="zh-CN" sz="2000" b="1" kern="1200" dirty="0">
                          <a:solidFill>
                            <a:schemeClr val="dk1"/>
                          </a:solidFill>
                          <a:latin typeface="宋体" panose="02010600030101010101" pitchFamily="2" charset="-122"/>
                          <a:ea typeface="宋体" panose="02010600030101010101" pitchFamily="2" charset="-122"/>
                          <a:cs typeface="+mn-cs"/>
                        </a:rPr>
                        <a:t>12</a:t>
                      </a:r>
                      <a:r>
                        <a:rPr lang="zh-CN" altLang="en-US" sz="2000" b="1" kern="1200" dirty="0">
                          <a:solidFill>
                            <a:schemeClr val="dk1"/>
                          </a:solidFill>
                          <a:latin typeface="宋体" panose="02010600030101010101" pitchFamily="2" charset="-122"/>
                          <a:ea typeface="宋体" panose="02010600030101010101" pitchFamily="2" charset="-122"/>
                          <a:cs typeface="+mn-cs"/>
                        </a:rPr>
                        <a:t>个实验成绩</a:t>
                      </a:r>
                    </a:p>
                  </a:txBody>
                  <a:tcPr/>
                </a:tc>
                <a:tc>
                  <a:txBody>
                    <a:bodyPr/>
                    <a:lstStyle/>
                    <a:p>
                      <a:pPr algn="ctr">
                        <a:lnSpc>
                          <a:spcPct val="150000"/>
                        </a:lnSpc>
                      </a:pPr>
                      <a:r>
                        <a:rPr lang="en-US" altLang="zh-CN" sz="2000" kern="1200" dirty="0">
                          <a:solidFill>
                            <a:schemeClr val="dk1"/>
                          </a:solidFill>
                          <a:latin typeface="Times New Roman" panose="02020603050405020304" pitchFamily="18" charset="0"/>
                          <a:ea typeface="+mn-ea"/>
                          <a:cs typeface="Times New Roman" panose="02020603050405020304" pitchFamily="18" charset="0"/>
                        </a:rPr>
                        <a:t>70%</a:t>
                      </a:r>
                      <a:endParaRPr lang="zh-CN" altLang="en-US" sz="20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11733067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US" altLang="zh-CN" sz="2000" b="1" kern="1200" dirty="0">
                          <a:solidFill>
                            <a:schemeClr val="dk1"/>
                          </a:solidFill>
                          <a:latin typeface="宋体" panose="02010600030101010101" pitchFamily="2" charset="-122"/>
                          <a:ea typeface="宋体" panose="02010600030101010101" pitchFamily="2" charset="-122"/>
                          <a:cs typeface="+mn-cs"/>
                        </a:rPr>
                        <a:t>3</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个实验报告成绩</a:t>
                      </a:r>
                    </a:p>
                  </a:txBody>
                  <a:tcPr/>
                </a:tc>
                <a:tc>
                  <a:txBody>
                    <a:bodyPr/>
                    <a:lstStyle/>
                    <a:p>
                      <a:pPr algn="ctr">
                        <a:lnSpc>
                          <a:spcPct val="150000"/>
                        </a:lnSpc>
                      </a:pPr>
                      <a:r>
                        <a:rPr lang="en-US" altLang="zh-CN" sz="2000" kern="1200" dirty="0">
                          <a:solidFill>
                            <a:schemeClr val="dk1"/>
                          </a:solidFill>
                          <a:latin typeface="Times New Roman" panose="02020603050405020304" pitchFamily="18" charset="0"/>
                          <a:ea typeface="+mn-ea"/>
                          <a:cs typeface="Times New Roman" panose="02020603050405020304" pitchFamily="18" charset="0"/>
                        </a:rPr>
                        <a:t>30%</a:t>
                      </a:r>
                      <a:endParaRPr lang="zh-CN" altLang="en-US" sz="20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637476198"/>
                  </a:ext>
                </a:extLst>
              </a:tr>
            </a:tbl>
          </a:graphicData>
        </a:graphic>
      </p:graphicFrame>
      <p:sp>
        <p:nvSpPr>
          <p:cNvPr id="14" name="文本框 13">
            <a:extLst>
              <a:ext uri="{FF2B5EF4-FFF2-40B4-BE49-F238E27FC236}">
                <a16:creationId xmlns:a16="http://schemas.microsoft.com/office/drawing/2014/main" xmlns="" id="{A63B9C56-EE79-C79C-2D2C-22D6D3F36CD2}"/>
              </a:ext>
            </a:extLst>
          </p:cNvPr>
          <p:cNvSpPr txBox="1"/>
          <p:nvPr/>
        </p:nvSpPr>
        <p:spPr>
          <a:xfrm>
            <a:off x="5412571" y="4005064"/>
            <a:ext cx="2592288"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333300"/>
                </a:solidFill>
                <a:effectLst/>
                <a:uLnTx/>
                <a:uFillTx/>
                <a:latin typeface="Arial" panose="020B0604020202020204" pitchFamily="34" charset="0"/>
                <a:ea typeface="宋体" panose="02010600030101010101" pitchFamily="2" charset="-122"/>
                <a:cs typeface="+mn-cs"/>
              </a:rPr>
              <a:t>实验报告成绩分配</a:t>
            </a:r>
            <a:endParaRPr kumimoji="0" lang="en-US" altLang="zh-CN" sz="2000" b="1" i="0" u="none" strike="noStrike" kern="1200" cap="none" spc="0" normalizeH="0" baseline="0" noProof="0" dirty="0">
              <a:ln>
                <a:noFill/>
              </a:ln>
              <a:solidFill>
                <a:srgbClr val="333300"/>
              </a:solidFill>
              <a:effectLst/>
              <a:uLnTx/>
              <a:uFillTx/>
              <a:latin typeface="Arial" panose="020B0604020202020204" pitchFamily="34" charset="0"/>
              <a:ea typeface="宋体" panose="02010600030101010101" pitchFamily="2" charset="-122"/>
              <a:cs typeface="+mn-cs"/>
            </a:endParaRPr>
          </a:p>
        </p:txBody>
      </p:sp>
      <p:graphicFrame>
        <p:nvGraphicFramePr>
          <p:cNvPr id="15" name="表格 14">
            <a:extLst>
              <a:ext uri="{FF2B5EF4-FFF2-40B4-BE49-F238E27FC236}">
                <a16:creationId xmlns:a16="http://schemas.microsoft.com/office/drawing/2014/main" xmlns="" id="{AE2AF0CF-52B6-3C3F-3821-66464ABB9CF5}"/>
              </a:ext>
            </a:extLst>
          </p:cNvPr>
          <p:cNvGraphicFramePr>
            <a:graphicFrameLocks noGrp="1"/>
          </p:cNvGraphicFramePr>
          <p:nvPr>
            <p:extLst>
              <p:ext uri="{D42A27DB-BD31-4B8C-83A1-F6EECF244321}">
                <p14:modId xmlns:p14="http://schemas.microsoft.com/office/powerpoint/2010/main" xmlns="" val="2010906521"/>
              </p:ext>
            </p:extLst>
          </p:nvPr>
        </p:nvGraphicFramePr>
        <p:xfrm>
          <a:off x="4705055" y="4407711"/>
          <a:ext cx="3982144" cy="1990282"/>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xmlns="" val="748610455"/>
                    </a:ext>
                  </a:extLst>
                </a:gridCol>
                <a:gridCol w="1245840">
                  <a:extLst>
                    <a:ext uri="{9D8B030D-6E8A-4147-A177-3AD203B41FA5}">
                      <a16:colId xmlns:a16="http://schemas.microsoft.com/office/drawing/2014/main" xmlns="" val="349620667"/>
                    </a:ext>
                  </a:extLst>
                </a:gridCol>
              </a:tblGrid>
              <a:tr h="370840">
                <a:tc>
                  <a:txBody>
                    <a:bodyPr/>
                    <a:lstStyle/>
                    <a:p>
                      <a:pPr>
                        <a:lnSpc>
                          <a:spcPct val="150000"/>
                        </a:lnSpc>
                      </a:pPr>
                      <a:endParaRPr lang="zh-CN" altLang="en-US" sz="2000" b="1" kern="1200" dirty="0">
                        <a:solidFill>
                          <a:schemeClr val="lt1"/>
                        </a:solidFill>
                        <a:latin typeface="+mn-lt"/>
                        <a:ea typeface="+mn-ea"/>
                        <a:cs typeface="+mn-cs"/>
                      </a:endParaRPr>
                    </a:p>
                  </a:txBody>
                  <a:tcPr/>
                </a:tc>
                <a:tc>
                  <a:txBody>
                    <a:bodyPr/>
                    <a:lstStyle/>
                    <a:p>
                      <a:pPr algn="ctr">
                        <a:lnSpc>
                          <a:spcPct val="150000"/>
                        </a:lnSpc>
                      </a:pPr>
                      <a:r>
                        <a:rPr lang="zh-CN" altLang="en-US" sz="2000" b="1" kern="1200" dirty="0">
                          <a:solidFill>
                            <a:schemeClr val="lt1"/>
                          </a:solidFill>
                          <a:latin typeface="+mn-lt"/>
                          <a:ea typeface="+mn-ea"/>
                          <a:cs typeface="+mn-cs"/>
                        </a:rPr>
                        <a:t>比重</a:t>
                      </a:r>
                    </a:p>
                  </a:txBody>
                  <a:tcPr/>
                </a:tc>
                <a:extLst>
                  <a:ext uri="{0D108BD9-81ED-4DB2-BD59-A6C34878D82A}">
                    <a16:rowId xmlns:a16="http://schemas.microsoft.com/office/drawing/2014/main" xmlns="" val="202894510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dk1"/>
                          </a:solidFill>
                          <a:latin typeface="宋体" panose="02010600030101010101" pitchFamily="2" charset="-122"/>
                          <a:ea typeface="宋体" panose="02010600030101010101" pitchFamily="2" charset="-122"/>
                          <a:cs typeface="+mn-cs"/>
                        </a:rPr>
                        <a:t>第</a:t>
                      </a:r>
                      <a:r>
                        <a:rPr lang="en-US" altLang="zh-CN" sz="2000" b="1" kern="1200" dirty="0">
                          <a:solidFill>
                            <a:schemeClr val="dk1"/>
                          </a:solidFill>
                          <a:latin typeface="宋体" panose="02010600030101010101" pitchFamily="2" charset="-122"/>
                          <a:ea typeface="宋体" panose="02010600030101010101" pitchFamily="2" charset="-122"/>
                          <a:cs typeface="+mn-cs"/>
                        </a:rPr>
                        <a:t>1</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个实验报告（单摆）</a:t>
                      </a:r>
                    </a:p>
                  </a:txBody>
                  <a:tcPr/>
                </a:tc>
                <a:tc>
                  <a:txBody>
                    <a:bodyPr/>
                    <a:lstStyle/>
                    <a:p>
                      <a:pPr algn="ctr">
                        <a:lnSpc>
                          <a:spcPct val="150000"/>
                        </a:lnSpc>
                      </a:pPr>
                      <a:r>
                        <a:rPr lang="zh-CN" altLang="en-US" sz="2000" kern="1200" dirty="0">
                          <a:solidFill>
                            <a:schemeClr val="dk1"/>
                          </a:solidFill>
                          <a:latin typeface="Times New Roman" panose="02020603050405020304" pitchFamily="18" charset="0"/>
                          <a:ea typeface="+mn-ea"/>
                          <a:cs typeface="Times New Roman" panose="02020603050405020304" pitchFamily="18" charset="0"/>
                        </a:rPr>
                        <a:t>不计分</a:t>
                      </a:r>
                    </a:p>
                  </a:txBody>
                  <a:tcPr/>
                </a:tc>
                <a:extLst>
                  <a:ext uri="{0D108BD9-81ED-4DB2-BD59-A6C34878D82A}">
                    <a16:rowId xmlns:a16="http://schemas.microsoft.com/office/drawing/2014/main" xmlns="" val="3117330671"/>
                  </a:ext>
                </a:extLst>
              </a:tr>
              <a:tr h="24692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dk1"/>
                          </a:solidFill>
                          <a:latin typeface="宋体" panose="02010600030101010101" pitchFamily="2" charset="-122"/>
                          <a:ea typeface="宋体" panose="02010600030101010101" pitchFamily="2" charset="-122"/>
                          <a:cs typeface="+mn-cs"/>
                        </a:rPr>
                        <a:t>第</a:t>
                      </a:r>
                      <a:r>
                        <a:rPr lang="en-US" altLang="zh-CN" sz="2000" b="1" kern="1200" dirty="0">
                          <a:solidFill>
                            <a:schemeClr val="dk1"/>
                          </a:solidFill>
                          <a:latin typeface="宋体" panose="02010600030101010101" pitchFamily="2" charset="-122"/>
                          <a:ea typeface="宋体" panose="02010600030101010101" pitchFamily="2" charset="-122"/>
                          <a:cs typeface="+mn-cs"/>
                        </a:rPr>
                        <a:t>2</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个实验报告（期中）</a:t>
                      </a:r>
                    </a:p>
                  </a:txBody>
                  <a:tcPr/>
                </a:tc>
                <a:tc>
                  <a:txBody>
                    <a:bodyPr/>
                    <a:lstStyle/>
                    <a:p>
                      <a:pPr algn="ctr">
                        <a:lnSpc>
                          <a:spcPct val="150000"/>
                        </a:lnSpc>
                      </a:pPr>
                      <a:r>
                        <a:rPr lang="en-US" altLang="zh-CN" sz="2000" kern="1200" dirty="0">
                          <a:solidFill>
                            <a:schemeClr val="dk1"/>
                          </a:solidFill>
                          <a:latin typeface="Times New Roman" panose="02020603050405020304" pitchFamily="18" charset="0"/>
                          <a:ea typeface="+mn-ea"/>
                          <a:cs typeface="Times New Roman" panose="02020603050405020304" pitchFamily="18" charset="0"/>
                        </a:rPr>
                        <a:t>40%</a:t>
                      </a:r>
                      <a:endParaRPr lang="zh-CN" altLang="en-US" sz="20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637476198"/>
                  </a:ext>
                </a:extLst>
              </a:tr>
              <a:tr h="24692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dk1"/>
                          </a:solidFill>
                          <a:latin typeface="宋体" panose="02010600030101010101" pitchFamily="2" charset="-122"/>
                          <a:ea typeface="宋体" panose="02010600030101010101" pitchFamily="2" charset="-122"/>
                          <a:cs typeface="+mn-cs"/>
                        </a:rPr>
                        <a:t>第</a:t>
                      </a:r>
                      <a:r>
                        <a:rPr lang="en-US" altLang="zh-CN" sz="2000" b="1" kern="1200" dirty="0">
                          <a:solidFill>
                            <a:schemeClr val="dk1"/>
                          </a:solidFill>
                          <a:latin typeface="宋体" panose="02010600030101010101" pitchFamily="2" charset="-122"/>
                          <a:ea typeface="宋体" panose="02010600030101010101" pitchFamily="2" charset="-122"/>
                          <a:cs typeface="+mn-cs"/>
                        </a:rPr>
                        <a:t>3</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个实验报告（期末）</a:t>
                      </a:r>
                    </a:p>
                  </a:txBody>
                  <a:tcPr/>
                </a:tc>
                <a:tc>
                  <a:txBody>
                    <a:bodyPr/>
                    <a:lstStyle/>
                    <a:p>
                      <a:pPr algn="ctr">
                        <a:lnSpc>
                          <a:spcPct val="150000"/>
                        </a:lnSpc>
                      </a:pPr>
                      <a:r>
                        <a:rPr lang="en-US" altLang="zh-CN" sz="2000" kern="1200" dirty="0">
                          <a:solidFill>
                            <a:schemeClr val="dk1"/>
                          </a:solidFill>
                          <a:latin typeface="Times New Roman" panose="02020603050405020304" pitchFamily="18" charset="0"/>
                          <a:ea typeface="+mn-ea"/>
                          <a:cs typeface="Times New Roman" panose="02020603050405020304" pitchFamily="18" charset="0"/>
                        </a:rPr>
                        <a:t>60%</a:t>
                      </a:r>
                      <a:endParaRPr lang="zh-CN" altLang="en-US" sz="20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64084411"/>
                  </a:ext>
                </a:extLst>
              </a:tr>
            </a:tbl>
          </a:graphicData>
        </a:graphic>
      </p:graphicFrame>
      <p:sp>
        <p:nvSpPr>
          <p:cNvPr id="7" name="文本框 6">
            <a:extLst>
              <a:ext uri="{FF2B5EF4-FFF2-40B4-BE49-F238E27FC236}">
                <a16:creationId xmlns:a16="http://schemas.microsoft.com/office/drawing/2014/main" xmlns="" id="{00EFD807-207B-6B01-6A15-76B6BA2C3A02}"/>
              </a:ext>
            </a:extLst>
          </p:cNvPr>
          <p:cNvSpPr txBox="1"/>
          <p:nvPr/>
        </p:nvSpPr>
        <p:spPr>
          <a:xfrm>
            <a:off x="5931373" y="2976647"/>
            <a:ext cx="2477082"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减少数量、提高质量</a:t>
            </a:r>
          </a:p>
        </p:txBody>
      </p:sp>
      <p:sp>
        <p:nvSpPr>
          <p:cNvPr id="8" name="文本框 7">
            <a:extLst>
              <a:ext uri="{FF2B5EF4-FFF2-40B4-BE49-F238E27FC236}">
                <a16:creationId xmlns:a16="http://schemas.microsoft.com/office/drawing/2014/main" xmlns="" id="{2C8B54F3-CC76-017A-2E58-115AA265109C}"/>
              </a:ext>
            </a:extLst>
          </p:cNvPr>
          <p:cNvSpPr txBox="1"/>
          <p:nvPr/>
        </p:nvSpPr>
        <p:spPr>
          <a:xfrm>
            <a:off x="3419872" y="6400849"/>
            <a:ext cx="5515896" cy="36933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如果逾期不交单摆实验报告，期末总评成绩扣</a:t>
            </a:r>
            <a:r>
              <a:rPr kumimoji="0" lang="en-US" altLang="zh-CN"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5</a:t>
            </a: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分。</a:t>
            </a:r>
          </a:p>
        </p:txBody>
      </p:sp>
    </p:spTree>
    <p:extLst>
      <p:ext uri="{BB962C8B-B14F-4D97-AF65-F5344CB8AC3E}">
        <p14:creationId xmlns:p14="http://schemas.microsoft.com/office/powerpoint/2010/main" xmlns="" val="1339737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6E1691-D047-0AF7-0362-ED171BE93854}"/>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xmlns="" id="{7EBBEAA5-F55B-640D-7A80-9988CB0C8E1B}"/>
              </a:ext>
            </a:extLst>
          </p:cNvPr>
          <p:cNvGrpSpPr/>
          <p:nvPr/>
        </p:nvGrpSpPr>
        <p:grpSpPr>
          <a:xfrm>
            <a:off x="180388" y="348725"/>
            <a:ext cx="9144163" cy="461665"/>
            <a:chOff x="427383" y="763200"/>
            <a:chExt cx="11688417" cy="461665"/>
          </a:xfrm>
        </p:grpSpPr>
        <p:sp>
          <p:nvSpPr>
            <p:cNvPr id="10" name="矩形 9">
              <a:extLst>
                <a:ext uri="{FF2B5EF4-FFF2-40B4-BE49-F238E27FC236}">
                  <a16:creationId xmlns:a16="http://schemas.microsoft.com/office/drawing/2014/main" xmlns="" id="{4A31DD10-4594-15CC-F8B9-A09778D1B9EE}"/>
                </a:ext>
              </a:extLst>
            </p:cNvPr>
            <p:cNvSpPr/>
            <p:nvPr/>
          </p:nvSpPr>
          <p:spPr>
            <a:xfrm>
              <a:off x="10249235" y="763200"/>
              <a:ext cx="1866565" cy="461665"/>
            </a:xfrm>
            <a:prstGeom prst="rect">
              <a:avLst/>
            </a:prstGeom>
            <a:noFill/>
            <a:ln>
              <a:noFill/>
            </a:ln>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rPr>
                <a:t>USTC</a:t>
              </a:r>
              <a:endParaRPr kumimoji="0" lang="zh-CN" altLang="en-US" sz="2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xmlns="" id="{BAFB227B-1171-901E-0594-5ADECA972D99}"/>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等线" panose="020F0502020204030204"/>
                <a:ea typeface="等线" panose="02010600030101010101" pitchFamily="2" charset="-122"/>
                <a:cs typeface="+mn-cs"/>
              </a:endParaRPr>
            </a:p>
          </p:txBody>
        </p:sp>
      </p:grpSp>
      <p:sp>
        <p:nvSpPr>
          <p:cNvPr id="12" name="矩形 11">
            <a:extLst>
              <a:ext uri="{FF2B5EF4-FFF2-40B4-BE49-F238E27FC236}">
                <a16:creationId xmlns:a16="http://schemas.microsoft.com/office/drawing/2014/main" xmlns="" id="{F91DDB90-C3DC-1757-6FA1-5A483C74FB05}"/>
              </a:ext>
            </a:extLst>
          </p:cNvPr>
          <p:cNvSpPr/>
          <p:nvPr/>
        </p:nvSpPr>
        <p:spPr>
          <a:xfrm>
            <a:off x="180365" y="1"/>
            <a:ext cx="8242704" cy="6376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课程总体要求（已修完</a:t>
            </a:r>
            <a:r>
              <a:rPr kumimoji="0" lang="en-US" altLang="zh-CN"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a:t>
            </a:r>
            <a:r>
              <a:rPr kumimoji="0" lang="zh-CN" altLang="en-US"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大学物理</a:t>
            </a:r>
            <a:r>
              <a:rPr kumimoji="0" lang="en-US" altLang="zh-CN"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a:t>
            </a:r>
            <a:r>
              <a:rPr kumimoji="0" lang="zh-CN" altLang="en-US"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基础实验</a:t>
            </a:r>
            <a:r>
              <a:rPr kumimoji="0" lang="en-US" altLang="zh-CN"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B》</a:t>
            </a:r>
            <a:r>
              <a:rPr kumimoji="0" lang="zh-CN" altLang="en-US"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rPr>
              <a:t>）</a:t>
            </a:r>
            <a:endParaRPr kumimoji="0" lang="en-US" altLang="zh-CN" sz="2800" b="1" i="0" u="none" strike="noStrike" kern="1200" cap="none" spc="0" normalizeH="0" baseline="0" noProof="0" dirty="0">
              <a:ln>
                <a:noFill/>
              </a:ln>
              <a:solidFill>
                <a:srgbClr val="5B9BD5"/>
              </a:solidFill>
              <a:effectLst/>
              <a:uLnTx/>
              <a:uFillTx/>
              <a:latin typeface="宋体" panose="02010600030101010101" pitchFamily="2" charset="-122"/>
              <a:ea typeface="宋体" panose="02010600030101010101" pitchFamily="2" charset="-122"/>
              <a:cs typeface="+mn-cs"/>
            </a:endParaRPr>
          </a:p>
        </p:txBody>
      </p:sp>
      <p:sp>
        <p:nvSpPr>
          <p:cNvPr id="4" name="Rectangle 5">
            <a:extLst>
              <a:ext uri="{FF2B5EF4-FFF2-40B4-BE49-F238E27FC236}">
                <a16:creationId xmlns:a16="http://schemas.microsoft.com/office/drawing/2014/main" xmlns="" id="{E62721DF-C306-ADD9-31B4-02F2EEAE3BCD}"/>
              </a:ext>
            </a:extLst>
          </p:cNvPr>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graphicFrame>
        <p:nvGraphicFramePr>
          <p:cNvPr id="6" name="表格 5">
            <a:extLst>
              <a:ext uri="{FF2B5EF4-FFF2-40B4-BE49-F238E27FC236}">
                <a16:creationId xmlns:a16="http://schemas.microsoft.com/office/drawing/2014/main" xmlns="" id="{696D68D3-7C43-28F0-B437-8DD1D1217509}"/>
              </a:ext>
            </a:extLst>
          </p:cNvPr>
          <p:cNvGraphicFramePr>
            <a:graphicFrameLocks noGrp="1"/>
          </p:cNvGraphicFramePr>
          <p:nvPr>
            <p:extLst>
              <p:ext uri="{D42A27DB-BD31-4B8C-83A1-F6EECF244321}">
                <p14:modId xmlns:p14="http://schemas.microsoft.com/office/powerpoint/2010/main" xmlns="" val="2732850911"/>
              </p:ext>
            </p:extLst>
          </p:nvPr>
        </p:nvGraphicFramePr>
        <p:xfrm>
          <a:off x="1187623" y="985054"/>
          <a:ext cx="6427778" cy="2477582"/>
        </p:xfrm>
        <a:graphic>
          <a:graphicData uri="http://schemas.openxmlformats.org/drawingml/2006/table">
            <a:tbl>
              <a:tblPr firstRow="1" bandRow="1">
                <a:tableStyleId>{5C22544A-7EE6-4342-B048-85BDC9FD1C3A}</a:tableStyleId>
              </a:tblPr>
              <a:tblGrid>
                <a:gridCol w="3213889">
                  <a:extLst>
                    <a:ext uri="{9D8B030D-6E8A-4147-A177-3AD203B41FA5}">
                      <a16:colId xmlns:a16="http://schemas.microsoft.com/office/drawing/2014/main" xmlns="" val="20000"/>
                    </a:ext>
                  </a:extLst>
                </a:gridCol>
                <a:gridCol w="3213889">
                  <a:extLst>
                    <a:ext uri="{9D8B030D-6E8A-4147-A177-3AD203B41FA5}">
                      <a16:colId xmlns:a16="http://schemas.microsoft.com/office/drawing/2014/main" xmlns="" val="20001"/>
                    </a:ext>
                  </a:extLst>
                </a:gridCol>
              </a:tblGrid>
              <a:tr h="370840">
                <a:tc gridSpan="2">
                  <a:txBody>
                    <a:bodyPr/>
                    <a:lstStyle/>
                    <a:p>
                      <a:pPr algn="ctr">
                        <a:lnSpc>
                          <a:spcPct val="150000"/>
                        </a:lnSpc>
                      </a:pPr>
                      <a:r>
                        <a:rPr lang="zh-CN" altLang="en-US" sz="2000" dirty="0"/>
                        <a:t>大学物理</a:t>
                      </a:r>
                      <a:r>
                        <a:rPr lang="en-US" altLang="zh-CN" sz="2000" dirty="0"/>
                        <a:t>-</a:t>
                      </a:r>
                      <a:r>
                        <a:rPr lang="zh-CN" altLang="en-US" sz="2000" dirty="0"/>
                        <a:t>基础实验</a:t>
                      </a:r>
                      <a:r>
                        <a:rPr lang="en-US" altLang="zh-CN" sz="2000" dirty="0"/>
                        <a:t>A</a:t>
                      </a:r>
                      <a:r>
                        <a:rPr lang="zh-CN" altLang="en-US" sz="2000" dirty="0"/>
                        <a:t>（</a:t>
                      </a:r>
                      <a:r>
                        <a:rPr lang="zh-CN" altLang="en-US" sz="2000" dirty="0">
                          <a:solidFill>
                            <a:srgbClr val="FF0000"/>
                          </a:solidFill>
                        </a:rPr>
                        <a:t>已修完</a:t>
                      </a:r>
                      <a:r>
                        <a:rPr lang="en-US" altLang="zh-CN" sz="2000" dirty="0">
                          <a:solidFill>
                            <a:srgbClr val="FF0000"/>
                          </a:solidFill>
                        </a:rPr>
                        <a:t>《</a:t>
                      </a:r>
                      <a:r>
                        <a:rPr lang="zh-CN" altLang="en-US" sz="2000" dirty="0">
                          <a:solidFill>
                            <a:srgbClr val="FF0000"/>
                          </a:solidFill>
                        </a:rPr>
                        <a:t>大学物理</a:t>
                      </a:r>
                      <a:r>
                        <a:rPr lang="en-US" altLang="zh-CN" sz="2000" dirty="0">
                          <a:solidFill>
                            <a:srgbClr val="FF0000"/>
                          </a:solidFill>
                        </a:rPr>
                        <a:t>-</a:t>
                      </a:r>
                      <a:r>
                        <a:rPr lang="zh-CN" altLang="en-US" sz="2000" dirty="0">
                          <a:solidFill>
                            <a:srgbClr val="FF0000"/>
                          </a:solidFill>
                        </a:rPr>
                        <a:t>基础实验</a:t>
                      </a:r>
                      <a:r>
                        <a:rPr lang="en-US" altLang="zh-CN" sz="2000" dirty="0">
                          <a:solidFill>
                            <a:srgbClr val="FF0000"/>
                          </a:solidFill>
                        </a:rPr>
                        <a:t>B》</a:t>
                      </a:r>
                      <a:r>
                        <a:rPr lang="zh-CN" altLang="en-US" sz="2000" dirty="0"/>
                        <a:t>）</a:t>
                      </a:r>
                    </a:p>
                  </a:txBody>
                  <a:tcPr/>
                </a:tc>
                <a:tc hMerge="1">
                  <a:txBody>
                    <a:bodyPr/>
                    <a:lstStyle/>
                    <a:p>
                      <a:endParaRPr dirty="0"/>
                    </a:p>
                  </a:txBody>
                  <a:tcPr/>
                </a:tc>
                <a:extLst>
                  <a:ext uri="{0D108BD9-81ED-4DB2-BD59-A6C34878D82A}">
                    <a16:rowId xmlns:a16="http://schemas.microsoft.com/office/drawing/2014/main" xmlns="" val="10000"/>
                  </a:ext>
                </a:extLst>
              </a:tr>
              <a:tr h="37084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需补齐学时</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20</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实验总数</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4</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4692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可写报告的实验数</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≥2</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246920">
                <a:tc>
                  <a:txBody>
                    <a:bodyPr/>
                    <a:lstStyle/>
                    <a:p>
                      <a:pPr algn="ctr">
                        <a:lnSpc>
                          <a:spcPct val="150000"/>
                        </a:lnSpc>
                      </a:pPr>
                      <a:r>
                        <a:rPr lang="zh-CN" altLang="en-US" sz="2000" b="1" dirty="0">
                          <a:latin typeface="宋体" panose="02010600030101010101" pitchFamily="2" charset="-122"/>
                          <a:ea typeface="宋体" panose="02010600030101010101" pitchFamily="2" charset="-122"/>
                        </a:rPr>
                        <a:t>实验报告</a:t>
                      </a:r>
                    </a:p>
                  </a:txBody>
                  <a:tcPr/>
                </a:tc>
                <a:tc>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1</a:t>
                      </a: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55149071"/>
                  </a:ext>
                </a:extLst>
              </a:tr>
            </a:tbl>
          </a:graphicData>
        </a:graphic>
      </p:graphicFrame>
      <p:sp>
        <p:nvSpPr>
          <p:cNvPr id="8" name="文本框 7">
            <a:extLst>
              <a:ext uri="{FF2B5EF4-FFF2-40B4-BE49-F238E27FC236}">
                <a16:creationId xmlns:a16="http://schemas.microsoft.com/office/drawing/2014/main" xmlns="" id="{1C15531B-B163-45FD-085F-9838638D2EFD}"/>
              </a:ext>
            </a:extLst>
          </p:cNvPr>
          <p:cNvSpPr txBox="1"/>
          <p:nvPr/>
        </p:nvSpPr>
        <p:spPr>
          <a:xfrm>
            <a:off x="1017135" y="3789040"/>
            <a:ext cx="6768753" cy="1377878"/>
          </a:xfrm>
          <a:prstGeom prst="rect">
            <a:avLst/>
          </a:prstGeom>
          <a:noFill/>
        </p:spPr>
        <p:txBody>
          <a:bodyPr wrap="square" rtlCol="0">
            <a:spAutoFit/>
          </a:bodyPr>
          <a:lstStyle/>
          <a:p>
            <a:pPr marL="0" marR="0" lvl="0" indent="457200" algn="l" defTabSz="914400" rtl="0" eaLnBrk="0" fontAlgn="base" latinLnBrk="0" hangingPunct="0">
              <a:lnSpc>
                <a:spcPct val="12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已修完</a:t>
            </a: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大学物理</a:t>
            </a: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基础实验</a:t>
            </a: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B》</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的同学请在实验预约开始前与郭强老师联系（</a:t>
            </a: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18919647797</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）修改选课参数。</a:t>
            </a:r>
          </a:p>
        </p:txBody>
      </p:sp>
      <p:sp>
        <p:nvSpPr>
          <p:cNvPr id="2" name="文本框 1">
            <a:extLst>
              <a:ext uri="{FF2B5EF4-FFF2-40B4-BE49-F238E27FC236}">
                <a16:creationId xmlns:a16="http://schemas.microsoft.com/office/drawing/2014/main" xmlns="" id="{89EC32A1-9138-8F7A-9119-528E2BC70E6B}"/>
              </a:ext>
            </a:extLst>
          </p:cNvPr>
          <p:cNvSpPr txBox="1"/>
          <p:nvPr/>
        </p:nvSpPr>
        <p:spPr>
          <a:xfrm>
            <a:off x="899592" y="5270773"/>
            <a:ext cx="8244408" cy="955903"/>
          </a:xfrm>
          <a:prstGeom prst="rect">
            <a:avLst/>
          </a:prstGeom>
          <a:noFill/>
        </p:spPr>
        <p:txBody>
          <a:bodyPr wrap="square">
            <a:spAutoFit/>
          </a:bodyPr>
          <a:lstStyle/>
          <a:p>
            <a:pPr lvl="0">
              <a:lnSpc>
                <a:spcPct val="150000"/>
              </a:lnSpc>
              <a:defRPr/>
            </a:pPr>
            <a:r>
              <a:rPr lang="en-US" altLang="zh-CN" sz="2000" dirty="0"/>
              <a:t>1. </a:t>
            </a:r>
            <a:r>
              <a:rPr lang="zh-CN" altLang="en-US" sz="2000" dirty="0"/>
              <a:t>取消原</a:t>
            </a:r>
            <a:r>
              <a:rPr lang="en-US" altLang="zh-CN" sz="2000" dirty="0"/>
              <a:t>《</a:t>
            </a:r>
            <a:r>
              <a:rPr lang="zh-CN" altLang="en-US" sz="2000" dirty="0"/>
              <a:t>大学物理</a:t>
            </a:r>
            <a:r>
              <a:rPr lang="en-US" altLang="zh-CN" sz="2000" dirty="0"/>
              <a:t>-</a:t>
            </a:r>
            <a:r>
              <a:rPr lang="zh-CN" altLang="en-US" sz="2000" dirty="0"/>
              <a:t>基础实验</a:t>
            </a:r>
            <a:r>
              <a:rPr lang="en-US" altLang="zh-CN" sz="2000" dirty="0"/>
              <a:t>B》</a:t>
            </a:r>
            <a:r>
              <a:rPr lang="zh-CN" altLang="en-US" sz="2000" dirty="0"/>
              <a:t>的成绩。</a:t>
            </a:r>
            <a:endParaRPr lang="en-US" altLang="zh-CN" sz="2000" dirty="0"/>
          </a:p>
          <a:p>
            <a:pPr lvl="0">
              <a:lnSpc>
                <a:spcPct val="150000"/>
              </a:lnSpc>
              <a:defRPr/>
            </a:pPr>
            <a:r>
              <a:rPr lang="en-US" altLang="zh-CN" sz="2000" dirty="0"/>
              <a:t>2.《</a:t>
            </a:r>
            <a:r>
              <a:rPr lang="zh-CN" altLang="en-US" sz="2000" dirty="0"/>
              <a:t>大学物理</a:t>
            </a:r>
            <a:r>
              <a:rPr lang="en-US" altLang="zh-CN" sz="2000" dirty="0"/>
              <a:t>-</a:t>
            </a:r>
            <a:r>
              <a:rPr lang="zh-CN" altLang="en-US" sz="2000" dirty="0"/>
              <a:t>基础实验</a:t>
            </a:r>
            <a:r>
              <a:rPr lang="en-US" altLang="zh-CN" sz="2000" dirty="0"/>
              <a:t>A》</a:t>
            </a:r>
            <a:r>
              <a:rPr lang="zh-CN" altLang="en-US" sz="2000" dirty="0"/>
              <a:t>的成绩：</a:t>
            </a:r>
            <a:r>
              <a:rPr lang="en-US" altLang="zh-CN" sz="2000" dirty="0"/>
              <a:t>40</a:t>
            </a:r>
            <a:r>
              <a:rPr lang="zh-CN" altLang="en-US" sz="2000" dirty="0"/>
              <a:t>学时和</a:t>
            </a:r>
            <a:r>
              <a:rPr lang="en-US" altLang="zh-CN" sz="2000" dirty="0"/>
              <a:t>20</a:t>
            </a:r>
            <a:r>
              <a:rPr lang="zh-CN" altLang="en-US" sz="2000" dirty="0"/>
              <a:t>学时成绩加权平均。</a:t>
            </a:r>
            <a:endParaRPr kumimoji="0" lang="zh-CN" altLang="en-US" sz="20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xmlns="" val="1520082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课程开设实验项目表</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graphicFrame>
        <p:nvGraphicFramePr>
          <p:cNvPr id="5" name="表格 4"/>
          <p:cNvGraphicFramePr>
            <a:graphicFrameLocks noGrp="1"/>
          </p:cNvGraphicFramePr>
          <p:nvPr>
            <p:extLst>
              <p:ext uri="{D42A27DB-BD31-4B8C-83A1-F6EECF244321}">
                <p14:modId xmlns:p14="http://schemas.microsoft.com/office/powerpoint/2010/main" xmlns="" val="4123680296"/>
              </p:ext>
            </p:extLst>
          </p:nvPr>
        </p:nvGraphicFramePr>
        <p:xfrm>
          <a:off x="660143" y="896613"/>
          <a:ext cx="7514070" cy="5759443"/>
        </p:xfrm>
        <a:graphic>
          <a:graphicData uri="http://schemas.openxmlformats.org/drawingml/2006/table">
            <a:tbl>
              <a:tblPr firstRow="1" firstCol="1" bandRow="1">
                <a:tableStyleId>{5C22544A-7EE6-4342-B048-85BDC9FD1C3A}</a:tableStyleId>
              </a:tblPr>
              <a:tblGrid>
                <a:gridCol w="2468810">
                  <a:extLst>
                    <a:ext uri="{9D8B030D-6E8A-4147-A177-3AD203B41FA5}">
                      <a16:colId xmlns:a16="http://schemas.microsoft.com/office/drawing/2014/main" xmlns="" val="20000"/>
                    </a:ext>
                  </a:extLst>
                </a:gridCol>
                <a:gridCol w="5045260">
                  <a:extLst>
                    <a:ext uri="{9D8B030D-6E8A-4147-A177-3AD203B41FA5}">
                      <a16:colId xmlns:a16="http://schemas.microsoft.com/office/drawing/2014/main" xmlns="" val="20001"/>
                    </a:ext>
                  </a:extLst>
                </a:gridCol>
              </a:tblGrid>
              <a:tr h="509499">
                <a:tc>
                  <a:txBody>
                    <a:bodyPr/>
                    <a:lstStyle/>
                    <a:p>
                      <a:pPr algn="ctr">
                        <a:lnSpc>
                          <a:spcPct val="150000"/>
                        </a:lnSpc>
                        <a:spcBef>
                          <a:spcPts val="600"/>
                        </a:spcBef>
                        <a:spcAft>
                          <a:spcPts val="600"/>
                        </a:spcAft>
                      </a:pPr>
                      <a:r>
                        <a:rPr lang="zh-CN" sz="1800" kern="0" dirty="0">
                          <a:effectLst/>
                        </a:rPr>
                        <a:t>实验</a:t>
                      </a:r>
                      <a:r>
                        <a:rPr lang="zh-CN" altLang="en-US" sz="1800" kern="0" dirty="0">
                          <a:effectLst/>
                        </a:rPr>
                        <a:t>室（</a:t>
                      </a:r>
                      <a:r>
                        <a:rPr lang="en-US" altLang="zh-CN" sz="1800" kern="0" dirty="0">
                          <a:effectLst/>
                        </a:rPr>
                        <a:t>14</a:t>
                      </a:r>
                      <a:r>
                        <a:rPr lang="zh-CN" altLang="en-US" sz="1800" kern="0" dirty="0">
                          <a:effectLst/>
                        </a:rPr>
                        <a:t>间）</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zh-CN" sz="1800" kern="0" dirty="0">
                          <a:effectLst/>
                        </a:rPr>
                        <a:t>实验项目</a:t>
                      </a:r>
                      <a:r>
                        <a:rPr lang="zh-CN" altLang="en-US" sz="1800" kern="0" dirty="0">
                          <a:effectLst/>
                        </a:rPr>
                        <a:t>（</a:t>
                      </a:r>
                      <a:r>
                        <a:rPr lang="en-US" altLang="zh-CN" sz="1800" kern="0" dirty="0">
                          <a:effectLst/>
                        </a:rPr>
                        <a:t>25</a:t>
                      </a:r>
                      <a:r>
                        <a:rPr lang="zh-CN" altLang="en-US" sz="1800" kern="0" dirty="0">
                          <a:effectLst/>
                        </a:rPr>
                        <a:t>项</a:t>
                      </a:r>
                      <a:r>
                        <a:rPr lang="en-US" altLang="zh-CN" sz="1800" kern="0" dirty="0">
                          <a:effectLst/>
                        </a:rPr>
                        <a:t>+IYPT</a:t>
                      </a:r>
                      <a:r>
                        <a:rPr lang="zh-CN" alt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74996">
                <a:tc>
                  <a:txBody>
                    <a:bodyPr/>
                    <a:lstStyle/>
                    <a:p>
                      <a:pPr algn="ctr">
                        <a:lnSpc>
                          <a:spcPct val="150000"/>
                        </a:lnSpc>
                        <a:spcAft>
                          <a:spcPts val="0"/>
                        </a:spcAft>
                      </a:pPr>
                      <a:r>
                        <a:rPr lang="en-US" sz="1600" kern="0" dirty="0">
                          <a:effectLst/>
                        </a:rPr>
                        <a:t>1418</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数字体温计、磁力摆</a:t>
                      </a:r>
                    </a:p>
                  </a:txBody>
                  <a:tcPr marL="68580" marR="68580" marT="0" marB="0" anchor="ctr"/>
                </a:tc>
                <a:extLst>
                  <a:ext uri="{0D108BD9-81ED-4DB2-BD59-A6C34878D82A}">
                    <a16:rowId xmlns:a16="http://schemas.microsoft.com/office/drawing/2014/main" xmlns="" val="10001"/>
                  </a:ext>
                </a:extLst>
              </a:tr>
              <a:tr h="374996">
                <a:tc>
                  <a:txBody>
                    <a:bodyPr/>
                    <a:lstStyle/>
                    <a:p>
                      <a:pPr algn="ctr">
                        <a:lnSpc>
                          <a:spcPct val="150000"/>
                        </a:lnSpc>
                        <a:spcAft>
                          <a:spcPts val="0"/>
                        </a:spcAft>
                      </a:pPr>
                      <a:r>
                        <a:rPr lang="en-US" sz="1600" kern="0" dirty="0">
                          <a:effectLst/>
                        </a:rPr>
                        <a:t>1210</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光学显微镜、光的衍射</a:t>
                      </a:r>
                    </a:p>
                  </a:txBody>
                  <a:tcPr marL="68580" marR="68580" marT="0" marB="0" anchor="ctr"/>
                </a:tc>
                <a:extLst>
                  <a:ext uri="{0D108BD9-81ED-4DB2-BD59-A6C34878D82A}">
                    <a16:rowId xmlns:a16="http://schemas.microsoft.com/office/drawing/2014/main" xmlns="" val="10002"/>
                  </a:ext>
                </a:extLst>
              </a:tr>
              <a:tr h="374996">
                <a:tc>
                  <a:txBody>
                    <a:bodyPr/>
                    <a:lstStyle/>
                    <a:p>
                      <a:pPr algn="ctr">
                        <a:lnSpc>
                          <a:spcPct val="150000"/>
                        </a:lnSpc>
                        <a:spcAft>
                          <a:spcPts val="0"/>
                        </a:spcAft>
                      </a:pPr>
                      <a:r>
                        <a:rPr lang="en-US" sz="1600" kern="0" dirty="0">
                          <a:effectLst/>
                        </a:rPr>
                        <a:t>1413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杨氏模量、密度的测量</a:t>
                      </a:r>
                    </a:p>
                  </a:txBody>
                  <a:tcPr marL="68580" marR="68580" marT="0" marB="0" anchor="ctr"/>
                </a:tc>
                <a:extLst>
                  <a:ext uri="{0D108BD9-81ED-4DB2-BD59-A6C34878D82A}">
                    <a16:rowId xmlns:a16="http://schemas.microsoft.com/office/drawing/2014/main" xmlns="" val="10003"/>
                  </a:ext>
                </a:extLst>
              </a:tr>
              <a:tr h="374996">
                <a:tc>
                  <a:txBody>
                    <a:bodyPr/>
                    <a:lstStyle/>
                    <a:p>
                      <a:pPr algn="ctr">
                        <a:lnSpc>
                          <a:spcPct val="150000"/>
                        </a:lnSpc>
                        <a:spcAft>
                          <a:spcPts val="0"/>
                        </a:spcAft>
                      </a:pPr>
                      <a:r>
                        <a:rPr lang="en-US" sz="1600" kern="0" dirty="0">
                          <a:effectLst/>
                        </a:rPr>
                        <a:t>1424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固体比热容、切变模量</a:t>
                      </a:r>
                    </a:p>
                  </a:txBody>
                  <a:tcPr marL="68580" marR="68580" marT="0" marB="0" anchor="ctr"/>
                </a:tc>
                <a:extLst>
                  <a:ext uri="{0D108BD9-81ED-4DB2-BD59-A6C34878D82A}">
                    <a16:rowId xmlns:a16="http://schemas.microsoft.com/office/drawing/2014/main" xmlns="" val="10004"/>
                  </a:ext>
                </a:extLst>
              </a:tr>
              <a:tr h="374996">
                <a:tc>
                  <a:txBody>
                    <a:bodyPr/>
                    <a:lstStyle/>
                    <a:p>
                      <a:pPr algn="ctr">
                        <a:lnSpc>
                          <a:spcPct val="150000"/>
                        </a:lnSpc>
                        <a:spcAft>
                          <a:spcPts val="0"/>
                        </a:spcAft>
                      </a:pPr>
                      <a:r>
                        <a:rPr lang="en-US" sz="1600" kern="0" dirty="0">
                          <a:effectLst/>
                        </a:rPr>
                        <a:t>1312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透镜参数测量、涉法测微小量</a:t>
                      </a:r>
                    </a:p>
                  </a:txBody>
                  <a:tcPr marL="68580" marR="68580" marT="0" marB="0" anchor="ctr"/>
                </a:tc>
                <a:extLst>
                  <a:ext uri="{0D108BD9-81ED-4DB2-BD59-A6C34878D82A}">
                    <a16:rowId xmlns:a16="http://schemas.microsoft.com/office/drawing/2014/main" xmlns="" val="10005"/>
                  </a:ext>
                </a:extLst>
              </a:tr>
              <a:tr h="374996">
                <a:tc>
                  <a:txBody>
                    <a:bodyPr/>
                    <a:lstStyle/>
                    <a:p>
                      <a:pPr algn="ctr">
                        <a:lnSpc>
                          <a:spcPct val="150000"/>
                        </a:lnSpc>
                        <a:spcAft>
                          <a:spcPts val="0"/>
                        </a:spcAft>
                      </a:pPr>
                      <a:r>
                        <a:rPr lang="en-US" sz="1600" kern="0" dirty="0">
                          <a:effectLst/>
                        </a:rPr>
                        <a:t>1429</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用示波器测量时间、半导体温度计的设计与制作</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374996">
                <a:tc>
                  <a:txBody>
                    <a:bodyPr/>
                    <a:lstStyle/>
                    <a:p>
                      <a:pPr algn="ctr">
                        <a:lnSpc>
                          <a:spcPct val="150000"/>
                        </a:lnSpc>
                        <a:spcAft>
                          <a:spcPts val="0"/>
                        </a:spcAft>
                      </a:pPr>
                      <a:r>
                        <a:rPr lang="en-US" sz="1600" kern="0" dirty="0">
                          <a:effectLst/>
                        </a:rPr>
                        <a:t>1423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液体表面张力、粘度的测定</a:t>
                      </a:r>
                    </a:p>
                  </a:txBody>
                  <a:tcPr marL="68580" marR="68580" marT="0" marB="0" anchor="ctr"/>
                </a:tc>
                <a:extLst>
                  <a:ext uri="{0D108BD9-81ED-4DB2-BD59-A6C34878D82A}">
                    <a16:rowId xmlns:a16="http://schemas.microsoft.com/office/drawing/2014/main" xmlns="" val="10007"/>
                  </a:ext>
                </a:extLst>
              </a:tr>
              <a:tr h="374996">
                <a:tc>
                  <a:txBody>
                    <a:bodyPr/>
                    <a:lstStyle/>
                    <a:p>
                      <a:pPr algn="ctr">
                        <a:lnSpc>
                          <a:spcPct val="150000"/>
                        </a:lnSpc>
                        <a:spcAft>
                          <a:spcPts val="0"/>
                        </a:spcAft>
                      </a:pPr>
                      <a:r>
                        <a:rPr lang="en-US" sz="1600" kern="0" dirty="0">
                          <a:effectLst/>
                        </a:rPr>
                        <a:t>1204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生活中的物理实验</a:t>
                      </a:r>
                      <a:endParaRPr lang="en-US" altLang="zh-CN" sz="1600" kern="0" dirty="0">
                        <a:effectLst/>
                      </a:endParaRPr>
                    </a:p>
                  </a:txBody>
                  <a:tcPr marL="68580" marR="68580" marT="0" marB="0" anchor="ctr"/>
                </a:tc>
                <a:extLst>
                  <a:ext uri="{0D108BD9-81ED-4DB2-BD59-A6C34878D82A}">
                    <a16:rowId xmlns:a16="http://schemas.microsoft.com/office/drawing/2014/main" xmlns="" val="10008"/>
                  </a:ext>
                </a:extLst>
              </a:tr>
              <a:tr h="374996">
                <a:tc>
                  <a:txBody>
                    <a:bodyPr/>
                    <a:lstStyle/>
                    <a:p>
                      <a:pPr algn="ctr">
                        <a:lnSpc>
                          <a:spcPct val="150000"/>
                        </a:lnSpc>
                        <a:spcAft>
                          <a:spcPts val="0"/>
                        </a:spcAft>
                      </a:pPr>
                      <a:r>
                        <a:rPr lang="en-US" sz="1600" kern="0" dirty="0">
                          <a:effectLst/>
                        </a:rPr>
                        <a:t>1419</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光电效应</a:t>
                      </a:r>
                      <a:r>
                        <a:rPr lang="zh-CN" sz="1600" kern="0" dirty="0">
                          <a:effectLst/>
                        </a:rPr>
                        <a:t>、</a:t>
                      </a:r>
                      <a:r>
                        <a:rPr lang="zh-CN" altLang="en-US" sz="1600" kern="0" dirty="0">
                          <a:effectLst/>
                        </a:rPr>
                        <a:t>密立根油滴</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374996">
                <a:tc>
                  <a:txBody>
                    <a:bodyPr/>
                    <a:lstStyle/>
                    <a:p>
                      <a:pPr algn="ctr">
                        <a:lnSpc>
                          <a:spcPct val="150000"/>
                        </a:lnSpc>
                        <a:spcAft>
                          <a:spcPts val="0"/>
                        </a:spcAft>
                      </a:pPr>
                      <a:r>
                        <a:rPr lang="en-US" sz="1600" kern="0" dirty="0">
                          <a:effectLst/>
                        </a:rPr>
                        <a:t>1428/1433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硅光电池、配色实验</a:t>
                      </a:r>
                    </a:p>
                  </a:txBody>
                  <a:tcPr marL="68580" marR="68580" marT="0" marB="0" anchor="ctr"/>
                </a:tc>
                <a:extLst>
                  <a:ext uri="{0D108BD9-81ED-4DB2-BD59-A6C34878D82A}">
                    <a16:rowId xmlns:a16="http://schemas.microsoft.com/office/drawing/2014/main" xmlns="" val="10010"/>
                  </a:ext>
                </a:extLst>
              </a:tr>
              <a:tr h="374996">
                <a:tc>
                  <a:txBody>
                    <a:bodyPr/>
                    <a:lstStyle/>
                    <a:p>
                      <a:pPr algn="ctr">
                        <a:lnSpc>
                          <a:spcPct val="150000"/>
                        </a:lnSpc>
                        <a:spcAft>
                          <a:spcPts val="0"/>
                        </a:spcAft>
                      </a:pPr>
                      <a:r>
                        <a:rPr lang="en-US" sz="1600" kern="0" dirty="0">
                          <a:effectLst/>
                        </a:rPr>
                        <a:t>1322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声速的测量、匀加速运动与碰撞</a:t>
                      </a:r>
                    </a:p>
                  </a:txBody>
                  <a:tcPr marL="68580" marR="68580" marT="0" marB="0" anchor="ctr"/>
                </a:tc>
                <a:extLst>
                  <a:ext uri="{0D108BD9-81ED-4DB2-BD59-A6C34878D82A}">
                    <a16:rowId xmlns:a16="http://schemas.microsoft.com/office/drawing/2014/main" xmlns="" val="10011"/>
                  </a:ext>
                </a:extLst>
              </a:tr>
              <a:tr h="374996">
                <a:tc>
                  <a:txBody>
                    <a:bodyPr/>
                    <a:lstStyle/>
                    <a:p>
                      <a:pPr algn="ctr">
                        <a:lnSpc>
                          <a:spcPct val="150000"/>
                        </a:lnSpc>
                        <a:spcAft>
                          <a:spcPts val="0"/>
                        </a:spcAft>
                      </a:pPr>
                      <a:r>
                        <a:rPr lang="en-US" altLang="zh-CN" sz="1600" kern="0" dirty="0">
                          <a:effectLst/>
                          <a:latin typeface="+mn-lt"/>
                          <a:ea typeface="+mn-ea"/>
                          <a:cs typeface="+mn-cs"/>
                        </a:rPr>
                        <a:t>1303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分光计、测三棱镜折射率</a:t>
                      </a:r>
                    </a:p>
                  </a:txBody>
                  <a:tcPr marL="68580" marR="68580" marT="0" marB="0" anchor="ctr"/>
                </a:tc>
                <a:extLst>
                  <a:ext uri="{0D108BD9-81ED-4DB2-BD59-A6C34878D82A}">
                    <a16:rowId xmlns:a16="http://schemas.microsoft.com/office/drawing/2014/main" xmlns="" val="10012"/>
                  </a:ext>
                </a:extLst>
              </a:tr>
              <a:tr h="374996">
                <a:tc>
                  <a:txBody>
                    <a:bodyPr/>
                    <a:lstStyle/>
                    <a:p>
                      <a:pPr algn="ctr">
                        <a:lnSpc>
                          <a:spcPct val="150000"/>
                        </a:lnSpc>
                        <a:spcAft>
                          <a:spcPts val="0"/>
                        </a:spcAft>
                      </a:pPr>
                      <a:r>
                        <a:rPr lang="en-US" sz="1600" kern="0" dirty="0">
                          <a:effectLst/>
                        </a:rPr>
                        <a:t>1402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zh-CN" altLang="en-US" sz="1600" kern="0" dirty="0">
                          <a:effectLst/>
                        </a:rPr>
                        <a:t>整流滤波、直流电源特性</a:t>
                      </a:r>
                    </a:p>
                  </a:txBody>
                  <a:tcPr marL="68580" marR="68580" marT="0" marB="0" anchor="ctr"/>
                </a:tc>
                <a:extLst>
                  <a:ext uri="{0D108BD9-81ED-4DB2-BD59-A6C34878D82A}">
                    <a16:rowId xmlns:a16="http://schemas.microsoft.com/office/drawing/2014/main" xmlns="" val="10013"/>
                  </a:ext>
                </a:extLst>
              </a:tr>
              <a:tr h="374996">
                <a:tc>
                  <a:txBody>
                    <a:bodyPr/>
                    <a:lstStyle/>
                    <a:p>
                      <a:pPr algn="ctr">
                        <a:lnSpc>
                          <a:spcPct val="150000"/>
                        </a:lnSpc>
                        <a:spcAft>
                          <a:spcPts val="0"/>
                        </a:spcAft>
                      </a:pPr>
                      <a:r>
                        <a:rPr lang="en-US" sz="1600" kern="0" dirty="0">
                          <a:effectLst/>
                        </a:rPr>
                        <a:t>1401</a:t>
                      </a:r>
                      <a:r>
                        <a:rPr lang="en-US" altLang="zh-CN" sz="1600" kern="0" dirty="0">
                          <a:effectLst/>
                        </a:rPr>
                        <a:t>/</a:t>
                      </a:r>
                      <a:r>
                        <a:rPr lang="en-US" sz="1600" kern="0" dirty="0">
                          <a:effectLst/>
                        </a:rPr>
                        <a:t>1416</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l">
                        <a:lnSpc>
                          <a:spcPct val="150000"/>
                        </a:lnSpc>
                        <a:spcAft>
                          <a:spcPts val="0"/>
                        </a:spcAft>
                      </a:pPr>
                      <a:r>
                        <a:rPr lang="en-US" sz="1600" kern="0" dirty="0">
                          <a:effectLst/>
                        </a:rPr>
                        <a:t>IYPT2024</a:t>
                      </a:r>
                      <a:r>
                        <a:rPr lang="zh-CN" altLang="en-US" sz="1600" kern="0" dirty="0">
                          <a:effectLst/>
                        </a:rPr>
                        <a:t>系列</a:t>
                      </a:r>
                      <a:r>
                        <a:rPr lang="zh-CN" sz="1600" kern="0" dirty="0">
                          <a:effectLst/>
                        </a:rPr>
                        <a:t>实验</a:t>
                      </a:r>
                      <a:r>
                        <a:rPr lang="en-US" altLang="zh-CN" sz="1600" kern="0" dirty="0">
                          <a:effectLst/>
                        </a:rPr>
                        <a:t>1</a:t>
                      </a:r>
                      <a:r>
                        <a:rPr lang="zh-CN" altLang="en-US" sz="1600" kern="0" dirty="0">
                          <a:effectLst/>
                        </a:rPr>
                        <a:t>、</a:t>
                      </a:r>
                      <a:r>
                        <a:rPr lang="en-US" altLang="zh-CN" sz="1600" kern="0" dirty="0">
                          <a:effectLst/>
                        </a:rPr>
                        <a:t>IYPT2024</a:t>
                      </a:r>
                      <a:r>
                        <a:rPr lang="zh-CN" altLang="en-US" sz="1600" kern="0" dirty="0">
                          <a:effectLst/>
                        </a:rPr>
                        <a:t>系列</a:t>
                      </a:r>
                      <a:r>
                        <a:rPr lang="zh-CN" altLang="zh-CN" sz="1600" kern="0" dirty="0">
                          <a:effectLst/>
                        </a:rPr>
                        <a:t>实验</a:t>
                      </a:r>
                      <a:r>
                        <a:rPr lang="en-US" altLang="zh-CN" sz="1600" kern="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xmlns="" val="1579372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实验项目基本情况</a:t>
            </a:r>
            <a:endParaRPr lang="en-US" altLang="zh-CN" sz="2800" b="1" dirty="0">
              <a:solidFill>
                <a:srgbClr val="5B9BD5"/>
              </a:solidFill>
              <a:latin typeface="宋体" panose="02010600030101010101" pitchFamily="2" charset="-122"/>
            </a:endParaRP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8" name="Rectangle 4"/>
          <p:cNvSpPr>
            <a:spLocks noChangeArrowheads="1"/>
          </p:cNvSpPr>
          <p:nvPr/>
        </p:nvSpPr>
        <p:spPr bwMode="auto">
          <a:xfrm>
            <a:off x="557301" y="840912"/>
            <a:ext cx="4191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800" b="1" dirty="0">
                <a:solidFill>
                  <a:srgbClr val="333399"/>
                </a:solidFill>
              </a:rPr>
              <a:t>力、热学实验</a:t>
            </a:r>
            <a:r>
              <a:rPr kumimoji="1" lang="en-US" altLang="zh-CN" sz="2800" b="1" dirty="0">
                <a:solidFill>
                  <a:srgbClr val="333399"/>
                </a:solidFill>
              </a:rPr>
              <a:t>9</a:t>
            </a:r>
            <a:r>
              <a:rPr kumimoji="1" lang="zh-CN" altLang="en-US" sz="2800" b="1" dirty="0">
                <a:solidFill>
                  <a:srgbClr val="333399"/>
                </a:solidFill>
              </a:rPr>
              <a:t>个</a:t>
            </a:r>
          </a:p>
        </p:txBody>
      </p:sp>
      <p:graphicFrame>
        <p:nvGraphicFramePr>
          <p:cNvPr id="2" name="表格 1"/>
          <p:cNvGraphicFramePr>
            <a:graphicFrameLocks noGrp="1"/>
          </p:cNvGraphicFramePr>
          <p:nvPr>
            <p:extLst>
              <p:ext uri="{D42A27DB-BD31-4B8C-83A1-F6EECF244321}">
                <p14:modId xmlns:p14="http://schemas.microsoft.com/office/powerpoint/2010/main" xmlns="" val="1571513214"/>
              </p:ext>
            </p:extLst>
          </p:nvPr>
        </p:nvGraphicFramePr>
        <p:xfrm>
          <a:off x="557324" y="1364741"/>
          <a:ext cx="7543091" cy="4515331"/>
        </p:xfrm>
        <a:graphic>
          <a:graphicData uri="http://schemas.openxmlformats.org/drawingml/2006/table">
            <a:tbl>
              <a:tblPr firstRow="1" firstCol="1" bandRow="1">
                <a:tableStyleId>{5C22544A-7EE6-4342-B048-85BDC9FD1C3A}</a:tableStyleId>
              </a:tblPr>
              <a:tblGrid>
                <a:gridCol w="3080210">
                  <a:extLst>
                    <a:ext uri="{9D8B030D-6E8A-4147-A177-3AD203B41FA5}">
                      <a16:colId xmlns:a16="http://schemas.microsoft.com/office/drawing/2014/main" xmlns="" val="20000"/>
                    </a:ext>
                  </a:extLst>
                </a:gridCol>
                <a:gridCol w="1483064">
                  <a:extLst>
                    <a:ext uri="{9D8B030D-6E8A-4147-A177-3AD203B41FA5}">
                      <a16:colId xmlns:a16="http://schemas.microsoft.com/office/drawing/2014/main" xmlns="" val="20001"/>
                    </a:ext>
                  </a:extLst>
                </a:gridCol>
                <a:gridCol w="1262886">
                  <a:extLst>
                    <a:ext uri="{9D8B030D-6E8A-4147-A177-3AD203B41FA5}">
                      <a16:colId xmlns:a16="http://schemas.microsoft.com/office/drawing/2014/main" xmlns="" val="20002"/>
                    </a:ext>
                  </a:extLst>
                </a:gridCol>
                <a:gridCol w="1716931">
                  <a:extLst>
                    <a:ext uri="{9D8B030D-6E8A-4147-A177-3AD203B41FA5}">
                      <a16:colId xmlns:a16="http://schemas.microsoft.com/office/drawing/2014/main" xmlns="" val="20003"/>
                    </a:ext>
                  </a:extLst>
                </a:gridCol>
              </a:tblGrid>
              <a:tr h="450148">
                <a:tc>
                  <a:txBody>
                    <a:bodyPr/>
                    <a:lstStyle/>
                    <a:p>
                      <a:pPr algn="ctr">
                        <a:lnSpc>
                          <a:spcPct val="150000"/>
                        </a:lnSpc>
                        <a:spcAft>
                          <a:spcPts val="0"/>
                        </a:spcAft>
                      </a:pPr>
                      <a:r>
                        <a:rPr lang="zh-CN" sz="2000" kern="0" dirty="0">
                          <a:effectLst/>
                        </a:rPr>
                        <a:t>实验项目名称</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实验地点</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限选人数</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en-US" sz="2000" kern="0" dirty="0">
                          <a:effectLst/>
                        </a:rPr>
                        <a:t>可</a:t>
                      </a:r>
                      <a:r>
                        <a:rPr lang="zh-CN" sz="2000" kern="0" dirty="0">
                          <a:effectLst/>
                        </a:rPr>
                        <a:t>写报告</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51687">
                <a:tc>
                  <a:txBody>
                    <a:bodyPr/>
                    <a:lstStyle/>
                    <a:p>
                      <a:pPr algn="l">
                        <a:lnSpc>
                          <a:spcPct val="150000"/>
                        </a:lnSpc>
                        <a:spcBef>
                          <a:spcPts val="1200"/>
                        </a:spcBef>
                        <a:spcAft>
                          <a:spcPts val="1200"/>
                        </a:spcAft>
                      </a:pPr>
                      <a:r>
                        <a:rPr lang="zh-CN" altLang="en-US" sz="2000" kern="0" dirty="0">
                          <a:effectLst/>
                        </a:rPr>
                        <a:t>液体表面张力</a:t>
                      </a: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1423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是</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51687">
                <a:tc>
                  <a:txBody>
                    <a:bodyPr/>
                    <a:lstStyle/>
                    <a:p>
                      <a:pPr algn="l">
                        <a:lnSpc>
                          <a:spcPct val="150000"/>
                        </a:lnSpc>
                        <a:spcBef>
                          <a:spcPts val="1200"/>
                        </a:spcBef>
                        <a:spcAft>
                          <a:spcPts val="1200"/>
                        </a:spcAft>
                      </a:pPr>
                      <a:r>
                        <a:rPr lang="zh-CN" altLang="en-US" sz="2000" kern="0" dirty="0">
                          <a:effectLst/>
                        </a:rPr>
                        <a:t>液体黏滞系数</a:t>
                      </a: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1423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51687">
                <a:tc>
                  <a:txBody>
                    <a:bodyPr/>
                    <a:lstStyle/>
                    <a:p>
                      <a:pPr algn="l">
                        <a:lnSpc>
                          <a:spcPct val="150000"/>
                        </a:lnSpc>
                        <a:spcBef>
                          <a:spcPts val="1200"/>
                        </a:spcBef>
                        <a:spcAft>
                          <a:spcPts val="1200"/>
                        </a:spcAft>
                      </a:pPr>
                      <a:r>
                        <a:rPr lang="zh-CN" altLang="en-US" sz="2000" kern="0" dirty="0">
                          <a:effectLst/>
                        </a:rPr>
                        <a:t>密度的测量</a:t>
                      </a: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413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altLang="zh-CN" sz="2000" kern="0" dirty="0">
                          <a:effectLst/>
                        </a:rPr>
                        <a:t>否</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51687">
                <a:tc>
                  <a:txBody>
                    <a:bodyPr/>
                    <a:lstStyle/>
                    <a:p>
                      <a:pPr algn="l">
                        <a:lnSpc>
                          <a:spcPct val="150000"/>
                        </a:lnSpc>
                        <a:spcBef>
                          <a:spcPts val="1200"/>
                        </a:spcBef>
                        <a:spcAft>
                          <a:spcPts val="1200"/>
                        </a:spcAft>
                      </a:pPr>
                      <a:r>
                        <a:rPr lang="zh-CN" altLang="en-US" sz="2000" kern="0" dirty="0">
                          <a:effectLst/>
                        </a:rPr>
                        <a:t>拉伸法测量杨氏模量</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1413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51687">
                <a:tc>
                  <a:txBody>
                    <a:bodyPr/>
                    <a:lstStyle/>
                    <a:p>
                      <a:pPr algn="l">
                        <a:lnSpc>
                          <a:spcPct val="150000"/>
                        </a:lnSpc>
                        <a:spcBef>
                          <a:spcPts val="1200"/>
                        </a:spcBef>
                        <a:spcAft>
                          <a:spcPts val="1200"/>
                        </a:spcAft>
                      </a:pPr>
                      <a:r>
                        <a:rPr lang="zh-CN" altLang="en-US" sz="2000" kern="0" dirty="0">
                          <a:effectLst/>
                        </a:rPr>
                        <a:t>测量切变模量</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1424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51687">
                <a:tc>
                  <a:txBody>
                    <a:bodyPr/>
                    <a:lstStyle/>
                    <a:p>
                      <a:pPr algn="l">
                        <a:lnSpc>
                          <a:spcPct val="150000"/>
                        </a:lnSpc>
                        <a:spcBef>
                          <a:spcPts val="1200"/>
                        </a:spcBef>
                        <a:spcAft>
                          <a:spcPts val="1200"/>
                        </a:spcAft>
                      </a:pPr>
                      <a:r>
                        <a:rPr lang="zh-CN" altLang="en-US" sz="2000" kern="0" dirty="0">
                          <a:effectLst/>
                        </a:rPr>
                        <a:t>固体比热容测量</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1424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5</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451687">
                <a:tc>
                  <a:txBody>
                    <a:bodyPr/>
                    <a:lstStyle/>
                    <a:p>
                      <a:pPr algn="l">
                        <a:lnSpc>
                          <a:spcPct val="150000"/>
                        </a:lnSpc>
                        <a:spcBef>
                          <a:spcPts val="1200"/>
                        </a:spcBef>
                        <a:spcAft>
                          <a:spcPts val="1200"/>
                        </a:spcAft>
                      </a:pPr>
                      <a:r>
                        <a:rPr lang="zh-CN" altLang="en-US" sz="2000" kern="0" dirty="0">
                          <a:effectLst/>
                        </a:rPr>
                        <a:t>匀加速运动与碰撞</a:t>
                      </a: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1322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altLang="zh-CN" sz="2000" kern="0" dirty="0">
                          <a:effectLst/>
                        </a:rPr>
                        <a:t>否</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451687">
                <a:tc>
                  <a:txBody>
                    <a:bodyPr/>
                    <a:lstStyle/>
                    <a:p>
                      <a:pPr algn="l">
                        <a:lnSpc>
                          <a:spcPct val="150000"/>
                        </a:lnSpc>
                        <a:spcBef>
                          <a:spcPts val="1200"/>
                        </a:spcBef>
                        <a:spcAft>
                          <a:spcPts val="1200"/>
                        </a:spcAft>
                      </a:pPr>
                      <a:r>
                        <a:rPr lang="zh-CN" altLang="en-US" sz="2000" kern="0" dirty="0">
                          <a:effectLst/>
                        </a:rPr>
                        <a:t>声速的测量</a:t>
                      </a: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1322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451687">
                <a:tc>
                  <a:txBody>
                    <a:bodyPr/>
                    <a:lstStyle/>
                    <a:p>
                      <a:pPr algn="l">
                        <a:lnSpc>
                          <a:spcPct val="150000"/>
                        </a:lnSpc>
                        <a:spcBef>
                          <a:spcPts val="1200"/>
                        </a:spcBef>
                        <a:spcAft>
                          <a:spcPts val="1200"/>
                        </a:spcAft>
                      </a:pPr>
                      <a:r>
                        <a:rPr lang="zh-CN" altLang="en-US" sz="2000" kern="0" dirty="0">
                          <a:effectLst/>
                        </a:rPr>
                        <a:t>磁力摆</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sz="2000" kern="0" dirty="0">
                          <a:effectLst/>
                        </a:rPr>
                        <a:t>一教</a:t>
                      </a:r>
                      <a:r>
                        <a:rPr lang="en-US" sz="2000" kern="0" dirty="0">
                          <a:effectLst/>
                        </a:rPr>
                        <a:t>1418</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Bef>
                          <a:spcPts val="1200"/>
                        </a:spcBef>
                        <a:spcAft>
                          <a:spcPts val="120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bl>
          </a:graphicData>
        </a:graphic>
      </p:graphicFrame>
      <p:sp>
        <p:nvSpPr>
          <p:cNvPr id="5" name="矩形 4">
            <a:extLst>
              <a:ext uri="{FF2B5EF4-FFF2-40B4-BE49-F238E27FC236}">
                <a16:creationId xmlns:a16="http://schemas.microsoft.com/office/drawing/2014/main" xmlns="" id="{4E311C2B-3F8C-41DB-5633-D1D3C440B924}"/>
              </a:ext>
            </a:extLst>
          </p:cNvPr>
          <p:cNvSpPr/>
          <p:nvPr/>
        </p:nvSpPr>
        <p:spPr>
          <a:xfrm>
            <a:off x="369331" y="6019056"/>
            <a:ext cx="7947086" cy="794320"/>
          </a:xfrm>
          <a:prstGeom prst="rect">
            <a:avLst/>
          </a:prstGeom>
        </p:spPr>
        <p:txBody>
          <a:bodyPr wrap="square">
            <a:spAutoFit/>
          </a:bodyPr>
          <a:lstStyle/>
          <a:p>
            <a:pPr marL="457200" indent="-457200">
              <a:lnSpc>
                <a:spcPct val="120000"/>
              </a:lnSpc>
              <a:buFont typeface="Wingdings" panose="05000000000000000000" pitchFamily="2" charset="2"/>
              <a:buChar char="n"/>
            </a:pPr>
            <a:r>
              <a:rPr lang="zh-CN" altLang="en-US" sz="2000" b="1" dirty="0">
                <a:solidFill>
                  <a:srgbClr val="FF0000"/>
                </a:solidFill>
              </a:rPr>
              <a:t>所有实验都需要当堂做基础的数据处理；写报告是指写完整的实验报告。</a:t>
            </a:r>
          </a:p>
        </p:txBody>
      </p:sp>
    </p:spTree>
    <p:extLst>
      <p:ext uri="{BB962C8B-B14F-4D97-AF65-F5344CB8AC3E}">
        <p14:creationId xmlns:p14="http://schemas.microsoft.com/office/powerpoint/2010/main" xmlns="" val="3833643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实验项目基本情况</a:t>
            </a:r>
            <a:endParaRPr lang="en-US" altLang="zh-CN" sz="2800" b="1" dirty="0">
              <a:solidFill>
                <a:srgbClr val="5B9BD5"/>
              </a:solidFill>
              <a:latin typeface="宋体" panose="02010600030101010101" pitchFamily="2" charset="-122"/>
            </a:endParaRP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8" name="Rectangle 4"/>
          <p:cNvSpPr>
            <a:spLocks noChangeArrowheads="1"/>
          </p:cNvSpPr>
          <p:nvPr/>
        </p:nvSpPr>
        <p:spPr bwMode="auto">
          <a:xfrm>
            <a:off x="557301" y="969893"/>
            <a:ext cx="4191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800" b="1" dirty="0">
                <a:solidFill>
                  <a:srgbClr val="333399"/>
                </a:solidFill>
              </a:rPr>
              <a:t>电学实验</a:t>
            </a:r>
            <a:r>
              <a:rPr kumimoji="1" lang="en-US" altLang="zh-CN" sz="2800" b="1" dirty="0">
                <a:solidFill>
                  <a:srgbClr val="333399"/>
                </a:solidFill>
              </a:rPr>
              <a:t>7</a:t>
            </a:r>
            <a:r>
              <a:rPr kumimoji="1" lang="zh-CN" altLang="en-US" sz="2800" b="1" dirty="0">
                <a:solidFill>
                  <a:srgbClr val="333399"/>
                </a:solidFill>
              </a:rPr>
              <a:t>个</a:t>
            </a:r>
          </a:p>
        </p:txBody>
      </p:sp>
      <p:graphicFrame>
        <p:nvGraphicFramePr>
          <p:cNvPr id="2" name="表格 1"/>
          <p:cNvGraphicFramePr>
            <a:graphicFrameLocks noGrp="1"/>
          </p:cNvGraphicFramePr>
          <p:nvPr>
            <p:extLst>
              <p:ext uri="{D42A27DB-BD31-4B8C-83A1-F6EECF244321}">
                <p14:modId xmlns:p14="http://schemas.microsoft.com/office/powerpoint/2010/main" xmlns="" val="2746179674"/>
              </p:ext>
            </p:extLst>
          </p:nvPr>
        </p:nvGraphicFramePr>
        <p:xfrm>
          <a:off x="755576" y="1493729"/>
          <a:ext cx="7293093" cy="4382453"/>
        </p:xfrm>
        <a:graphic>
          <a:graphicData uri="http://schemas.openxmlformats.org/drawingml/2006/table">
            <a:tbl>
              <a:tblPr firstRow="1" firstCol="1" bandRow="1">
                <a:tableStyleId>{5C22544A-7EE6-4342-B048-85BDC9FD1C3A}</a:tableStyleId>
              </a:tblPr>
              <a:tblGrid>
                <a:gridCol w="2872816">
                  <a:extLst>
                    <a:ext uri="{9D8B030D-6E8A-4147-A177-3AD203B41FA5}">
                      <a16:colId xmlns:a16="http://schemas.microsoft.com/office/drawing/2014/main" xmlns="" val="20000"/>
                    </a:ext>
                  </a:extLst>
                </a:gridCol>
                <a:gridCol w="1468906">
                  <a:extLst>
                    <a:ext uri="{9D8B030D-6E8A-4147-A177-3AD203B41FA5}">
                      <a16:colId xmlns:a16="http://schemas.microsoft.com/office/drawing/2014/main" xmlns="" val="20001"/>
                    </a:ext>
                  </a:extLst>
                </a:gridCol>
                <a:gridCol w="1250830">
                  <a:extLst>
                    <a:ext uri="{9D8B030D-6E8A-4147-A177-3AD203B41FA5}">
                      <a16:colId xmlns:a16="http://schemas.microsoft.com/office/drawing/2014/main" xmlns="" val="20002"/>
                    </a:ext>
                  </a:extLst>
                </a:gridCol>
                <a:gridCol w="1700541">
                  <a:extLst>
                    <a:ext uri="{9D8B030D-6E8A-4147-A177-3AD203B41FA5}">
                      <a16:colId xmlns:a16="http://schemas.microsoft.com/office/drawing/2014/main" xmlns="" val="20003"/>
                    </a:ext>
                  </a:extLst>
                </a:gridCol>
              </a:tblGrid>
              <a:tr h="546173">
                <a:tc>
                  <a:txBody>
                    <a:bodyPr/>
                    <a:lstStyle/>
                    <a:p>
                      <a:pPr algn="ctr">
                        <a:lnSpc>
                          <a:spcPct val="150000"/>
                        </a:lnSpc>
                        <a:spcAft>
                          <a:spcPts val="0"/>
                        </a:spcAft>
                      </a:pPr>
                      <a:r>
                        <a:rPr lang="zh-CN" sz="2000" kern="0" dirty="0">
                          <a:effectLst/>
                        </a:rPr>
                        <a:t>实验项目名称</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实验地点</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限选人数</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是否写报告</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548040">
                <a:tc>
                  <a:txBody>
                    <a:bodyPr/>
                    <a:lstStyle/>
                    <a:p>
                      <a:pPr algn="l">
                        <a:lnSpc>
                          <a:spcPct val="150000"/>
                        </a:lnSpc>
                        <a:spcAft>
                          <a:spcPts val="0"/>
                        </a:spcAft>
                      </a:pPr>
                      <a:r>
                        <a:rPr lang="zh-CN" altLang="en-US" sz="2000" kern="0" dirty="0">
                          <a:effectLst/>
                        </a:rPr>
                        <a:t>半导体温度计制作</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1429</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en-US" sz="2000" kern="100" dirty="0">
                          <a:effectLst/>
                          <a:latin typeface="Calibri" panose="020F0502020204030204" pitchFamily="34" charset="0"/>
                          <a:ea typeface="宋体" panose="02010600030101010101" pitchFamily="2" charset="-122"/>
                          <a:cs typeface="Times New Roman" panose="02020603050405020304" pitchFamily="18" charset="0"/>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548040">
                <a:tc>
                  <a:txBody>
                    <a:bodyPr/>
                    <a:lstStyle/>
                    <a:p>
                      <a:pPr algn="l">
                        <a:lnSpc>
                          <a:spcPct val="150000"/>
                        </a:lnSpc>
                        <a:spcAft>
                          <a:spcPts val="0"/>
                        </a:spcAft>
                      </a:pPr>
                      <a:r>
                        <a:rPr lang="zh-CN" altLang="en-US" sz="2000" kern="0" dirty="0">
                          <a:effectLst/>
                        </a:rPr>
                        <a:t>示波器的使用</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1429</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en-US" sz="2000" kern="100" dirty="0">
                          <a:effectLst/>
                          <a:latin typeface="Calibri" panose="020F0502020204030204" pitchFamily="34" charset="0"/>
                          <a:ea typeface="宋体" panose="02010600030101010101" pitchFamily="2" charset="-122"/>
                          <a:cs typeface="Times New Roman" panose="02020603050405020304" pitchFamily="18" charset="0"/>
                        </a:rPr>
                        <a:t>是</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548040">
                <a:tc>
                  <a:txBody>
                    <a:bodyPr/>
                    <a:lstStyle/>
                    <a:p>
                      <a:pPr algn="l">
                        <a:lnSpc>
                          <a:spcPct val="150000"/>
                        </a:lnSpc>
                        <a:spcAft>
                          <a:spcPts val="0"/>
                        </a:spcAft>
                      </a:pPr>
                      <a:r>
                        <a:rPr lang="zh-CN" altLang="en-US" sz="2000" kern="0" dirty="0">
                          <a:effectLst/>
                        </a:rPr>
                        <a:t>整流滤波及应用</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1402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20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是</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548040">
                <a:tc>
                  <a:txBody>
                    <a:bodyPr/>
                    <a:lstStyle/>
                    <a:p>
                      <a:pPr algn="l">
                        <a:lnSpc>
                          <a:spcPct val="150000"/>
                        </a:lnSpc>
                        <a:spcAft>
                          <a:spcPts val="0"/>
                        </a:spcAft>
                      </a:pPr>
                      <a:r>
                        <a:rPr lang="zh-CN" altLang="en-US" sz="2000" kern="0" dirty="0">
                          <a:effectLst/>
                        </a:rPr>
                        <a:t>直流电源特性研究</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1402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20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548040">
                <a:tc>
                  <a:txBody>
                    <a:bodyPr/>
                    <a:lstStyle/>
                    <a:p>
                      <a:pPr algn="l">
                        <a:lnSpc>
                          <a:spcPct val="150000"/>
                        </a:lnSpc>
                        <a:spcAft>
                          <a:spcPts val="0"/>
                        </a:spcAft>
                      </a:pPr>
                      <a:r>
                        <a:rPr lang="zh-CN" altLang="en-US" sz="2000" kern="0" dirty="0">
                          <a:effectLst/>
                        </a:rPr>
                        <a:t>硅光电池的光电特性</a:t>
                      </a:r>
                    </a:p>
                  </a:txBody>
                  <a:tcPr marL="68580" marR="68580" marT="0" marB="0" anchor="ctr"/>
                </a:tc>
                <a:tc>
                  <a:txBody>
                    <a:bodyPr/>
                    <a:lstStyle/>
                    <a:p>
                      <a:pPr algn="ctr">
                        <a:lnSpc>
                          <a:spcPct val="150000"/>
                        </a:lnSpc>
                        <a:spcAft>
                          <a:spcPts val="0"/>
                        </a:spcAft>
                      </a:pPr>
                      <a:r>
                        <a:rPr lang="en-US" altLang="zh-CN" sz="2000" kern="0" dirty="0">
                          <a:effectLst/>
                        </a:rPr>
                        <a:t>1428/1433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18</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en-US" sz="2000" kern="100" dirty="0">
                          <a:effectLst/>
                          <a:latin typeface="Calibri" panose="020F0502020204030204" pitchFamily="34" charset="0"/>
                          <a:ea typeface="宋体" panose="02010600030101010101" pitchFamily="2" charset="-122"/>
                          <a:cs typeface="Times New Roman" panose="02020603050405020304" pitchFamily="18" charset="0"/>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548040">
                <a:tc>
                  <a:txBody>
                    <a:bodyPr/>
                    <a:lstStyle/>
                    <a:p>
                      <a:pPr algn="l">
                        <a:lnSpc>
                          <a:spcPct val="150000"/>
                        </a:lnSpc>
                        <a:spcAft>
                          <a:spcPts val="0"/>
                        </a:spcAft>
                      </a:pPr>
                      <a:r>
                        <a:rPr lang="zh-CN" altLang="en-US" sz="2000" kern="0" dirty="0">
                          <a:effectLst/>
                        </a:rPr>
                        <a:t>配色实验 </a:t>
                      </a:r>
                    </a:p>
                  </a:txBody>
                  <a:tcPr marL="68580" marR="68580" marT="0" marB="0" anchor="ctr"/>
                </a:tc>
                <a:tc>
                  <a:txBody>
                    <a:bodyPr/>
                    <a:lstStyle/>
                    <a:p>
                      <a:pPr algn="ctr">
                        <a:lnSpc>
                          <a:spcPct val="150000"/>
                        </a:lnSpc>
                        <a:spcAft>
                          <a:spcPts val="0"/>
                        </a:spcAft>
                      </a:pPr>
                      <a:r>
                        <a:rPr lang="en-US" altLang="zh-CN" sz="2000" kern="0" dirty="0">
                          <a:effectLst/>
                        </a:rPr>
                        <a:t>1428/1433</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18</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548040">
                <a:tc>
                  <a:txBody>
                    <a:bodyPr/>
                    <a:lstStyle/>
                    <a:p>
                      <a:pPr algn="l">
                        <a:lnSpc>
                          <a:spcPct val="150000"/>
                        </a:lnSpc>
                        <a:spcAft>
                          <a:spcPts val="0"/>
                        </a:spcAft>
                      </a:pPr>
                      <a:r>
                        <a:rPr lang="zh-CN" altLang="en-US" sz="2000" kern="0" dirty="0">
                          <a:effectLst/>
                        </a:rPr>
                        <a:t>数字体温计</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1418</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否</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5" name="矩形 4">
            <a:extLst>
              <a:ext uri="{FF2B5EF4-FFF2-40B4-BE49-F238E27FC236}">
                <a16:creationId xmlns:a16="http://schemas.microsoft.com/office/drawing/2014/main" xmlns="" id="{ECE3A6FF-28D4-B2D3-061E-D0B55F2123B2}"/>
              </a:ext>
            </a:extLst>
          </p:cNvPr>
          <p:cNvSpPr/>
          <p:nvPr/>
        </p:nvSpPr>
        <p:spPr>
          <a:xfrm>
            <a:off x="369331" y="6019056"/>
            <a:ext cx="7947086" cy="794320"/>
          </a:xfrm>
          <a:prstGeom prst="rect">
            <a:avLst/>
          </a:prstGeom>
        </p:spPr>
        <p:txBody>
          <a:bodyPr wrap="square">
            <a:spAutoFit/>
          </a:bodyPr>
          <a:lstStyle/>
          <a:p>
            <a:pPr marL="457200" indent="-457200">
              <a:lnSpc>
                <a:spcPct val="120000"/>
              </a:lnSpc>
              <a:buFont typeface="Wingdings" panose="05000000000000000000" pitchFamily="2" charset="2"/>
              <a:buChar char="n"/>
            </a:pPr>
            <a:r>
              <a:rPr lang="zh-CN" altLang="en-US" sz="2000" b="1" dirty="0">
                <a:solidFill>
                  <a:srgbClr val="FF0000"/>
                </a:solidFill>
              </a:rPr>
              <a:t>所有实验都需要当堂做基础的数据处理；写报告是指写完整的实验报告。</a:t>
            </a:r>
          </a:p>
        </p:txBody>
      </p:sp>
    </p:spTree>
    <p:extLst>
      <p:ext uri="{BB962C8B-B14F-4D97-AF65-F5344CB8AC3E}">
        <p14:creationId xmlns:p14="http://schemas.microsoft.com/office/powerpoint/2010/main" xmlns="" val="2444758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实验项目基本情况</a:t>
            </a:r>
            <a:endParaRPr lang="en-US" altLang="zh-CN" sz="2800" b="1" dirty="0">
              <a:solidFill>
                <a:srgbClr val="5B9BD5"/>
              </a:solidFill>
              <a:latin typeface="宋体" panose="02010600030101010101" pitchFamily="2" charset="-122"/>
            </a:endParaRP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8" name="Rectangle 4"/>
          <p:cNvSpPr>
            <a:spLocks noChangeArrowheads="1"/>
          </p:cNvSpPr>
          <p:nvPr/>
        </p:nvSpPr>
        <p:spPr bwMode="auto">
          <a:xfrm>
            <a:off x="557301" y="969893"/>
            <a:ext cx="4191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800" b="1" dirty="0">
                <a:solidFill>
                  <a:srgbClr val="333399"/>
                </a:solidFill>
              </a:rPr>
              <a:t>光学实验</a:t>
            </a:r>
            <a:r>
              <a:rPr kumimoji="1" lang="en-US" altLang="zh-CN" sz="2800" b="1" dirty="0">
                <a:solidFill>
                  <a:srgbClr val="333399"/>
                </a:solidFill>
              </a:rPr>
              <a:t>5</a:t>
            </a:r>
            <a:r>
              <a:rPr kumimoji="1" lang="zh-CN" altLang="en-US" sz="2800" b="1" dirty="0">
                <a:solidFill>
                  <a:srgbClr val="333399"/>
                </a:solidFill>
              </a:rPr>
              <a:t>个</a:t>
            </a:r>
          </a:p>
        </p:txBody>
      </p:sp>
      <p:graphicFrame>
        <p:nvGraphicFramePr>
          <p:cNvPr id="2" name="表格 1"/>
          <p:cNvGraphicFramePr>
            <a:graphicFrameLocks noGrp="1"/>
          </p:cNvGraphicFramePr>
          <p:nvPr>
            <p:extLst>
              <p:ext uri="{D42A27DB-BD31-4B8C-83A1-F6EECF244321}">
                <p14:modId xmlns:p14="http://schemas.microsoft.com/office/powerpoint/2010/main" xmlns="" val="234215078"/>
              </p:ext>
            </p:extLst>
          </p:nvPr>
        </p:nvGraphicFramePr>
        <p:xfrm>
          <a:off x="557323" y="1700808"/>
          <a:ext cx="7543091" cy="3463247"/>
        </p:xfrm>
        <a:graphic>
          <a:graphicData uri="http://schemas.openxmlformats.org/drawingml/2006/table">
            <a:tbl>
              <a:tblPr firstRow="1" firstCol="1" bandRow="1">
                <a:tableStyleId>{5C22544A-7EE6-4342-B048-85BDC9FD1C3A}</a:tableStyleId>
              </a:tblPr>
              <a:tblGrid>
                <a:gridCol w="3080210">
                  <a:extLst>
                    <a:ext uri="{9D8B030D-6E8A-4147-A177-3AD203B41FA5}">
                      <a16:colId xmlns:a16="http://schemas.microsoft.com/office/drawing/2014/main" xmlns="" val="20000"/>
                    </a:ext>
                  </a:extLst>
                </a:gridCol>
                <a:gridCol w="1483064">
                  <a:extLst>
                    <a:ext uri="{9D8B030D-6E8A-4147-A177-3AD203B41FA5}">
                      <a16:colId xmlns:a16="http://schemas.microsoft.com/office/drawing/2014/main" xmlns="" val="20001"/>
                    </a:ext>
                  </a:extLst>
                </a:gridCol>
                <a:gridCol w="1262886">
                  <a:extLst>
                    <a:ext uri="{9D8B030D-6E8A-4147-A177-3AD203B41FA5}">
                      <a16:colId xmlns:a16="http://schemas.microsoft.com/office/drawing/2014/main" xmlns="" val="20002"/>
                    </a:ext>
                  </a:extLst>
                </a:gridCol>
                <a:gridCol w="1716931">
                  <a:extLst>
                    <a:ext uri="{9D8B030D-6E8A-4147-A177-3AD203B41FA5}">
                      <a16:colId xmlns:a16="http://schemas.microsoft.com/office/drawing/2014/main" xmlns="" val="20003"/>
                    </a:ext>
                  </a:extLst>
                </a:gridCol>
              </a:tblGrid>
              <a:tr h="526895">
                <a:tc>
                  <a:txBody>
                    <a:bodyPr/>
                    <a:lstStyle/>
                    <a:p>
                      <a:pPr algn="ctr">
                        <a:lnSpc>
                          <a:spcPct val="150000"/>
                        </a:lnSpc>
                        <a:spcAft>
                          <a:spcPts val="0"/>
                        </a:spcAft>
                      </a:pPr>
                      <a:r>
                        <a:rPr lang="zh-CN" sz="2000" kern="0" dirty="0">
                          <a:effectLst/>
                        </a:rPr>
                        <a:t>实验项目名称</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实验地点</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限选人数</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是否写报告</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528697">
                <a:tc>
                  <a:txBody>
                    <a:bodyPr/>
                    <a:lstStyle/>
                    <a:p>
                      <a:pPr algn="l">
                        <a:lnSpc>
                          <a:spcPct val="150000"/>
                        </a:lnSpc>
                        <a:spcAft>
                          <a:spcPts val="0"/>
                        </a:spcAft>
                      </a:pPr>
                      <a:r>
                        <a:rPr lang="zh-CN" altLang="en-US" sz="2000" kern="0" dirty="0">
                          <a:effectLst/>
                        </a:rPr>
                        <a:t>透镜参数测量</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1312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8</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是</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528697">
                <a:tc>
                  <a:txBody>
                    <a:bodyPr/>
                    <a:lstStyle/>
                    <a:p>
                      <a:pPr algn="l">
                        <a:lnSpc>
                          <a:spcPct val="150000"/>
                        </a:lnSpc>
                        <a:spcAft>
                          <a:spcPts val="0"/>
                        </a:spcAft>
                      </a:pPr>
                      <a:r>
                        <a:rPr lang="zh-CN" altLang="en-US" sz="2000" kern="0" dirty="0">
                          <a:effectLst/>
                        </a:rPr>
                        <a:t>干涉法测微小量</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1312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7</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dirty="0">
                          <a:effectLst/>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264349">
                <a:tc>
                  <a:txBody>
                    <a:bodyPr/>
                    <a:lstStyle/>
                    <a:p>
                      <a:pPr algn="l">
                        <a:lnSpc>
                          <a:spcPct val="150000"/>
                        </a:lnSpc>
                        <a:spcAft>
                          <a:spcPts val="0"/>
                        </a:spcAft>
                      </a:pPr>
                      <a:r>
                        <a:rPr lang="zh-CN" altLang="en-US" sz="2000" kern="0" dirty="0">
                          <a:effectLst/>
                        </a:rPr>
                        <a:t>分光计的调节和使用</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1303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16</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en-US" sz="2000" kern="0" dirty="0">
                          <a:effectLst/>
                        </a:rPr>
                        <a:t>否</a:t>
                      </a:r>
                    </a:p>
                  </a:txBody>
                  <a:tcPr marL="68580" marR="68580" marT="0" marB="0" anchor="ctr"/>
                </a:tc>
                <a:extLst>
                  <a:ext uri="{0D108BD9-81ED-4DB2-BD59-A6C34878D82A}">
                    <a16:rowId xmlns:a16="http://schemas.microsoft.com/office/drawing/2014/main" xmlns="" val="10003"/>
                  </a:ext>
                </a:extLst>
              </a:tr>
              <a:tr h="264349">
                <a:tc>
                  <a:txBody>
                    <a:bodyPr/>
                    <a:lstStyle/>
                    <a:p>
                      <a:pPr algn="l">
                        <a:lnSpc>
                          <a:spcPct val="150000"/>
                        </a:lnSpc>
                        <a:spcAft>
                          <a:spcPts val="0"/>
                        </a:spcAft>
                      </a:pPr>
                      <a:r>
                        <a:rPr lang="zh-CN" altLang="en-US" sz="2000" kern="0" dirty="0">
                          <a:effectLst/>
                        </a:rPr>
                        <a:t>用分光计测三棱镜折射率</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1303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16</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dirty="0">
                          <a:effectLst/>
                        </a:rPr>
                        <a:t>是</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016990752"/>
                  </a:ext>
                </a:extLst>
              </a:tr>
              <a:tr h="528697">
                <a:tc>
                  <a:txBody>
                    <a:bodyPr/>
                    <a:lstStyle/>
                    <a:p>
                      <a:pPr algn="l">
                        <a:lnSpc>
                          <a:spcPct val="150000"/>
                        </a:lnSpc>
                        <a:spcAft>
                          <a:spcPts val="0"/>
                        </a:spcAft>
                      </a:pPr>
                      <a:r>
                        <a:rPr lang="zh-CN" altLang="en-US" sz="2000" kern="0" dirty="0">
                          <a:effectLst/>
                        </a:rPr>
                        <a:t>显微镜使用</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1210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否</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528697">
                <a:tc>
                  <a:txBody>
                    <a:bodyPr/>
                    <a:lstStyle/>
                    <a:p>
                      <a:pPr algn="l">
                        <a:lnSpc>
                          <a:spcPct val="150000"/>
                        </a:lnSpc>
                        <a:spcAft>
                          <a:spcPts val="0"/>
                        </a:spcAft>
                      </a:pPr>
                      <a:r>
                        <a:rPr lang="zh-CN" altLang="en-US" sz="2000" kern="0" dirty="0">
                          <a:effectLst/>
                        </a:rPr>
                        <a:t>衍射实验</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1210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是</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bl>
          </a:graphicData>
        </a:graphic>
      </p:graphicFrame>
      <p:sp>
        <p:nvSpPr>
          <p:cNvPr id="5" name="矩形 4">
            <a:extLst>
              <a:ext uri="{FF2B5EF4-FFF2-40B4-BE49-F238E27FC236}">
                <a16:creationId xmlns:a16="http://schemas.microsoft.com/office/drawing/2014/main" xmlns="" id="{A3209DF2-C42A-1577-3F50-9D178661CFA6}"/>
              </a:ext>
            </a:extLst>
          </p:cNvPr>
          <p:cNvSpPr/>
          <p:nvPr/>
        </p:nvSpPr>
        <p:spPr>
          <a:xfrm>
            <a:off x="369331" y="6019056"/>
            <a:ext cx="7947086" cy="794320"/>
          </a:xfrm>
          <a:prstGeom prst="rect">
            <a:avLst/>
          </a:prstGeom>
        </p:spPr>
        <p:txBody>
          <a:bodyPr wrap="square">
            <a:spAutoFit/>
          </a:bodyPr>
          <a:lstStyle/>
          <a:p>
            <a:pPr marL="457200" indent="-457200">
              <a:lnSpc>
                <a:spcPct val="120000"/>
              </a:lnSpc>
              <a:buFont typeface="Wingdings" panose="05000000000000000000" pitchFamily="2" charset="2"/>
              <a:buChar char="n"/>
            </a:pPr>
            <a:r>
              <a:rPr lang="zh-CN" altLang="en-US" sz="2000" b="1" dirty="0">
                <a:solidFill>
                  <a:srgbClr val="FF0000"/>
                </a:solidFill>
              </a:rPr>
              <a:t>所有实验都需要当堂做基础的数据处理；写报告是指写完整的实验报告。</a:t>
            </a:r>
          </a:p>
        </p:txBody>
      </p:sp>
    </p:spTree>
    <p:extLst>
      <p:ext uri="{BB962C8B-B14F-4D97-AF65-F5344CB8AC3E}">
        <p14:creationId xmlns:p14="http://schemas.microsoft.com/office/powerpoint/2010/main" xmlns="" val="1312901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实验项目基本情况</a:t>
            </a:r>
            <a:endParaRPr lang="en-US" altLang="zh-CN" sz="2800" b="1" dirty="0">
              <a:solidFill>
                <a:srgbClr val="5B9BD5"/>
              </a:solidFill>
              <a:latin typeface="宋体" panose="02010600030101010101" pitchFamily="2" charset="-122"/>
            </a:endParaRP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8" name="Rectangle 4"/>
          <p:cNvSpPr>
            <a:spLocks noChangeArrowheads="1"/>
          </p:cNvSpPr>
          <p:nvPr/>
        </p:nvSpPr>
        <p:spPr bwMode="auto">
          <a:xfrm>
            <a:off x="557301" y="969893"/>
            <a:ext cx="4191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800" b="1" dirty="0">
                <a:solidFill>
                  <a:srgbClr val="333399"/>
                </a:solidFill>
              </a:rPr>
              <a:t>近代物理实验</a:t>
            </a:r>
            <a:r>
              <a:rPr kumimoji="1" lang="en-US" altLang="zh-CN" sz="2800" b="1" dirty="0">
                <a:solidFill>
                  <a:srgbClr val="333399"/>
                </a:solidFill>
              </a:rPr>
              <a:t>2</a:t>
            </a:r>
            <a:r>
              <a:rPr kumimoji="1" lang="zh-CN" altLang="en-US" sz="2800" b="1" dirty="0">
                <a:solidFill>
                  <a:srgbClr val="333399"/>
                </a:solidFill>
              </a:rPr>
              <a:t>个</a:t>
            </a:r>
          </a:p>
        </p:txBody>
      </p:sp>
      <p:graphicFrame>
        <p:nvGraphicFramePr>
          <p:cNvPr id="2" name="表格 1"/>
          <p:cNvGraphicFramePr>
            <a:graphicFrameLocks noGrp="1"/>
          </p:cNvGraphicFramePr>
          <p:nvPr>
            <p:extLst>
              <p:ext uri="{D42A27DB-BD31-4B8C-83A1-F6EECF244321}">
                <p14:modId xmlns:p14="http://schemas.microsoft.com/office/powerpoint/2010/main" xmlns="" val="358566631"/>
              </p:ext>
            </p:extLst>
          </p:nvPr>
        </p:nvGraphicFramePr>
        <p:xfrm>
          <a:off x="564221" y="1519019"/>
          <a:ext cx="7543091" cy="1546814"/>
        </p:xfrm>
        <a:graphic>
          <a:graphicData uri="http://schemas.openxmlformats.org/drawingml/2006/table">
            <a:tbl>
              <a:tblPr firstRow="1" firstCol="1" bandRow="1">
                <a:tableStyleId>{5C22544A-7EE6-4342-B048-85BDC9FD1C3A}</a:tableStyleId>
              </a:tblPr>
              <a:tblGrid>
                <a:gridCol w="3080210">
                  <a:extLst>
                    <a:ext uri="{9D8B030D-6E8A-4147-A177-3AD203B41FA5}">
                      <a16:colId xmlns:a16="http://schemas.microsoft.com/office/drawing/2014/main" xmlns="" val="20000"/>
                    </a:ext>
                  </a:extLst>
                </a:gridCol>
                <a:gridCol w="1483064">
                  <a:extLst>
                    <a:ext uri="{9D8B030D-6E8A-4147-A177-3AD203B41FA5}">
                      <a16:colId xmlns:a16="http://schemas.microsoft.com/office/drawing/2014/main" xmlns="" val="20001"/>
                    </a:ext>
                  </a:extLst>
                </a:gridCol>
                <a:gridCol w="1262886">
                  <a:extLst>
                    <a:ext uri="{9D8B030D-6E8A-4147-A177-3AD203B41FA5}">
                      <a16:colId xmlns:a16="http://schemas.microsoft.com/office/drawing/2014/main" xmlns="" val="20002"/>
                    </a:ext>
                  </a:extLst>
                </a:gridCol>
                <a:gridCol w="1716931">
                  <a:extLst>
                    <a:ext uri="{9D8B030D-6E8A-4147-A177-3AD203B41FA5}">
                      <a16:colId xmlns:a16="http://schemas.microsoft.com/office/drawing/2014/main" xmlns="" val="20003"/>
                    </a:ext>
                  </a:extLst>
                </a:gridCol>
              </a:tblGrid>
              <a:tr h="514432">
                <a:tc>
                  <a:txBody>
                    <a:bodyPr/>
                    <a:lstStyle/>
                    <a:p>
                      <a:pPr algn="ctr">
                        <a:lnSpc>
                          <a:spcPct val="150000"/>
                        </a:lnSpc>
                        <a:spcAft>
                          <a:spcPts val="0"/>
                        </a:spcAft>
                      </a:pPr>
                      <a:r>
                        <a:rPr lang="zh-CN" sz="2000" kern="0" dirty="0">
                          <a:effectLst/>
                        </a:rPr>
                        <a:t>实验项目名称</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实验地点</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限选人数</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是否写报告</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516191">
                <a:tc>
                  <a:txBody>
                    <a:bodyPr/>
                    <a:lstStyle/>
                    <a:p>
                      <a:pPr algn="l">
                        <a:lnSpc>
                          <a:spcPct val="150000"/>
                        </a:lnSpc>
                        <a:spcAft>
                          <a:spcPts val="0"/>
                        </a:spcAft>
                      </a:pPr>
                      <a:r>
                        <a:rPr lang="zh-CN" altLang="en-US" sz="2000" kern="0" dirty="0">
                          <a:effectLst/>
                        </a:rPr>
                        <a:t>光电效应</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1419</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516191">
                <a:tc>
                  <a:txBody>
                    <a:bodyPr/>
                    <a:lstStyle/>
                    <a:p>
                      <a:pPr algn="l">
                        <a:lnSpc>
                          <a:spcPct val="150000"/>
                        </a:lnSpc>
                        <a:spcAft>
                          <a:spcPts val="0"/>
                        </a:spcAft>
                      </a:pPr>
                      <a:r>
                        <a:rPr lang="zh-CN" altLang="en-US" sz="2000" kern="0" dirty="0">
                          <a:effectLst/>
                        </a:rPr>
                        <a:t>密立根油滴实验</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1419</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10</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zh-CN" altLang="zh-CN" sz="2000" kern="0" dirty="0">
                          <a:effectLst/>
                        </a:rPr>
                        <a:t>是</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17" name="Rectangle 4"/>
          <p:cNvSpPr>
            <a:spLocks noChangeArrowheads="1"/>
          </p:cNvSpPr>
          <p:nvPr/>
        </p:nvSpPr>
        <p:spPr bwMode="auto">
          <a:xfrm>
            <a:off x="564199" y="3372709"/>
            <a:ext cx="55919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2800" b="1" dirty="0">
                <a:solidFill>
                  <a:srgbClr val="333399"/>
                </a:solidFill>
                <a:latin typeface="Arial" charset="0"/>
              </a:rPr>
              <a:t>认知体验类实验</a:t>
            </a:r>
            <a:r>
              <a:rPr kumimoji="1" lang="en-US" altLang="zh-CN" sz="2800" b="1" dirty="0">
                <a:solidFill>
                  <a:srgbClr val="333399"/>
                </a:solidFill>
              </a:rPr>
              <a:t>1</a:t>
            </a:r>
            <a:r>
              <a:rPr kumimoji="1" lang="zh-CN" altLang="en-US" sz="2800" b="1" dirty="0">
                <a:solidFill>
                  <a:srgbClr val="333399"/>
                </a:solidFill>
              </a:rPr>
              <a:t>个（</a:t>
            </a:r>
            <a:r>
              <a:rPr kumimoji="1" lang="en-US" altLang="zh-CN" sz="2800" b="1" dirty="0">
                <a:solidFill>
                  <a:srgbClr val="333399"/>
                </a:solidFill>
              </a:rPr>
              <a:t>40</a:t>
            </a:r>
            <a:r>
              <a:rPr kumimoji="1" lang="zh-CN" altLang="en-US" sz="2800" b="1" dirty="0">
                <a:solidFill>
                  <a:srgbClr val="333399"/>
                </a:solidFill>
              </a:rPr>
              <a:t>余项）</a:t>
            </a:r>
          </a:p>
        </p:txBody>
      </p:sp>
      <p:graphicFrame>
        <p:nvGraphicFramePr>
          <p:cNvPr id="18" name="表格 17"/>
          <p:cNvGraphicFramePr>
            <a:graphicFrameLocks noGrp="1"/>
          </p:cNvGraphicFramePr>
          <p:nvPr>
            <p:extLst>
              <p:ext uri="{D42A27DB-BD31-4B8C-83A1-F6EECF244321}">
                <p14:modId xmlns:p14="http://schemas.microsoft.com/office/powerpoint/2010/main" xmlns="" val="3025159237"/>
              </p:ext>
            </p:extLst>
          </p:nvPr>
        </p:nvGraphicFramePr>
        <p:xfrm>
          <a:off x="564221" y="3944544"/>
          <a:ext cx="7608203" cy="1191828"/>
        </p:xfrm>
        <a:graphic>
          <a:graphicData uri="http://schemas.openxmlformats.org/drawingml/2006/table">
            <a:tbl>
              <a:tblPr firstRow="1" firstCol="1" bandRow="1">
                <a:tableStyleId>{5C22544A-7EE6-4342-B048-85BDC9FD1C3A}</a:tableStyleId>
              </a:tblPr>
              <a:tblGrid>
                <a:gridCol w="3106798">
                  <a:extLst>
                    <a:ext uri="{9D8B030D-6E8A-4147-A177-3AD203B41FA5}">
                      <a16:colId xmlns:a16="http://schemas.microsoft.com/office/drawing/2014/main" xmlns="" val="20000"/>
                    </a:ext>
                  </a:extLst>
                </a:gridCol>
                <a:gridCol w="1495866">
                  <a:extLst>
                    <a:ext uri="{9D8B030D-6E8A-4147-A177-3AD203B41FA5}">
                      <a16:colId xmlns:a16="http://schemas.microsoft.com/office/drawing/2014/main" xmlns="" val="20001"/>
                    </a:ext>
                  </a:extLst>
                </a:gridCol>
                <a:gridCol w="1273787">
                  <a:extLst>
                    <a:ext uri="{9D8B030D-6E8A-4147-A177-3AD203B41FA5}">
                      <a16:colId xmlns:a16="http://schemas.microsoft.com/office/drawing/2014/main" xmlns="" val="20002"/>
                    </a:ext>
                  </a:extLst>
                </a:gridCol>
                <a:gridCol w="1731752">
                  <a:extLst>
                    <a:ext uri="{9D8B030D-6E8A-4147-A177-3AD203B41FA5}">
                      <a16:colId xmlns:a16="http://schemas.microsoft.com/office/drawing/2014/main" xmlns="" val="20003"/>
                    </a:ext>
                  </a:extLst>
                </a:gridCol>
              </a:tblGrid>
              <a:tr h="594897">
                <a:tc>
                  <a:txBody>
                    <a:bodyPr/>
                    <a:lstStyle/>
                    <a:p>
                      <a:pPr algn="ctr">
                        <a:lnSpc>
                          <a:spcPct val="150000"/>
                        </a:lnSpc>
                        <a:spcAft>
                          <a:spcPts val="0"/>
                        </a:spcAft>
                      </a:pPr>
                      <a:r>
                        <a:rPr lang="zh-CN" sz="2000" kern="0" dirty="0">
                          <a:effectLst/>
                        </a:rPr>
                        <a:t>实验项目名称</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实验地点</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限选人数</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sz="2000" kern="0">
                          <a:effectLst/>
                        </a:rPr>
                        <a:t>是否写报告</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596931">
                <a:tc>
                  <a:txBody>
                    <a:bodyPr/>
                    <a:lstStyle/>
                    <a:p>
                      <a:pPr algn="l">
                        <a:lnSpc>
                          <a:spcPct val="150000"/>
                        </a:lnSpc>
                        <a:spcAft>
                          <a:spcPts val="0"/>
                        </a:spcAft>
                      </a:pPr>
                      <a:r>
                        <a:rPr lang="zh-CN" altLang="en-US" sz="2000" kern="0" dirty="0">
                          <a:effectLst/>
                        </a:rPr>
                        <a:t>生活中的物理实验</a:t>
                      </a:r>
                    </a:p>
                  </a:txBody>
                  <a:tcPr marL="68580" marR="68580" marT="0" marB="0" anchor="ctr"/>
                </a:tc>
                <a:tc>
                  <a:txBody>
                    <a:bodyPr/>
                    <a:lstStyle/>
                    <a:p>
                      <a:pPr algn="ctr">
                        <a:lnSpc>
                          <a:spcPct val="150000"/>
                        </a:lnSpc>
                        <a:spcAft>
                          <a:spcPts val="0"/>
                        </a:spcAft>
                      </a:pPr>
                      <a:r>
                        <a:rPr lang="zh-CN" sz="2000" kern="0" dirty="0">
                          <a:effectLst/>
                        </a:rPr>
                        <a:t>一教</a:t>
                      </a:r>
                      <a:r>
                        <a:rPr lang="en-US" sz="2000" kern="0" dirty="0">
                          <a:effectLst/>
                        </a:rPr>
                        <a:t>1204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000" kern="0" dirty="0">
                          <a:effectLst/>
                        </a:rPr>
                        <a:t>18</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spcAft>
                          <a:spcPts val="0"/>
                        </a:spcAft>
                      </a:pPr>
                      <a:r>
                        <a:rPr lang="zh-CN" altLang="zh-CN" sz="2000" kern="0" dirty="0">
                          <a:effectLst/>
                        </a:rPr>
                        <a:t>否</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bl>
          </a:graphicData>
        </a:graphic>
      </p:graphicFrame>
      <p:sp>
        <p:nvSpPr>
          <p:cNvPr id="3" name="矩形 2">
            <a:extLst>
              <a:ext uri="{FF2B5EF4-FFF2-40B4-BE49-F238E27FC236}">
                <a16:creationId xmlns:a16="http://schemas.microsoft.com/office/drawing/2014/main" xmlns="" id="{3B507FCD-A41F-C0D6-545B-83F6B8AA0DFF}"/>
              </a:ext>
            </a:extLst>
          </p:cNvPr>
          <p:cNvSpPr/>
          <p:nvPr/>
        </p:nvSpPr>
        <p:spPr>
          <a:xfrm>
            <a:off x="369331" y="6019056"/>
            <a:ext cx="7947086" cy="794320"/>
          </a:xfrm>
          <a:prstGeom prst="rect">
            <a:avLst/>
          </a:prstGeom>
        </p:spPr>
        <p:txBody>
          <a:bodyPr wrap="square">
            <a:spAutoFit/>
          </a:bodyPr>
          <a:lstStyle/>
          <a:p>
            <a:pPr marL="457200" indent="-457200">
              <a:lnSpc>
                <a:spcPct val="120000"/>
              </a:lnSpc>
              <a:buFont typeface="Wingdings" panose="05000000000000000000" pitchFamily="2" charset="2"/>
              <a:buChar char="n"/>
            </a:pPr>
            <a:r>
              <a:rPr lang="zh-CN" altLang="en-US" sz="2000" b="1" dirty="0">
                <a:solidFill>
                  <a:srgbClr val="FF0000"/>
                </a:solidFill>
              </a:rPr>
              <a:t>所有实验都需要当堂做基础的数据处理；写报告是指写完整的实验报告。</a:t>
            </a:r>
          </a:p>
        </p:txBody>
      </p:sp>
    </p:spTree>
    <p:extLst>
      <p:ext uri="{BB962C8B-B14F-4D97-AF65-F5344CB8AC3E}">
        <p14:creationId xmlns:p14="http://schemas.microsoft.com/office/powerpoint/2010/main" xmlns="" val="3869299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637675"/>
          </a:xfrm>
          <a:prstGeom prst="rect">
            <a:avLst/>
          </a:prstGeom>
        </p:spPr>
        <p:txBody>
          <a:bodyPr wrap="square">
            <a:spAutoFit/>
          </a:bodyPr>
          <a:lstStyle/>
          <a:p>
            <a:pPr algn="just" eaLnBrk="1" fontAlgn="auto" hangingPunct="1">
              <a:lnSpc>
                <a:spcPct val="150000"/>
              </a:lnSpc>
              <a:spcBef>
                <a:spcPts val="0"/>
              </a:spcBef>
              <a:spcAft>
                <a:spcPts val="0"/>
              </a:spcAft>
            </a:pPr>
            <a:r>
              <a:rPr lang="en-US" altLang="zh-CN" sz="2800" b="1" dirty="0">
                <a:solidFill>
                  <a:srgbClr val="5B9BD5"/>
                </a:solidFill>
                <a:latin typeface="宋体" panose="02010600030101010101" pitchFamily="2" charset="-122"/>
              </a:rPr>
              <a:t>IYPT2024</a:t>
            </a:r>
            <a:r>
              <a:rPr lang="zh-CN" altLang="en-US" sz="2800" b="1" dirty="0">
                <a:solidFill>
                  <a:srgbClr val="5B9BD5"/>
                </a:solidFill>
                <a:latin typeface="宋体" panose="02010600030101010101" pitchFamily="2" charset="-122"/>
              </a:rPr>
              <a:t>系列实验 </a:t>
            </a:r>
            <a:r>
              <a:rPr lang="en-US" altLang="zh-CN" sz="2800" b="1" dirty="0">
                <a:solidFill>
                  <a:srgbClr val="5B9BD5"/>
                </a:solidFill>
                <a:latin typeface="宋体" panose="02010600030101010101" pitchFamily="2" charset="-122"/>
              </a:rPr>
              <a:t>17</a:t>
            </a:r>
            <a:r>
              <a:rPr lang="zh-CN" altLang="en-US" sz="2800" b="1" dirty="0">
                <a:solidFill>
                  <a:srgbClr val="5B9BD5"/>
                </a:solidFill>
                <a:latin typeface="宋体" panose="02010600030101010101" pitchFamily="2" charset="-122"/>
              </a:rPr>
              <a:t>项</a:t>
            </a:r>
            <a:endParaRPr lang="en-US" altLang="zh-CN" sz="2800" b="1" dirty="0">
              <a:solidFill>
                <a:srgbClr val="5B9BD5"/>
              </a:solidFill>
              <a:latin typeface="宋体" panose="02010600030101010101" pitchFamily="2" charset="-122"/>
            </a:endParaRP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14" name="内容占位符 2"/>
          <p:cNvSpPr txBox="1">
            <a:spLocks/>
          </p:cNvSpPr>
          <p:nvPr/>
        </p:nvSpPr>
        <p:spPr bwMode="auto">
          <a:xfrm>
            <a:off x="182190" y="1405682"/>
            <a:ext cx="3980266" cy="446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R="0" lvl="0" algn="l" defTabSz="914400" rtl="0" eaLnBrk="0" fontAlgn="base" latinLnBrk="0" hangingPunct="0">
              <a:lnSpc>
                <a:spcPct val="150000"/>
              </a:lnSpc>
              <a:spcBef>
                <a:spcPts val="600"/>
              </a:spcBef>
              <a:spcAft>
                <a:spcPct val="0"/>
              </a:spcAft>
              <a:buClr>
                <a:srgbClr val="00B0F0"/>
              </a:buClr>
              <a:buSzPct val="70000"/>
              <a:buFont typeface="Wingdings" panose="05000000000000000000" pitchFamily="2" charset="2"/>
              <a:buChar char="p"/>
              <a:tabLst/>
              <a:defRPr/>
            </a:pPr>
            <a:r>
              <a:rPr kumimoji="0" lang="zh-CN" altLang="en-US"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rPr>
              <a:t>同一课堂内自由组队，两个人一队。</a:t>
            </a:r>
            <a:endParaRPr kumimoji="0" lang="en-US" altLang="zh-CN"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endParaRPr>
          </a:p>
          <a:p>
            <a:pPr lvl="0">
              <a:lnSpc>
                <a:spcPct val="150000"/>
              </a:lnSpc>
              <a:buClr>
                <a:srgbClr val="00B0F0"/>
              </a:buClr>
              <a:buFont typeface="Wingdings" panose="05000000000000000000" pitchFamily="2" charset="2"/>
              <a:buChar char="p"/>
            </a:pPr>
            <a:r>
              <a:rPr lang="zh-CN" altLang="en-US" sz="2000" dirty="0">
                <a:solidFill>
                  <a:sysClr val="windowText" lastClr="000000"/>
                </a:solidFill>
                <a:latin typeface="Century Schoolbook"/>
                <a:ea typeface="宋体" panose="02010600030101010101" pitchFamily="2" charset="-122"/>
              </a:rPr>
              <a:t>每队从</a:t>
            </a:r>
            <a:r>
              <a:rPr kumimoji="0" lang="en-US" altLang="zh-CN"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rPr>
              <a:t>17</a:t>
            </a:r>
            <a:r>
              <a:rPr kumimoji="0" lang="zh-CN" altLang="en-US"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rPr>
              <a:t>个题目中选择一个题目。</a:t>
            </a:r>
            <a:endParaRPr kumimoji="0" lang="en-US" altLang="zh-CN"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endParaRPr>
          </a:p>
          <a:p>
            <a:pPr lvl="0">
              <a:lnSpc>
                <a:spcPct val="150000"/>
              </a:lnSpc>
              <a:buClr>
                <a:srgbClr val="00B0F0"/>
              </a:buClr>
              <a:buFont typeface="Wingdings" panose="05000000000000000000" pitchFamily="2" charset="2"/>
              <a:buChar char="p"/>
            </a:pPr>
            <a:r>
              <a:rPr lang="zh-CN" altLang="en-US" sz="2000" dirty="0">
                <a:solidFill>
                  <a:sysClr val="windowText" lastClr="000000"/>
                </a:solidFill>
                <a:latin typeface="Century Schoolbook"/>
                <a:ea typeface="宋体" panose="02010600030101010101" pitchFamily="2" charset="-122"/>
              </a:rPr>
              <a:t>等效为</a:t>
            </a:r>
            <a:r>
              <a:rPr lang="zh-CN" altLang="en-US" sz="2000" dirty="0">
                <a:solidFill>
                  <a:srgbClr val="FF0000"/>
                </a:solidFill>
                <a:latin typeface="Century Schoolbook"/>
                <a:ea typeface="宋体" panose="02010600030101010101" pitchFamily="2" charset="-122"/>
              </a:rPr>
              <a:t>两个</a:t>
            </a:r>
            <a:r>
              <a:rPr lang="zh-CN" altLang="en-US" sz="2000" dirty="0">
                <a:latin typeface="Century Schoolbook"/>
                <a:ea typeface="宋体" panose="02010600030101010101" pitchFamily="2" charset="-122"/>
              </a:rPr>
              <a:t>写报告的</a:t>
            </a:r>
            <a:r>
              <a:rPr lang="zh-CN" altLang="en-US" sz="2000" dirty="0">
                <a:solidFill>
                  <a:sysClr val="windowText" lastClr="000000"/>
                </a:solidFill>
                <a:latin typeface="Century Schoolbook"/>
                <a:ea typeface="宋体" panose="02010600030101010101" pitchFamily="2" charset="-122"/>
              </a:rPr>
              <a:t>实验项目和一个（期末）实验报告，预约时请</a:t>
            </a:r>
            <a:r>
              <a:rPr lang="zh-CN" altLang="en-US" sz="2000" dirty="0">
                <a:solidFill>
                  <a:srgbClr val="FF0000"/>
                </a:solidFill>
                <a:latin typeface="Century Schoolbook"/>
                <a:ea typeface="宋体" panose="02010600030101010101" pitchFamily="2" charset="-122"/>
              </a:rPr>
              <a:t>一起预约</a:t>
            </a:r>
            <a:r>
              <a:rPr lang="en-US" altLang="zh-CN" sz="2000" dirty="0">
                <a:solidFill>
                  <a:srgbClr val="FF0000"/>
                </a:solidFill>
                <a:latin typeface="Century Schoolbook"/>
                <a:ea typeface="宋体" panose="02010600030101010101" pitchFamily="2" charset="-122"/>
              </a:rPr>
              <a:t>IYPT</a:t>
            </a:r>
            <a:r>
              <a:rPr lang="zh-CN" altLang="en-US" sz="2000" dirty="0">
                <a:solidFill>
                  <a:srgbClr val="FF0000"/>
                </a:solidFill>
                <a:latin typeface="Century Schoolbook"/>
                <a:ea typeface="宋体" panose="02010600030101010101" pitchFamily="2" charset="-122"/>
              </a:rPr>
              <a:t>实验</a:t>
            </a:r>
            <a:r>
              <a:rPr lang="en-US" altLang="zh-CN" sz="2000" dirty="0">
                <a:solidFill>
                  <a:srgbClr val="FF0000"/>
                </a:solidFill>
                <a:latin typeface="Century Schoolbook"/>
                <a:ea typeface="宋体" panose="02010600030101010101" pitchFamily="2" charset="-122"/>
              </a:rPr>
              <a:t>1</a:t>
            </a:r>
            <a:r>
              <a:rPr lang="zh-CN" altLang="en-US" sz="2000" dirty="0">
                <a:solidFill>
                  <a:srgbClr val="FF0000"/>
                </a:solidFill>
                <a:latin typeface="Century Schoolbook"/>
                <a:ea typeface="宋体" panose="02010600030101010101" pitchFamily="2" charset="-122"/>
              </a:rPr>
              <a:t>和</a:t>
            </a:r>
            <a:r>
              <a:rPr lang="en-US" altLang="zh-CN" sz="2000" dirty="0">
                <a:solidFill>
                  <a:srgbClr val="FF0000"/>
                </a:solidFill>
                <a:latin typeface="Century Schoolbook"/>
                <a:ea typeface="宋体" panose="02010600030101010101" pitchFamily="2" charset="-122"/>
              </a:rPr>
              <a:t>IYPT</a:t>
            </a:r>
            <a:r>
              <a:rPr lang="zh-CN" altLang="en-US" sz="2000" dirty="0">
                <a:solidFill>
                  <a:srgbClr val="FF0000"/>
                </a:solidFill>
                <a:latin typeface="Century Schoolbook"/>
                <a:ea typeface="宋体" panose="02010600030101010101" pitchFamily="2" charset="-122"/>
              </a:rPr>
              <a:t>实验</a:t>
            </a:r>
            <a:r>
              <a:rPr lang="en-US" altLang="zh-CN" sz="2000" dirty="0">
                <a:solidFill>
                  <a:srgbClr val="FF0000"/>
                </a:solidFill>
                <a:latin typeface="Century Schoolbook"/>
                <a:ea typeface="宋体" panose="02010600030101010101" pitchFamily="2" charset="-122"/>
              </a:rPr>
              <a:t>2</a:t>
            </a:r>
            <a:r>
              <a:rPr lang="zh-CN" altLang="en-US" sz="2000" dirty="0">
                <a:solidFill>
                  <a:sysClr val="windowText" lastClr="000000"/>
                </a:solidFill>
                <a:latin typeface="Century Schoolbook"/>
                <a:ea typeface="宋体" panose="02010600030101010101" pitchFamily="2" charset="-122"/>
              </a:rPr>
              <a:t>。</a:t>
            </a:r>
            <a:endParaRPr kumimoji="0" lang="en-US" altLang="zh-CN"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endParaRPr>
          </a:p>
          <a:p>
            <a:pPr marR="0" lvl="0" algn="l" defTabSz="914400" rtl="0" eaLnBrk="0" fontAlgn="base" latinLnBrk="0" hangingPunct="0">
              <a:lnSpc>
                <a:spcPct val="150000"/>
              </a:lnSpc>
              <a:spcBef>
                <a:spcPts val="600"/>
              </a:spcBef>
              <a:spcAft>
                <a:spcPct val="0"/>
              </a:spcAft>
              <a:buClr>
                <a:srgbClr val="00B0F0"/>
              </a:buClr>
              <a:buSzPct val="70000"/>
              <a:buFont typeface="Wingdings" panose="05000000000000000000" pitchFamily="2" charset="2"/>
              <a:buChar char="p"/>
              <a:tabLst/>
              <a:defRPr/>
            </a:pPr>
            <a:r>
              <a:rPr kumimoji="0" lang="zh-CN" altLang="en-US" sz="2000" b="0" i="0" u="none" strike="noStrike" kern="1200" cap="none" spc="0" normalizeH="0" baseline="0" noProof="0" dirty="0">
                <a:ln>
                  <a:noFill/>
                </a:ln>
                <a:solidFill>
                  <a:sysClr val="windowText" lastClr="000000"/>
                </a:solidFill>
                <a:effectLst/>
                <a:uLnTx/>
                <a:uFillTx/>
                <a:latin typeface="Century Schoolbook"/>
                <a:ea typeface="宋体" panose="02010600030101010101" pitchFamily="2" charset="-122"/>
              </a:rPr>
              <a:t>学期末组织答辩，评定成绩。</a:t>
            </a:r>
          </a:p>
        </p:txBody>
      </p:sp>
      <p:pic>
        <p:nvPicPr>
          <p:cNvPr id="3" name="图片 2">
            <a:extLst>
              <a:ext uri="{FF2B5EF4-FFF2-40B4-BE49-F238E27FC236}">
                <a16:creationId xmlns:a16="http://schemas.microsoft.com/office/drawing/2014/main" xmlns="" id="{35066354-7452-86BA-6D32-3EAACB1E421D}"/>
              </a:ext>
            </a:extLst>
          </p:cNvPr>
          <p:cNvPicPr>
            <a:picLocks noChangeAspect="1"/>
          </p:cNvPicPr>
          <p:nvPr/>
        </p:nvPicPr>
        <p:blipFill>
          <a:blip r:embed="rId2"/>
          <a:stretch>
            <a:fillRect/>
          </a:stretch>
        </p:blipFill>
        <p:spPr>
          <a:xfrm>
            <a:off x="4257418" y="764704"/>
            <a:ext cx="4335120" cy="6047656"/>
          </a:xfrm>
          <a:prstGeom prst="rect">
            <a:avLst/>
          </a:prstGeom>
        </p:spPr>
      </p:pic>
    </p:spTree>
    <p:extLst>
      <p:ext uri="{BB962C8B-B14F-4D97-AF65-F5344CB8AC3E}">
        <p14:creationId xmlns:p14="http://schemas.microsoft.com/office/powerpoint/2010/main" xmlns="" val="311315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p:cNvSpPr txBox="1">
            <a:spLocks noChangeArrowheads="1"/>
          </p:cNvSpPr>
          <p:nvPr/>
        </p:nvSpPr>
        <p:spPr bwMode="auto">
          <a:xfrm>
            <a:off x="203767" y="89340"/>
            <a:ext cx="533511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rgbClr val="000000"/>
                </a:solidFill>
                <a:latin typeface="黑体" panose="02010609060101010101" pitchFamily="49" charset="-122"/>
              </a:rPr>
              <a:t>生活中的物理：病毒的观测 </a:t>
            </a:r>
            <a:endParaRPr lang="en-US" altLang="zh-CN" sz="3200" b="1" dirty="0">
              <a:solidFill>
                <a:srgbClr val="000000"/>
              </a:solidFill>
              <a:latin typeface="黑体" panose="02010609060101010101" pitchFamily="49" charset="-122"/>
            </a:endParaRPr>
          </a:p>
        </p:txBody>
      </p:sp>
      <p:sp>
        <p:nvSpPr>
          <p:cNvPr id="7" name="矩形 6">
            <a:extLst>
              <a:ext uri="{FF2B5EF4-FFF2-40B4-BE49-F238E27FC236}">
                <a16:creationId xmlns:a16="http://schemas.microsoft.com/office/drawing/2014/main" xmlns="" id="{8DAA10A0-85EE-4732-BEE3-251C49D7F20C}"/>
              </a:ext>
            </a:extLst>
          </p:cNvPr>
          <p:cNvSpPr/>
          <p:nvPr/>
        </p:nvSpPr>
        <p:spPr>
          <a:xfrm>
            <a:off x="429870" y="1346711"/>
            <a:ext cx="5742292" cy="461665"/>
          </a:xfrm>
          <a:prstGeom prst="rect">
            <a:avLst/>
          </a:prstGeom>
        </p:spPr>
        <p:txBody>
          <a:bodyPr wrap="square">
            <a:spAutoFit/>
          </a:bodyPr>
          <a:lstStyle/>
          <a:p>
            <a:r>
              <a:rPr lang="zh-CN" altLang="en-US" sz="2400" spc="169" noProof="1">
                <a:solidFill>
                  <a:srgbClr val="00B0F0"/>
                </a:solidFill>
                <a:sym typeface="+mn-ea"/>
              </a:rPr>
              <a:t>认清病毒的火眼金睛：电子显微镜</a:t>
            </a:r>
          </a:p>
        </p:txBody>
      </p:sp>
      <p:sp>
        <p:nvSpPr>
          <p:cNvPr id="8" name="文本框 7">
            <a:extLst>
              <a:ext uri="{FF2B5EF4-FFF2-40B4-BE49-F238E27FC236}">
                <a16:creationId xmlns:a16="http://schemas.microsoft.com/office/drawing/2014/main" xmlns="" id="{F5516677-670D-4B4D-8806-43CD406BEE2B}"/>
              </a:ext>
            </a:extLst>
          </p:cNvPr>
          <p:cNvSpPr txBox="1"/>
          <p:nvPr/>
        </p:nvSpPr>
        <p:spPr>
          <a:xfrm>
            <a:off x="755576" y="5464396"/>
            <a:ext cx="3384376" cy="369332"/>
          </a:xfrm>
          <a:prstGeom prst="rect">
            <a:avLst/>
          </a:prstGeom>
          <a:noFill/>
        </p:spPr>
        <p:txBody>
          <a:bodyPr wrap="square" rtlCol="0">
            <a:spAutoFit/>
          </a:bodyPr>
          <a:lstStyle/>
          <a:p>
            <a:pPr algn="ctr"/>
            <a:r>
              <a:rPr lang="zh-CN" altLang="en-US" dirty="0">
                <a:solidFill>
                  <a:srgbClr val="000000"/>
                </a:solidFill>
                <a:latin typeface="Arial" charset="0"/>
              </a:rPr>
              <a:t>冠状病毒照片（</a:t>
            </a:r>
            <a:r>
              <a:rPr lang="zh-CN" altLang="en-US" b="1" dirty="0">
                <a:solidFill>
                  <a:srgbClr val="FF0000"/>
                </a:solidFill>
                <a:latin typeface="Arial" charset="0"/>
              </a:rPr>
              <a:t>彩色？</a:t>
            </a:r>
            <a:r>
              <a:rPr lang="zh-CN" altLang="en-US" dirty="0">
                <a:solidFill>
                  <a:srgbClr val="000000"/>
                </a:solidFill>
                <a:latin typeface="Arial" charset="0"/>
              </a:rPr>
              <a:t>）</a:t>
            </a:r>
          </a:p>
        </p:txBody>
      </p:sp>
      <p:sp>
        <p:nvSpPr>
          <p:cNvPr id="11" name="文本框 11">
            <a:extLst>
              <a:ext uri="{FF2B5EF4-FFF2-40B4-BE49-F238E27FC236}">
                <a16:creationId xmlns:a16="http://schemas.microsoft.com/office/drawing/2014/main" xmlns="" id="{22FE6FC3-29D3-4BE1-BA96-7150CD2576C4}"/>
              </a:ext>
            </a:extLst>
          </p:cNvPr>
          <p:cNvSpPr txBox="1"/>
          <p:nvPr/>
        </p:nvSpPr>
        <p:spPr>
          <a:xfrm>
            <a:off x="4745873" y="5435932"/>
            <a:ext cx="3715532" cy="369332"/>
          </a:xfrm>
          <a:prstGeom prst="rect">
            <a:avLst/>
          </a:prstGeom>
          <a:noFill/>
        </p:spPr>
        <p:txBody>
          <a:bodyPr wrap="square" rtlCol="0">
            <a:spAutoFit/>
          </a:bodyPr>
          <a:lstStyle/>
          <a:p>
            <a:pPr algn="ctr"/>
            <a:r>
              <a:rPr lang="zh-CN" altLang="en-US" dirty="0">
                <a:solidFill>
                  <a:srgbClr val="000000"/>
                </a:solidFill>
                <a:latin typeface="Arial" charset="0"/>
              </a:rPr>
              <a:t>新型冠状病毒电镜图片</a:t>
            </a:r>
          </a:p>
        </p:txBody>
      </p:sp>
      <p:grpSp>
        <p:nvGrpSpPr>
          <p:cNvPr id="12" name="组合 11">
            <a:extLst>
              <a:ext uri="{FF2B5EF4-FFF2-40B4-BE49-F238E27FC236}">
                <a16:creationId xmlns:a16="http://schemas.microsoft.com/office/drawing/2014/main" xmlns="" id="{0A34427F-899C-419D-9395-90DA5DC1E859}"/>
              </a:ext>
            </a:extLst>
          </p:cNvPr>
          <p:cNvGrpSpPr/>
          <p:nvPr/>
        </p:nvGrpSpPr>
        <p:grpSpPr>
          <a:xfrm>
            <a:off x="180389" y="348727"/>
            <a:ext cx="9144163" cy="461665"/>
            <a:chOff x="427383" y="763200"/>
            <a:chExt cx="11688417" cy="461665"/>
          </a:xfrm>
        </p:grpSpPr>
        <p:sp>
          <p:nvSpPr>
            <p:cNvPr id="13" name="矩形 12">
              <a:extLst>
                <a:ext uri="{FF2B5EF4-FFF2-40B4-BE49-F238E27FC236}">
                  <a16:creationId xmlns:a16="http://schemas.microsoft.com/office/drawing/2014/main" xmlns="" id="{385A74A5-B71B-4D06-89BF-36A08FE2EDE3}"/>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60F29490-350D-4F7C-A7C3-0380FBBDF35C}"/>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pic>
        <p:nvPicPr>
          <p:cNvPr id="1026" name="Picture 2" descr="https://lanjingapp.qtvnews.com/group3/M00/07/37/wBAkel8nVXuAdsWDAAEDgKyl4NM617.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2227377"/>
            <a:ext cx="4318222" cy="32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85338" y="2195932"/>
            <a:ext cx="3436602" cy="324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1838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en-US" altLang="zh-CN" sz="2800" b="1" dirty="0">
                <a:solidFill>
                  <a:srgbClr val="5B9BD5"/>
                </a:solidFill>
                <a:latin typeface="宋体" panose="02010600030101010101" pitchFamily="2" charset="-122"/>
              </a:rPr>
              <a:t>《</a:t>
            </a:r>
            <a:r>
              <a:rPr lang="zh-CN" altLang="en-US" sz="2800" b="1" dirty="0">
                <a:solidFill>
                  <a:srgbClr val="5B9BD5"/>
                </a:solidFill>
                <a:latin typeface="宋体" panose="02010600030101010101" pitchFamily="2" charset="-122"/>
              </a:rPr>
              <a:t>大学物理</a:t>
            </a:r>
            <a:r>
              <a:rPr lang="en-US" altLang="zh-CN" sz="2800" b="1" dirty="0">
                <a:solidFill>
                  <a:srgbClr val="5B9BD5"/>
                </a:solidFill>
                <a:latin typeface="宋体" panose="02010600030101010101" pitchFamily="2" charset="-122"/>
              </a:rPr>
              <a:t>-</a:t>
            </a:r>
            <a:r>
              <a:rPr lang="zh-CN" altLang="en-US" sz="2800" b="1" dirty="0">
                <a:solidFill>
                  <a:srgbClr val="5B9BD5"/>
                </a:solidFill>
                <a:latin typeface="宋体" panose="02010600030101010101" pitchFamily="2" charset="-122"/>
              </a:rPr>
              <a:t>基础实验</a:t>
            </a:r>
            <a:r>
              <a:rPr lang="en-US" altLang="zh-CN" sz="2800" b="1" dirty="0">
                <a:solidFill>
                  <a:srgbClr val="5B9BD5"/>
                </a:solidFill>
                <a:latin typeface="宋体" panose="02010600030101010101" pitchFamily="2" charset="-122"/>
              </a:rPr>
              <a:t>》</a:t>
            </a:r>
            <a:r>
              <a:rPr lang="zh-CN" altLang="en-US" sz="2800" b="1" dirty="0">
                <a:solidFill>
                  <a:srgbClr val="5B9BD5"/>
                </a:solidFill>
                <a:latin typeface="宋体" panose="02010600030101010101" pitchFamily="2" charset="-122"/>
              </a:rPr>
              <a:t>课表</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5" name="图片 4">
            <a:extLst>
              <a:ext uri="{FF2B5EF4-FFF2-40B4-BE49-F238E27FC236}">
                <a16:creationId xmlns:a16="http://schemas.microsoft.com/office/drawing/2014/main" xmlns="" id="{841C6488-7329-830D-D6A7-D531F4753C75}"/>
              </a:ext>
            </a:extLst>
          </p:cNvPr>
          <p:cNvPicPr>
            <a:picLocks noChangeAspect="1"/>
          </p:cNvPicPr>
          <p:nvPr/>
        </p:nvPicPr>
        <p:blipFill>
          <a:blip r:embed="rId2"/>
          <a:stretch>
            <a:fillRect/>
          </a:stretch>
        </p:blipFill>
        <p:spPr>
          <a:xfrm>
            <a:off x="-28346" y="953547"/>
            <a:ext cx="9144000" cy="5640155"/>
          </a:xfrm>
          <a:prstGeom prst="rect">
            <a:avLst/>
          </a:prstGeom>
        </p:spPr>
      </p:pic>
    </p:spTree>
    <p:extLst>
      <p:ext uri="{BB962C8B-B14F-4D97-AF65-F5344CB8AC3E}">
        <p14:creationId xmlns:p14="http://schemas.microsoft.com/office/powerpoint/2010/main" xmlns="" val="925487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637675"/>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师生循环必做实验模块（</a:t>
            </a:r>
            <a:r>
              <a:rPr lang="en-US" altLang="zh-CN" sz="2800" b="1" dirty="0">
                <a:solidFill>
                  <a:srgbClr val="5B9BD5"/>
                </a:solidFill>
                <a:latin typeface="宋体" panose="02010600030101010101" pitchFamily="2" charset="-122"/>
              </a:rPr>
              <a:t>7</a:t>
            </a:r>
            <a:r>
              <a:rPr lang="zh-CN" altLang="en-US" sz="2800" b="1" dirty="0">
                <a:solidFill>
                  <a:srgbClr val="5B9BD5"/>
                </a:solidFill>
                <a:latin typeface="宋体" panose="02010600030101010101" pitchFamily="2" charset="-122"/>
              </a:rPr>
              <a:t>项）</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2" name="矩形 1"/>
          <p:cNvSpPr/>
          <p:nvPr/>
        </p:nvSpPr>
        <p:spPr>
          <a:xfrm>
            <a:off x="413085" y="1102849"/>
            <a:ext cx="8289985" cy="801373"/>
          </a:xfrm>
          <a:prstGeom prst="rect">
            <a:avLst/>
          </a:prstGeom>
        </p:spPr>
        <p:txBody>
          <a:bodyPr wrap="square">
            <a:spAutoFit/>
          </a:bodyPr>
          <a:lstStyle/>
          <a:p>
            <a:pPr indent="457200" algn="just" eaLnBrk="1" fontAlgn="auto" hangingPunct="1">
              <a:lnSpc>
                <a:spcPct val="120000"/>
              </a:lnSpc>
              <a:spcBef>
                <a:spcPts val="1200"/>
              </a:spcBef>
              <a:spcAft>
                <a:spcPts val="0"/>
              </a:spcAft>
            </a:pPr>
            <a:r>
              <a:rPr lang="zh-CN" altLang="en-US" sz="2000" kern="100" dirty="0">
                <a:solidFill>
                  <a:prstClr val="black"/>
                </a:solidFill>
                <a:latin typeface="Times New Roman" panose="02020603050405020304" pitchFamily="18" charset="0"/>
                <a:cs typeface="Times New Roman" panose="02020603050405020304" pitchFamily="18" charset="0"/>
              </a:rPr>
              <a:t>单摆测重力加速度、匀加速运动、声速测量、分光计的调节和使用、用分光计测三棱几折射率、整流滤波、直流电源特性</a:t>
            </a:r>
            <a:r>
              <a:rPr lang="zh-CN" altLang="zh-CN" sz="2000" kern="100" dirty="0">
                <a:solidFill>
                  <a:prstClr val="black"/>
                </a:solidFill>
                <a:latin typeface="Times New Roman" panose="02020603050405020304" pitchFamily="18" charset="0"/>
                <a:cs typeface="Times New Roman" panose="02020603050405020304" pitchFamily="18" charset="0"/>
              </a:rPr>
              <a:t>。</a:t>
            </a:r>
            <a:endParaRPr lang="zh-CN" altLang="zh-CN" sz="1600" kern="100" dirty="0">
              <a:solidFill>
                <a:prstClr val="black"/>
              </a:solidFill>
              <a:latin typeface="Calibri" panose="020F0502020204030204" pitchFamily="34" charset="0"/>
              <a:cs typeface="Times New Roman" panose="02020603050405020304"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xmlns="" val="2522766073"/>
              </p:ext>
            </p:extLst>
          </p:nvPr>
        </p:nvGraphicFramePr>
        <p:xfrm>
          <a:off x="661070" y="2432397"/>
          <a:ext cx="6935265" cy="3127942"/>
        </p:xfrm>
        <a:graphic>
          <a:graphicData uri="http://schemas.openxmlformats.org/drawingml/2006/table">
            <a:tbl>
              <a:tblPr firstRow="1" firstCol="1" bandRow="1">
                <a:tableStyleId>{5C22544A-7EE6-4342-B048-85BDC9FD1C3A}</a:tableStyleId>
              </a:tblPr>
              <a:tblGrid>
                <a:gridCol w="1451740">
                  <a:extLst>
                    <a:ext uri="{9D8B030D-6E8A-4147-A177-3AD203B41FA5}">
                      <a16:colId xmlns:a16="http://schemas.microsoft.com/office/drawing/2014/main" xmlns="" val="20000"/>
                    </a:ext>
                  </a:extLst>
                </a:gridCol>
                <a:gridCol w="1900911">
                  <a:extLst>
                    <a:ext uri="{9D8B030D-6E8A-4147-A177-3AD203B41FA5}">
                      <a16:colId xmlns:a16="http://schemas.microsoft.com/office/drawing/2014/main" xmlns="" val="20001"/>
                    </a:ext>
                  </a:extLst>
                </a:gridCol>
                <a:gridCol w="1816000">
                  <a:extLst>
                    <a:ext uri="{9D8B030D-6E8A-4147-A177-3AD203B41FA5}">
                      <a16:colId xmlns:a16="http://schemas.microsoft.com/office/drawing/2014/main" xmlns="" val="20002"/>
                    </a:ext>
                  </a:extLst>
                </a:gridCol>
                <a:gridCol w="1766614">
                  <a:extLst>
                    <a:ext uri="{9D8B030D-6E8A-4147-A177-3AD203B41FA5}">
                      <a16:colId xmlns:a16="http://schemas.microsoft.com/office/drawing/2014/main" xmlns="" val="20003"/>
                    </a:ext>
                  </a:extLst>
                </a:gridCol>
              </a:tblGrid>
              <a:tr h="886629">
                <a:tc>
                  <a:txBody>
                    <a:bodyPr/>
                    <a:lstStyle/>
                    <a:p>
                      <a:pPr algn="ctr">
                        <a:spcAft>
                          <a:spcPts val="0"/>
                        </a:spcAft>
                      </a:pPr>
                      <a:r>
                        <a:rPr lang="zh-CN" sz="2000" kern="100" baseline="0" dirty="0">
                          <a:effectLst/>
                          <a:latin typeface="Times New Roman" panose="02020603050405020304" pitchFamily="18" charset="0"/>
                          <a:ea typeface="宋体" panose="02010600030101010101" pitchFamily="2" charset="-122"/>
                        </a:rPr>
                        <a:t>实验室</a:t>
                      </a:r>
                      <a:endParaRPr lang="zh-CN" sz="20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nchor="ctr"/>
                </a:tc>
                <a:tc>
                  <a:txBody>
                    <a:bodyPr/>
                    <a:lstStyle/>
                    <a:p>
                      <a:pPr algn="ctr">
                        <a:lnSpc>
                          <a:spcPct val="150000"/>
                        </a:lnSpc>
                        <a:spcAft>
                          <a:spcPts val="0"/>
                        </a:spcAft>
                      </a:pPr>
                      <a:r>
                        <a:rPr lang="en-US" sz="1800" b="1" kern="100" baseline="0" dirty="0">
                          <a:solidFill>
                            <a:schemeClr val="lt1"/>
                          </a:solidFill>
                          <a:effectLst/>
                          <a:latin typeface="Times New Roman" panose="02020603050405020304" pitchFamily="18" charset="0"/>
                          <a:ea typeface="宋体" panose="02010600030101010101" pitchFamily="2" charset="-122"/>
                          <a:cs typeface="+mn-cs"/>
                        </a:rPr>
                        <a:t>1322 </a:t>
                      </a:r>
                      <a:endParaRPr lang="zh-CN" sz="1800" b="1" kern="100" baseline="0" dirty="0">
                        <a:solidFill>
                          <a:schemeClr val="lt1"/>
                        </a:solidFill>
                        <a:effectLst/>
                        <a:latin typeface="Times New Roman" panose="02020603050405020304" pitchFamily="18" charset="0"/>
                        <a:ea typeface="宋体" panose="02010600030101010101" pitchFamily="2" charset="-122"/>
                        <a:cs typeface="+mn-cs"/>
                      </a:endParaRPr>
                    </a:p>
                  </a:txBody>
                  <a:tcPr marL="68580" marR="68580" marT="0" marB="0" anchor="ctr"/>
                </a:tc>
                <a:tc>
                  <a:txBody>
                    <a:bodyPr/>
                    <a:lstStyle/>
                    <a:p>
                      <a:pPr algn="ctr">
                        <a:lnSpc>
                          <a:spcPct val="150000"/>
                        </a:lnSpc>
                        <a:spcAft>
                          <a:spcPts val="0"/>
                        </a:spcAft>
                      </a:pPr>
                      <a:r>
                        <a:rPr lang="en-US" sz="1800" b="1" kern="100" baseline="0" dirty="0">
                          <a:solidFill>
                            <a:schemeClr val="lt1"/>
                          </a:solidFill>
                          <a:effectLst/>
                          <a:latin typeface="Times New Roman" panose="02020603050405020304" pitchFamily="18" charset="0"/>
                          <a:ea typeface="宋体" panose="02010600030101010101" pitchFamily="2" charset="-122"/>
                          <a:cs typeface="+mn-cs"/>
                        </a:rPr>
                        <a:t>1303</a:t>
                      </a:r>
                      <a:endParaRPr lang="zh-CN" sz="1800" b="1" kern="100" baseline="0" dirty="0">
                        <a:solidFill>
                          <a:schemeClr val="lt1"/>
                        </a:solidFill>
                        <a:effectLst/>
                        <a:latin typeface="Times New Roman" panose="02020603050405020304" pitchFamily="18" charset="0"/>
                        <a:ea typeface="宋体" panose="02010600030101010101" pitchFamily="2" charset="-122"/>
                        <a:cs typeface="+mn-cs"/>
                      </a:endParaRPr>
                    </a:p>
                  </a:txBody>
                  <a:tcPr marL="68580" marR="68580" marT="0" marB="0" anchor="ctr"/>
                </a:tc>
                <a:tc>
                  <a:txBody>
                    <a:bodyPr/>
                    <a:lstStyle/>
                    <a:p>
                      <a:pPr algn="ctr">
                        <a:lnSpc>
                          <a:spcPct val="150000"/>
                        </a:lnSpc>
                        <a:spcAft>
                          <a:spcPts val="0"/>
                        </a:spcAft>
                      </a:pPr>
                      <a:r>
                        <a:rPr lang="en-US" sz="1800" b="1" kern="100" baseline="0" dirty="0">
                          <a:solidFill>
                            <a:schemeClr val="lt1"/>
                          </a:solidFill>
                          <a:effectLst/>
                          <a:latin typeface="Times New Roman" panose="02020603050405020304" pitchFamily="18" charset="0"/>
                          <a:ea typeface="宋体" panose="02010600030101010101" pitchFamily="2" charset="-122"/>
                          <a:cs typeface="+mn-cs"/>
                        </a:rPr>
                        <a:t>1402</a:t>
                      </a:r>
                      <a:endParaRPr lang="zh-CN" sz="1800" b="1" kern="100" baseline="0" dirty="0">
                        <a:solidFill>
                          <a:schemeClr val="lt1"/>
                        </a:solidFill>
                        <a:effectLst/>
                        <a:latin typeface="Times New Roman" panose="02020603050405020304" pitchFamily="18" charset="0"/>
                        <a:ea typeface="宋体" panose="02010600030101010101" pitchFamily="2" charset="-122"/>
                        <a:cs typeface="+mn-cs"/>
                      </a:endParaRPr>
                    </a:p>
                  </a:txBody>
                  <a:tcPr marL="68580" marR="68580" marT="0" marB="0" anchor="ctr"/>
                </a:tc>
                <a:extLst>
                  <a:ext uri="{0D108BD9-81ED-4DB2-BD59-A6C34878D82A}">
                    <a16:rowId xmlns:a16="http://schemas.microsoft.com/office/drawing/2014/main" xmlns="" val="10000"/>
                  </a:ext>
                </a:extLst>
              </a:tr>
              <a:tr h="312420">
                <a:tc>
                  <a:txBody>
                    <a:bodyPr/>
                    <a:lstStyle/>
                    <a:p>
                      <a:pPr algn="ctr">
                        <a:lnSpc>
                          <a:spcPct val="100000"/>
                        </a:lnSpc>
                        <a:spcAft>
                          <a:spcPts val="0"/>
                        </a:spcAft>
                      </a:pPr>
                      <a:r>
                        <a:rPr lang="zh-CN" sz="2000" kern="100" baseline="0" dirty="0">
                          <a:effectLst/>
                          <a:latin typeface="Times New Roman" panose="02020603050405020304" pitchFamily="18" charset="0"/>
                          <a:ea typeface="宋体" panose="02010600030101010101" pitchFamily="2" charset="-122"/>
                        </a:rPr>
                        <a:t>实验名称</a:t>
                      </a:r>
                      <a:endParaRPr lang="zh-CN" sz="32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nchor="ctr"/>
                </a:tc>
                <a:tc>
                  <a:txBody>
                    <a:bodyPr/>
                    <a:lstStyle/>
                    <a:p>
                      <a:pPr algn="ctr">
                        <a:spcBef>
                          <a:spcPts val="600"/>
                        </a:spcBef>
                        <a:spcAft>
                          <a:spcPts val="0"/>
                        </a:spcAft>
                      </a:pPr>
                      <a:r>
                        <a:rPr lang="zh-CN" altLang="en-US" sz="1800" kern="100" baseline="0" dirty="0">
                          <a:effectLst/>
                          <a:latin typeface="Times New Roman" panose="02020603050405020304" pitchFamily="18" charset="0"/>
                          <a:ea typeface="宋体" panose="02010600030101010101" pitchFamily="2" charset="-122"/>
                        </a:rPr>
                        <a:t>匀加速运动</a:t>
                      </a:r>
                      <a:endParaRPr lang="en-US" altLang="zh-CN" sz="1800" kern="100" baseline="0" dirty="0">
                        <a:effectLst/>
                        <a:latin typeface="Times New Roman" panose="02020603050405020304" pitchFamily="18" charset="0"/>
                        <a:ea typeface="宋体" panose="02010600030101010101" pitchFamily="2" charset="-122"/>
                      </a:endParaRPr>
                    </a:p>
                    <a:p>
                      <a:pPr algn="ctr">
                        <a:spcBef>
                          <a:spcPts val="600"/>
                        </a:spcBef>
                        <a:spcAft>
                          <a:spcPts val="0"/>
                        </a:spcAft>
                      </a:pPr>
                      <a:r>
                        <a:rPr lang="zh-CN" altLang="en-US" sz="1800" kern="100" baseline="0" dirty="0">
                          <a:effectLst/>
                          <a:latin typeface="Times New Roman" panose="02020603050405020304" pitchFamily="18" charset="0"/>
                          <a:ea typeface="宋体" panose="02010600030101010101" pitchFamily="2" charset="-122"/>
                        </a:rPr>
                        <a:t>声速测量</a:t>
                      </a:r>
                      <a:endParaRPr lang="zh-CN" sz="18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nchor="ctr"/>
                </a:tc>
                <a:tc>
                  <a:txBody>
                    <a:bodyPr/>
                    <a:lstStyle/>
                    <a:p>
                      <a:pPr algn="ctr">
                        <a:spcBef>
                          <a:spcPts val="600"/>
                        </a:spcBef>
                        <a:spcAft>
                          <a:spcPts val="0"/>
                        </a:spcAft>
                      </a:pPr>
                      <a:r>
                        <a:rPr lang="zh-CN" altLang="en-US" sz="1800" kern="100" baseline="0" dirty="0">
                          <a:effectLst/>
                          <a:latin typeface="Times New Roman" panose="02020603050405020304" pitchFamily="18" charset="0"/>
                          <a:ea typeface="宋体" panose="02010600030101010101" pitchFamily="2" charset="-122"/>
                        </a:rPr>
                        <a:t>分光计调节</a:t>
                      </a:r>
                      <a:endParaRPr lang="en-US" altLang="zh-CN" sz="1800" kern="100" baseline="0" dirty="0">
                        <a:effectLst/>
                        <a:latin typeface="Times New Roman" panose="02020603050405020304" pitchFamily="18" charset="0"/>
                        <a:ea typeface="宋体" panose="02010600030101010101" pitchFamily="2" charset="-122"/>
                      </a:endParaRPr>
                    </a:p>
                    <a:p>
                      <a:pPr algn="ctr">
                        <a:spcBef>
                          <a:spcPts val="600"/>
                        </a:spcBef>
                        <a:spcAft>
                          <a:spcPts val="0"/>
                        </a:spcAft>
                      </a:pPr>
                      <a:r>
                        <a:rPr lang="zh-CN" altLang="en-US" sz="1800" kern="100" baseline="0" dirty="0">
                          <a:effectLst/>
                          <a:latin typeface="Times New Roman" panose="02020603050405020304" pitchFamily="18" charset="0"/>
                          <a:ea typeface="宋体" panose="02010600030101010101" pitchFamily="2" charset="-122"/>
                        </a:rPr>
                        <a:t>测三棱镜折射率</a:t>
                      </a:r>
                    </a:p>
                  </a:txBody>
                  <a:tcPr marL="68577" marR="68577" marT="0" marB="0" anchor="ctr"/>
                </a:tc>
                <a:tc>
                  <a:txBody>
                    <a:bodyPr/>
                    <a:lstStyle/>
                    <a:p>
                      <a:pPr algn="ctr">
                        <a:spcBef>
                          <a:spcPts val="600"/>
                        </a:spcBef>
                        <a:spcAft>
                          <a:spcPts val="0"/>
                        </a:spcAft>
                      </a:pPr>
                      <a:r>
                        <a:rPr lang="zh-CN" altLang="en-US" sz="1800" kern="100" baseline="0" dirty="0">
                          <a:effectLst/>
                          <a:latin typeface="Times New Roman" panose="02020603050405020304" pitchFamily="18" charset="0"/>
                          <a:ea typeface="宋体" panose="02010600030101010101" pitchFamily="2" charset="-122"/>
                        </a:rPr>
                        <a:t>整流滤波</a:t>
                      </a:r>
                    </a:p>
                    <a:p>
                      <a:pPr algn="ctr">
                        <a:spcBef>
                          <a:spcPts val="600"/>
                        </a:spcBef>
                        <a:spcAft>
                          <a:spcPts val="0"/>
                        </a:spcAft>
                      </a:pPr>
                      <a:r>
                        <a:rPr lang="zh-CN" altLang="en-US" sz="1800" kern="100" baseline="0" dirty="0">
                          <a:effectLst/>
                          <a:latin typeface="Times New Roman" panose="02020603050405020304" pitchFamily="18" charset="0"/>
                          <a:ea typeface="宋体" panose="02010600030101010101" pitchFamily="2" charset="-122"/>
                        </a:rPr>
                        <a:t>直流电源特性</a:t>
                      </a:r>
                    </a:p>
                  </a:txBody>
                  <a:tcPr marL="68577" marR="68577" marT="0" marB="0" anchor="ctr"/>
                </a:tc>
                <a:extLst>
                  <a:ext uri="{0D108BD9-81ED-4DB2-BD59-A6C34878D82A}">
                    <a16:rowId xmlns:a16="http://schemas.microsoft.com/office/drawing/2014/main" xmlns="" val="10001"/>
                  </a:ext>
                </a:extLst>
              </a:tr>
              <a:tr h="553830">
                <a:tc>
                  <a:txBody>
                    <a:bodyPr/>
                    <a:lstStyle/>
                    <a:p>
                      <a:pPr algn="ctr">
                        <a:lnSpc>
                          <a:spcPct val="100000"/>
                        </a:lnSpc>
                        <a:spcAft>
                          <a:spcPts val="0"/>
                        </a:spcAft>
                      </a:pPr>
                      <a:r>
                        <a:rPr lang="zh-CN" altLang="en-US" sz="2000" kern="100" baseline="0" dirty="0">
                          <a:effectLst/>
                          <a:latin typeface="Times New Roman" panose="02020603050405020304" pitchFamily="18" charset="0"/>
                          <a:ea typeface="宋体" panose="02010600030101010101" pitchFamily="2" charset="-122"/>
                          <a:cs typeface="Times New Roman" panose="02020603050405020304" pitchFamily="18" charset="0"/>
                        </a:rPr>
                        <a:t>一下</a:t>
                      </a:r>
                      <a:endParaRPr lang="zh-CN" sz="20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nchor="ctr"/>
                </a:tc>
                <a:tc>
                  <a:txBody>
                    <a:bodyPr/>
                    <a:lstStyle/>
                    <a:p>
                      <a:pPr algn="ctr">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赵霞</a:t>
                      </a:r>
                    </a:p>
                  </a:txBody>
                  <a:tcPr marL="68580" marR="68580" marT="0" marB="0" anchor="ctr"/>
                </a:tc>
                <a:tc>
                  <a:txBody>
                    <a:bodyPr/>
                    <a:lstStyle/>
                    <a:p>
                      <a:pPr algn="ctr">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韦先涛</a:t>
                      </a:r>
                    </a:p>
                  </a:txBody>
                  <a:tcPr marL="68580" marR="68580" marT="0" marB="0" anchor="ct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祝巍</a:t>
                      </a:r>
                    </a:p>
                  </a:txBody>
                  <a:tcPr marL="68580" marR="68580" marT="0" marB="0" anchor="ctr"/>
                </a:tc>
                <a:extLst>
                  <a:ext uri="{0D108BD9-81ED-4DB2-BD59-A6C34878D82A}">
                    <a16:rowId xmlns:a16="http://schemas.microsoft.com/office/drawing/2014/main" xmlns="" val="10002"/>
                  </a:ext>
                </a:extLst>
              </a:tr>
              <a:tr h="566784">
                <a:tc>
                  <a:txBody>
                    <a:bodyPr/>
                    <a:lstStyle/>
                    <a:p>
                      <a:pPr algn="ctr">
                        <a:lnSpc>
                          <a:spcPct val="100000"/>
                        </a:lnSpc>
                        <a:spcAft>
                          <a:spcPts val="0"/>
                        </a:spcAft>
                      </a:pPr>
                      <a:r>
                        <a:rPr lang="zh-CN" altLang="en-US" sz="2000" kern="100" baseline="0" dirty="0">
                          <a:effectLst/>
                          <a:latin typeface="Times New Roman" panose="02020603050405020304" pitchFamily="18" charset="0"/>
                          <a:ea typeface="宋体" panose="02010600030101010101" pitchFamily="2" charset="-122"/>
                          <a:cs typeface="Times New Roman" panose="02020603050405020304" pitchFamily="18" charset="0"/>
                        </a:rPr>
                        <a:t>二下</a:t>
                      </a:r>
                      <a:endParaRPr lang="zh-CN" sz="20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nchor="ctr"/>
                </a:tc>
                <a:tc>
                  <a:txBody>
                    <a:bodyPr/>
                    <a:lstStyle/>
                    <a:p>
                      <a:pPr marL="0" algn="ctr" defTabSz="685800" rtl="0" eaLnBrk="1" latinLnBrk="0" hangingPunct="1">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代如成</a:t>
                      </a:r>
                    </a:p>
                  </a:txBody>
                  <a:tcPr marL="68580" marR="68580" marT="0" marB="0" anchor="ctr"/>
                </a:tc>
                <a:tc>
                  <a:txBody>
                    <a:bodyPr/>
                    <a:lstStyle/>
                    <a:p>
                      <a:pPr marL="0" algn="ctr" defTabSz="685800" rtl="0" eaLnBrk="1" latinLnBrk="0" hangingPunct="1">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李恒一</a:t>
                      </a:r>
                    </a:p>
                  </a:txBody>
                  <a:tcPr marL="68580" marR="68580" marT="0" marB="0" anchor="ct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祝巍</a:t>
                      </a:r>
                    </a:p>
                  </a:txBody>
                  <a:tcPr marL="68580" marR="68580" marT="0" marB="0" anchor="ctr"/>
                </a:tc>
                <a:extLst>
                  <a:ext uri="{0D108BD9-81ED-4DB2-BD59-A6C34878D82A}">
                    <a16:rowId xmlns:a16="http://schemas.microsoft.com/office/drawing/2014/main" xmlns="" val="10003"/>
                  </a:ext>
                </a:extLst>
              </a:tr>
              <a:tr h="495859">
                <a:tc>
                  <a:txBody>
                    <a:bodyPr/>
                    <a:lstStyle/>
                    <a:p>
                      <a:pPr algn="ctr">
                        <a:lnSpc>
                          <a:spcPct val="100000"/>
                        </a:lnSpc>
                        <a:spcAft>
                          <a:spcPts val="0"/>
                        </a:spcAft>
                      </a:pPr>
                      <a:r>
                        <a:rPr lang="zh-CN" altLang="en-US" sz="2000" kern="100" baseline="0" dirty="0">
                          <a:effectLst/>
                          <a:latin typeface="Times New Roman" panose="02020603050405020304" pitchFamily="18" charset="0"/>
                          <a:ea typeface="宋体" panose="02010600030101010101" pitchFamily="2" charset="-122"/>
                          <a:cs typeface="Times New Roman" panose="02020603050405020304" pitchFamily="18" charset="0"/>
                        </a:rPr>
                        <a:t>四下</a:t>
                      </a:r>
                      <a:endParaRPr lang="zh-CN" sz="2000"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7" marR="68577" marT="0" marB="0" anchor="ctr"/>
                </a:tc>
                <a:tc>
                  <a:txBody>
                    <a:bodyPr/>
                    <a:lstStyle/>
                    <a:p>
                      <a:pPr algn="ctr">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王中平</a:t>
                      </a:r>
                    </a:p>
                  </a:txBody>
                  <a:tcPr marL="68580" marR="68580" marT="0" marB="0" anchor="ctr"/>
                </a:tc>
                <a:tc>
                  <a:txBody>
                    <a:bodyPr/>
                    <a:lstStyle/>
                    <a:p>
                      <a:pPr marL="0" algn="ctr" defTabSz="685800" rtl="0" eaLnBrk="1" latinLnBrk="0" hangingPunct="1">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赵伟</a:t>
                      </a:r>
                    </a:p>
                  </a:txBody>
                  <a:tcPr marL="68580" marR="68580" marT="0" marB="0" anchor="ctr"/>
                </a:tc>
                <a:tc>
                  <a:txBody>
                    <a:bodyPr/>
                    <a:lstStyle/>
                    <a:p>
                      <a:pPr algn="ctr">
                        <a:lnSpc>
                          <a:spcPct val="150000"/>
                        </a:lnSpc>
                      </a:pPr>
                      <a:r>
                        <a:rPr lang="zh-CN" altLang="en-US" sz="1800" b="0" kern="100"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黄双安</a:t>
                      </a:r>
                    </a:p>
                  </a:txBody>
                  <a:tcPr marL="68580" marR="68580" marT="0" marB="0" anchor="ctr"/>
                </a:tc>
                <a:extLst>
                  <a:ext uri="{0D108BD9-81ED-4DB2-BD59-A6C34878D82A}">
                    <a16:rowId xmlns:a16="http://schemas.microsoft.com/office/drawing/2014/main" xmlns="" val="10004"/>
                  </a:ext>
                </a:extLst>
              </a:tr>
            </a:tbl>
          </a:graphicData>
        </a:graphic>
      </p:graphicFrame>
      <p:sp>
        <p:nvSpPr>
          <p:cNvPr id="13" name="TextBox 12"/>
          <p:cNvSpPr txBox="1"/>
          <p:nvPr/>
        </p:nvSpPr>
        <p:spPr>
          <a:xfrm>
            <a:off x="539552" y="5797862"/>
            <a:ext cx="2749471" cy="400110"/>
          </a:xfrm>
          <a:prstGeom prst="rect">
            <a:avLst/>
          </a:prstGeom>
          <a:noFill/>
        </p:spPr>
        <p:txBody>
          <a:bodyPr wrap="none" rtlCol="0">
            <a:spAutoFit/>
          </a:bodyPr>
          <a:lstStyle/>
          <a:p>
            <a:pPr eaLnBrk="1" fontAlgn="auto" hangingPunct="1">
              <a:spcBef>
                <a:spcPts val="0"/>
              </a:spcBef>
              <a:spcAft>
                <a:spcPts val="0"/>
              </a:spcAft>
            </a:pPr>
            <a:r>
              <a:rPr lang="zh-CN" altLang="en-US" sz="2000" dirty="0">
                <a:solidFill>
                  <a:prstClr val="black"/>
                </a:solidFill>
                <a:latin typeface="等线" panose="020F0502020204030204"/>
              </a:rPr>
              <a:t>上课模式：教师跟班走</a:t>
            </a:r>
            <a:endParaRPr lang="zh-CN" altLang="en-US" sz="2000" b="1" dirty="0">
              <a:solidFill>
                <a:prstClr val="black"/>
              </a:solidFill>
              <a:latin typeface="等线" panose="020F0502020204030204"/>
            </a:endParaRPr>
          </a:p>
        </p:txBody>
      </p:sp>
    </p:spTree>
    <p:extLst>
      <p:ext uri="{BB962C8B-B14F-4D97-AF65-F5344CB8AC3E}">
        <p14:creationId xmlns:p14="http://schemas.microsoft.com/office/powerpoint/2010/main" xmlns="" val="1556241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院系指定必做实验模块（</a:t>
            </a:r>
            <a:r>
              <a:rPr lang="en-US" altLang="zh-CN" sz="2800" b="1" dirty="0">
                <a:solidFill>
                  <a:srgbClr val="5B9BD5"/>
                </a:solidFill>
                <a:latin typeface="宋体" panose="02010600030101010101" pitchFamily="2" charset="-122"/>
              </a:rPr>
              <a:t>6</a:t>
            </a:r>
            <a:r>
              <a:rPr lang="zh-CN" altLang="en-US" sz="2800" b="1" dirty="0">
                <a:solidFill>
                  <a:srgbClr val="5B9BD5"/>
                </a:solidFill>
                <a:latin typeface="宋体" panose="02010600030101010101" pitchFamily="2" charset="-122"/>
              </a:rPr>
              <a:t>项）</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graphicFrame>
        <p:nvGraphicFramePr>
          <p:cNvPr id="8" name="表格 7"/>
          <p:cNvGraphicFramePr>
            <a:graphicFrameLocks noGrp="1"/>
          </p:cNvGraphicFramePr>
          <p:nvPr>
            <p:extLst>
              <p:ext uri="{D42A27DB-BD31-4B8C-83A1-F6EECF244321}">
                <p14:modId xmlns:p14="http://schemas.microsoft.com/office/powerpoint/2010/main" xmlns="" val="2186042025"/>
              </p:ext>
            </p:extLst>
          </p:nvPr>
        </p:nvGraphicFramePr>
        <p:xfrm>
          <a:off x="194332" y="1150433"/>
          <a:ext cx="8755381" cy="3437509"/>
        </p:xfrm>
        <a:graphic>
          <a:graphicData uri="http://schemas.openxmlformats.org/drawingml/2006/table">
            <a:tbl>
              <a:tblPr firstRow="1" bandRow="1">
                <a:tableStyleId>{5C22544A-7EE6-4342-B048-85BDC9FD1C3A}</a:tableStyleId>
              </a:tblPr>
              <a:tblGrid>
                <a:gridCol w="1929419">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4809738">
                  <a:extLst>
                    <a:ext uri="{9D8B030D-6E8A-4147-A177-3AD203B41FA5}">
                      <a16:colId xmlns:a16="http://schemas.microsoft.com/office/drawing/2014/main" xmlns="" val="20002"/>
                    </a:ext>
                  </a:extLst>
                </a:gridCol>
              </a:tblGrid>
              <a:tr h="135762">
                <a:tc>
                  <a:txBody>
                    <a:bodyPr/>
                    <a:lstStyle/>
                    <a:p>
                      <a:pPr algn="ctr">
                        <a:lnSpc>
                          <a:spcPct val="150000"/>
                        </a:lnSpc>
                      </a:pPr>
                      <a:r>
                        <a:rPr lang="zh-CN" altLang="en-US" sz="1800" dirty="0"/>
                        <a:t>学院</a:t>
                      </a:r>
                    </a:p>
                  </a:txBody>
                  <a:tcPr anchor="ctr"/>
                </a:tc>
                <a:tc>
                  <a:txBody>
                    <a:bodyPr/>
                    <a:lstStyle/>
                    <a:p>
                      <a:pPr algn="ctr">
                        <a:lnSpc>
                          <a:spcPct val="150000"/>
                        </a:lnSpc>
                      </a:pPr>
                      <a:r>
                        <a:rPr lang="zh-CN" altLang="en-US" sz="1800" dirty="0"/>
                        <a:t>必做实验（</a:t>
                      </a:r>
                      <a:r>
                        <a:rPr lang="en-US" altLang="zh-CN" sz="1800" dirty="0"/>
                        <a:t>1</a:t>
                      </a:r>
                      <a:r>
                        <a:rPr lang="zh-CN" altLang="en-US" sz="1800" dirty="0"/>
                        <a:t>个）</a:t>
                      </a:r>
                    </a:p>
                  </a:txBody>
                  <a:tcPr anchor="ctr"/>
                </a:tc>
                <a:tc>
                  <a:txBody>
                    <a:bodyPr/>
                    <a:lstStyle/>
                    <a:p>
                      <a:pPr algn="ctr">
                        <a:lnSpc>
                          <a:spcPct val="150000"/>
                        </a:lnSpc>
                      </a:pPr>
                      <a:r>
                        <a:rPr lang="zh-CN" altLang="en-US" sz="1800" dirty="0"/>
                        <a:t>学院定制（系统抽取</a:t>
                      </a:r>
                      <a:r>
                        <a:rPr lang="en-US" altLang="zh-CN" sz="1800" dirty="0"/>
                        <a:t>5</a:t>
                      </a:r>
                      <a:r>
                        <a:rPr lang="zh-CN" altLang="en-US" sz="1800" dirty="0"/>
                        <a:t>个）</a:t>
                      </a:r>
                    </a:p>
                  </a:txBody>
                  <a:tcPr anchor="ctr"/>
                </a:tc>
                <a:extLst>
                  <a:ext uri="{0D108BD9-81ED-4DB2-BD59-A6C34878D82A}">
                    <a16:rowId xmlns:a16="http://schemas.microsoft.com/office/drawing/2014/main" xmlns="" val="10000"/>
                  </a:ext>
                </a:extLst>
              </a:tr>
              <a:tr h="370840">
                <a:tc>
                  <a:txBody>
                    <a:bodyPr/>
                    <a:lstStyle/>
                    <a:p>
                      <a:pPr algn="ctr">
                        <a:lnSpc>
                          <a:spcPct val="150000"/>
                        </a:lnSpc>
                      </a:pPr>
                      <a:r>
                        <a:rPr lang="zh-CN" altLang="en-US" sz="1800" b="1" dirty="0">
                          <a:latin typeface="宋体" panose="02010600030101010101" pitchFamily="2" charset="-122"/>
                          <a:ea typeface="宋体" panose="02010600030101010101" pitchFamily="2" charset="-122"/>
                        </a:rPr>
                        <a:t>物理学院</a:t>
                      </a:r>
                      <a:endParaRPr lang="en-US" altLang="zh-CN" sz="1800" b="1" dirty="0">
                        <a:latin typeface="宋体" panose="02010600030101010101" pitchFamily="2" charset="-122"/>
                        <a:ea typeface="宋体" panose="02010600030101010101" pitchFamily="2" charset="-122"/>
                      </a:endParaRPr>
                    </a:p>
                    <a:p>
                      <a:pPr algn="ctr">
                        <a:lnSpc>
                          <a:spcPct val="150000"/>
                        </a:lnSpc>
                      </a:pPr>
                      <a:r>
                        <a:rPr lang="zh-CN" altLang="en-US" sz="1800" b="1" dirty="0">
                          <a:latin typeface="宋体" panose="02010600030101010101" pitchFamily="2" charset="-122"/>
                          <a:ea typeface="宋体" panose="02010600030101010101" pitchFamily="2" charset="-122"/>
                        </a:rPr>
                        <a:t>核学院</a:t>
                      </a: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l">
                        <a:lnSpc>
                          <a:spcPct val="150000"/>
                        </a:lnSpc>
                      </a:pPr>
                      <a:r>
                        <a:rPr lang="zh-CN" altLang="en-US" sz="1800" dirty="0">
                          <a:latin typeface="Times New Roman" panose="02020603050405020304" pitchFamily="18" charset="0"/>
                          <a:cs typeface="Times New Roman" panose="02020603050405020304" pitchFamily="18" charset="0"/>
                        </a:rPr>
                        <a:t>匀加速运动、声速测量、分光计、透镜参数测量、整流滤波、直流电源特性、示波器的使用、显微镜的使用、半导体温度计、硅光电池</a:t>
                      </a:r>
                    </a:p>
                  </a:txBody>
                  <a:tcPr anchor="ctr"/>
                </a:tc>
                <a:extLst>
                  <a:ext uri="{0D108BD9-81ED-4DB2-BD59-A6C34878D82A}">
                    <a16:rowId xmlns:a16="http://schemas.microsoft.com/office/drawing/2014/main" xmlns="" val="10001"/>
                  </a:ext>
                </a:extLst>
              </a:tr>
              <a:tr h="370840">
                <a:tc>
                  <a:txBody>
                    <a:bodyPr/>
                    <a:lstStyle/>
                    <a:p>
                      <a:pPr algn="ctr">
                        <a:lnSpc>
                          <a:spcPct val="150000"/>
                        </a:lnSpc>
                      </a:pPr>
                      <a:r>
                        <a:rPr lang="zh-CN" altLang="en-US" sz="1800" b="1" dirty="0">
                          <a:latin typeface="宋体" panose="02010600030101010101" pitchFamily="2" charset="-122"/>
                          <a:ea typeface="宋体" panose="02010600030101010101" pitchFamily="2" charset="-122"/>
                        </a:rPr>
                        <a:t>少年班学院</a:t>
                      </a: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solidFill>
                            <a:prstClr val="black"/>
                          </a:solidFill>
                          <a:latin typeface="Times New Roman" panose="02020603050405020304" pitchFamily="18" charset="0"/>
                          <a:cs typeface="Times New Roman" panose="02020603050405020304" pitchFamily="18" charset="0"/>
                        </a:rPr>
                        <a:t>声速的测量、固体比热容的测量、整流滤波、干涉法测微小量、光电效应法测普朗克常量、分光计</a:t>
                      </a:r>
                      <a:r>
                        <a:rPr lang="zh-CN" altLang="en-US" sz="1800" dirty="0">
                          <a:latin typeface="Times New Roman" panose="02020603050405020304" pitchFamily="18" charset="0"/>
                          <a:cs typeface="Times New Roman" panose="02020603050405020304" pitchFamily="18" charset="0"/>
                        </a:rPr>
                        <a:t>、示波器的使用、生活中的物理实验、杨氏模量、粘滞系数、匀加速运动</a:t>
                      </a: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1794276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院系指定必做实验模块（</a:t>
            </a:r>
            <a:r>
              <a:rPr lang="en-US" altLang="zh-CN" sz="2800" b="1" dirty="0">
                <a:solidFill>
                  <a:srgbClr val="5B9BD5"/>
                </a:solidFill>
                <a:latin typeface="宋体" panose="02010600030101010101" pitchFamily="2" charset="-122"/>
              </a:rPr>
              <a:t>4</a:t>
            </a:r>
            <a:r>
              <a:rPr lang="zh-CN" altLang="en-US" sz="2800" b="1" dirty="0">
                <a:solidFill>
                  <a:srgbClr val="5B9BD5"/>
                </a:solidFill>
                <a:latin typeface="宋体" panose="02010600030101010101" pitchFamily="2" charset="-122"/>
              </a:rPr>
              <a:t>项）</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graphicFrame>
        <p:nvGraphicFramePr>
          <p:cNvPr id="8" name="表格 7"/>
          <p:cNvGraphicFramePr>
            <a:graphicFrameLocks noGrp="1"/>
          </p:cNvGraphicFramePr>
          <p:nvPr>
            <p:extLst>
              <p:ext uri="{D42A27DB-BD31-4B8C-83A1-F6EECF244321}">
                <p14:modId xmlns:p14="http://schemas.microsoft.com/office/powerpoint/2010/main" xmlns="" val="2702096040"/>
              </p:ext>
            </p:extLst>
          </p:nvPr>
        </p:nvGraphicFramePr>
        <p:xfrm>
          <a:off x="194332" y="1078710"/>
          <a:ext cx="8755381" cy="5227447"/>
        </p:xfrm>
        <a:graphic>
          <a:graphicData uri="http://schemas.openxmlformats.org/drawingml/2006/table">
            <a:tbl>
              <a:tblPr firstRow="1" bandRow="1">
                <a:tableStyleId>{5C22544A-7EE6-4342-B048-85BDC9FD1C3A}</a:tableStyleId>
              </a:tblPr>
              <a:tblGrid>
                <a:gridCol w="1929419">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4809738">
                  <a:extLst>
                    <a:ext uri="{9D8B030D-6E8A-4147-A177-3AD203B41FA5}">
                      <a16:colId xmlns:a16="http://schemas.microsoft.com/office/drawing/2014/main" xmlns="" val="20002"/>
                    </a:ext>
                  </a:extLst>
                </a:gridCol>
              </a:tblGrid>
              <a:tr h="135762">
                <a:tc>
                  <a:txBody>
                    <a:bodyPr/>
                    <a:lstStyle/>
                    <a:p>
                      <a:pPr algn="ctr">
                        <a:lnSpc>
                          <a:spcPct val="150000"/>
                        </a:lnSpc>
                      </a:pPr>
                      <a:r>
                        <a:rPr lang="zh-CN" altLang="en-US" sz="1800" dirty="0"/>
                        <a:t>学院</a:t>
                      </a:r>
                    </a:p>
                  </a:txBody>
                  <a:tcPr anchor="ctr"/>
                </a:tc>
                <a:tc>
                  <a:txBody>
                    <a:bodyPr/>
                    <a:lstStyle/>
                    <a:p>
                      <a:pPr algn="ctr">
                        <a:lnSpc>
                          <a:spcPct val="150000"/>
                        </a:lnSpc>
                      </a:pPr>
                      <a:r>
                        <a:rPr lang="zh-CN" altLang="en-US" sz="1800" dirty="0"/>
                        <a:t>必做实验（</a:t>
                      </a:r>
                      <a:r>
                        <a:rPr lang="en-US" altLang="zh-CN" sz="1800" dirty="0"/>
                        <a:t>1</a:t>
                      </a:r>
                      <a:r>
                        <a:rPr lang="zh-CN" altLang="en-US" sz="1800" dirty="0"/>
                        <a:t>个）</a:t>
                      </a:r>
                    </a:p>
                  </a:txBody>
                  <a:tcPr anchor="ctr"/>
                </a:tc>
                <a:tc>
                  <a:txBody>
                    <a:bodyPr/>
                    <a:lstStyle/>
                    <a:p>
                      <a:pPr algn="ctr">
                        <a:lnSpc>
                          <a:spcPct val="150000"/>
                        </a:lnSpc>
                      </a:pPr>
                      <a:r>
                        <a:rPr lang="zh-CN" altLang="en-US" sz="1800" dirty="0"/>
                        <a:t>学院定制（系统抽取</a:t>
                      </a:r>
                      <a:r>
                        <a:rPr lang="en-US" altLang="zh-CN" sz="1800" dirty="0"/>
                        <a:t>3</a:t>
                      </a:r>
                      <a:r>
                        <a:rPr lang="zh-CN" altLang="en-US" sz="1800" dirty="0"/>
                        <a:t>个）</a:t>
                      </a:r>
                    </a:p>
                  </a:txBody>
                  <a:tcPr anchor="ctr"/>
                </a:tc>
                <a:extLst>
                  <a:ext uri="{0D108BD9-81ED-4DB2-BD59-A6C34878D82A}">
                    <a16:rowId xmlns:a16="http://schemas.microsoft.com/office/drawing/2014/main" xmlns="" val="10000"/>
                  </a:ext>
                </a:extLst>
              </a:tr>
              <a:tr h="370840">
                <a:tc>
                  <a:txBody>
                    <a:bodyPr/>
                    <a:lstStyle/>
                    <a:p>
                      <a:pPr algn="ctr">
                        <a:lnSpc>
                          <a:spcPct val="150000"/>
                        </a:lnSpc>
                      </a:pPr>
                      <a:r>
                        <a:rPr lang="zh-CN" altLang="en-US" sz="1800" b="1" kern="100" dirty="0">
                          <a:solidFill>
                            <a:prstClr val="black"/>
                          </a:solidFill>
                          <a:latin typeface="Times New Roman" panose="02020603050405020304" pitchFamily="18" charset="0"/>
                          <a:cs typeface="Times New Roman" panose="02020603050405020304" pitchFamily="18" charset="0"/>
                        </a:rPr>
                        <a:t>信息学院</a:t>
                      </a:r>
                      <a:endParaRPr lang="en-US" altLang="zh-CN" sz="1800" b="1" kern="100" dirty="0">
                        <a:solidFill>
                          <a:prstClr val="black"/>
                        </a:solidFill>
                        <a:latin typeface="Times New Roman" panose="02020603050405020304" pitchFamily="18" charset="0"/>
                        <a:cs typeface="Times New Roman" panose="02020603050405020304" pitchFamily="18" charset="0"/>
                      </a:endParaRPr>
                    </a:p>
                    <a:p>
                      <a:pPr algn="ctr">
                        <a:lnSpc>
                          <a:spcPct val="150000"/>
                        </a:lnSpc>
                      </a:pPr>
                      <a:r>
                        <a:rPr lang="zh-CN" altLang="en-US" sz="1800" b="1" kern="100" dirty="0">
                          <a:solidFill>
                            <a:prstClr val="black"/>
                          </a:solidFill>
                          <a:latin typeface="Times New Roman" panose="02020603050405020304" pitchFamily="18" charset="0"/>
                          <a:ea typeface="+mn-ea"/>
                          <a:cs typeface="Times New Roman" panose="02020603050405020304" pitchFamily="18" charset="0"/>
                        </a:rPr>
                        <a:t>微电子学院</a:t>
                      </a:r>
                    </a:p>
                  </a:txBody>
                  <a:tcPr anchor="ctr"/>
                </a:tc>
                <a:tc>
                  <a:txBody>
                    <a:bodyPr/>
                    <a:lstStyle/>
                    <a:p>
                      <a:pPr algn="l">
                        <a:lnSpc>
                          <a:spcPct val="150000"/>
                        </a:lnSpc>
                      </a:pPr>
                      <a:r>
                        <a:rPr lang="zh-CN" altLang="en-US" sz="1800" dirty="0">
                          <a:latin typeface="Times New Roman" panose="02020603050405020304" pitchFamily="18" charset="0"/>
                          <a:cs typeface="Times New Roman" panose="02020603050405020304" pitchFamily="18" charset="0"/>
                        </a:rPr>
                        <a:t>重力加速度的测量</a:t>
                      </a:r>
                    </a:p>
                  </a:txBody>
                  <a:tcPr anchor="ctr"/>
                </a:tc>
                <a:tc>
                  <a:txBody>
                    <a:bodyPr/>
                    <a:lstStyle/>
                    <a:p>
                      <a:pPr algn="l">
                        <a:lnSpc>
                          <a:spcPct val="150000"/>
                        </a:lnSpc>
                      </a:pPr>
                      <a:r>
                        <a:rPr lang="zh-CN" altLang="en-US" sz="1800" kern="100" dirty="0">
                          <a:solidFill>
                            <a:prstClr val="black"/>
                          </a:solidFill>
                          <a:latin typeface="Times New Roman" panose="02020603050405020304" pitchFamily="18" charset="0"/>
                          <a:cs typeface="Times New Roman" panose="02020603050405020304" pitchFamily="18" charset="0"/>
                        </a:rPr>
                        <a:t>示波器的使用、半导体温度计的设计与制作、直流电源特性、配色实验、整流滤波、硅光电池</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370840">
                <a:tc>
                  <a:txBody>
                    <a:bodyPr/>
                    <a:lstStyle/>
                    <a:p>
                      <a:pPr algn="ctr">
                        <a:lnSpc>
                          <a:spcPct val="150000"/>
                        </a:lnSpc>
                      </a:pPr>
                      <a:r>
                        <a:rPr lang="zh-CN" altLang="en-US" sz="1800" b="1" kern="100" dirty="0">
                          <a:solidFill>
                            <a:prstClr val="black"/>
                          </a:solidFill>
                          <a:latin typeface="Times New Roman" panose="02020603050405020304" pitchFamily="18" charset="0"/>
                          <a:cs typeface="Times New Roman" panose="02020603050405020304" pitchFamily="18" charset="0"/>
                        </a:rPr>
                        <a:t>地空</a:t>
                      </a:r>
                      <a:r>
                        <a:rPr lang="zh-CN" altLang="zh-CN" sz="1800" b="1" kern="100" dirty="0">
                          <a:solidFill>
                            <a:prstClr val="black"/>
                          </a:solidFill>
                          <a:latin typeface="Times New Roman" panose="02020603050405020304" pitchFamily="18" charset="0"/>
                          <a:cs typeface="Times New Roman" panose="02020603050405020304" pitchFamily="18" charset="0"/>
                        </a:rPr>
                        <a:t>学院</a:t>
                      </a:r>
                      <a:endParaRPr lang="zh-CN" altLang="en-US" sz="1800" b="1" dirty="0">
                        <a:latin typeface="宋体" panose="02010600030101010101" pitchFamily="2" charset="-122"/>
                        <a:ea typeface="宋体" panose="02010600030101010101" pitchFamily="2" charset="-122"/>
                      </a:endParaRP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p>
                  </a:txBody>
                  <a:tcPr anchor="ctr"/>
                </a:tc>
                <a:tc>
                  <a:txBody>
                    <a:bodyPr/>
                    <a:lstStyle/>
                    <a:p>
                      <a:pPr algn="l">
                        <a:lnSpc>
                          <a:spcPct val="150000"/>
                        </a:lnSpc>
                      </a:pPr>
                      <a:r>
                        <a:rPr lang="zh-CN" altLang="en-US" sz="1800" dirty="0">
                          <a:latin typeface="Times New Roman" panose="02020603050405020304" pitchFamily="18" charset="0"/>
                          <a:cs typeface="Times New Roman" panose="02020603050405020304" pitchFamily="18" charset="0"/>
                        </a:rPr>
                        <a:t>固体比热容，切变模量，显微镜的使用，光的衍射、</a:t>
                      </a:r>
                      <a:r>
                        <a:rPr lang="zh-CN" altLang="en-US" sz="1800" dirty="0">
                          <a:solidFill>
                            <a:prstClr val="black"/>
                          </a:solidFill>
                          <a:latin typeface="Times New Roman" panose="02020603050405020304" pitchFamily="18" charset="0"/>
                          <a:cs typeface="Times New Roman" panose="02020603050405020304" pitchFamily="18" charset="0"/>
                        </a:rPr>
                        <a:t>分光计，干涉法测微小量</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370840">
                <a:tc>
                  <a:txBody>
                    <a:bodyPr/>
                    <a:lstStyle/>
                    <a:p>
                      <a:pPr algn="ctr">
                        <a:lnSpc>
                          <a:spcPct val="150000"/>
                        </a:lnSpc>
                      </a:pPr>
                      <a:r>
                        <a:rPr lang="zh-CN" altLang="en-US" sz="1800" b="1" kern="100" dirty="0">
                          <a:solidFill>
                            <a:prstClr val="black"/>
                          </a:solidFill>
                          <a:latin typeface="Times New Roman" panose="02020603050405020304" pitchFamily="18" charset="0"/>
                          <a:cs typeface="Times New Roman" panose="02020603050405020304" pitchFamily="18" charset="0"/>
                        </a:rPr>
                        <a:t>工程学院</a:t>
                      </a:r>
                      <a:endParaRPr lang="zh-CN" altLang="en-US" sz="1800" b="1" dirty="0">
                        <a:latin typeface="宋体" panose="02010600030101010101" pitchFamily="2" charset="-122"/>
                        <a:ea typeface="宋体" panose="02010600030101010101" pitchFamily="2" charset="-122"/>
                      </a:endParaRP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kern="100" dirty="0">
                          <a:solidFill>
                            <a:prstClr val="black"/>
                          </a:solidFill>
                          <a:latin typeface="Times New Roman" panose="02020603050405020304" pitchFamily="18" charset="0"/>
                          <a:cs typeface="Times New Roman" panose="02020603050405020304" pitchFamily="18" charset="0"/>
                        </a:rPr>
                        <a:t>切变模量，杨氏模量，液体表面张力，声速的测量、固体比热容</a:t>
                      </a:r>
                      <a:r>
                        <a:rPr lang="zh-CN" altLang="en-US" sz="1800" dirty="0">
                          <a:solidFill>
                            <a:prstClr val="black"/>
                          </a:solidFill>
                          <a:latin typeface="Times New Roman" panose="02020603050405020304" pitchFamily="18" charset="0"/>
                          <a:cs typeface="Times New Roman" panose="02020603050405020304" pitchFamily="18" charset="0"/>
                        </a:rPr>
                        <a:t>、密度的测量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370840">
                <a:tc>
                  <a:txBody>
                    <a:bodyPr/>
                    <a:lstStyle/>
                    <a:p>
                      <a:pPr algn="ctr">
                        <a:lnSpc>
                          <a:spcPct val="150000"/>
                        </a:lnSpc>
                      </a:pPr>
                      <a:r>
                        <a:rPr lang="zh-CN" altLang="en-US" sz="1800" b="1" dirty="0">
                          <a:solidFill>
                            <a:prstClr val="black"/>
                          </a:solidFill>
                          <a:latin typeface="Times New Roman" panose="02020603050405020304" pitchFamily="18" charset="0"/>
                          <a:cs typeface="Times New Roman" panose="02020603050405020304" pitchFamily="18" charset="0"/>
                        </a:rPr>
                        <a:t>管理学院</a:t>
                      </a:r>
                      <a:endParaRPr lang="zh-CN" altLang="en-US" sz="1800" b="1" dirty="0">
                        <a:latin typeface="宋体" panose="02010600030101010101" pitchFamily="2" charset="-122"/>
                        <a:ea typeface="宋体" panose="02010600030101010101" pitchFamily="2" charset="-122"/>
                      </a:endParaRP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l">
                        <a:lnSpc>
                          <a:spcPct val="150000"/>
                        </a:lnSpc>
                      </a:pPr>
                      <a:r>
                        <a:rPr lang="zh-CN" altLang="en-US" sz="1800" dirty="0">
                          <a:solidFill>
                            <a:prstClr val="black"/>
                          </a:solidFill>
                          <a:latin typeface="Times New Roman" panose="02020603050405020304" pitchFamily="18" charset="0"/>
                          <a:cs typeface="Times New Roman" panose="02020603050405020304" pitchFamily="18" charset="0"/>
                        </a:rPr>
                        <a:t>声速的测量，匀加速运动，生活中的物理实验，数字体温计、密度的测量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370840">
                <a:tc>
                  <a:txBody>
                    <a:bodyPr/>
                    <a:lstStyle/>
                    <a:p>
                      <a:pPr algn="ctr">
                        <a:lnSpc>
                          <a:spcPct val="150000"/>
                        </a:lnSpc>
                      </a:pPr>
                      <a:r>
                        <a:rPr lang="zh-CN" altLang="en-US" sz="1800" b="1" dirty="0">
                          <a:solidFill>
                            <a:schemeClr val="tx1"/>
                          </a:solidFill>
                          <a:latin typeface="Times New Roman" panose="02020603050405020304" pitchFamily="18" charset="0"/>
                          <a:cs typeface="Times New Roman" panose="02020603050405020304" pitchFamily="18" charset="0"/>
                        </a:rPr>
                        <a:t>化学与材料学院</a:t>
                      </a:r>
                      <a:endParaRPr lang="en-US" altLang="zh-CN" sz="1800" b="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zh-CN" altLang="en-US" sz="1800" b="1" kern="1200" dirty="0">
                          <a:solidFill>
                            <a:prstClr val="black"/>
                          </a:solidFill>
                          <a:latin typeface="Times New Roman" panose="02020603050405020304" pitchFamily="18" charset="0"/>
                          <a:ea typeface="+mn-ea"/>
                          <a:cs typeface="Times New Roman" panose="02020603050405020304" pitchFamily="18" charset="0"/>
                        </a:rPr>
                        <a:t>环境科学与工程</a:t>
                      </a: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p>
                  </a:txBody>
                  <a:tcPr anchor="ctr"/>
                </a:tc>
                <a:tc>
                  <a:txBody>
                    <a:bodyPr/>
                    <a:lstStyle/>
                    <a:p>
                      <a:pPr algn="l">
                        <a:lnSpc>
                          <a:spcPct val="150000"/>
                        </a:lnSpc>
                      </a:pPr>
                      <a:r>
                        <a:rPr lang="zh-CN" altLang="en-US" sz="1800" dirty="0">
                          <a:solidFill>
                            <a:prstClr val="black"/>
                          </a:solidFill>
                          <a:latin typeface="Times New Roman" panose="02020603050405020304" pitchFamily="18" charset="0"/>
                          <a:cs typeface="Times New Roman" panose="02020603050405020304" pitchFamily="18" charset="0"/>
                        </a:rPr>
                        <a:t>液体表面张力，粘度的测定，分光计，干涉法测微小量、固体比热容、切变模量</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2822468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院系指定必做实验模块（</a:t>
            </a:r>
            <a:r>
              <a:rPr lang="en-US" altLang="zh-CN" sz="2800" b="1" dirty="0">
                <a:solidFill>
                  <a:srgbClr val="5B9BD5"/>
                </a:solidFill>
                <a:latin typeface="宋体" panose="02010600030101010101" pitchFamily="2" charset="-122"/>
              </a:rPr>
              <a:t>4</a:t>
            </a:r>
            <a:r>
              <a:rPr lang="zh-CN" altLang="en-US" sz="2800" b="1" dirty="0">
                <a:solidFill>
                  <a:srgbClr val="5B9BD5"/>
                </a:solidFill>
                <a:latin typeface="宋体" panose="02010600030101010101" pitchFamily="2" charset="-122"/>
              </a:rPr>
              <a:t>项）</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graphicFrame>
        <p:nvGraphicFramePr>
          <p:cNvPr id="8" name="表格 7"/>
          <p:cNvGraphicFramePr>
            <a:graphicFrameLocks noGrp="1"/>
          </p:cNvGraphicFramePr>
          <p:nvPr>
            <p:extLst>
              <p:ext uri="{D42A27DB-BD31-4B8C-83A1-F6EECF244321}">
                <p14:modId xmlns:p14="http://schemas.microsoft.com/office/powerpoint/2010/main" xmlns="" val="584745695"/>
              </p:ext>
            </p:extLst>
          </p:nvPr>
        </p:nvGraphicFramePr>
        <p:xfrm>
          <a:off x="194332" y="1150433"/>
          <a:ext cx="8755381" cy="3074035"/>
        </p:xfrm>
        <a:graphic>
          <a:graphicData uri="http://schemas.openxmlformats.org/drawingml/2006/table">
            <a:tbl>
              <a:tblPr firstRow="1" bandRow="1">
                <a:tableStyleId>{5C22544A-7EE6-4342-B048-85BDC9FD1C3A}</a:tableStyleId>
              </a:tblPr>
              <a:tblGrid>
                <a:gridCol w="1929419">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4809738">
                  <a:extLst>
                    <a:ext uri="{9D8B030D-6E8A-4147-A177-3AD203B41FA5}">
                      <a16:colId xmlns:a16="http://schemas.microsoft.com/office/drawing/2014/main" xmlns="" val="20002"/>
                    </a:ext>
                  </a:extLst>
                </a:gridCol>
              </a:tblGrid>
              <a:tr h="135762">
                <a:tc>
                  <a:txBody>
                    <a:bodyPr/>
                    <a:lstStyle/>
                    <a:p>
                      <a:pPr algn="ctr">
                        <a:lnSpc>
                          <a:spcPct val="150000"/>
                        </a:lnSpc>
                      </a:pPr>
                      <a:r>
                        <a:rPr lang="zh-CN" altLang="en-US" sz="1800" dirty="0"/>
                        <a:t>学院</a:t>
                      </a:r>
                    </a:p>
                  </a:txBody>
                  <a:tcPr anchor="ctr"/>
                </a:tc>
                <a:tc>
                  <a:txBody>
                    <a:bodyPr/>
                    <a:lstStyle/>
                    <a:p>
                      <a:pPr algn="ctr">
                        <a:lnSpc>
                          <a:spcPct val="150000"/>
                        </a:lnSpc>
                      </a:pPr>
                      <a:r>
                        <a:rPr lang="zh-CN" altLang="en-US" sz="1800" dirty="0"/>
                        <a:t>必做实验（</a:t>
                      </a:r>
                      <a:r>
                        <a:rPr lang="en-US" altLang="zh-CN" sz="1800" dirty="0"/>
                        <a:t>1</a:t>
                      </a:r>
                      <a:r>
                        <a:rPr lang="zh-CN" altLang="en-US" sz="1800" dirty="0"/>
                        <a:t>个）</a:t>
                      </a:r>
                    </a:p>
                  </a:txBody>
                  <a:tcPr anchor="ctr"/>
                </a:tc>
                <a:tc>
                  <a:txBody>
                    <a:bodyPr/>
                    <a:lstStyle/>
                    <a:p>
                      <a:pPr algn="ctr">
                        <a:lnSpc>
                          <a:spcPct val="150000"/>
                        </a:lnSpc>
                      </a:pPr>
                      <a:r>
                        <a:rPr lang="zh-CN" altLang="en-US" sz="1800" dirty="0"/>
                        <a:t>学院定制（系统抽取</a:t>
                      </a:r>
                      <a:r>
                        <a:rPr lang="en-US" altLang="zh-CN" sz="1800" dirty="0"/>
                        <a:t>3</a:t>
                      </a:r>
                      <a:r>
                        <a:rPr lang="zh-CN" altLang="en-US" sz="1800" dirty="0"/>
                        <a:t>个）</a:t>
                      </a:r>
                    </a:p>
                  </a:txBody>
                  <a:tcPr anchor="ctr"/>
                </a:tc>
                <a:extLst>
                  <a:ext uri="{0D108BD9-81ED-4DB2-BD59-A6C34878D82A}">
                    <a16:rowId xmlns:a16="http://schemas.microsoft.com/office/drawing/2014/main" xmlns="" val="10000"/>
                  </a:ext>
                </a:extLst>
              </a:tr>
              <a:tr h="370840">
                <a:tc>
                  <a:txBody>
                    <a:bodyPr/>
                    <a:lstStyle/>
                    <a:p>
                      <a:pPr algn="ctr">
                        <a:lnSpc>
                          <a:spcPct val="150000"/>
                        </a:lnSpc>
                      </a:pPr>
                      <a:r>
                        <a:rPr lang="zh-CN" altLang="en-US" sz="1800" b="1" kern="1200" dirty="0">
                          <a:solidFill>
                            <a:prstClr val="black"/>
                          </a:solidFill>
                          <a:latin typeface="Times New Roman" panose="02020603050405020304" pitchFamily="18" charset="0"/>
                          <a:ea typeface="+mn-ea"/>
                          <a:cs typeface="Times New Roman" panose="02020603050405020304" pitchFamily="18" charset="0"/>
                        </a:rPr>
                        <a:t>数学学院</a:t>
                      </a: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l">
                        <a:lnSpc>
                          <a:spcPct val="150000"/>
                        </a:lnSpc>
                      </a:pPr>
                      <a:r>
                        <a:rPr lang="zh-CN" altLang="en-US" sz="1800" dirty="0">
                          <a:solidFill>
                            <a:prstClr val="black"/>
                          </a:solidFill>
                          <a:latin typeface="Times New Roman" panose="02020603050405020304" pitchFamily="18" charset="0"/>
                          <a:cs typeface="Times New Roman" panose="02020603050405020304" pitchFamily="18" charset="0"/>
                        </a:rPr>
                        <a:t>硅光电池，配色实验，光电效应，密立根油滴、示波器、生活中的物理实验。</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370840">
                <a:tc>
                  <a:txBody>
                    <a:bodyPr/>
                    <a:lstStyle/>
                    <a:p>
                      <a:pPr algn="ctr">
                        <a:lnSpc>
                          <a:spcPct val="150000"/>
                        </a:lnSpc>
                      </a:pPr>
                      <a:r>
                        <a:rPr lang="zh-CN" altLang="en-US" sz="1800" b="1" kern="1200" dirty="0">
                          <a:solidFill>
                            <a:prstClr val="black"/>
                          </a:solidFill>
                          <a:latin typeface="Times New Roman" panose="02020603050405020304" pitchFamily="18" charset="0"/>
                          <a:ea typeface="+mn-ea"/>
                          <a:cs typeface="Times New Roman" panose="02020603050405020304" pitchFamily="18" charset="0"/>
                        </a:rPr>
                        <a:t>计算机学院</a:t>
                      </a:r>
                      <a:endParaRPr lang="en-US" altLang="zh-CN" sz="1800" b="1" kern="1200" dirty="0">
                        <a:solidFill>
                          <a:prstClr val="black"/>
                        </a:solidFill>
                        <a:latin typeface="Times New Roman" panose="02020603050405020304" pitchFamily="18" charset="0"/>
                        <a:ea typeface="+mn-ea"/>
                        <a:cs typeface="Times New Roman" panose="02020603050405020304" pitchFamily="18" charset="0"/>
                      </a:endParaRPr>
                    </a:p>
                    <a:p>
                      <a:pPr algn="ctr">
                        <a:lnSpc>
                          <a:spcPct val="150000"/>
                        </a:lnSpc>
                      </a:pPr>
                      <a:r>
                        <a:rPr lang="zh-CN" altLang="en-US" sz="1800" b="1" kern="1200" dirty="0">
                          <a:solidFill>
                            <a:prstClr val="black"/>
                          </a:solidFill>
                          <a:latin typeface="Times New Roman" panose="02020603050405020304" pitchFamily="18" charset="0"/>
                          <a:ea typeface="+mn-ea"/>
                          <a:cs typeface="Times New Roman" panose="02020603050405020304" pitchFamily="18" charset="0"/>
                        </a:rPr>
                        <a:t>网络空间安全</a:t>
                      </a: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l">
                        <a:lnSpc>
                          <a:spcPct val="150000"/>
                        </a:lnSpc>
                      </a:pPr>
                      <a:r>
                        <a:rPr lang="zh-CN" altLang="en-US" sz="1800" dirty="0">
                          <a:solidFill>
                            <a:prstClr val="black"/>
                          </a:solidFill>
                          <a:latin typeface="Times New Roman" panose="02020603050405020304" pitchFamily="18" charset="0"/>
                          <a:cs typeface="Times New Roman" panose="02020603050405020304" pitchFamily="18" charset="0"/>
                        </a:rPr>
                        <a:t>整流滤波，数字体温计，光电效应，密立根油滴、示波器、生活中的物理实验。</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370840">
                <a:tc>
                  <a:txBody>
                    <a:bodyPr/>
                    <a:lstStyle/>
                    <a:p>
                      <a:pPr algn="ctr">
                        <a:lnSpc>
                          <a:spcPct val="150000"/>
                        </a:lnSpc>
                      </a:pPr>
                      <a:r>
                        <a:rPr lang="zh-CN" altLang="en-US" sz="1800" b="1" kern="1200" dirty="0">
                          <a:solidFill>
                            <a:schemeClr val="tx1"/>
                          </a:solidFill>
                          <a:latin typeface="Times New Roman" panose="02020603050405020304" pitchFamily="18" charset="0"/>
                          <a:ea typeface="+mn-ea"/>
                          <a:cs typeface="Times New Roman" panose="02020603050405020304" pitchFamily="18" charset="0"/>
                        </a:rPr>
                        <a:t>生命学院</a:t>
                      </a: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dirty="0">
                          <a:latin typeface="Times New Roman" panose="02020603050405020304" pitchFamily="18" charset="0"/>
                          <a:cs typeface="Times New Roman" panose="02020603050405020304" pitchFamily="18" charset="0"/>
                        </a:rPr>
                        <a:t>重力加速度的测量</a:t>
                      </a:r>
                      <a:endParaRPr lang="zh-CN" alt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1800" kern="1200" dirty="0">
                          <a:solidFill>
                            <a:prstClr val="black"/>
                          </a:solidFill>
                          <a:latin typeface="Times New Roman" panose="02020603050405020304" pitchFamily="18" charset="0"/>
                          <a:ea typeface="+mn-ea"/>
                          <a:cs typeface="Times New Roman" panose="02020603050405020304" pitchFamily="18" charset="0"/>
                        </a:rPr>
                        <a:t>显微镜、表面张力、粘度的测定、光的衍射、分光计</a:t>
                      </a:r>
                      <a:r>
                        <a:rPr lang="zh-CN" altLang="en-US" sz="1800" dirty="0">
                          <a:solidFill>
                            <a:prstClr val="black"/>
                          </a:solidFill>
                          <a:latin typeface="Times New Roman" panose="02020603050405020304" pitchFamily="18" charset="0"/>
                          <a:cs typeface="Times New Roman" panose="02020603050405020304" pitchFamily="18" charset="0"/>
                        </a:rPr>
                        <a:t>，干涉法测微小量。</a:t>
                      </a:r>
                      <a:endParaRPr lang="zh-CN" altLang="en-US" sz="1800" kern="1200" dirty="0">
                        <a:solidFill>
                          <a:prstClr val="black"/>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4274497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65" y="96450"/>
            <a:ext cx="5540299" cy="553998"/>
          </a:xfrm>
          <a:prstGeom prst="rect">
            <a:avLst/>
          </a:prstGeom>
        </p:spPr>
        <p:txBody>
          <a:bodyPr wrap="none">
            <a:spAutoFit/>
          </a:bodyPr>
          <a:lstStyle/>
          <a:p>
            <a:pPr>
              <a:lnSpc>
                <a:spcPts val="3600"/>
              </a:lnSpc>
            </a:pPr>
            <a:r>
              <a:rPr lang="zh-CN" altLang="en-US" sz="3200" b="1" dirty="0">
                <a:solidFill>
                  <a:srgbClr val="5B9BD5"/>
                </a:solidFill>
                <a:latin typeface="宋体" panose="02010600030101010101" pitchFamily="2" charset="-122"/>
              </a:rPr>
              <a:t>物理实验课的基本程序和要求</a:t>
            </a:r>
          </a:p>
        </p:txBody>
      </p:sp>
      <p:sp>
        <p:nvSpPr>
          <p:cNvPr id="14" name="Rectangle 2"/>
          <p:cNvSpPr txBox="1">
            <a:spLocks noChangeArrowheads="1"/>
          </p:cNvSpPr>
          <p:nvPr/>
        </p:nvSpPr>
        <p:spPr bwMode="auto">
          <a:xfrm>
            <a:off x="341314" y="1006483"/>
            <a:ext cx="8551862" cy="56628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901700" marR="0" lvl="0" indent="-9017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0" cap="none" spc="0" normalizeH="0" baseline="0" noProof="0" dirty="0">
                <a:ln>
                  <a:noFill/>
                </a:ln>
                <a:solidFill>
                  <a:srgbClr val="00B0F0"/>
                </a:solidFill>
                <a:effectLst/>
                <a:uLnTx/>
                <a:uFillTx/>
                <a:latin typeface="Arial"/>
                <a:ea typeface="宋体"/>
                <a:cs typeface="+mn-cs"/>
              </a:rPr>
              <a:t>实验预习</a:t>
            </a:r>
            <a:r>
              <a:rPr kumimoji="0" lang="en-US" altLang="zh-CN" sz="2800" b="1" i="0" u="none" strike="noStrike" kern="0" cap="none" spc="0" normalizeH="0" baseline="0" noProof="0" dirty="0">
                <a:ln>
                  <a:noFill/>
                </a:ln>
                <a:solidFill>
                  <a:srgbClr val="000000"/>
                </a:solidFill>
                <a:effectLst/>
                <a:uLnTx/>
                <a:uFillTx/>
                <a:latin typeface="Arial"/>
                <a:ea typeface="宋体"/>
                <a:cs typeface="+mn-cs"/>
              </a:rPr>
              <a:t>:</a:t>
            </a:r>
          </a:p>
          <a:p>
            <a:pPr marL="540000" marR="0" lvl="0" indent="0" algn="l" defTabSz="914400" rtl="0" eaLnBrk="1" fontAlgn="base" latinLnBrk="0" hangingPunct="1">
              <a:lnSpc>
                <a:spcPct val="90000"/>
              </a:lnSpc>
              <a:spcBef>
                <a:spcPct val="4500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认真阅读实验讲义，观看实验视频、查阅相关资料。</a:t>
            </a:r>
            <a:endParaRPr kumimoji="0" lang="zh-CN" altLang="en-US" sz="3200" b="1" i="0" u="none" strike="noStrike" kern="0" cap="none" spc="0" normalizeH="0" baseline="0" noProof="0" dirty="0">
              <a:ln>
                <a:noFill/>
              </a:ln>
              <a:solidFill>
                <a:srgbClr val="FF3300"/>
              </a:solidFill>
              <a:effectLst/>
              <a:uLnTx/>
              <a:uFillTx/>
              <a:latin typeface="Arial"/>
              <a:ea typeface="黑体" pitchFamily="2" charset="-122"/>
              <a:cs typeface="+mn-cs"/>
            </a:endParaRPr>
          </a:p>
          <a:p>
            <a:pPr marL="540000" lvl="0" algn="l" eaLnBrk="1" hangingPunct="1">
              <a:lnSpc>
                <a:spcPct val="90000"/>
              </a:lnSpc>
              <a:spcBef>
                <a:spcPct val="45000"/>
              </a:spcBef>
              <a:defRPr/>
            </a:pPr>
            <a:r>
              <a:rPr lang="zh-CN" altLang="en-US" sz="2400" b="1" kern="0" dirty="0">
                <a:latin typeface="Arial"/>
                <a:ea typeface="宋体"/>
              </a:rPr>
              <a:t>完成实验的在线</a:t>
            </a:r>
            <a:r>
              <a:rPr lang="zh-CN" altLang="en-US" sz="2400" b="1" kern="0" dirty="0">
                <a:solidFill>
                  <a:srgbClr val="FF0000"/>
                </a:solidFill>
                <a:latin typeface="Arial"/>
                <a:ea typeface="宋体"/>
              </a:rPr>
              <a:t>预习测试</a:t>
            </a:r>
            <a:r>
              <a:rPr kumimoji="0" lang="zh-CN" altLang="en-US" sz="2400" b="1" i="0" u="none" strike="noStrike" kern="0" cap="none" spc="0" normalizeH="0" baseline="0" noProof="0" dirty="0">
                <a:ln>
                  <a:noFill/>
                </a:ln>
                <a:effectLst/>
                <a:uLnTx/>
                <a:uFillTx/>
                <a:latin typeface="Arial"/>
                <a:ea typeface="宋体"/>
                <a:cs typeface="+mn-cs"/>
              </a:rPr>
              <a:t>（单摆实验和</a:t>
            </a:r>
            <a:r>
              <a:rPr kumimoji="0" lang="en-US" altLang="zh-CN" sz="2400" b="1" i="0" u="none" strike="noStrike" kern="0" cap="none" spc="0" normalizeH="0" baseline="0" noProof="0" dirty="0">
                <a:ln>
                  <a:noFill/>
                </a:ln>
                <a:effectLst/>
                <a:uLnTx/>
                <a:uFillTx/>
                <a:latin typeface="Arial"/>
                <a:ea typeface="宋体"/>
                <a:cs typeface="+mn-cs"/>
              </a:rPr>
              <a:t>IYPT</a:t>
            </a:r>
            <a:r>
              <a:rPr kumimoji="0" lang="zh-CN" altLang="en-US" sz="2400" b="1" i="0" u="none" strike="noStrike" kern="0" cap="none" spc="0" normalizeH="0" baseline="0" noProof="0" dirty="0">
                <a:ln>
                  <a:noFill/>
                </a:ln>
                <a:effectLst/>
                <a:uLnTx/>
                <a:uFillTx/>
                <a:latin typeface="Arial"/>
                <a:ea typeface="宋体"/>
                <a:cs typeface="+mn-cs"/>
              </a:rPr>
              <a:t>实验除外）</a:t>
            </a: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a:t>
            </a:r>
          </a:p>
          <a:p>
            <a:pPr marL="901700" marR="0" lvl="0" indent="-901700" algn="l" defTabSz="914400" rtl="0" eaLnBrk="1" fontAlgn="base" latinLnBrk="0" hangingPunct="1">
              <a:lnSpc>
                <a:spcPct val="90000"/>
              </a:lnSpc>
              <a:spcBef>
                <a:spcPct val="45000"/>
              </a:spcBef>
              <a:spcAft>
                <a:spcPct val="0"/>
              </a:spcAft>
              <a:buClrTx/>
              <a:buSzTx/>
              <a:buFontTx/>
              <a:buNone/>
              <a:tabLst/>
              <a:defRPr/>
            </a:pPr>
            <a:r>
              <a:rPr kumimoji="0" lang="zh-CN" altLang="en-US" sz="2800" b="1" i="0" u="none" strike="noStrike" kern="0" cap="none" spc="0" normalizeH="0" baseline="0" noProof="0" dirty="0">
                <a:ln>
                  <a:noFill/>
                </a:ln>
                <a:solidFill>
                  <a:srgbClr val="00B0F0"/>
                </a:solidFill>
                <a:effectLst/>
                <a:uLnTx/>
                <a:uFillTx/>
                <a:latin typeface="Arial"/>
                <a:ea typeface="宋体"/>
                <a:cs typeface="+mn-cs"/>
              </a:rPr>
              <a:t>实验操作</a:t>
            </a:r>
            <a:r>
              <a:rPr kumimoji="0" lang="zh-CN" altLang="en-US" sz="2800" b="1" i="0" u="none" strike="noStrike" kern="0" cap="none" spc="0" normalizeH="0" baseline="0" noProof="0" dirty="0">
                <a:ln>
                  <a:noFill/>
                </a:ln>
                <a:solidFill>
                  <a:srgbClr val="000000"/>
                </a:solidFill>
                <a:effectLst/>
                <a:uLnTx/>
                <a:uFillTx/>
                <a:latin typeface="Arial"/>
                <a:ea typeface="宋体"/>
                <a:cs typeface="+mn-cs"/>
              </a:rPr>
              <a:t>：</a:t>
            </a:r>
          </a:p>
          <a:p>
            <a:pPr marL="540000" marR="0" lvl="0" indent="0" algn="l" defTabSz="914400" rtl="0" eaLnBrk="1" fontAlgn="base" latinLnBrk="0" hangingPunct="1">
              <a:lnSpc>
                <a:spcPct val="90000"/>
              </a:lnSpc>
              <a:spcBef>
                <a:spcPct val="4500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原始数据需要老师当堂签字。记录原始数据不能用铅笔！</a:t>
            </a:r>
          </a:p>
          <a:p>
            <a:pPr marL="540000" marR="0" lvl="0" indent="0" algn="l" defTabSz="914400" rtl="0" eaLnBrk="1" fontAlgn="base" latinLnBrk="0" hangingPunct="1">
              <a:lnSpc>
                <a:spcPct val="90000"/>
              </a:lnSpc>
              <a:spcBef>
                <a:spcPct val="45000"/>
              </a:spcBef>
              <a:spcAft>
                <a:spcPct val="0"/>
              </a:spcAft>
              <a:buClrTx/>
              <a:buSzTx/>
              <a:buFontTx/>
              <a:buNone/>
              <a:tabLst/>
              <a:defRPr/>
            </a:pPr>
            <a:r>
              <a:rPr kumimoji="0" lang="zh-CN" altLang="en-US" sz="2400" b="1" i="0" u="none" strike="noStrike" kern="0" cap="none" spc="0" normalizeH="0" baseline="0" noProof="0" dirty="0">
                <a:ln>
                  <a:noFill/>
                </a:ln>
                <a:effectLst/>
                <a:uLnTx/>
                <a:uFillTx/>
                <a:latin typeface="Arial"/>
                <a:ea typeface="宋体"/>
                <a:cs typeface="+mn-cs"/>
              </a:rPr>
              <a:t>如发现抄数据、凑数据，则该</a:t>
            </a:r>
            <a:r>
              <a:rPr kumimoji="0" lang="zh-CN" altLang="en-US" sz="2400" b="1" i="0" u="none" strike="noStrike" kern="0" cap="none" spc="0" normalizeH="0" baseline="0" noProof="0" dirty="0">
                <a:ln>
                  <a:noFill/>
                </a:ln>
                <a:solidFill>
                  <a:srgbClr val="FF0000"/>
                </a:solidFill>
                <a:effectLst/>
                <a:uLnTx/>
                <a:uFillTx/>
                <a:latin typeface="Arial"/>
                <a:ea typeface="宋体"/>
                <a:cs typeface="+mn-cs"/>
              </a:rPr>
              <a:t>实验成绩为零分 ！</a:t>
            </a:r>
          </a:p>
          <a:p>
            <a:pPr marL="540000" marR="0" lvl="0" indent="0" algn="l" defTabSz="914400" rtl="0" eaLnBrk="1" fontAlgn="base" latinLnBrk="0" hangingPunct="1">
              <a:lnSpc>
                <a:spcPct val="90000"/>
              </a:lnSpc>
              <a:spcBef>
                <a:spcPct val="45000"/>
              </a:spcBef>
              <a:spcAft>
                <a:spcPct val="0"/>
              </a:spcAft>
              <a:buClrTx/>
              <a:buSzTx/>
              <a:buFontTx/>
              <a:buNone/>
              <a:tabLst/>
              <a:defRPr/>
            </a:pPr>
            <a:r>
              <a:rPr kumimoji="0" lang="zh-CN" altLang="en-US" sz="2400" b="1" i="0" u="none" strike="noStrike" kern="0" cap="none" spc="0" normalizeH="0" baseline="0" noProof="0" dirty="0">
                <a:ln>
                  <a:noFill/>
                </a:ln>
                <a:effectLst/>
                <a:uLnTx/>
                <a:uFillTx/>
                <a:latin typeface="Arial"/>
                <a:ea typeface="宋体"/>
                <a:cs typeface="+mn-cs"/>
              </a:rPr>
              <a:t>实验完毕必须</a:t>
            </a:r>
            <a:r>
              <a:rPr kumimoji="0" lang="zh-CN" altLang="en-US" sz="2400" b="1" i="0" u="none" strike="noStrike" kern="0" cap="none" spc="0" normalizeH="0" baseline="0" noProof="0" dirty="0">
                <a:ln>
                  <a:noFill/>
                </a:ln>
                <a:solidFill>
                  <a:srgbClr val="FF0000"/>
                </a:solidFill>
                <a:effectLst/>
                <a:uLnTx/>
                <a:uFillTx/>
                <a:latin typeface="Arial"/>
                <a:ea typeface="宋体"/>
                <a:cs typeface="+mn-cs"/>
              </a:rPr>
              <a:t>整理仪器（计入操作分）！</a:t>
            </a:r>
            <a:endParaRPr kumimoji="0" lang="en-US" altLang="zh-CN" sz="2400" b="1" i="0" u="none" strike="noStrike" kern="0" cap="none" spc="0" normalizeH="0" baseline="0" noProof="0" dirty="0">
              <a:ln>
                <a:noFill/>
              </a:ln>
              <a:solidFill>
                <a:srgbClr val="FF0000"/>
              </a:solidFill>
              <a:effectLst/>
              <a:uLnTx/>
              <a:uFillTx/>
              <a:latin typeface="Arial"/>
              <a:ea typeface="宋体"/>
              <a:cs typeface="+mn-cs"/>
            </a:endParaRPr>
          </a:p>
          <a:p>
            <a:pPr marL="540000" lvl="0" algn="l" eaLnBrk="1" hangingPunct="1">
              <a:lnSpc>
                <a:spcPct val="90000"/>
              </a:lnSpc>
              <a:spcBef>
                <a:spcPct val="45000"/>
              </a:spcBef>
              <a:defRPr/>
            </a:pPr>
            <a:r>
              <a:rPr lang="zh-CN" altLang="en-US" sz="2400" b="1" kern="0" noProof="0" dirty="0">
                <a:latin typeface="Arial"/>
                <a:ea typeface="宋体"/>
              </a:rPr>
              <a:t>完成实验的</a:t>
            </a:r>
            <a:r>
              <a:rPr lang="zh-CN" altLang="en-US" sz="2400" b="1" kern="0" noProof="0" dirty="0">
                <a:solidFill>
                  <a:srgbClr val="FF0000"/>
                </a:solidFill>
                <a:latin typeface="Arial"/>
                <a:ea typeface="宋体"/>
              </a:rPr>
              <a:t>出门测</a:t>
            </a:r>
            <a:r>
              <a:rPr lang="zh-CN" altLang="en-US" sz="2400" b="1" kern="0" dirty="0">
                <a:latin typeface="Arial"/>
                <a:ea typeface="宋体"/>
              </a:rPr>
              <a:t>（</a:t>
            </a:r>
            <a:r>
              <a:rPr lang="en-US" altLang="zh-CN" sz="2400" b="1" kern="0" dirty="0">
                <a:latin typeface="Arial"/>
                <a:ea typeface="宋体"/>
              </a:rPr>
              <a:t>IYPT</a:t>
            </a:r>
            <a:r>
              <a:rPr lang="zh-CN" altLang="en-US" sz="2400" b="1" kern="0" dirty="0">
                <a:latin typeface="Arial"/>
                <a:ea typeface="宋体"/>
              </a:rPr>
              <a:t>实验除外） </a:t>
            </a:r>
            <a:r>
              <a:rPr lang="zh-CN" altLang="en-US" sz="2400" b="1" kern="0" noProof="0" dirty="0">
                <a:latin typeface="Arial"/>
                <a:ea typeface="宋体"/>
              </a:rPr>
              <a:t>。</a:t>
            </a:r>
            <a:endParaRPr kumimoji="0" lang="zh-CN" altLang="en-US" sz="2400" b="1" i="0" u="none" strike="noStrike" kern="0" cap="none" spc="0" normalizeH="0" baseline="0" noProof="0" dirty="0">
              <a:ln>
                <a:noFill/>
              </a:ln>
              <a:effectLst/>
              <a:uLnTx/>
              <a:uFillTx/>
              <a:latin typeface="Arial"/>
              <a:ea typeface="宋体"/>
            </a:endParaRPr>
          </a:p>
          <a:p>
            <a:pPr marL="901700" marR="0" lvl="0" indent="-901700" algn="l" defTabSz="914400" rtl="0" eaLnBrk="1" fontAlgn="base" latinLnBrk="0" hangingPunct="1">
              <a:lnSpc>
                <a:spcPct val="90000"/>
              </a:lnSpc>
              <a:spcBef>
                <a:spcPct val="50000"/>
              </a:spcBef>
              <a:spcAft>
                <a:spcPct val="0"/>
              </a:spcAft>
              <a:buClrTx/>
              <a:buSzTx/>
              <a:buFontTx/>
              <a:buNone/>
              <a:tabLst/>
              <a:defRPr/>
            </a:pPr>
            <a:r>
              <a:rPr kumimoji="0" lang="zh-CN" altLang="en-US" sz="2800" b="1" i="0" u="none" strike="noStrike" kern="0" cap="none" spc="0" normalizeH="0" baseline="0" noProof="0" dirty="0">
                <a:ln>
                  <a:noFill/>
                </a:ln>
                <a:solidFill>
                  <a:srgbClr val="00B0F0"/>
                </a:solidFill>
                <a:effectLst/>
                <a:uLnTx/>
                <a:uFillTx/>
                <a:latin typeface="Arial"/>
                <a:ea typeface="宋体"/>
                <a:cs typeface="+mn-cs"/>
              </a:rPr>
              <a:t>实验报告</a:t>
            </a:r>
            <a:r>
              <a:rPr kumimoji="0" lang="zh-CN" altLang="en-US" sz="2800" b="1" i="0" u="none" strike="noStrike" kern="0" cap="none" spc="0" normalizeH="0" baseline="0" noProof="0" dirty="0">
                <a:ln>
                  <a:noFill/>
                </a:ln>
                <a:solidFill>
                  <a:srgbClr val="000000"/>
                </a:solidFill>
                <a:effectLst/>
                <a:uLnTx/>
                <a:uFillTx/>
                <a:latin typeface="Arial"/>
                <a:ea typeface="宋体"/>
                <a:cs typeface="+mn-cs"/>
              </a:rPr>
              <a:t>：</a:t>
            </a:r>
          </a:p>
          <a:p>
            <a:pPr marL="540000" lvl="0" algn="l" eaLnBrk="1" hangingPunct="1">
              <a:lnSpc>
                <a:spcPct val="120000"/>
              </a:lnSpc>
              <a:defRPr/>
            </a:pP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电子版</a:t>
            </a:r>
            <a:r>
              <a:rPr kumimoji="0" lang="en-US" altLang="zh-CN" sz="2400" b="1" i="0" u="none" strike="noStrike" kern="0" cap="none" spc="0" normalizeH="0" baseline="0" noProof="0" dirty="0">
                <a:ln>
                  <a:noFill/>
                </a:ln>
                <a:solidFill>
                  <a:srgbClr val="000000"/>
                </a:solidFill>
                <a:effectLst/>
                <a:uLnTx/>
                <a:uFillTx/>
                <a:latin typeface="Arial"/>
                <a:ea typeface="宋体"/>
                <a:cs typeface="+mn-cs"/>
              </a:rPr>
              <a:t>pdf</a:t>
            </a: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文件</a:t>
            </a:r>
            <a:r>
              <a:rPr lang="zh-CN" altLang="en-US" sz="2400" b="1" kern="0" dirty="0">
                <a:solidFill>
                  <a:srgbClr val="000000"/>
                </a:solidFill>
                <a:latin typeface="Arial"/>
                <a:ea typeface="宋体"/>
              </a:rPr>
              <a:t>或手写；建议按科学论文格式书写</a:t>
            </a: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a:t>
            </a:r>
            <a:endParaRPr kumimoji="0" lang="en-US" altLang="zh-CN" sz="2400" b="1" i="0" u="none" strike="noStrike" kern="0" cap="none" spc="0" normalizeH="0" baseline="0" noProof="0" dirty="0">
              <a:ln>
                <a:noFill/>
              </a:ln>
              <a:solidFill>
                <a:srgbClr val="000000"/>
              </a:solidFill>
              <a:effectLst/>
              <a:uLnTx/>
              <a:uFillTx/>
              <a:latin typeface="Arial"/>
              <a:ea typeface="宋体"/>
              <a:cs typeface="+mn-cs"/>
            </a:endParaRPr>
          </a:p>
          <a:p>
            <a:pPr marL="540000" lvl="0" algn="l" eaLnBrk="1" hangingPunct="1">
              <a:lnSpc>
                <a:spcPct val="120000"/>
              </a:lnSpc>
              <a:defRPr/>
            </a:pPr>
            <a:r>
              <a:rPr kumimoji="0" lang="zh-CN" altLang="en-US" sz="2400" b="1" i="0" u="none" strike="noStrike" kern="0" cap="none" spc="0" normalizeH="0" baseline="0" noProof="0" dirty="0">
                <a:ln>
                  <a:noFill/>
                </a:ln>
                <a:solidFill>
                  <a:srgbClr val="000000"/>
                </a:solidFill>
                <a:effectLst/>
                <a:uLnTx/>
                <a:uFillTx/>
                <a:latin typeface="Arial"/>
                <a:ea typeface="宋体"/>
                <a:cs typeface="+mn-cs"/>
              </a:rPr>
              <a:t>提供一份单摆实验的优秀报告作为参考。</a:t>
            </a:r>
          </a:p>
        </p:txBody>
      </p:sp>
    </p:spTree>
    <p:extLst>
      <p:ext uri="{BB962C8B-B14F-4D97-AF65-F5344CB8AC3E}">
        <p14:creationId xmlns:p14="http://schemas.microsoft.com/office/powerpoint/2010/main" xmlns="" val="4220146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74" y="96450"/>
            <a:ext cx="2656496" cy="553998"/>
          </a:xfrm>
          <a:prstGeom prst="rect">
            <a:avLst/>
          </a:prstGeom>
        </p:spPr>
        <p:txBody>
          <a:bodyPr wrap="none">
            <a:spAutoFit/>
          </a:bodyPr>
          <a:lstStyle/>
          <a:p>
            <a:pPr>
              <a:lnSpc>
                <a:spcPts val="3600"/>
              </a:lnSpc>
            </a:pPr>
            <a:r>
              <a:rPr lang="zh-CN" altLang="en-US" sz="3200" b="1" dirty="0">
                <a:solidFill>
                  <a:srgbClr val="5B9BD5"/>
                </a:solidFill>
                <a:latin typeface="宋体" panose="02010600030101010101" pitchFamily="2" charset="-122"/>
              </a:rPr>
              <a:t>预习测试要求</a:t>
            </a:r>
            <a:endParaRPr lang="en-US" altLang="zh-CN" sz="3200" b="1" dirty="0">
              <a:solidFill>
                <a:srgbClr val="5B9BD5"/>
              </a:solidFill>
              <a:latin typeface="宋体" panose="02010600030101010101" pitchFamily="2" charset="-122"/>
            </a:endParaRPr>
          </a:p>
        </p:txBody>
      </p:sp>
      <p:sp>
        <p:nvSpPr>
          <p:cNvPr id="2" name="文本框 1"/>
          <p:cNvSpPr txBox="1"/>
          <p:nvPr/>
        </p:nvSpPr>
        <p:spPr>
          <a:xfrm>
            <a:off x="365556" y="3501008"/>
            <a:ext cx="8017852" cy="1184940"/>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测试时间：</a:t>
            </a:r>
            <a:endParaRPr lang="en-US" altLang="zh-CN" sz="2400" dirty="0">
              <a:solidFill>
                <a:srgbClr val="00B0F0"/>
              </a:solidFill>
              <a:ea typeface="黑体" panose="02010609060101010101" pitchFamily="49" charset="-122"/>
            </a:endParaRPr>
          </a:p>
          <a:p>
            <a:pPr indent="720000">
              <a:lnSpc>
                <a:spcPct val="150000"/>
              </a:lnSpc>
              <a:spcBef>
                <a:spcPts val="600"/>
              </a:spcBef>
            </a:pPr>
            <a:r>
              <a:rPr lang="zh-CN" altLang="en-US" sz="2000" dirty="0">
                <a:solidFill>
                  <a:prstClr val="black"/>
                </a:solidFill>
                <a:ea typeface="黑体" panose="02010609060101010101" pitchFamily="49" charset="-122"/>
              </a:rPr>
              <a:t>做实验前（具体时间范围请查看讲义上的要求）。</a:t>
            </a:r>
          </a:p>
        </p:txBody>
      </p:sp>
      <p:sp>
        <p:nvSpPr>
          <p:cNvPr id="12" name="文本框 11"/>
          <p:cNvSpPr txBox="1"/>
          <p:nvPr/>
        </p:nvSpPr>
        <p:spPr>
          <a:xfrm>
            <a:off x="351966" y="2079784"/>
            <a:ext cx="7776864" cy="1107996"/>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测试方式：</a:t>
            </a:r>
            <a:endParaRPr lang="en-US" altLang="zh-CN" sz="2400" dirty="0">
              <a:solidFill>
                <a:srgbClr val="00B0F0"/>
              </a:solidFill>
              <a:ea typeface="黑体" panose="02010609060101010101" pitchFamily="49" charset="-122"/>
            </a:endParaRPr>
          </a:p>
          <a:p>
            <a:pPr marL="720000">
              <a:lnSpc>
                <a:spcPct val="150000"/>
              </a:lnSpc>
            </a:pPr>
            <a:r>
              <a:rPr lang="zh-CN" altLang="en-US" sz="2000" dirty="0">
                <a:solidFill>
                  <a:prstClr val="black"/>
                </a:solidFill>
                <a:ea typeface="黑体" panose="02010609060101010101" pitchFamily="49" charset="-122"/>
              </a:rPr>
              <a:t>预约选课系统中在线测试。</a:t>
            </a:r>
          </a:p>
        </p:txBody>
      </p:sp>
      <p:sp>
        <p:nvSpPr>
          <p:cNvPr id="13" name="文本框 12"/>
          <p:cNvSpPr txBox="1"/>
          <p:nvPr/>
        </p:nvSpPr>
        <p:spPr>
          <a:xfrm>
            <a:off x="333507" y="760655"/>
            <a:ext cx="7776864" cy="1107996"/>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测试内容：</a:t>
            </a:r>
            <a:endParaRPr lang="en-US" altLang="zh-CN" sz="2400" dirty="0">
              <a:solidFill>
                <a:srgbClr val="00B0F0"/>
              </a:solidFill>
              <a:ea typeface="黑体" panose="02010609060101010101" pitchFamily="49" charset="-122"/>
            </a:endParaRPr>
          </a:p>
          <a:p>
            <a:pPr marL="720000">
              <a:lnSpc>
                <a:spcPct val="150000"/>
              </a:lnSpc>
            </a:pPr>
            <a:r>
              <a:rPr lang="zh-CN" altLang="en-US" sz="2000" dirty="0">
                <a:solidFill>
                  <a:prstClr val="black"/>
                </a:solidFill>
                <a:ea typeface="黑体" panose="02010609060101010101" pitchFamily="49" charset="-122"/>
              </a:rPr>
              <a:t>该实验的背景、原理、方法和技术（实验讲义）。</a:t>
            </a:r>
          </a:p>
        </p:txBody>
      </p:sp>
    </p:spTree>
    <p:extLst>
      <p:ext uri="{BB962C8B-B14F-4D97-AF65-F5344CB8AC3E}">
        <p14:creationId xmlns:p14="http://schemas.microsoft.com/office/powerpoint/2010/main" xmlns="" val="320568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180365" y="96450"/>
            <a:ext cx="2244525" cy="553998"/>
          </a:xfrm>
          <a:prstGeom prst="rect">
            <a:avLst/>
          </a:prstGeom>
        </p:spPr>
        <p:txBody>
          <a:bodyPr wrap="none">
            <a:spAutoFit/>
          </a:bodyPr>
          <a:lstStyle/>
          <a:p>
            <a:pPr>
              <a:lnSpc>
                <a:spcPts val="3600"/>
              </a:lnSpc>
            </a:pPr>
            <a:r>
              <a:rPr lang="zh-CN" altLang="en-US" sz="3200" b="1" dirty="0">
                <a:solidFill>
                  <a:srgbClr val="5B9BD5"/>
                </a:solidFill>
                <a:latin typeface="宋体" panose="02010600030101010101" pitchFamily="2" charset="-122"/>
              </a:rPr>
              <a:t>出门测要求</a:t>
            </a:r>
            <a:endParaRPr lang="en-US" altLang="zh-CN" sz="3200" b="1" dirty="0">
              <a:solidFill>
                <a:srgbClr val="5B9BD5"/>
              </a:solidFill>
              <a:latin typeface="宋体" panose="02010600030101010101" pitchFamily="2" charset="-122"/>
            </a:endParaRPr>
          </a:p>
        </p:txBody>
      </p:sp>
      <p:sp>
        <p:nvSpPr>
          <p:cNvPr id="12" name="文本框 11"/>
          <p:cNvSpPr txBox="1"/>
          <p:nvPr/>
        </p:nvSpPr>
        <p:spPr>
          <a:xfrm>
            <a:off x="351966" y="2079784"/>
            <a:ext cx="7776864" cy="1569660"/>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测试方式：</a:t>
            </a:r>
            <a:endParaRPr lang="en-US" altLang="zh-CN" sz="2400" dirty="0">
              <a:solidFill>
                <a:srgbClr val="00B0F0"/>
              </a:solidFill>
              <a:ea typeface="黑体" panose="02010609060101010101" pitchFamily="49" charset="-122"/>
            </a:endParaRPr>
          </a:p>
          <a:p>
            <a:pPr marL="720000">
              <a:lnSpc>
                <a:spcPct val="150000"/>
              </a:lnSpc>
            </a:pPr>
            <a:r>
              <a:rPr lang="zh-CN" altLang="en-US" sz="2000" dirty="0">
                <a:solidFill>
                  <a:prstClr val="black"/>
                </a:solidFill>
                <a:ea typeface="黑体" panose="02010609060101010101" pitchFamily="49" charset="-122"/>
              </a:rPr>
              <a:t>预约选课系统中在线测试。</a:t>
            </a:r>
          </a:p>
          <a:p>
            <a:pPr marL="720000">
              <a:lnSpc>
                <a:spcPct val="150000"/>
              </a:lnSpc>
            </a:pPr>
            <a:endParaRPr lang="zh-CN" altLang="en-US" sz="2000" dirty="0">
              <a:solidFill>
                <a:prstClr val="black"/>
              </a:solidFill>
              <a:ea typeface="黑体" panose="02010609060101010101" pitchFamily="49" charset="-122"/>
            </a:endParaRPr>
          </a:p>
        </p:txBody>
      </p:sp>
      <p:sp>
        <p:nvSpPr>
          <p:cNvPr id="13" name="文本框 12"/>
          <p:cNvSpPr txBox="1"/>
          <p:nvPr/>
        </p:nvSpPr>
        <p:spPr>
          <a:xfrm>
            <a:off x="333507" y="760655"/>
            <a:ext cx="7776864" cy="1107996"/>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测试内容：</a:t>
            </a:r>
            <a:endParaRPr lang="en-US" altLang="zh-CN" sz="2400" dirty="0">
              <a:solidFill>
                <a:srgbClr val="00B0F0"/>
              </a:solidFill>
              <a:ea typeface="黑体" panose="02010609060101010101" pitchFamily="49" charset="-122"/>
            </a:endParaRPr>
          </a:p>
          <a:p>
            <a:pPr marL="720000">
              <a:lnSpc>
                <a:spcPct val="150000"/>
              </a:lnSpc>
            </a:pPr>
            <a:r>
              <a:rPr lang="zh-CN" altLang="en-US" sz="2000" dirty="0">
                <a:solidFill>
                  <a:prstClr val="black"/>
                </a:solidFill>
                <a:ea typeface="黑体" panose="02010609060101010101" pitchFamily="49" charset="-122"/>
              </a:rPr>
              <a:t>实验操作中的要点。</a:t>
            </a:r>
          </a:p>
        </p:txBody>
      </p:sp>
      <p:sp>
        <p:nvSpPr>
          <p:cNvPr id="14" name="文本框 13"/>
          <p:cNvSpPr txBox="1"/>
          <p:nvPr/>
        </p:nvSpPr>
        <p:spPr>
          <a:xfrm>
            <a:off x="351966" y="3540204"/>
            <a:ext cx="8684530" cy="1184940"/>
          </a:xfrm>
          <a:prstGeom prst="rect">
            <a:avLst/>
          </a:prstGeom>
          <a:noFill/>
        </p:spPr>
        <p:txBody>
          <a:bodyPr wrap="square" rtlCol="0">
            <a:spAutoFit/>
          </a:bodyPr>
          <a:lstStyle/>
          <a:p>
            <a:pPr>
              <a:lnSpc>
                <a:spcPct val="150000"/>
              </a:lnSpc>
            </a:pPr>
            <a:r>
              <a:rPr lang="zh-CN" altLang="en-US" sz="2400" dirty="0">
                <a:solidFill>
                  <a:srgbClr val="00B0F0"/>
                </a:solidFill>
                <a:ea typeface="黑体" panose="02010609060101010101" pitchFamily="49" charset="-122"/>
              </a:rPr>
              <a:t>测试时间：</a:t>
            </a:r>
            <a:endParaRPr lang="en-US" altLang="zh-CN" sz="2400" dirty="0">
              <a:solidFill>
                <a:srgbClr val="00B0F0"/>
              </a:solidFill>
              <a:ea typeface="黑体" panose="02010609060101010101" pitchFamily="49" charset="-122"/>
            </a:endParaRPr>
          </a:p>
          <a:p>
            <a:pPr marL="720000">
              <a:lnSpc>
                <a:spcPct val="150000"/>
              </a:lnSpc>
              <a:spcBef>
                <a:spcPts val="600"/>
              </a:spcBef>
            </a:pPr>
            <a:r>
              <a:rPr lang="zh-CN" altLang="en-US" sz="2000" dirty="0">
                <a:solidFill>
                  <a:prstClr val="black"/>
                </a:solidFill>
                <a:ea typeface="黑体" panose="02010609060101010101" pitchFamily="49" charset="-122"/>
              </a:rPr>
              <a:t>实验完成后，数据签字前（具体时间范围请查看讲义上的要求）。</a:t>
            </a:r>
          </a:p>
        </p:txBody>
      </p:sp>
      <p:sp>
        <p:nvSpPr>
          <p:cNvPr id="5" name="文本框 4">
            <a:extLst>
              <a:ext uri="{FF2B5EF4-FFF2-40B4-BE49-F238E27FC236}">
                <a16:creationId xmlns:a16="http://schemas.microsoft.com/office/drawing/2014/main" xmlns="" id="{6406C71D-AFE9-A4DF-255B-6112CB378040}"/>
              </a:ext>
            </a:extLst>
          </p:cNvPr>
          <p:cNvSpPr txBox="1"/>
          <p:nvPr/>
        </p:nvSpPr>
        <p:spPr>
          <a:xfrm>
            <a:off x="369872" y="5119397"/>
            <a:ext cx="6650400" cy="1128579"/>
          </a:xfrm>
          <a:prstGeom prst="rect">
            <a:avLst/>
          </a:prstGeom>
          <a:noFill/>
        </p:spPr>
        <p:txBody>
          <a:bodyPr wrap="square">
            <a:spAutoFit/>
          </a:bodyPr>
          <a:lstStyle/>
          <a:p>
            <a:pPr lvl="0" indent="457200">
              <a:lnSpc>
                <a:spcPct val="150000"/>
              </a:lnSpc>
              <a:spcBef>
                <a:spcPts val="600"/>
              </a:spcBef>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如错过预习测试和出门测的答题时间，只能在期末补做，</a:t>
            </a:r>
            <a:r>
              <a:rPr lang="zh-CN" altLang="en-US" sz="2400" dirty="0">
                <a:solidFill>
                  <a:srgbClr val="FF0000"/>
                </a:solidFill>
                <a:ea typeface="黑体" panose="02010609060101010101" pitchFamily="49" charset="-122"/>
              </a:rPr>
              <a:t>每人补做的次数上限为</a:t>
            </a: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2</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次。</a:t>
            </a:r>
          </a:p>
        </p:txBody>
      </p:sp>
    </p:spTree>
    <p:extLst>
      <p:ext uri="{BB962C8B-B14F-4D97-AF65-F5344CB8AC3E}">
        <p14:creationId xmlns:p14="http://schemas.microsoft.com/office/powerpoint/2010/main" xmlns="" val="1390426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323915" y="94115"/>
            <a:ext cx="1832553" cy="553998"/>
          </a:xfrm>
          <a:prstGeom prst="rect">
            <a:avLst/>
          </a:prstGeom>
        </p:spPr>
        <p:txBody>
          <a:bodyPr wrap="none">
            <a:spAutoFit/>
          </a:bodyPr>
          <a:lstStyle/>
          <a:p>
            <a:pPr>
              <a:lnSpc>
                <a:spcPts val="3600"/>
              </a:lnSpc>
            </a:pPr>
            <a:r>
              <a:rPr lang="zh-CN" altLang="en-US" sz="3200" b="1" dirty="0">
                <a:solidFill>
                  <a:srgbClr val="5B9BD5"/>
                </a:solidFill>
                <a:latin typeface="宋体" panose="02010600030101010101" pitchFamily="2" charset="-122"/>
              </a:rPr>
              <a:t>报告提交</a:t>
            </a:r>
          </a:p>
        </p:txBody>
      </p:sp>
      <p:sp>
        <p:nvSpPr>
          <p:cNvPr id="12" name="Rectangle 3"/>
          <p:cNvSpPr txBox="1">
            <a:spLocks noChangeArrowheads="1"/>
          </p:cNvSpPr>
          <p:nvPr/>
        </p:nvSpPr>
        <p:spPr bwMode="auto">
          <a:xfrm>
            <a:off x="42352" y="5581849"/>
            <a:ext cx="883920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kumimoji="1" lang="zh-CN" altLang="en-US" sz="2400" b="1" dirty="0">
                <a:latin typeface="Calibri" panose="020F0502020204030204" pitchFamily="34" charset="0"/>
              </a:rPr>
              <a:t>     </a:t>
            </a:r>
            <a:r>
              <a:rPr lang="zh-CN" altLang="en-US" sz="2400" b="1" dirty="0">
                <a:latin typeface="Calibri" panose="020F0502020204030204" pitchFamily="34" charset="0"/>
              </a:rPr>
              <a:t>如发现报告抄袭，则</a:t>
            </a:r>
            <a:r>
              <a:rPr lang="zh-CN" altLang="en-US" sz="2400" b="1" dirty="0">
                <a:solidFill>
                  <a:srgbClr val="FF0000"/>
                </a:solidFill>
                <a:latin typeface="Calibri" panose="020F0502020204030204" pitchFamily="34" charset="0"/>
              </a:rPr>
              <a:t>抄袭人和被抄袭人该报告都记为零分</a:t>
            </a:r>
            <a:r>
              <a:rPr lang="zh-CN" altLang="en-US" sz="2400" b="1" dirty="0">
                <a:latin typeface="Calibri" panose="020F0502020204030204" pitchFamily="34" charset="0"/>
              </a:rPr>
              <a:t>。</a:t>
            </a:r>
            <a:endParaRPr lang="en-US" altLang="zh-CN" sz="2400" b="1" dirty="0">
              <a:latin typeface="Calibri" panose="020F0502020204030204" pitchFamily="34" charset="0"/>
            </a:endParaRPr>
          </a:p>
        </p:txBody>
      </p:sp>
      <p:graphicFrame>
        <p:nvGraphicFramePr>
          <p:cNvPr id="2" name="表格 1">
            <a:extLst>
              <a:ext uri="{FF2B5EF4-FFF2-40B4-BE49-F238E27FC236}">
                <a16:creationId xmlns:a16="http://schemas.microsoft.com/office/drawing/2014/main" xmlns="" id="{73325AFD-7CBC-AEC1-5BE3-4006BA2198BC}"/>
              </a:ext>
            </a:extLst>
          </p:cNvPr>
          <p:cNvGraphicFramePr>
            <a:graphicFrameLocks noGrp="1"/>
          </p:cNvGraphicFramePr>
          <p:nvPr>
            <p:extLst>
              <p:ext uri="{D42A27DB-BD31-4B8C-83A1-F6EECF244321}">
                <p14:modId xmlns:p14="http://schemas.microsoft.com/office/powerpoint/2010/main" xmlns="" val="1277528616"/>
              </p:ext>
            </p:extLst>
          </p:nvPr>
        </p:nvGraphicFramePr>
        <p:xfrm>
          <a:off x="245371" y="1027253"/>
          <a:ext cx="8064509" cy="2003362"/>
        </p:xfrm>
        <a:graphic>
          <a:graphicData uri="http://schemas.openxmlformats.org/drawingml/2006/table">
            <a:tbl>
              <a:tblPr firstRow="1" bandRow="1">
                <a:tableStyleId>{5C22544A-7EE6-4342-B048-85BDC9FD1C3A}</a:tableStyleId>
              </a:tblPr>
              <a:tblGrid>
                <a:gridCol w="2879934">
                  <a:extLst>
                    <a:ext uri="{9D8B030D-6E8A-4147-A177-3AD203B41FA5}">
                      <a16:colId xmlns:a16="http://schemas.microsoft.com/office/drawing/2014/main" xmlns="" val="748610455"/>
                    </a:ext>
                  </a:extLst>
                </a:gridCol>
                <a:gridCol w="5184575">
                  <a:extLst>
                    <a:ext uri="{9D8B030D-6E8A-4147-A177-3AD203B41FA5}">
                      <a16:colId xmlns:a16="http://schemas.microsoft.com/office/drawing/2014/main" xmlns="" val="349620667"/>
                    </a:ext>
                  </a:extLst>
                </a:gridCol>
              </a:tblGrid>
              <a:tr h="370840">
                <a:tc>
                  <a:txBody>
                    <a:bodyPr/>
                    <a:lstStyle/>
                    <a:p>
                      <a:pPr>
                        <a:lnSpc>
                          <a:spcPct val="150000"/>
                        </a:lnSpc>
                      </a:pPr>
                      <a:endParaRPr lang="zh-CN" altLang="en-US" sz="2000" b="1" kern="1200" dirty="0">
                        <a:solidFill>
                          <a:schemeClr val="lt1"/>
                        </a:solidFill>
                        <a:latin typeface="+mn-lt"/>
                        <a:ea typeface="+mn-ea"/>
                        <a:cs typeface="+mn-cs"/>
                      </a:endParaRPr>
                    </a:p>
                  </a:txBody>
                  <a:tcPr/>
                </a:tc>
                <a:tc>
                  <a:txBody>
                    <a:bodyPr/>
                    <a:lstStyle/>
                    <a:p>
                      <a:pPr algn="ctr">
                        <a:lnSpc>
                          <a:spcPct val="150000"/>
                        </a:lnSpc>
                      </a:pPr>
                      <a:r>
                        <a:rPr lang="zh-CN" altLang="en-US" sz="2000" b="1" kern="1200" dirty="0">
                          <a:solidFill>
                            <a:schemeClr val="lt1"/>
                          </a:solidFill>
                          <a:latin typeface="+mn-lt"/>
                          <a:ea typeface="+mn-ea"/>
                          <a:cs typeface="+mn-cs"/>
                        </a:rPr>
                        <a:t>提交时间</a:t>
                      </a:r>
                    </a:p>
                  </a:txBody>
                  <a:tcPr/>
                </a:tc>
                <a:extLst>
                  <a:ext uri="{0D108BD9-81ED-4DB2-BD59-A6C34878D82A}">
                    <a16:rowId xmlns:a16="http://schemas.microsoft.com/office/drawing/2014/main" xmlns="" val="202894510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dk1"/>
                          </a:solidFill>
                          <a:latin typeface="宋体" panose="02010600030101010101" pitchFamily="2" charset="-122"/>
                          <a:ea typeface="宋体" panose="02010600030101010101" pitchFamily="2" charset="-122"/>
                          <a:cs typeface="+mn-cs"/>
                        </a:rPr>
                        <a:t>第</a:t>
                      </a:r>
                      <a:r>
                        <a:rPr lang="en-US" altLang="zh-CN" sz="2000" b="1" kern="1200" dirty="0">
                          <a:solidFill>
                            <a:schemeClr val="dk1"/>
                          </a:solidFill>
                          <a:latin typeface="宋体" panose="02010600030101010101" pitchFamily="2" charset="-122"/>
                          <a:ea typeface="宋体" panose="02010600030101010101" pitchFamily="2" charset="-122"/>
                          <a:cs typeface="+mn-cs"/>
                        </a:rPr>
                        <a:t>1</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个实验报告（单摆）</a:t>
                      </a:r>
                    </a:p>
                  </a:txBody>
                  <a:tcPr/>
                </a:tc>
                <a:tc>
                  <a:txBody>
                    <a:bodyPr/>
                    <a:lstStyle/>
                    <a:p>
                      <a:pPr algn="ctr">
                        <a:lnSpc>
                          <a:spcPct val="150000"/>
                        </a:lnSpc>
                      </a:pPr>
                      <a:r>
                        <a:rPr lang="zh-CN" altLang="en-US" sz="2000" kern="1200" dirty="0">
                          <a:solidFill>
                            <a:schemeClr val="dk1"/>
                          </a:solidFill>
                          <a:latin typeface="Times New Roman" panose="02020603050405020304" pitchFamily="18" charset="0"/>
                          <a:ea typeface="+mn-ea"/>
                          <a:cs typeface="Times New Roman" panose="02020603050405020304" pitchFamily="18" charset="0"/>
                        </a:rPr>
                        <a:t>第</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7</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教学周（</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4</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月</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12</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日下午</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5</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点前）</a:t>
                      </a:r>
                    </a:p>
                  </a:txBody>
                  <a:tcPr/>
                </a:tc>
                <a:extLst>
                  <a:ext uri="{0D108BD9-81ED-4DB2-BD59-A6C34878D82A}">
                    <a16:rowId xmlns:a16="http://schemas.microsoft.com/office/drawing/2014/main" xmlns="" val="3117330671"/>
                  </a:ext>
                </a:extLst>
              </a:tr>
              <a:tr h="24692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dk1"/>
                          </a:solidFill>
                          <a:latin typeface="宋体" panose="02010600030101010101" pitchFamily="2" charset="-122"/>
                          <a:ea typeface="宋体" panose="02010600030101010101" pitchFamily="2" charset="-122"/>
                          <a:cs typeface="+mn-cs"/>
                        </a:rPr>
                        <a:t>第</a:t>
                      </a:r>
                      <a:r>
                        <a:rPr lang="en-US" altLang="zh-CN" sz="2000" b="1" kern="1200" dirty="0">
                          <a:solidFill>
                            <a:schemeClr val="dk1"/>
                          </a:solidFill>
                          <a:latin typeface="宋体" panose="02010600030101010101" pitchFamily="2" charset="-122"/>
                          <a:ea typeface="宋体" panose="02010600030101010101" pitchFamily="2" charset="-122"/>
                          <a:cs typeface="+mn-cs"/>
                        </a:rPr>
                        <a:t>2</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个实验报告（期中）</a:t>
                      </a:r>
                    </a:p>
                  </a:txBody>
                  <a:tcPr/>
                </a:tc>
                <a:tc>
                  <a:txBody>
                    <a:bodyPr/>
                    <a:lstStyle/>
                    <a:p>
                      <a:pPr algn="ctr">
                        <a:lnSpc>
                          <a:spcPct val="150000"/>
                        </a:lnSpc>
                      </a:pPr>
                      <a:r>
                        <a:rPr lang="zh-CN" altLang="en-US" sz="2000" kern="1200" dirty="0">
                          <a:solidFill>
                            <a:schemeClr val="dk1"/>
                          </a:solidFill>
                          <a:latin typeface="Times New Roman" panose="02020603050405020304" pitchFamily="18" charset="0"/>
                          <a:ea typeface="+mn-ea"/>
                          <a:cs typeface="Times New Roman" panose="02020603050405020304" pitchFamily="18" charset="0"/>
                        </a:rPr>
                        <a:t>第</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11</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教学周（</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5</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月</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10</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日下午</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5</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点前）</a:t>
                      </a:r>
                    </a:p>
                  </a:txBody>
                  <a:tcPr/>
                </a:tc>
                <a:extLst>
                  <a:ext uri="{0D108BD9-81ED-4DB2-BD59-A6C34878D82A}">
                    <a16:rowId xmlns:a16="http://schemas.microsoft.com/office/drawing/2014/main" xmlns="" val="3637476198"/>
                  </a:ext>
                </a:extLst>
              </a:tr>
              <a:tr h="24692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dk1"/>
                          </a:solidFill>
                          <a:latin typeface="宋体" panose="02010600030101010101" pitchFamily="2" charset="-122"/>
                          <a:ea typeface="宋体" panose="02010600030101010101" pitchFamily="2" charset="-122"/>
                          <a:cs typeface="+mn-cs"/>
                        </a:rPr>
                        <a:t>第</a:t>
                      </a:r>
                      <a:r>
                        <a:rPr lang="en-US" altLang="zh-CN" sz="2000" b="1" kern="1200" dirty="0">
                          <a:solidFill>
                            <a:schemeClr val="dk1"/>
                          </a:solidFill>
                          <a:latin typeface="宋体" panose="02010600030101010101" pitchFamily="2" charset="-122"/>
                          <a:ea typeface="宋体" panose="02010600030101010101" pitchFamily="2" charset="-122"/>
                          <a:cs typeface="+mn-cs"/>
                        </a:rPr>
                        <a:t>3</a:t>
                      </a:r>
                      <a:r>
                        <a:rPr lang="zh-CN" altLang="en-US" sz="2000" b="1" kern="1200" dirty="0">
                          <a:solidFill>
                            <a:schemeClr val="dk1"/>
                          </a:solidFill>
                          <a:latin typeface="宋体" panose="02010600030101010101" pitchFamily="2" charset="-122"/>
                          <a:ea typeface="宋体" panose="02010600030101010101" pitchFamily="2" charset="-122"/>
                          <a:cs typeface="+mn-cs"/>
                        </a:rPr>
                        <a:t>个实验报告（期末）</a:t>
                      </a:r>
                    </a:p>
                  </a:txBody>
                  <a:tcPr/>
                </a:tc>
                <a:tc>
                  <a:txBody>
                    <a:bodyPr/>
                    <a:lstStyle/>
                    <a:p>
                      <a:pPr algn="ctr">
                        <a:lnSpc>
                          <a:spcPct val="150000"/>
                        </a:lnSpc>
                      </a:pPr>
                      <a:r>
                        <a:rPr lang="zh-CN" altLang="en-US" sz="2000" kern="1200" dirty="0">
                          <a:solidFill>
                            <a:schemeClr val="dk1"/>
                          </a:solidFill>
                          <a:latin typeface="Times New Roman" panose="02020603050405020304" pitchFamily="18" charset="0"/>
                          <a:ea typeface="+mn-ea"/>
                          <a:cs typeface="Times New Roman" panose="02020603050405020304" pitchFamily="18" charset="0"/>
                        </a:rPr>
                        <a:t>第</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15</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教学周（</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6</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月</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7</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日下午</a:t>
                      </a:r>
                      <a:r>
                        <a:rPr lang="en-US" altLang="zh-CN" sz="2000" kern="1200" dirty="0">
                          <a:solidFill>
                            <a:schemeClr val="dk1"/>
                          </a:solidFill>
                          <a:latin typeface="Times New Roman" panose="02020603050405020304" pitchFamily="18" charset="0"/>
                          <a:ea typeface="+mn-ea"/>
                          <a:cs typeface="Times New Roman" panose="02020603050405020304" pitchFamily="18" charset="0"/>
                        </a:rPr>
                        <a:t>5</a:t>
                      </a:r>
                      <a:r>
                        <a:rPr lang="zh-CN" altLang="en-US" sz="2000" kern="1200" dirty="0">
                          <a:solidFill>
                            <a:schemeClr val="dk1"/>
                          </a:solidFill>
                          <a:latin typeface="Times New Roman" panose="02020603050405020304" pitchFamily="18" charset="0"/>
                          <a:ea typeface="+mn-ea"/>
                          <a:cs typeface="Times New Roman" panose="02020603050405020304" pitchFamily="18" charset="0"/>
                        </a:rPr>
                        <a:t>点前）</a:t>
                      </a:r>
                    </a:p>
                  </a:txBody>
                  <a:tcPr/>
                </a:tc>
                <a:extLst>
                  <a:ext uri="{0D108BD9-81ED-4DB2-BD59-A6C34878D82A}">
                    <a16:rowId xmlns:a16="http://schemas.microsoft.com/office/drawing/2014/main" xmlns="" val="1064084411"/>
                  </a:ext>
                </a:extLst>
              </a:tr>
            </a:tbl>
          </a:graphicData>
        </a:graphic>
      </p:graphicFrame>
      <p:sp>
        <p:nvSpPr>
          <p:cNvPr id="4" name="Rectangle 3">
            <a:extLst>
              <a:ext uri="{FF2B5EF4-FFF2-40B4-BE49-F238E27FC236}">
                <a16:creationId xmlns:a16="http://schemas.microsoft.com/office/drawing/2014/main" xmlns="" id="{F945A4D1-42CD-1278-0FD7-135EB7BCFAF0}"/>
              </a:ext>
            </a:extLst>
          </p:cNvPr>
          <p:cNvSpPr txBox="1">
            <a:spLocks noChangeArrowheads="1"/>
          </p:cNvSpPr>
          <p:nvPr/>
        </p:nvSpPr>
        <p:spPr bwMode="auto">
          <a:xfrm>
            <a:off x="304635" y="3493047"/>
            <a:ext cx="8379848" cy="1672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kumimoji="1" lang="zh-CN" altLang="en-US" sz="2800" b="1" dirty="0">
                <a:solidFill>
                  <a:schemeClr val="accent5"/>
                </a:solidFill>
                <a:latin typeface="Calibri" panose="020F0502020204030204" pitchFamily="34" charset="0"/>
              </a:rPr>
              <a:t>提交方式</a:t>
            </a:r>
            <a:endParaRPr kumimoji="1" lang="en-US" altLang="zh-CN" sz="2800" b="1" dirty="0">
              <a:solidFill>
                <a:schemeClr val="accent5"/>
              </a:solidFill>
              <a:latin typeface="Calibri" panose="020F0502020204030204" pitchFamily="34" charset="0"/>
            </a:endParaRPr>
          </a:p>
          <a:p>
            <a:pPr eaLnBrk="1" hangingPunct="1">
              <a:lnSpc>
                <a:spcPct val="150000"/>
              </a:lnSpc>
              <a:spcBef>
                <a:spcPct val="0"/>
              </a:spcBef>
              <a:buFontTx/>
              <a:buNone/>
            </a:pPr>
            <a:r>
              <a:rPr lang="zh-CN" altLang="en-US" sz="2400" dirty="0">
                <a:latin typeface="Calibri" panose="020F0502020204030204" pitchFamily="34" charset="0"/>
              </a:rPr>
              <a:t>方式一：</a:t>
            </a:r>
            <a:r>
              <a:rPr lang="en-US" altLang="zh-CN" sz="2400" dirty="0">
                <a:latin typeface="Calibri" panose="020F0502020204030204" pitchFamily="34" charset="0"/>
              </a:rPr>
              <a:t>pdf</a:t>
            </a:r>
            <a:r>
              <a:rPr lang="zh-CN" altLang="en-US" sz="2400" dirty="0">
                <a:latin typeface="Calibri" panose="020F0502020204030204" pitchFamily="34" charset="0"/>
              </a:rPr>
              <a:t>文件提交到预约选课系统。</a:t>
            </a:r>
            <a:endParaRPr lang="en-US" altLang="zh-CN" sz="2400" dirty="0">
              <a:latin typeface="Calibri" panose="020F0502020204030204" pitchFamily="34" charset="0"/>
            </a:endParaRPr>
          </a:p>
          <a:p>
            <a:pPr eaLnBrk="1" hangingPunct="1">
              <a:lnSpc>
                <a:spcPct val="150000"/>
              </a:lnSpc>
              <a:spcBef>
                <a:spcPct val="0"/>
              </a:spcBef>
              <a:buFontTx/>
              <a:buNone/>
            </a:pPr>
            <a:r>
              <a:rPr lang="zh-CN" altLang="en-US" sz="2400" dirty="0">
                <a:latin typeface="Calibri" panose="020F0502020204030204" pitchFamily="34" charset="0"/>
              </a:rPr>
              <a:t>方式二：纸质报告提交到一教二楼大厅（设置报告投递箱）。</a:t>
            </a:r>
            <a:endParaRPr lang="en-US" altLang="zh-CN" sz="2400" dirty="0">
              <a:latin typeface="Calibri" panose="020F0502020204030204" pitchFamily="34" charset="0"/>
            </a:endParaRPr>
          </a:p>
        </p:txBody>
      </p:sp>
    </p:spTree>
    <p:extLst>
      <p:ext uri="{BB962C8B-B14F-4D97-AF65-F5344CB8AC3E}">
        <p14:creationId xmlns:p14="http://schemas.microsoft.com/office/powerpoint/2010/main" xmlns="" val="459736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323915" y="94115"/>
            <a:ext cx="3892412" cy="553998"/>
          </a:xfrm>
          <a:prstGeom prst="rect">
            <a:avLst/>
          </a:prstGeom>
        </p:spPr>
        <p:txBody>
          <a:bodyPr wrap="none">
            <a:spAutoFit/>
          </a:bodyPr>
          <a:lstStyle/>
          <a:p>
            <a:pPr>
              <a:lnSpc>
                <a:spcPts val="3600"/>
              </a:lnSpc>
            </a:pPr>
            <a:r>
              <a:rPr lang="zh-CN" altLang="en-US" sz="3200" b="1" dirty="0">
                <a:solidFill>
                  <a:srgbClr val="5B9BD5"/>
                </a:solidFill>
                <a:latin typeface="宋体" panose="02010600030101010101" pitchFamily="2" charset="-122"/>
              </a:rPr>
              <a:t>实验项目的成绩分配</a:t>
            </a:r>
          </a:p>
        </p:txBody>
      </p:sp>
      <p:sp>
        <p:nvSpPr>
          <p:cNvPr id="13" name="Text Box 5"/>
          <p:cNvSpPr txBox="1">
            <a:spLocks noChangeArrowheads="1"/>
          </p:cNvSpPr>
          <p:nvPr/>
        </p:nvSpPr>
        <p:spPr bwMode="auto">
          <a:xfrm>
            <a:off x="1654070" y="1914139"/>
            <a:ext cx="4516430" cy="2523768"/>
          </a:xfrm>
          <a:prstGeom prst="rect">
            <a:avLst/>
          </a:prstGeom>
          <a:noFill/>
          <a:ln w="9525">
            <a:noFill/>
            <a:miter lim="800000"/>
            <a:headEnd/>
            <a:tailEnd/>
          </a:ln>
        </p:spPr>
        <p:txBody>
          <a:bodyPr wrap="square">
            <a:spAutoFit/>
          </a:bodyPr>
          <a:lstStyle/>
          <a:p>
            <a:pPr eaLnBrk="1" fontAlgn="auto" hangingPunct="1">
              <a:spcBef>
                <a:spcPts val="1800"/>
              </a:spcBef>
              <a:spcAft>
                <a:spcPts val="0"/>
              </a:spcAft>
            </a:pPr>
            <a:r>
              <a:rPr lang="zh-CN" altLang="en-US" sz="2800" b="1" dirty="0">
                <a:solidFill>
                  <a:srgbClr val="000000"/>
                </a:solidFill>
                <a:latin typeface="Arial" charset="0"/>
              </a:rPr>
              <a:t>预习（</a:t>
            </a:r>
            <a:r>
              <a:rPr lang="en-US" altLang="zh-CN" sz="2800" b="1" dirty="0">
                <a:solidFill>
                  <a:srgbClr val="000000"/>
                </a:solidFill>
                <a:latin typeface="Arial" charset="0"/>
              </a:rPr>
              <a:t>10</a:t>
            </a:r>
            <a:r>
              <a:rPr lang="zh-CN" altLang="en-US" sz="2800" b="1" dirty="0">
                <a:solidFill>
                  <a:srgbClr val="000000"/>
                </a:solidFill>
                <a:latin typeface="Arial" charset="0"/>
              </a:rPr>
              <a:t>分）</a:t>
            </a:r>
            <a:endParaRPr lang="en-US" altLang="zh-CN" sz="2800" b="1" dirty="0">
              <a:solidFill>
                <a:srgbClr val="000000"/>
              </a:solidFill>
              <a:latin typeface="Arial" charset="0"/>
            </a:endParaRPr>
          </a:p>
          <a:p>
            <a:pPr marL="540000" eaLnBrk="1" fontAlgn="auto" hangingPunct="1">
              <a:spcBef>
                <a:spcPts val="600"/>
              </a:spcBef>
              <a:spcAft>
                <a:spcPts val="0"/>
              </a:spcAft>
            </a:pPr>
            <a:r>
              <a:rPr lang="zh-CN" altLang="en-US" sz="2400" dirty="0">
                <a:solidFill>
                  <a:srgbClr val="000000"/>
                </a:solidFill>
                <a:latin typeface="Arial" charset="0"/>
              </a:rPr>
              <a:t>预习测试</a:t>
            </a:r>
            <a:endParaRPr lang="en-US" altLang="zh-CN" sz="2400" dirty="0">
              <a:solidFill>
                <a:srgbClr val="000000"/>
              </a:solidFill>
              <a:latin typeface="Arial" charset="0"/>
            </a:endParaRPr>
          </a:p>
          <a:p>
            <a:pPr eaLnBrk="1" fontAlgn="auto" hangingPunct="1">
              <a:spcBef>
                <a:spcPts val="1800"/>
              </a:spcBef>
              <a:spcAft>
                <a:spcPts val="0"/>
              </a:spcAft>
            </a:pPr>
            <a:r>
              <a:rPr lang="zh-CN" altLang="en-US" sz="2800" b="1" dirty="0">
                <a:solidFill>
                  <a:srgbClr val="000000"/>
                </a:solidFill>
                <a:latin typeface="Arial" charset="0"/>
              </a:rPr>
              <a:t>操作（</a:t>
            </a:r>
            <a:r>
              <a:rPr lang="en-US" altLang="zh-CN" sz="2800" b="1" dirty="0">
                <a:solidFill>
                  <a:srgbClr val="000000"/>
                </a:solidFill>
                <a:latin typeface="Arial" charset="0"/>
              </a:rPr>
              <a:t>90</a:t>
            </a:r>
            <a:r>
              <a:rPr lang="zh-CN" altLang="en-US" sz="2800" b="1" dirty="0">
                <a:solidFill>
                  <a:srgbClr val="000000"/>
                </a:solidFill>
                <a:latin typeface="Arial" charset="0"/>
              </a:rPr>
              <a:t>分）</a:t>
            </a:r>
            <a:endParaRPr lang="en-US" altLang="zh-CN" sz="2800" b="1" dirty="0">
              <a:solidFill>
                <a:srgbClr val="000000"/>
              </a:solidFill>
              <a:latin typeface="Arial" charset="0"/>
            </a:endParaRPr>
          </a:p>
          <a:p>
            <a:pPr marL="540000" eaLnBrk="1" fontAlgn="auto" hangingPunct="1">
              <a:spcBef>
                <a:spcPts val="600"/>
              </a:spcBef>
              <a:spcAft>
                <a:spcPts val="0"/>
              </a:spcAft>
            </a:pPr>
            <a:r>
              <a:rPr lang="zh-CN" altLang="en-US" sz="2400" dirty="0">
                <a:solidFill>
                  <a:srgbClr val="000000"/>
                </a:solidFill>
                <a:latin typeface="Arial" charset="0"/>
              </a:rPr>
              <a:t>实验操作（</a:t>
            </a:r>
            <a:r>
              <a:rPr lang="en-US" altLang="zh-CN" sz="2400" dirty="0">
                <a:solidFill>
                  <a:srgbClr val="000000"/>
                </a:solidFill>
                <a:latin typeface="Arial" charset="0"/>
              </a:rPr>
              <a:t>80</a:t>
            </a:r>
            <a:r>
              <a:rPr lang="zh-CN" altLang="en-US" sz="2400" dirty="0">
                <a:solidFill>
                  <a:srgbClr val="000000"/>
                </a:solidFill>
                <a:latin typeface="Arial" charset="0"/>
              </a:rPr>
              <a:t>分）</a:t>
            </a:r>
            <a:endParaRPr lang="en-US" altLang="zh-CN" sz="2400" dirty="0">
              <a:solidFill>
                <a:srgbClr val="000000"/>
              </a:solidFill>
              <a:latin typeface="Arial" charset="0"/>
            </a:endParaRPr>
          </a:p>
          <a:p>
            <a:pPr marL="540000" eaLnBrk="1" fontAlgn="auto" hangingPunct="1">
              <a:spcBef>
                <a:spcPts val="600"/>
              </a:spcBef>
              <a:spcAft>
                <a:spcPts val="0"/>
              </a:spcAft>
            </a:pPr>
            <a:r>
              <a:rPr lang="zh-CN" altLang="en-US" sz="2400" dirty="0">
                <a:solidFill>
                  <a:srgbClr val="000000"/>
                </a:solidFill>
                <a:latin typeface="Arial" charset="0"/>
              </a:rPr>
              <a:t>出门测（</a:t>
            </a:r>
            <a:r>
              <a:rPr lang="en-US" altLang="zh-CN" sz="2400" dirty="0">
                <a:solidFill>
                  <a:srgbClr val="000000"/>
                </a:solidFill>
                <a:latin typeface="Arial" charset="0"/>
              </a:rPr>
              <a:t>10</a:t>
            </a:r>
            <a:r>
              <a:rPr lang="zh-CN" altLang="en-US" sz="2400" dirty="0">
                <a:solidFill>
                  <a:srgbClr val="000000"/>
                </a:solidFill>
                <a:latin typeface="Arial" charset="0"/>
              </a:rPr>
              <a:t>分）</a:t>
            </a:r>
            <a:endParaRPr lang="en-US" altLang="zh-CN" sz="2400" dirty="0">
              <a:solidFill>
                <a:srgbClr val="000000"/>
              </a:solidFill>
              <a:latin typeface="Arial" charset="0"/>
            </a:endParaRPr>
          </a:p>
        </p:txBody>
      </p:sp>
      <p:sp>
        <p:nvSpPr>
          <p:cNvPr id="2" name="文本框 1"/>
          <p:cNvSpPr txBox="1"/>
          <p:nvPr/>
        </p:nvSpPr>
        <p:spPr>
          <a:xfrm>
            <a:off x="767835" y="5589240"/>
            <a:ext cx="6288901" cy="523220"/>
          </a:xfrm>
          <a:prstGeom prst="rect">
            <a:avLst/>
          </a:prstGeom>
          <a:noFill/>
        </p:spPr>
        <p:txBody>
          <a:bodyPr wrap="none" rtlCol="0">
            <a:spAutoFit/>
          </a:bodyPr>
          <a:lstStyle/>
          <a:p>
            <a:pPr eaLnBrk="1" fontAlgn="auto" hangingPunct="1">
              <a:spcBef>
                <a:spcPts val="0"/>
              </a:spcBef>
              <a:spcAft>
                <a:spcPts val="0"/>
              </a:spcAft>
            </a:pPr>
            <a:r>
              <a:rPr lang="zh-CN" altLang="en-US" sz="2800" dirty="0">
                <a:solidFill>
                  <a:srgbClr val="FF0000"/>
                </a:solidFill>
                <a:latin typeface="等线" panose="020F0502020204030204"/>
              </a:rPr>
              <a:t>根据每个实验的具体情况有适当调整。</a:t>
            </a:r>
          </a:p>
        </p:txBody>
      </p:sp>
      <p:sp>
        <p:nvSpPr>
          <p:cNvPr id="12" name="文本框 11"/>
          <p:cNvSpPr txBox="1"/>
          <p:nvPr/>
        </p:nvSpPr>
        <p:spPr>
          <a:xfrm>
            <a:off x="611560" y="927220"/>
            <a:ext cx="3467616" cy="584775"/>
          </a:xfrm>
          <a:prstGeom prst="rect">
            <a:avLst/>
          </a:prstGeom>
          <a:noFill/>
        </p:spPr>
        <p:txBody>
          <a:bodyPr wrap="none" rtlCol="0">
            <a:spAutoFit/>
          </a:bodyPr>
          <a:lstStyle/>
          <a:p>
            <a:pPr eaLnBrk="1" fontAlgn="auto" hangingPunct="1">
              <a:spcBef>
                <a:spcPts val="0"/>
              </a:spcBef>
              <a:spcAft>
                <a:spcPts val="0"/>
              </a:spcAft>
            </a:pPr>
            <a:r>
              <a:rPr lang="zh-CN" altLang="en-US" sz="3200" dirty="0">
                <a:solidFill>
                  <a:srgbClr val="00B0F0"/>
                </a:solidFill>
                <a:latin typeface="等线" panose="020F0502020204030204"/>
              </a:rPr>
              <a:t>示例：分光计实验</a:t>
            </a:r>
          </a:p>
        </p:txBody>
      </p:sp>
    </p:spTree>
    <p:extLst>
      <p:ext uri="{BB962C8B-B14F-4D97-AF65-F5344CB8AC3E}">
        <p14:creationId xmlns:p14="http://schemas.microsoft.com/office/powerpoint/2010/main" xmlns="" val="417771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324561" y="1667998"/>
            <a:ext cx="2415601" cy="1497974"/>
          </a:xfrm>
          <a:prstGeom prst="rect">
            <a:avLst/>
          </a:prstGeom>
        </p:spPr>
      </p:pic>
      <p:sp>
        <p:nvSpPr>
          <p:cNvPr id="8" name="文本框 7"/>
          <p:cNvSpPr txBox="1"/>
          <p:nvPr/>
        </p:nvSpPr>
        <p:spPr>
          <a:xfrm>
            <a:off x="1259632" y="3140968"/>
            <a:ext cx="2954060" cy="369332"/>
          </a:xfrm>
          <a:prstGeom prst="rect">
            <a:avLst/>
          </a:prstGeom>
          <a:noFill/>
        </p:spPr>
        <p:txBody>
          <a:bodyPr wrap="square" rtlCol="0">
            <a:spAutoFit/>
          </a:bodyPr>
          <a:lstStyle/>
          <a:p>
            <a:pPr algn="ctr" defTabSz="514350" eaLnBrk="1" fontAlgn="auto" hangingPunct="1">
              <a:spcBef>
                <a:spcPts val="0"/>
              </a:spcBef>
              <a:spcAft>
                <a:spcPts val="0"/>
              </a:spcAft>
            </a:pPr>
            <a:r>
              <a:rPr lang="zh-CN" altLang="en-US" b="1" dirty="0">
                <a:solidFill>
                  <a:srgbClr val="000000"/>
                </a:solidFill>
                <a:latin typeface="Arial"/>
                <a:ea typeface="微软雅黑"/>
              </a:rPr>
              <a:t>光学显微镜</a:t>
            </a:r>
            <a:r>
              <a:rPr lang="en-US" altLang="zh-CN" b="1" dirty="0">
                <a:solidFill>
                  <a:srgbClr val="000000"/>
                </a:solidFill>
                <a:latin typeface="Arial"/>
                <a:ea typeface="微软雅黑"/>
              </a:rPr>
              <a:t> 2000</a:t>
            </a:r>
            <a:r>
              <a:rPr lang="zh-CN" altLang="en-US" b="1" dirty="0">
                <a:solidFill>
                  <a:srgbClr val="000000"/>
                </a:solidFill>
                <a:latin typeface="Arial"/>
                <a:ea typeface="微软雅黑"/>
              </a:rPr>
              <a:t>倍    </a:t>
            </a:r>
            <a:endParaRPr lang="en-US" altLang="zh-CN" b="1" dirty="0">
              <a:solidFill>
                <a:srgbClr val="000000"/>
              </a:solidFill>
              <a:latin typeface="Arial"/>
              <a:ea typeface="微软雅黑"/>
            </a:endParaRPr>
          </a:p>
        </p:txBody>
      </p:sp>
      <p:sp>
        <p:nvSpPr>
          <p:cNvPr id="9" name="文本框 8"/>
          <p:cNvSpPr txBox="1"/>
          <p:nvPr/>
        </p:nvSpPr>
        <p:spPr>
          <a:xfrm>
            <a:off x="5440999" y="3140968"/>
            <a:ext cx="3451481" cy="369332"/>
          </a:xfrm>
          <a:prstGeom prst="rect">
            <a:avLst/>
          </a:prstGeom>
          <a:noFill/>
        </p:spPr>
        <p:txBody>
          <a:bodyPr wrap="square" rtlCol="0">
            <a:spAutoFit/>
          </a:bodyPr>
          <a:lstStyle/>
          <a:p>
            <a:pPr defTabSz="514350" eaLnBrk="1" fontAlgn="auto" hangingPunct="1">
              <a:spcBef>
                <a:spcPts val="0"/>
              </a:spcBef>
              <a:spcAft>
                <a:spcPts val="0"/>
              </a:spcAft>
            </a:pPr>
            <a:r>
              <a:rPr lang="zh-CN" altLang="en-US" b="1" dirty="0">
                <a:solidFill>
                  <a:srgbClr val="000000"/>
                </a:solidFill>
                <a:latin typeface="Arial"/>
                <a:ea typeface="微软雅黑"/>
              </a:rPr>
              <a:t>扫描电子显微镜</a:t>
            </a:r>
            <a:r>
              <a:rPr lang="en-US" altLang="zh-CN" b="1" dirty="0">
                <a:solidFill>
                  <a:srgbClr val="000000"/>
                </a:solidFill>
                <a:latin typeface="Arial"/>
                <a:ea typeface="微软雅黑"/>
              </a:rPr>
              <a:t>(SEM)</a:t>
            </a:r>
            <a:r>
              <a:rPr lang="zh-CN" altLang="en-US" b="1" dirty="0">
                <a:solidFill>
                  <a:srgbClr val="000000"/>
                </a:solidFill>
                <a:latin typeface="Arial"/>
                <a:ea typeface="微软雅黑"/>
              </a:rPr>
              <a:t> </a:t>
            </a:r>
            <a:r>
              <a:rPr lang="en-US" altLang="zh-CN" b="1" dirty="0">
                <a:solidFill>
                  <a:srgbClr val="000000"/>
                </a:solidFill>
                <a:latin typeface="Arial"/>
                <a:ea typeface="微软雅黑"/>
              </a:rPr>
              <a:t>30 </a:t>
            </a:r>
            <a:r>
              <a:rPr lang="zh-CN" altLang="en-US" b="1" dirty="0">
                <a:solidFill>
                  <a:srgbClr val="000000"/>
                </a:solidFill>
                <a:latin typeface="Arial"/>
                <a:ea typeface="微软雅黑"/>
              </a:rPr>
              <a:t>万倍    </a:t>
            </a:r>
            <a:endParaRPr lang="en-US" altLang="zh-CN" b="1" dirty="0">
              <a:solidFill>
                <a:srgbClr val="000000"/>
              </a:solidFill>
              <a:latin typeface="Arial"/>
              <a:ea typeface="微软雅黑"/>
            </a:endParaRPr>
          </a:p>
        </p:txBody>
      </p:sp>
      <p:sp>
        <p:nvSpPr>
          <p:cNvPr id="10" name="文本框 9"/>
          <p:cNvSpPr txBox="1"/>
          <p:nvPr/>
        </p:nvSpPr>
        <p:spPr>
          <a:xfrm>
            <a:off x="5364088" y="5877272"/>
            <a:ext cx="3280116" cy="369332"/>
          </a:xfrm>
          <a:prstGeom prst="rect">
            <a:avLst/>
          </a:prstGeom>
          <a:noFill/>
        </p:spPr>
        <p:txBody>
          <a:bodyPr wrap="square" rtlCol="0">
            <a:spAutoFit/>
          </a:bodyPr>
          <a:lstStyle/>
          <a:p>
            <a:pPr algn="ctr" defTabSz="514350" eaLnBrk="1" fontAlgn="auto" hangingPunct="1">
              <a:spcBef>
                <a:spcPts val="0"/>
              </a:spcBef>
              <a:spcAft>
                <a:spcPts val="0"/>
              </a:spcAft>
            </a:pPr>
            <a:r>
              <a:rPr lang="zh-CN" altLang="en-US" b="1" dirty="0">
                <a:solidFill>
                  <a:srgbClr val="000000"/>
                </a:solidFill>
                <a:latin typeface="Arial"/>
                <a:ea typeface="微软雅黑"/>
              </a:rPr>
              <a:t>扫描隧道显微镜  </a:t>
            </a:r>
            <a:r>
              <a:rPr lang="en-US" altLang="zh-CN" b="1" dirty="0">
                <a:solidFill>
                  <a:srgbClr val="000000"/>
                </a:solidFill>
                <a:latin typeface="Arial"/>
                <a:ea typeface="微软雅黑"/>
              </a:rPr>
              <a:t>&gt;1000 </a:t>
            </a:r>
            <a:r>
              <a:rPr lang="zh-CN" altLang="en-US" b="1" dirty="0">
                <a:solidFill>
                  <a:srgbClr val="000000"/>
                </a:solidFill>
                <a:latin typeface="Arial"/>
                <a:ea typeface="微软雅黑"/>
              </a:rPr>
              <a:t>万倍    </a:t>
            </a:r>
            <a:endParaRPr lang="en-US" altLang="zh-CN" b="1" dirty="0">
              <a:solidFill>
                <a:srgbClr val="000000"/>
              </a:solidFill>
              <a:latin typeface="Arial"/>
              <a:ea typeface="微软雅黑"/>
            </a:endParaRPr>
          </a:p>
        </p:txBody>
      </p:sp>
      <p:sp>
        <p:nvSpPr>
          <p:cNvPr id="11" name="文本框 10"/>
          <p:cNvSpPr txBox="1"/>
          <p:nvPr/>
        </p:nvSpPr>
        <p:spPr>
          <a:xfrm>
            <a:off x="679213" y="5862250"/>
            <a:ext cx="3964795" cy="369332"/>
          </a:xfrm>
          <a:prstGeom prst="rect">
            <a:avLst/>
          </a:prstGeom>
          <a:noFill/>
        </p:spPr>
        <p:txBody>
          <a:bodyPr wrap="square" rtlCol="0">
            <a:spAutoFit/>
          </a:bodyPr>
          <a:lstStyle/>
          <a:p>
            <a:pPr algn="ctr" defTabSz="514350" eaLnBrk="1" fontAlgn="auto" hangingPunct="1">
              <a:spcBef>
                <a:spcPts val="0"/>
              </a:spcBef>
              <a:spcAft>
                <a:spcPts val="0"/>
              </a:spcAft>
            </a:pPr>
            <a:r>
              <a:rPr lang="zh-CN" altLang="en-US" b="1" dirty="0">
                <a:solidFill>
                  <a:srgbClr val="000000"/>
                </a:solidFill>
                <a:latin typeface="Arial"/>
                <a:ea typeface="微软雅黑"/>
              </a:rPr>
              <a:t>透射电子显微镜（</a:t>
            </a:r>
            <a:r>
              <a:rPr lang="en-US" altLang="zh-CN" b="1" dirty="0">
                <a:solidFill>
                  <a:srgbClr val="000000"/>
                </a:solidFill>
                <a:latin typeface="Arial"/>
                <a:ea typeface="微软雅黑"/>
              </a:rPr>
              <a:t>TEM</a:t>
            </a:r>
            <a:r>
              <a:rPr lang="zh-CN" altLang="en-US" b="1" dirty="0">
                <a:solidFill>
                  <a:srgbClr val="000000"/>
                </a:solidFill>
                <a:latin typeface="Arial"/>
                <a:ea typeface="微软雅黑"/>
              </a:rPr>
              <a:t>）</a:t>
            </a:r>
            <a:r>
              <a:rPr lang="en-US" altLang="zh-CN" b="1" dirty="0">
                <a:solidFill>
                  <a:srgbClr val="000000"/>
                </a:solidFill>
                <a:latin typeface="Arial"/>
                <a:ea typeface="微软雅黑"/>
              </a:rPr>
              <a:t>&gt;100 </a:t>
            </a:r>
            <a:r>
              <a:rPr lang="zh-CN" altLang="en-US" b="1" dirty="0">
                <a:solidFill>
                  <a:srgbClr val="000000"/>
                </a:solidFill>
                <a:latin typeface="Arial"/>
                <a:ea typeface="微软雅黑"/>
              </a:rPr>
              <a:t>万倍    </a:t>
            </a:r>
            <a:endParaRPr lang="en-US" altLang="zh-CN" b="1" dirty="0">
              <a:solidFill>
                <a:srgbClr val="000000"/>
              </a:solidFill>
              <a:latin typeface="Arial"/>
              <a:ea typeface="微软雅黑"/>
            </a:endParaRPr>
          </a:p>
        </p:txBody>
      </p:sp>
      <p:pic>
        <p:nvPicPr>
          <p:cNvPr id="13" name="图片 12">
            <a:extLst>
              <a:ext uri="{FF2B5EF4-FFF2-40B4-BE49-F238E27FC236}">
                <a16:creationId xmlns:a16="http://schemas.microsoft.com/office/drawing/2014/main" xmlns="" id="{ADCB4BC0-88FC-4D42-8E8C-437B28C055F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02280" y="1680546"/>
            <a:ext cx="2067155" cy="1497974"/>
          </a:xfrm>
          <a:prstGeom prst="rect">
            <a:avLst/>
          </a:prstGeom>
        </p:spPr>
      </p:pic>
      <p:pic>
        <p:nvPicPr>
          <p:cNvPr id="14" name="图片 13">
            <a:extLst>
              <a:ext uri="{FF2B5EF4-FFF2-40B4-BE49-F238E27FC236}">
                <a16:creationId xmlns:a16="http://schemas.microsoft.com/office/drawing/2014/main" xmlns="" id="{E6F0BCE1-458A-48D4-8794-F2235703804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25438" y="1642994"/>
            <a:ext cx="2246962" cy="1497974"/>
          </a:xfrm>
          <a:prstGeom prst="rect">
            <a:avLst/>
          </a:prstGeom>
        </p:spPr>
      </p:pic>
      <p:pic>
        <p:nvPicPr>
          <p:cNvPr id="15" name="图片 14">
            <a:extLst>
              <a:ext uri="{FF2B5EF4-FFF2-40B4-BE49-F238E27FC236}">
                <a16:creationId xmlns:a16="http://schemas.microsoft.com/office/drawing/2014/main" xmlns="" id="{3DB41C0A-2FBE-40B7-A5AC-26E675D6D316}"/>
              </a:ext>
            </a:extLst>
          </p:cNvPr>
          <p:cNvPicPr>
            <a:picLocks noChangeAspect="1"/>
          </p:cNvPicPr>
          <p:nvPr/>
        </p:nvPicPr>
        <p:blipFill>
          <a:blip r:embed="rId5"/>
          <a:stretch>
            <a:fillRect/>
          </a:stretch>
        </p:blipFill>
        <p:spPr>
          <a:xfrm>
            <a:off x="1234152" y="3846523"/>
            <a:ext cx="3049816" cy="2030749"/>
          </a:xfrm>
          <a:prstGeom prst="rect">
            <a:avLst/>
          </a:prstGeom>
        </p:spPr>
      </p:pic>
      <p:pic>
        <p:nvPicPr>
          <p:cNvPr id="16" name="图片 15">
            <a:extLst>
              <a:ext uri="{FF2B5EF4-FFF2-40B4-BE49-F238E27FC236}">
                <a16:creationId xmlns:a16="http://schemas.microsoft.com/office/drawing/2014/main" xmlns="" id="{8D9F2B7C-2781-452C-915D-DC665017564B}"/>
              </a:ext>
            </a:extLst>
          </p:cNvPr>
          <p:cNvPicPr>
            <a:picLocks noChangeAspect="1"/>
          </p:cNvPicPr>
          <p:nvPr/>
        </p:nvPicPr>
        <p:blipFill>
          <a:blip r:embed="rId6"/>
          <a:stretch>
            <a:fillRect/>
          </a:stretch>
        </p:blipFill>
        <p:spPr>
          <a:xfrm>
            <a:off x="5580112" y="3856208"/>
            <a:ext cx="2853035" cy="2006042"/>
          </a:xfrm>
          <a:prstGeom prst="rect">
            <a:avLst/>
          </a:prstGeom>
        </p:spPr>
      </p:pic>
      <p:sp>
        <p:nvSpPr>
          <p:cNvPr id="18" name="Text Box 26">
            <a:extLst>
              <a:ext uri="{FF2B5EF4-FFF2-40B4-BE49-F238E27FC236}">
                <a16:creationId xmlns:a16="http://schemas.microsoft.com/office/drawing/2014/main" xmlns="" id="{08904F68-3274-42EE-BAB5-988174CB0DA6}"/>
              </a:ext>
            </a:extLst>
          </p:cNvPr>
          <p:cNvSpPr txBox="1">
            <a:spLocks noChangeArrowheads="1"/>
          </p:cNvSpPr>
          <p:nvPr/>
        </p:nvSpPr>
        <p:spPr bwMode="auto">
          <a:xfrm>
            <a:off x="203744" y="89340"/>
            <a:ext cx="533511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rgbClr val="000000"/>
                </a:solidFill>
                <a:latin typeface="黑体" panose="02010609060101010101" pitchFamily="49" charset="-122"/>
              </a:rPr>
              <a:t>生活中的物理：病毒的观测 </a:t>
            </a:r>
          </a:p>
        </p:txBody>
      </p:sp>
      <p:grpSp>
        <p:nvGrpSpPr>
          <p:cNvPr id="19" name="组合 18">
            <a:extLst>
              <a:ext uri="{FF2B5EF4-FFF2-40B4-BE49-F238E27FC236}">
                <a16:creationId xmlns:a16="http://schemas.microsoft.com/office/drawing/2014/main" xmlns="" id="{A50BA74E-4340-47AC-83CE-8ECC3F629A4F}"/>
              </a:ext>
            </a:extLst>
          </p:cNvPr>
          <p:cNvGrpSpPr/>
          <p:nvPr/>
        </p:nvGrpSpPr>
        <p:grpSpPr>
          <a:xfrm>
            <a:off x="180389" y="348727"/>
            <a:ext cx="9144163" cy="461665"/>
            <a:chOff x="427383" y="763200"/>
            <a:chExt cx="11688417" cy="461665"/>
          </a:xfrm>
        </p:grpSpPr>
        <p:sp>
          <p:nvSpPr>
            <p:cNvPr id="20" name="矩形 19">
              <a:extLst>
                <a:ext uri="{FF2B5EF4-FFF2-40B4-BE49-F238E27FC236}">
                  <a16:creationId xmlns:a16="http://schemas.microsoft.com/office/drawing/2014/main" xmlns="" id="{5825C5B4-6635-4062-B002-08F517BF5CA7}"/>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xmlns="" id="{E64749C8-7B05-471A-9887-7D0343E759AC}"/>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2" name="矩形 1">
            <a:extLst>
              <a:ext uri="{FF2B5EF4-FFF2-40B4-BE49-F238E27FC236}">
                <a16:creationId xmlns:a16="http://schemas.microsoft.com/office/drawing/2014/main" xmlns="" id="{3594BCD8-E872-9892-4E8A-44C29D90FDF0}"/>
              </a:ext>
            </a:extLst>
          </p:cNvPr>
          <p:cNvSpPr/>
          <p:nvPr/>
        </p:nvSpPr>
        <p:spPr>
          <a:xfrm>
            <a:off x="348806" y="949806"/>
            <a:ext cx="5742292" cy="461665"/>
          </a:xfrm>
          <a:prstGeom prst="rect">
            <a:avLst/>
          </a:prstGeom>
        </p:spPr>
        <p:txBody>
          <a:bodyPr wrap="square">
            <a:spAutoFit/>
          </a:bodyPr>
          <a:lstStyle/>
          <a:p>
            <a:r>
              <a:rPr lang="zh-CN" altLang="en-US" sz="2400" spc="169" noProof="1">
                <a:solidFill>
                  <a:srgbClr val="00B0F0"/>
                </a:solidFill>
                <a:sym typeface="+mn-ea"/>
              </a:rPr>
              <a:t>显微镜的发展史</a:t>
            </a:r>
          </a:p>
        </p:txBody>
      </p:sp>
    </p:spTree>
    <p:extLst>
      <p:ext uri="{BB962C8B-B14F-4D97-AF65-F5344CB8AC3E}">
        <p14:creationId xmlns:p14="http://schemas.microsoft.com/office/powerpoint/2010/main" xmlns="" val="1084027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88"/>
          <p:cNvSpPr txBox="1">
            <a:spLocks noChangeArrowheads="1"/>
          </p:cNvSpPr>
          <p:nvPr/>
        </p:nvSpPr>
        <p:spPr bwMode="gray">
          <a:xfrm>
            <a:off x="3553214" y="587400"/>
            <a:ext cx="5362575"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ts val="3600"/>
              </a:lnSpc>
            </a:pPr>
            <a:r>
              <a:rPr lang="zh-CN" altLang="en-US" sz="2800" b="1" dirty="0">
                <a:solidFill>
                  <a:prstClr val="white"/>
                </a:solidFill>
                <a:latin typeface="黑体" panose="02010609060101010101" pitchFamily="49" charset="-122"/>
              </a:rPr>
              <a:t>实验目的</a:t>
            </a:r>
            <a:endParaRPr lang="en-US" altLang="zh-CN" sz="2800" b="1" dirty="0">
              <a:solidFill>
                <a:prstClr val="white"/>
              </a:solidFill>
              <a:latin typeface="黑体" panose="02010609060101010101" pitchFamily="49" charset="-122"/>
            </a:endParaRPr>
          </a:p>
        </p:txBody>
      </p:sp>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3" name="矩形 2"/>
          <p:cNvSpPr/>
          <p:nvPr/>
        </p:nvSpPr>
        <p:spPr>
          <a:xfrm>
            <a:off x="323915" y="94115"/>
            <a:ext cx="1832553" cy="553998"/>
          </a:xfrm>
          <a:prstGeom prst="rect">
            <a:avLst/>
          </a:prstGeom>
        </p:spPr>
        <p:txBody>
          <a:bodyPr wrap="none">
            <a:spAutoFit/>
          </a:bodyPr>
          <a:lstStyle/>
          <a:p>
            <a:pPr>
              <a:lnSpc>
                <a:spcPts val="3600"/>
              </a:lnSpc>
            </a:pPr>
            <a:r>
              <a:rPr lang="zh-CN" altLang="en-US" sz="3200" b="1" dirty="0">
                <a:solidFill>
                  <a:srgbClr val="5B9BD5"/>
                </a:solidFill>
                <a:latin typeface="宋体" panose="02010600030101010101" pitchFamily="2" charset="-122"/>
              </a:rPr>
              <a:t>上课时间</a:t>
            </a:r>
          </a:p>
        </p:txBody>
      </p:sp>
      <p:sp>
        <p:nvSpPr>
          <p:cNvPr id="4" name="Rectangle 4">
            <a:extLst>
              <a:ext uri="{FF2B5EF4-FFF2-40B4-BE49-F238E27FC236}">
                <a16:creationId xmlns:a16="http://schemas.microsoft.com/office/drawing/2014/main" xmlns="" id="{BEF396B4-A50B-8EC9-1910-AEB147D795A4}"/>
              </a:ext>
            </a:extLst>
          </p:cNvPr>
          <p:cNvSpPr>
            <a:spLocks noChangeArrowheads="1"/>
          </p:cNvSpPr>
          <p:nvPr/>
        </p:nvSpPr>
        <p:spPr bwMode="auto">
          <a:xfrm>
            <a:off x="356189" y="1208706"/>
            <a:ext cx="8077200" cy="24216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dirty="0">
                <a:solidFill>
                  <a:srgbClr val="00B0F0"/>
                </a:solidFill>
                <a:latin typeface="等线" panose="020F0502020204030204"/>
              </a:rPr>
              <a:t>下午：</a:t>
            </a:r>
            <a:r>
              <a:rPr lang="en-US" altLang="zh-CN" b="1" dirty="0">
                <a:solidFill>
                  <a:srgbClr val="000000"/>
                </a:solidFill>
                <a:latin typeface="Times New Roman" panose="02020603050405020304" pitchFamily="18" charset="0"/>
                <a:cs typeface="Times New Roman" panose="02020603050405020304" pitchFamily="18" charset="0"/>
              </a:rPr>
              <a:t>2:00 - 5:00</a:t>
            </a:r>
          </a:p>
          <a:p>
            <a:pPr eaLnBrk="1" hangingPunct="1">
              <a:lnSpc>
                <a:spcPct val="150000"/>
              </a:lnSpc>
              <a:buFontTx/>
              <a:buNone/>
            </a:pPr>
            <a:r>
              <a:rPr lang="zh-CN" altLang="en-US" dirty="0">
                <a:solidFill>
                  <a:srgbClr val="00B0F0"/>
                </a:solidFill>
                <a:latin typeface="等线" panose="020F0502020204030204"/>
              </a:rPr>
              <a:t>晚上：</a:t>
            </a:r>
            <a:r>
              <a:rPr lang="en-US" altLang="zh-CN" b="1" dirty="0">
                <a:solidFill>
                  <a:srgbClr val="000000"/>
                </a:solidFill>
                <a:latin typeface="Times New Roman" panose="02020603050405020304" pitchFamily="18" charset="0"/>
                <a:cs typeface="Times New Roman" panose="02020603050405020304" pitchFamily="18" charset="0"/>
              </a:rPr>
              <a:t>7:00 - 10:00 </a:t>
            </a:r>
          </a:p>
          <a:p>
            <a:pPr eaLnBrk="1" hangingPunct="1">
              <a:lnSpc>
                <a:spcPct val="150000"/>
              </a:lnSpc>
              <a:buFontTx/>
              <a:buNone/>
            </a:pPr>
            <a:r>
              <a:rPr lang="zh-CN" altLang="en-US" dirty="0">
                <a:solidFill>
                  <a:srgbClr val="00B0F0"/>
                </a:solidFill>
                <a:latin typeface="等线" panose="020F0502020204030204"/>
              </a:rPr>
              <a:t>整点点名</a:t>
            </a:r>
            <a:endParaRPr lang="en-US" altLang="zh-CN" dirty="0">
              <a:solidFill>
                <a:srgbClr val="00B0F0"/>
              </a:solidFill>
              <a:latin typeface="等线" panose="020F0502020204030204"/>
            </a:endParaRPr>
          </a:p>
        </p:txBody>
      </p:sp>
      <p:sp>
        <p:nvSpPr>
          <p:cNvPr id="5" name="Text Box 5">
            <a:extLst>
              <a:ext uri="{FF2B5EF4-FFF2-40B4-BE49-F238E27FC236}">
                <a16:creationId xmlns:a16="http://schemas.microsoft.com/office/drawing/2014/main" xmlns="" id="{BAA265B0-449D-0367-A2A4-BAF55CD9F1F0}"/>
              </a:ext>
            </a:extLst>
          </p:cNvPr>
          <p:cNvSpPr txBox="1">
            <a:spLocks noChangeArrowheads="1"/>
          </p:cNvSpPr>
          <p:nvPr/>
        </p:nvSpPr>
        <p:spPr bwMode="auto">
          <a:xfrm>
            <a:off x="381000" y="3991510"/>
            <a:ext cx="8077200" cy="1949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800" dirty="0">
                <a:solidFill>
                  <a:srgbClr val="FF0000"/>
                </a:solidFill>
                <a:latin typeface="Times New Roman" panose="02020603050405020304" pitchFamily="18" charset="0"/>
              </a:rPr>
              <a:t>迟到扣分标准（扣操作分）：</a:t>
            </a:r>
            <a:endParaRPr lang="en-US" altLang="zh-CN" sz="2800" dirty="0">
              <a:solidFill>
                <a:srgbClr val="FF0000"/>
              </a:solidFill>
              <a:latin typeface="Times New Roman" panose="02020603050405020304" pitchFamily="18" charset="0"/>
            </a:endParaRPr>
          </a:p>
          <a:p>
            <a:pPr eaLnBrk="1" hangingPunct="1">
              <a:lnSpc>
                <a:spcPct val="150000"/>
              </a:lnSpc>
              <a:spcBef>
                <a:spcPct val="0"/>
              </a:spcBef>
              <a:buFontTx/>
              <a:buNone/>
            </a:pPr>
            <a:r>
              <a:rPr lang="en-US" altLang="zh-CN" sz="2800" dirty="0">
                <a:solidFill>
                  <a:srgbClr val="FF0000"/>
                </a:solidFill>
                <a:latin typeface="Times New Roman" panose="02020603050405020304" pitchFamily="18" charset="0"/>
              </a:rPr>
              <a:t>2</a:t>
            </a:r>
            <a:r>
              <a:rPr lang="zh-CN" altLang="en-US" sz="2800" dirty="0">
                <a:solidFill>
                  <a:srgbClr val="FF0000"/>
                </a:solidFill>
                <a:latin typeface="Times New Roman" panose="02020603050405020304" pitchFamily="18" charset="0"/>
              </a:rPr>
              <a:t>分</a:t>
            </a:r>
            <a:r>
              <a:rPr lang="en-US" altLang="zh-CN" sz="2800" dirty="0">
                <a:solidFill>
                  <a:srgbClr val="FF0000"/>
                </a:solidFill>
                <a:latin typeface="Times New Roman" panose="02020603050405020304" pitchFamily="18" charset="0"/>
              </a:rPr>
              <a:t>/</a:t>
            </a:r>
            <a:r>
              <a:rPr lang="en-US" altLang="zh-CN" sz="2800" dirty="0">
                <a:solidFill>
                  <a:srgbClr val="FF0000"/>
                </a:solidFill>
                <a:latin typeface="Times New Roman" panose="02020603050405020304" pitchFamily="18" charset="0"/>
                <a:sym typeface="Symbol" panose="05050102010706020507" pitchFamily="18" charset="2"/>
              </a:rPr>
              <a:t></a:t>
            </a:r>
            <a:r>
              <a:rPr lang="en-US" altLang="zh-CN" sz="2800" dirty="0">
                <a:solidFill>
                  <a:srgbClr val="FF0000"/>
                </a:solidFill>
                <a:latin typeface="Times New Roman" panose="02020603050405020304" pitchFamily="18" charset="0"/>
              </a:rPr>
              <a:t>5</a:t>
            </a:r>
            <a:r>
              <a:rPr lang="zh-CN" altLang="en-US" sz="2800" dirty="0">
                <a:solidFill>
                  <a:srgbClr val="FF0000"/>
                </a:solidFill>
                <a:latin typeface="Times New Roman" panose="02020603050405020304" pitchFamily="18" charset="0"/>
              </a:rPr>
              <a:t>分钟； </a:t>
            </a:r>
            <a:r>
              <a:rPr lang="en-US" altLang="zh-CN" sz="2800" dirty="0">
                <a:solidFill>
                  <a:srgbClr val="FF0000"/>
                </a:solidFill>
                <a:latin typeface="Times New Roman" panose="02020603050405020304" pitchFamily="18" charset="0"/>
              </a:rPr>
              <a:t>5</a:t>
            </a:r>
            <a:r>
              <a:rPr lang="zh-CN" altLang="en-US" sz="2800" dirty="0">
                <a:solidFill>
                  <a:srgbClr val="FF0000"/>
                </a:solidFill>
                <a:latin typeface="Times New Roman" panose="02020603050405020304" pitchFamily="18" charset="0"/>
              </a:rPr>
              <a:t>分</a:t>
            </a:r>
            <a:r>
              <a:rPr lang="en-US" altLang="zh-CN" sz="2800" dirty="0">
                <a:solidFill>
                  <a:srgbClr val="FF0000"/>
                </a:solidFill>
                <a:latin typeface="Times New Roman" panose="02020603050405020304" pitchFamily="18" charset="0"/>
              </a:rPr>
              <a:t>/</a:t>
            </a:r>
            <a:r>
              <a:rPr lang="en-US" altLang="zh-CN" sz="2800" dirty="0">
                <a:solidFill>
                  <a:srgbClr val="FF0000"/>
                </a:solidFill>
                <a:latin typeface="Times New Roman" panose="02020603050405020304" pitchFamily="18" charset="0"/>
                <a:sym typeface="Symbol" panose="05050102010706020507" pitchFamily="18" charset="2"/>
              </a:rPr>
              <a:t></a:t>
            </a:r>
            <a:r>
              <a:rPr lang="en-US" altLang="zh-CN" sz="2800" dirty="0">
                <a:solidFill>
                  <a:srgbClr val="FF0000"/>
                </a:solidFill>
                <a:latin typeface="Times New Roman" panose="02020603050405020304" pitchFamily="18" charset="0"/>
              </a:rPr>
              <a:t>10</a:t>
            </a:r>
            <a:r>
              <a:rPr lang="zh-CN" altLang="en-US" sz="2800" dirty="0">
                <a:solidFill>
                  <a:srgbClr val="FF0000"/>
                </a:solidFill>
                <a:latin typeface="Times New Roman" panose="02020603050405020304" pitchFamily="18" charset="0"/>
              </a:rPr>
              <a:t>分钟； </a:t>
            </a:r>
            <a:r>
              <a:rPr lang="en-US" altLang="zh-CN" sz="2800" dirty="0">
                <a:solidFill>
                  <a:srgbClr val="FF0000"/>
                </a:solidFill>
                <a:latin typeface="Times New Roman" panose="02020603050405020304" pitchFamily="18" charset="0"/>
              </a:rPr>
              <a:t>10</a:t>
            </a:r>
            <a:r>
              <a:rPr lang="zh-CN" altLang="en-US" sz="2800" dirty="0">
                <a:solidFill>
                  <a:srgbClr val="FF0000"/>
                </a:solidFill>
                <a:latin typeface="Times New Roman" panose="02020603050405020304" pitchFamily="18" charset="0"/>
              </a:rPr>
              <a:t>分</a:t>
            </a:r>
            <a:r>
              <a:rPr lang="en-US" altLang="zh-CN" sz="2800" dirty="0">
                <a:solidFill>
                  <a:srgbClr val="FF0000"/>
                </a:solidFill>
                <a:latin typeface="Times New Roman" panose="02020603050405020304" pitchFamily="18" charset="0"/>
              </a:rPr>
              <a:t>/</a:t>
            </a:r>
            <a:r>
              <a:rPr lang="en-US" altLang="zh-CN" sz="2800" dirty="0">
                <a:solidFill>
                  <a:srgbClr val="FF0000"/>
                </a:solidFill>
                <a:latin typeface="Times New Roman" panose="02020603050405020304" pitchFamily="18" charset="0"/>
                <a:sym typeface="Symbol" panose="05050102010706020507" pitchFamily="18" charset="2"/>
              </a:rPr>
              <a:t>1</a:t>
            </a:r>
            <a:r>
              <a:rPr lang="en-US" altLang="zh-CN" sz="2800" dirty="0">
                <a:solidFill>
                  <a:srgbClr val="FF0000"/>
                </a:solidFill>
                <a:latin typeface="Times New Roman" panose="02020603050405020304" pitchFamily="18" charset="0"/>
              </a:rPr>
              <a:t>5</a:t>
            </a:r>
            <a:r>
              <a:rPr lang="zh-CN" altLang="en-US" sz="2800" dirty="0">
                <a:solidFill>
                  <a:srgbClr val="FF0000"/>
                </a:solidFill>
                <a:latin typeface="Times New Roman" panose="02020603050405020304" pitchFamily="18" charset="0"/>
              </a:rPr>
              <a:t>分钟</a:t>
            </a:r>
            <a:endParaRPr lang="en-US" altLang="zh-CN" sz="2800" dirty="0">
              <a:solidFill>
                <a:srgbClr val="FF0000"/>
              </a:solidFill>
              <a:latin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超过</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15</a:t>
            </a:r>
            <a:r>
              <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分钟，不允许做实验！</a:t>
            </a:r>
            <a:endParaRPr lang="zh-CN" altLang="en-US" sz="28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201815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C7825B-F79B-E63D-6044-F8CA0005096B}"/>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xmlns="" id="{4D7D1AFA-DE89-8041-4586-C2A14E8A2B1D}"/>
              </a:ext>
            </a:extLst>
          </p:cNvPr>
          <p:cNvGrpSpPr/>
          <p:nvPr/>
        </p:nvGrpSpPr>
        <p:grpSpPr>
          <a:xfrm>
            <a:off x="180388" y="348725"/>
            <a:ext cx="9144163" cy="461665"/>
            <a:chOff x="427383" y="763200"/>
            <a:chExt cx="11688417" cy="461665"/>
          </a:xfrm>
        </p:grpSpPr>
        <p:sp>
          <p:nvSpPr>
            <p:cNvPr id="10" name="矩形 9">
              <a:extLst>
                <a:ext uri="{FF2B5EF4-FFF2-40B4-BE49-F238E27FC236}">
                  <a16:creationId xmlns:a16="http://schemas.microsoft.com/office/drawing/2014/main" xmlns="" id="{124C0521-A607-27E3-BEE8-819D735F3A75}"/>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55F4D9BC-47CC-8518-F22D-7BE518B74E75}"/>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a:extLst>
              <a:ext uri="{FF2B5EF4-FFF2-40B4-BE49-F238E27FC236}">
                <a16:creationId xmlns:a16="http://schemas.microsoft.com/office/drawing/2014/main" xmlns="" id="{E0BE24AE-8347-7DBA-18ED-CEC1E3479279}"/>
              </a:ext>
            </a:extLst>
          </p:cNvPr>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选课的时间节点安排</a:t>
            </a:r>
            <a:endParaRPr lang="en-US" altLang="zh-CN" sz="2800" b="1" dirty="0">
              <a:solidFill>
                <a:srgbClr val="5B9BD5"/>
              </a:solidFill>
              <a:latin typeface="宋体" panose="02010600030101010101" pitchFamily="2" charset="-122"/>
            </a:endParaRPr>
          </a:p>
        </p:txBody>
      </p:sp>
      <p:sp>
        <p:nvSpPr>
          <p:cNvPr id="4" name="Rectangle 5">
            <a:extLst>
              <a:ext uri="{FF2B5EF4-FFF2-40B4-BE49-F238E27FC236}">
                <a16:creationId xmlns:a16="http://schemas.microsoft.com/office/drawing/2014/main" xmlns="" id="{7B0E485D-98A4-50B2-39E1-BAF27B744F7A}"/>
              </a:ext>
            </a:extLst>
          </p:cNvPr>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graphicFrame>
        <p:nvGraphicFramePr>
          <p:cNvPr id="6" name="表格 5">
            <a:extLst>
              <a:ext uri="{FF2B5EF4-FFF2-40B4-BE49-F238E27FC236}">
                <a16:creationId xmlns:a16="http://schemas.microsoft.com/office/drawing/2014/main" xmlns="" id="{A737B693-5DC3-EF28-A474-61065D963D73}"/>
              </a:ext>
            </a:extLst>
          </p:cNvPr>
          <p:cNvGraphicFramePr>
            <a:graphicFrameLocks noGrp="1"/>
          </p:cNvGraphicFramePr>
          <p:nvPr>
            <p:extLst>
              <p:ext uri="{D42A27DB-BD31-4B8C-83A1-F6EECF244321}">
                <p14:modId xmlns:p14="http://schemas.microsoft.com/office/powerpoint/2010/main" xmlns="" val="1227668635"/>
              </p:ext>
            </p:extLst>
          </p:nvPr>
        </p:nvGraphicFramePr>
        <p:xfrm>
          <a:off x="180365" y="973780"/>
          <a:ext cx="8820468" cy="3607346"/>
        </p:xfrm>
        <a:graphic>
          <a:graphicData uri="http://schemas.openxmlformats.org/drawingml/2006/table">
            <a:tbl>
              <a:tblPr firstRow="1" bandRow="1">
                <a:tableStyleId>{5C22544A-7EE6-4342-B048-85BDC9FD1C3A}</a:tableStyleId>
              </a:tblPr>
              <a:tblGrid>
                <a:gridCol w="2807459">
                  <a:extLst>
                    <a:ext uri="{9D8B030D-6E8A-4147-A177-3AD203B41FA5}">
                      <a16:colId xmlns:a16="http://schemas.microsoft.com/office/drawing/2014/main" xmlns="" val="20000"/>
                    </a:ext>
                  </a:extLst>
                </a:gridCol>
                <a:gridCol w="2081314">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1699447">
                  <a:extLst>
                    <a:ext uri="{9D8B030D-6E8A-4147-A177-3AD203B41FA5}">
                      <a16:colId xmlns:a16="http://schemas.microsoft.com/office/drawing/2014/main" xmlns="" val="1064012735"/>
                    </a:ext>
                  </a:extLst>
                </a:gridCol>
              </a:tblGrid>
              <a:tr h="694765">
                <a:tc>
                  <a:txBody>
                    <a:bodyPr/>
                    <a:lstStyle/>
                    <a:p>
                      <a:pPr algn="ctr">
                        <a:lnSpc>
                          <a:spcPct val="150000"/>
                        </a:lnSpc>
                      </a:pPr>
                      <a:r>
                        <a:rPr lang="zh-CN" altLang="en-US" sz="2000" dirty="0"/>
                        <a:t>课堂</a:t>
                      </a:r>
                    </a:p>
                  </a:txBody>
                  <a:tcPr/>
                </a:tc>
                <a:tc>
                  <a:txBody>
                    <a:bodyPr/>
                    <a:lstStyle/>
                    <a:p>
                      <a:pPr algn="ctr">
                        <a:lnSpc>
                          <a:spcPct val="120000"/>
                        </a:lnSpc>
                        <a:spcBef>
                          <a:spcPts val="300"/>
                        </a:spcBef>
                      </a:pPr>
                      <a:r>
                        <a:rPr lang="zh-CN" altLang="en-US" sz="2000" b="1" kern="1200" dirty="0">
                          <a:solidFill>
                            <a:schemeClr val="lt1"/>
                          </a:solidFill>
                          <a:latin typeface="+mn-lt"/>
                          <a:ea typeface="+mn-ea"/>
                          <a:cs typeface="+mn-cs"/>
                        </a:rPr>
                        <a:t>预约开始时间</a:t>
                      </a:r>
                    </a:p>
                  </a:txBody>
                  <a:tcPr marL="68580" marR="68580" marT="0" marB="0" anchor="ctr"/>
                </a:tc>
                <a:tc>
                  <a:txBody>
                    <a:bodyPr/>
                    <a:lstStyle/>
                    <a:p>
                      <a:pPr algn="ctr">
                        <a:lnSpc>
                          <a:spcPct val="120000"/>
                        </a:lnSpc>
                        <a:spcBef>
                          <a:spcPts val="300"/>
                        </a:spcBef>
                      </a:pPr>
                      <a:r>
                        <a:rPr lang="zh-CN" altLang="en-US" sz="2000" b="1" kern="1200" dirty="0">
                          <a:solidFill>
                            <a:schemeClr val="lt1"/>
                          </a:solidFill>
                          <a:latin typeface="+mn-lt"/>
                          <a:ea typeface="+mn-ea"/>
                          <a:cs typeface="+mn-cs"/>
                        </a:rPr>
                        <a:t>开放课堂限制时间</a:t>
                      </a:r>
                    </a:p>
                  </a:txBody>
                  <a:tcPr marL="68580" marR="68580" marT="0" marB="0" anchor="ctr"/>
                </a:tc>
                <a:tc>
                  <a:txBody>
                    <a:bodyPr/>
                    <a:lstStyle/>
                    <a:p>
                      <a:pPr algn="ctr">
                        <a:lnSpc>
                          <a:spcPct val="120000"/>
                        </a:lnSpc>
                        <a:spcBef>
                          <a:spcPts val="300"/>
                        </a:spcBef>
                      </a:pPr>
                      <a:r>
                        <a:rPr lang="zh-CN" altLang="en-US" sz="2000" b="1" kern="1200" dirty="0">
                          <a:solidFill>
                            <a:schemeClr val="lt1"/>
                          </a:solidFill>
                          <a:latin typeface="+mn-lt"/>
                          <a:ea typeface="+mn-ea"/>
                          <a:cs typeface="+mn-cs"/>
                        </a:rPr>
                        <a:t>预约结束时间</a:t>
                      </a:r>
                    </a:p>
                  </a:txBody>
                  <a:tcPr marL="68580" marR="68580" marT="0" marB="0" anchor="ctr"/>
                </a:tc>
                <a:extLst>
                  <a:ext uri="{0D108BD9-81ED-4DB2-BD59-A6C34878D82A}">
                    <a16:rowId xmlns:a16="http://schemas.microsoft.com/office/drawing/2014/main" xmlns="" val="10000"/>
                  </a:ext>
                </a:extLst>
              </a:tr>
              <a:tr h="885475">
                <a:tc>
                  <a:txBody>
                    <a:bodyPr/>
                    <a:lstStyle/>
                    <a:p>
                      <a:pPr algn="ctr">
                        <a:lnSpc>
                          <a:spcPct val="100000"/>
                        </a:lnSpc>
                      </a:pPr>
                      <a:r>
                        <a:rPr lang="en-US" altLang="zh-CN" sz="1800" b="0" dirty="0">
                          <a:latin typeface="宋体" panose="02010600030101010101" pitchFamily="2" charset="-122"/>
                          <a:ea typeface="宋体" panose="02010600030101010101" pitchFamily="2" charset="-122"/>
                        </a:rPr>
                        <a:t>PHYS1008A.01(</a:t>
                      </a:r>
                      <a:r>
                        <a:rPr lang="zh-CN" altLang="en-US" sz="1800" b="0" dirty="0">
                          <a:latin typeface="宋体" panose="02010600030101010101" pitchFamily="2" charset="-122"/>
                          <a:ea typeface="宋体" panose="02010600030101010101" pitchFamily="2" charset="-122"/>
                        </a:rPr>
                        <a:t>一下</a:t>
                      </a:r>
                      <a:r>
                        <a:rPr lang="en-US" altLang="zh-CN" sz="1800" b="0" dirty="0">
                          <a:latin typeface="宋体" panose="02010600030101010101" pitchFamily="2" charset="-122"/>
                          <a:ea typeface="宋体" panose="02010600030101010101" pitchFamily="2" charset="-122"/>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b="0" dirty="0">
                          <a:latin typeface="宋体" panose="02010600030101010101" pitchFamily="2" charset="-122"/>
                          <a:ea typeface="宋体" panose="02010600030101010101" pitchFamily="2" charset="-122"/>
                        </a:rPr>
                        <a:t>PHYS1008A.02(</a:t>
                      </a:r>
                      <a:r>
                        <a:rPr lang="zh-CN" altLang="en-US" sz="1800" b="0" dirty="0">
                          <a:latin typeface="宋体" panose="02010600030101010101" pitchFamily="2" charset="-122"/>
                          <a:ea typeface="宋体" panose="02010600030101010101" pitchFamily="2" charset="-122"/>
                        </a:rPr>
                        <a:t>一下</a:t>
                      </a:r>
                      <a:r>
                        <a:rPr lang="en-US" altLang="zh-CN" sz="1800" b="0" dirty="0">
                          <a:latin typeface="宋体" panose="02010600030101010101" pitchFamily="2" charset="-122"/>
                          <a:ea typeface="宋体" panose="02010600030101010101" pitchFamily="2" charset="-122"/>
                        </a:rPr>
                        <a:t>)</a:t>
                      </a:r>
                      <a:endParaRPr lang="zh-CN" altLang="en-US" sz="1800" b="0" dirty="0">
                        <a:latin typeface="宋体" panose="02010600030101010101" pitchFamily="2" charset="-122"/>
                        <a:ea typeface="宋体" panose="02010600030101010101" pitchFamily="2" charset="-122"/>
                      </a:endParaRPr>
                    </a:p>
                  </a:txBody>
                  <a:tcPr anchor="ctr"/>
                </a:tc>
                <a:tc>
                  <a:txBody>
                    <a:bodyPr/>
                    <a:lstStyle/>
                    <a:p>
                      <a:pPr algn="ctr">
                        <a:lnSpc>
                          <a:spcPct val="120000"/>
                        </a:lnSpc>
                        <a:spcBef>
                          <a:spcPts val="300"/>
                        </a:spcBef>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月</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13</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日上午</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7:30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3">
                  <a:txBody>
                    <a:bodyPr/>
                    <a:lstStyle/>
                    <a:p>
                      <a:pPr algn="ctr">
                        <a:lnSpc>
                          <a:spcPct val="150000"/>
                        </a:lnSpc>
                      </a:pPr>
                      <a:r>
                        <a:rPr lang="en-US" altLang="zh-CN" sz="1800" dirty="0">
                          <a:latin typeface="Times New Roman" panose="02020603050405020304" pitchFamily="18" charset="0"/>
                          <a:cs typeface="Times New Roman" panose="02020603050405020304" pitchFamily="18" charset="0"/>
                        </a:rPr>
                        <a:t>3</a:t>
                      </a:r>
                      <a:r>
                        <a:rPr lang="zh-CN" altLang="en-US" sz="1800" dirty="0">
                          <a:latin typeface="Times New Roman" panose="02020603050405020304" pitchFamily="18" charset="0"/>
                          <a:cs typeface="Times New Roman" panose="02020603050405020304" pitchFamily="18" charset="0"/>
                        </a:rPr>
                        <a:t>月</a:t>
                      </a:r>
                      <a:r>
                        <a:rPr lang="en-US" altLang="zh-CN" sz="1800" dirty="0">
                          <a:latin typeface="Times New Roman" panose="02020603050405020304" pitchFamily="18" charset="0"/>
                          <a:cs typeface="Times New Roman" panose="02020603050405020304" pitchFamily="18" charset="0"/>
                        </a:rPr>
                        <a:t>14</a:t>
                      </a:r>
                      <a:r>
                        <a:rPr lang="zh-CN" altLang="en-US" sz="1800" dirty="0">
                          <a:latin typeface="Times New Roman" panose="02020603050405020304" pitchFamily="18" charset="0"/>
                          <a:cs typeface="Times New Roman" panose="02020603050405020304" pitchFamily="18" charset="0"/>
                        </a:rPr>
                        <a:t>日</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中午</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12:30</a:t>
                      </a:r>
                      <a:endParaRPr lang="en-US" altLang="zh-CN" sz="1800" dirty="0">
                        <a:latin typeface="Times New Roman" panose="02020603050405020304" pitchFamily="18" charset="0"/>
                        <a:cs typeface="Times New Roman" panose="02020603050405020304" pitchFamily="18" charset="0"/>
                      </a:endParaRPr>
                    </a:p>
                    <a:p>
                      <a:pPr algn="ctr">
                        <a:lnSpc>
                          <a:spcPct val="150000"/>
                        </a:lnSpc>
                      </a:pPr>
                      <a:r>
                        <a:rPr lang="zh-CN" altLang="en-US" sz="1800" dirty="0">
                          <a:latin typeface="Times New Roman" panose="02020603050405020304" pitchFamily="18" charset="0"/>
                          <a:cs typeface="Times New Roman" panose="02020603050405020304" pitchFamily="18" charset="0"/>
                        </a:rPr>
                        <a:t>（开放课堂限制后，将可以选择非自己所在课堂时间段的实验）</a:t>
                      </a:r>
                    </a:p>
                  </a:txBody>
                  <a:tcPr anchor="ctr"/>
                </a:tc>
                <a:tc rowSpan="3">
                  <a:txBody>
                    <a:bodyPr/>
                    <a:lstStyle/>
                    <a:p>
                      <a:pPr algn="ctr">
                        <a:lnSpc>
                          <a:spcPct val="150000"/>
                        </a:lnSpc>
                      </a:pPr>
                      <a:r>
                        <a:rPr lang="en-US" altLang="zh-CN" sz="1800" dirty="0">
                          <a:latin typeface="Times New Roman" panose="02020603050405020304" pitchFamily="18" charset="0"/>
                          <a:cs typeface="Times New Roman" panose="02020603050405020304" pitchFamily="18" charset="0"/>
                        </a:rPr>
                        <a:t>3</a:t>
                      </a:r>
                      <a:r>
                        <a:rPr lang="zh-CN" altLang="en-US" sz="1800" dirty="0">
                          <a:latin typeface="Times New Roman" panose="02020603050405020304" pitchFamily="18" charset="0"/>
                          <a:cs typeface="Times New Roman" panose="02020603050405020304" pitchFamily="18" charset="0"/>
                        </a:rPr>
                        <a:t>月</a:t>
                      </a:r>
                      <a:r>
                        <a:rPr lang="en-US" altLang="zh-CN" sz="1800" dirty="0">
                          <a:latin typeface="Times New Roman" panose="02020603050405020304" pitchFamily="18" charset="0"/>
                          <a:cs typeface="Times New Roman" panose="02020603050405020304" pitchFamily="18" charset="0"/>
                        </a:rPr>
                        <a:t>16</a:t>
                      </a:r>
                      <a:r>
                        <a:rPr lang="zh-CN" altLang="en-US" sz="1800" dirty="0">
                          <a:latin typeface="Times New Roman" panose="02020603050405020304" pitchFamily="18" charset="0"/>
                          <a:cs typeface="Times New Roman" panose="02020603050405020304" pitchFamily="18" charset="0"/>
                        </a:rPr>
                        <a:t>日晚上</a:t>
                      </a:r>
                      <a:r>
                        <a:rPr lang="en-US" altLang="zh-CN" sz="1800" dirty="0">
                          <a:latin typeface="Times New Roman" panose="02020603050405020304" pitchFamily="18" charset="0"/>
                          <a:cs typeface="Times New Roman" panose="02020603050405020304" pitchFamily="18" charset="0"/>
                        </a:rPr>
                        <a:t>23:59</a:t>
                      </a:r>
                      <a:endParaRPr lang="zh-CN" alt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885475">
                <a:tc>
                  <a:txBody>
                    <a:bodyPr/>
                    <a:lstStyle/>
                    <a:p>
                      <a:pPr algn="ctr">
                        <a:lnSpc>
                          <a:spcPct val="100000"/>
                        </a:lnSpc>
                      </a:pPr>
                      <a:r>
                        <a:rPr lang="en-US" altLang="zh-CN" sz="1800" b="0" dirty="0">
                          <a:latin typeface="宋体" panose="02010600030101010101" pitchFamily="2" charset="-122"/>
                          <a:ea typeface="宋体" panose="02010600030101010101" pitchFamily="2" charset="-122"/>
                        </a:rPr>
                        <a:t>PHYS1008A.03(</a:t>
                      </a:r>
                      <a:r>
                        <a:rPr lang="zh-CN" altLang="en-US" sz="1800" b="0" dirty="0">
                          <a:latin typeface="宋体" panose="02010600030101010101" pitchFamily="2" charset="-122"/>
                          <a:ea typeface="宋体" panose="02010600030101010101" pitchFamily="2" charset="-122"/>
                        </a:rPr>
                        <a:t>一晚</a:t>
                      </a:r>
                      <a:r>
                        <a:rPr lang="en-US" altLang="zh-CN" sz="1800" b="0" dirty="0">
                          <a:latin typeface="宋体" panose="02010600030101010101" pitchFamily="2" charset="-122"/>
                          <a:ea typeface="宋体" panose="02010600030101010101" pitchFamily="2" charset="-122"/>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b="0" dirty="0">
                          <a:latin typeface="宋体" panose="02010600030101010101" pitchFamily="2" charset="-122"/>
                          <a:ea typeface="宋体" panose="02010600030101010101" pitchFamily="2" charset="-122"/>
                        </a:rPr>
                        <a:t>PHYS1008A.04(</a:t>
                      </a:r>
                      <a:r>
                        <a:rPr lang="zh-CN" altLang="en-US" sz="1800" b="0" dirty="0">
                          <a:latin typeface="宋体" panose="02010600030101010101" pitchFamily="2" charset="-122"/>
                          <a:ea typeface="宋体" panose="02010600030101010101" pitchFamily="2" charset="-122"/>
                        </a:rPr>
                        <a:t>一晚</a:t>
                      </a:r>
                      <a:r>
                        <a:rPr lang="en-US" altLang="zh-CN" sz="1800" b="0" dirty="0">
                          <a:latin typeface="宋体" panose="02010600030101010101" pitchFamily="2" charset="-122"/>
                          <a:ea typeface="宋体" panose="02010600030101010101" pitchFamily="2" charset="-122"/>
                        </a:rPr>
                        <a:t>)</a:t>
                      </a:r>
                      <a:endParaRPr lang="zh-CN" altLang="en-US" sz="1800" b="0" dirty="0">
                        <a:latin typeface="宋体" panose="02010600030101010101" pitchFamily="2" charset="-122"/>
                        <a:ea typeface="宋体" panose="02010600030101010101" pitchFamily="2" charset="-122"/>
                      </a:endParaRPr>
                    </a:p>
                  </a:txBody>
                  <a:tcPr anchor="ctr"/>
                </a:tc>
                <a:tc>
                  <a:txBody>
                    <a:bodyPr/>
                    <a:lstStyle/>
                    <a:p>
                      <a:pPr algn="ctr">
                        <a:lnSpc>
                          <a:spcPct val="120000"/>
                        </a:lnSpc>
                        <a:spcBef>
                          <a:spcPts val="300"/>
                        </a:spcBef>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月</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13</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日中午</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12:30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8</a:t>
                      </a:r>
                      <a:endParaRPr lang="zh-CN" altLang="en-US" sz="2000" dirty="0">
                        <a:latin typeface="Times New Roman" panose="02020603050405020304" pitchFamily="18" charset="0"/>
                        <a:cs typeface="Times New Roman" panose="02020603050405020304" pitchFamily="18" charset="0"/>
                      </a:endParaRPr>
                    </a:p>
                  </a:txBody>
                  <a:tcPr/>
                </a:tc>
                <a:tc vMerge="1">
                  <a:txBody>
                    <a:bodyPr/>
                    <a:lstStyle/>
                    <a:p>
                      <a:pPr algn="ctr">
                        <a:lnSpc>
                          <a:spcPct val="150000"/>
                        </a:lnSpc>
                      </a:pP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1141631">
                <a:tc>
                  <a:txBody>
                    <a:bodyPr/>
                    <a:lstStyle/>
                    <a:p>
                      <a:pPr algn="ctr">
                        <a:lnSpc>
                          <a:spcPct val="100000"/>
                        </a:lnSpc>
                      </a:pPr>
                      <a:r>
                        <a:rPr lang="en-US" altLang="zh-CN" sz="1800" b="0" dirty="0">
                          <a:latin typeface="宋体" panose="02010600030101010101" pitchFamily="2" charset="-122"/>
                          <a:ea typeface="宋体" panose="02010600030101010101" pitchFamily="2" charset="-122"/>
                        </a:rPr>
                        <a:t>PHYS1008A.05(</a:t>
                      </a:r>
                      <a:r>
                        <a:rPr lang="zh-CN" altLang="en-US" sz="1800" b="0" dirty="0">
                          <a:latin typeface="宋体" panose="02010600030101010101" pitchFamily="2" charset="-122"/>
                          <a:ea typeface="宋体" panose="02010600030101010101" pitchFamily="2" charset="-122"/>
                        </a:rPr>
                        <a:t>二下</a:t>
                      </a:r>
                      <a:r>
                        <a:rPr lang="en-US" altLang="zh-CN" sz="1800" b="0" dirty="0">
                          <a:latin typeface="宋体" panose="02010600030101010101" pitchFamily="2" charset="-122"/>
                          <a:ea typeface="宋体" panose="02010600030101010101" pitchFamily="2" charset="-122"/>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b="0" dirty="0">
                          <a:latin typeface="宋体" panose="02010600030101010101" pitchFamily="2" charset="-122"/>
                          <a:ea typeface="宋体" panose="02010600030101010101" pitchFamily="2" charset="-122"/>
                        </a:rPr>
                        <a:t>PHYS1008A.06(</a:t>
                      </a:r>
                      <a:r>
                        <a:rPr lang="zh-CN" altLang="en-US" sz="1800" b="0" dirty="0">
                          <a:latin typeface="宋体" panose="02010600030101010101" pitchFamily="2" charset="-122"/>
                          <a:ea typeface="宋体" panose="02010600030101010101" pitchFamily="2" charset="-122"/>
                        </a:rPr>
                        <a:t>二下</a:t>
                      </a:r>
                      <a:r>
                        <a:rPr lang="en-US" altLang="zh-CN" sz="1800" b="0" dirty="0">
                          <a:latin typeface="宋体" panose="02010600030101010101" pitchFamily="2" charset="-122"/>
                          <a:ea typeface="宋体" panose="02010600030101010101" pitchFamily="2" charset="-122"/>
                        </a:rPr>
                        <a:t>)</a:t>
                      </a:r>
                      <a:endParaRPr lang="zh-CN" altLang="en-US" sz="1800" b="0" dirty="0">
                        <a:latin typeface="宋体" panose="02010600030101010101" pitchFamily="2" charset="-122"/>
                        <a:ea typeface="宋体" panose="02010600030101010101" pitchFamily="2" charset="-122"/>
                      </a:endParaRPr>
                    </a:p>
                  </a:txBody>
                  <a:tcPr anchor="ctr"/>
                </a:tc>
                <a:tc>
                  <a:txBody>
                    <a:bodyPr/>
                    <a:lstStyle/>
                    <a:p>
                      <a:pPr algn="ctr">
                        <a:lnSpc>
                          <a:spcPct val="120000"/>
                        </a:lnSpc>
                        <a:spcBef>
                          <a:spcPts val="300"/>
                        </a:spcBef>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月</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13</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日下午</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6:30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vMerge="1">
                  <a:txBody>
                    <a:bodyPr/>
                    <a:lstStyle/>
                    <a:p>
                      <a:pPr algn="ctr">
                        <a:lnSpc>
                          <a:spcPct val="150000"/>
                        </a:lnSpc>
                      </a:pPr>
                      <a:r>
                        <a:rPr lang="en-US" altLang="zh-CN" sz="2000" dirty="0">
                          <a:latin typeface="Times New Roman" panose="02020603050405020304" pitchFamily="18" charset="0"/>
                          <a:cs typeface="Times New Roman" panose="02020603050405020304" pitchFamily="18" charset="0"/>
                        </a:rPr>
                        <a:t>4</a:t>
                      </a:r>
                      <a:endParaRPr lang="zh-CN" altLang="en-US" sz="2000" dirty="0">
                        <a:latin typeface="Times New Roman" panose="02020603050405020304" pitchFamily="18" charset="0"/>
                        <a:cs typeface="Times New Roman" panose="02020603050405020304" pitchFamily="18" charset="0"/>
                      </a:endParaRPr>
                    </a:p>
                  </a:txBody>
                  <a:tcPr/>
                </a:tc>
                <a:tc vMerge="1">
                  <a:txBody>
                    <a:bodyPr/>
                    <a:lstStyle/>
                    <a:p>
                      <a:pPr algn="ctr">
                        <a:lnSpc>
                          <a:spcPct val="150000"/>
                        </a:lnSpc>
                      </a:pP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686858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531974"/>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3" name="标题 1">
            <a:extLst>
              <a:ext uri="{FF2B5EF4-FFF2-40B4-BE49-F238E27FC236}">
                <a16:creationId xmlns:a16="http://schemas.microsoft.com/office/drawing/2014/main" xmlns="" id="{7778EE96-81DD-4CDB-B7E1-20A3442BA686}"/>
              </a:ext>
            </a:extLst>
          </p:cNvPr>
          <p:cNvSpPr>
            <a:spLocks noGrp="1"/>
          </p:cNvSpPr>
          <p:nvPr/>
        </p:nvSpPr>
        <p:spPr>
          <a:xfrm>
            <a:off x="196428" y="78246"/>
            <a:ext cx="7667836" cy="75774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zh-CN" altLang="en-US" sz="3600" b="1" dirty="0">
                <a:solidFill>
                  <a:srgbClr val="00B0F0"/>
                </a:solidFill>
                <a:latin typeface="Times New Roman" panose="02020603050405020304" pitchFamily="18" charset="0"/>
                <a:ea typeface="宋体" panose="02010600030101010101" pitchFamily="2" charset="-122"/>
              </a:rPr>
              <a:t>实验预约选课系统</a:t>
            </a:r>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560" y="1379754"/>
            <a:ext cx="2492308" cy="5400000"/>
          </a:xfrm>
          <a:prstGeom prst="rect">
            <a:avLst/>
          </a:prstGeom>
        </p:spPr>
      </p:pic>
      <p:cxnSp>
        <p:nvCxnSpPr>
          <p:cNvPr id="4" name="直接连接符 3"/>
          <p:cNvCxnSpPr/>
          <p:nvPr/>
        </p:nvCxnSpPr>
        <p:spPr>
          <a:xfrm flipV="1">
            <a:off x="1391167" y="1880559"/>
            <a:ext cx="765438" cy="8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323404" y="1026767"/>
            <a:ext cx="4950394" cy="461665"/>
          </a:xfrm>
          <a:prstGeom prst="rect">
            <a:avLst/>
          </a:prstGeom>
          <a:noFill/>
        </p:spPr>
        <p:txBody>
          <a:bodyPr wrap="none" rtlCol="0">
            <a:spAutoFit/>
          </a:bodyPr>
          <a:lstStyle/>
          <a:p>
            <a:pPr eaLnBrk="1" fontAlgn="auto" hangingPunct="1">
              <a:spcBef>
                <a:spcPts val="0"/>
              </a:spcBef>
              <a:spcAft>
                <a:spcPts val="0"/>
              </a:spcAft>
            </a:pPr>
            <a:r>
              <a:rPr lang="zh-CN" altLang="en-US" sz="2400" b="1" dirty="0">
                <a:solidFill>
                  <a:prstClr val="black"/>
                </a:solidFill>
                <a:latin typeface="等线" panose="020F0502020204030204"/>
              </a:rPr>
              <a:t>登陆页面 </a:t>
            </a:r>
            <a:r>
              <a:rPr lang="en-US" altLang="zh-CN" sz="2400" b="1" dirty="0">
                <a:solidFill>
                  <a:srgbClr val="00B0F0"/>
                </a:solidFill>
                <a:latin typeface="等线" panose="020F0502020204030204"/>
              </a:rPr>
              <a:t>https://pems.ustc.edu.cn</a:t>
            </a:r>
            <a:endParaRPr lang="zh-CN" altLang="en-US" sz="2400" b="1" dirty="0">
              <a:solidFill>
                <a:srgbClr val="00B0F0"/>
              </a:solidFill>
              <a:latin typeface="等线" panose="020F0502020204030204"/>
            </a:endParaRPr>
          </a:p>
        </p:txBody>
      </p:sp>
      <p:sp>
        <p:nvSpPr>
          <p:cNvPr id="16" name="椭圆 15"/>
          <p:cNvSpPr/>
          <p:nvPr/>
        </p:nvSpPr>
        <p:spPr>
          <a:xfrm>
            <a:off x="905329" y="4869160"/>
            <a:ext cx="1913778" cy="749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3" name="文本框 2">
            <a:extLst>
              <a:ext uri="{FF2B5EF4-FFF2-40B4-BE49-F238E27FC236}">
                <a16:creationId xmlns:a16="http://schemas.microsoft.com/office/drawing/2014/main" xmlns="" id="{EC24CF61-54EA-ED63-B095-423B2CCA05C3}"/>
              </a:ext>
            </a:extLst>
          </p:cNvPr>
          <p:cNvSpPr txBox="1"/>
          <p:nvPr/>
        </p:nvSpPr>
        <p:spPr>
          <a:xfrm>
            <a:off x="3274777" y="1943860"/>
            <a:ext cx="5550879" cy="2063898"/>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zh-CN" altLang="en-US" sz="2400" dirty="0"/>
              <a:t>推荐用手机浏览器登陆</a:t>
            </a:r>
            <a:endParaRPr lang="en-US" altLang="zh-CN" sz="2400" dirty="0"/>
          </a:p>
          <a:p>
            <a:pPr marL="720000">
              <a:lnSpc>
                <a:spcPct val="150000"/>
              </a:lnSpc>
            </a:pPr>
            <a:r>
              <a:rPr lang="zh-CN" altLang="en-US" sz="2000" dirty="0"/>
              <a:t>建议收藏网址 </a:t>
            </a:r>
            <a:r>
              <a:rPr lang="en-US" altLang="zh-CN" sz="2000" dirty="0"/>
              <a:t>https://pems.ustc.edu.cn</a:t>
            </a:r>
            <a:r>
              <a:rPr lang="zh-CN" altLang="en-US" sz="2000" dirty="0"/>
              <a:t>。</a:t>
            </a:r>
            <a:endParaRPr lang="en-US" altLang="zh-CN" sz="2000" dirty="0"/>
          </a:p>
          <a:p>
            <a:pPr marL="342900" indent="-342900">
              <a:lnSpc>
                <a:spcPct val="150000"/>
              </a:lnSpc>
              <a:buFont typeface="Wingdings" panose="05000000000000000000" pitchFamily="2" charset="2"/>
              <a:buChar char="Ø"/>
            </a:pPr>
            <a:r>
              <a:rPr lang="zh-CN" altLang="en-US" sz="2400" dirty="0"/>
              <a:t>建议不要用其他聚合</a:t>
            </a:r>
            <a:r>
              <a:rPr lang="en-US" altLang="zh-CN" sz="2400" dirty="0"/>
              <a:t>APP</a:t>
            </a:r>
            <a:r>
              <a:rPr lang="zh-CN" altLang="en-US" sz="2400" dirty="0"/>
              <a:t>登陆</a:t>
            </a:r>
            <a:endParaRPr lang="en-US" altLang="zh-CN" sz="2400" dirty="0"/>
          </a:p>
          <a:p>
            <a:pPr marL="720000">
              <a:lnSpc>
                <a:spcPct val="150000"/>
              </a:lnSpc>
            </a:pPr>
            <a:r>
              <a:rPr lang="zh-CN" altLang="en-US" sz="2000" dirty="0"/>
              <a:t>会出现无法做在线测试的问题。</a:t>
            </a:r>
          </a:p>
        </p:txBody>
      </p:sp>
    </p:spTree>
    <p:extLst>
      <p:ext uri="{BB962C8B-B14F-4D97-AF65-F5344CB8AC3E}">
        <p14:creationId xmlns:p14="http://schemas.microsoft.com/office/powerpoint/2010/main" xmlns="" val="41801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学生端：实验预约</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59530" y="1404302"/>
            <a:ext cx="2492308" cy="5400000"/>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80480" y="1404302"/>
            <a:ext cx="2492308" cy="54000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200" y="1430182"/>
            <a:ext cx="2492308" cy="5400000"/>
          </a:xfrm>
          <a:prstGeom prst="rect">
            <a:avLst/>
          </a:prstGeom>
        </p:spPr>
      </p:pic>
      <p:sp>
        <p:nvSpPr>
          <p:cNvPr id="16" name="椭圆 15"/>
          <p:cNvSpPr/>
          <p:nvPr/>
        </p:nvSpPr>
        <p:spPr>
          <a:xfrm>
            <a:off x="313200" y="3383161"/>
            <a:ext cx="1170690" cy="116220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椭圆 16"/>
          <p:cNvSpPr/>
          <p:nvPr/>
        </p:nvSpPr>
        <p:spPr>
          <a:xfrm>
            <a:off x="4931974" y="2172454"/>
            <a:ext cx="689456" cy="34694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18" name="椭圆 17"/>
          <p:cNvSpPr/>
          <p:nvPr/>
        </p:nvSpPr>
        <p:spPr>
          <a:xfrm>
            <a:off x="7987372" y="3096606"/>
            <a:ext cx="689456" cy="34694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xmlns="" val="25099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67570" y="984739"/>
            <a:ext cx="2492308" cy="5400000"/>
          </a:xfrm>
          <a:prstGeom prst="rect">
            <a:avLst/>
          </a:prstGeom>
        </p:spPr>
      </p:pic>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学生端：预约提交</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3396" y="984739"/>
            <a:ext cx="2492308" cy="5400000"/>
          </a:xfrm>
          <a:prstGeom prst="rect">
            <a:avLst/>
          </a:prstGeom>
        </p:spPr>
      </p:pic>
      <p:sp>
        <p:nvSpPr>
          <p:cNvPr id="13" name="椭圆 12"/>
          <p:cNvSpPr/>
          <p:nvPr/>
        </p:nvSpPr>
        <p:spPr>
          <a:xfrm>
            <a:off x="388519" y="2668933"/>
            <a:ext cx="1069346" cy="34694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14" name="椭圆 13"/>
          <p:cNvSpPr/>
          <p:nvPr/>
        </p:nvSpPr>
        <p:spPr>
          <a:xfrm>
            <a:off x="1696858" y="5383377"/>
            <a:ext cx="689456" cy="34694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15" name="椭圆 14"/>
          <p:cNvSpPr/>
          <p:nvPr/>
        </p:nvSpPr>
        <p:spPr>
          <a:xfrm>
            <a:off x="4672974" y="1460108"/>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21745" y="984739"/>
            <a:ext cx="2492308" cy="5400000"/>
          </a:xfrm>
          <a:prstGeom prst="rect">
            <a:avLst/>
          </a:prstGeom>
        </p:spPr>
      </p:pic>
      <p:sp>
        <p:nvSpPr>
          <p:cNvPr id="16" name="椭圆 15"/>
          <p:cNvSpPr/>
          <p:nvPr/>
        </p:nvSpPr>
        <p:spPr>
          <a:xfrm>
            <a:off x="8154378" y="5383377"/>
            <a:ext cx="675406" cy="61049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xmlns="" val="158945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学生端：查看已提交预约</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6021" y="977718"/>
            <a:ext cx="2492308" cy="540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椭圆 14"/>
          <p:cNvSpPr/>
          <p:nvPr/>
        </p:nvSpPr>
        <p:spPr>
          <a:xfrm>
            <a:off x="1392843" y="1939067"/>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542" y="977718"/>
            <a:ext cx="2492308" cy="5400000"/>
          </a:xfrm>
          <a:prstGeom prst="rect">
            <a:avLst/>
          </a:prstGeom>
        </p:spPr>
      </p:pic>
    </p:spTree>
    <p:extLst>
      <p:ext uri="{BB962C8B-B14F-4D97-AF65-F5344CB8AC3E}">
        <p14:creationId xmlns:p14="http://schemas.microsoft.com/office/powerpoint/2010/main" xmlns="" val="18710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学生端：实验项目详情、讲义下载</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13" name="TextBox 12"/>
          <p:cNvSpPr txBox="1"/>
          <p:nvPr/>
        </p:nvSpPr>
        <p:spPr>
          <a:xfrm>
            <a:off x="563451" y="900568"/>
            <a:ext cx="1980029" cy="400110"/>
          </a:xfrm>
          <a:prstGeom prst="rect">
            <a:avLst/>
          </a:prstGeom>
          <a:noFill/>
        </p:spPr>
        <p:txBody>
          <a:bodyPr wrap="none" rtlCol="0">
            <a:spAutoFit/>
          </a:bodyPr>
          <a:lstStyle/>
          <a:p>
            <a:pPr eaLnBrk="1" fontAlgn="auto" hangingPunct="1">
              <a:spcBef>
                <a:spcPts val="0"/>
              </a:spcBef>
              <a:spcAft>
                <a:spcPts val="0"/>
              </a:spcAft>
            </a:pPr>
            <a:r>
              <a:rPr lang="zh-CN" altLang="en-US" sz="2000" dirty="0">
                <a:solidFill>
                  <a:prstClr val="black"/>
                </a:solidFill>
                <a:latin typeface="等线" panose="020F0502020204030204"/>
              </a:rPr>
              <a:t>实验项目详情页</a:t>
            </a:r>
          </a:p>
        </p:txBody>
      </p:sp>
      <p:sp>
        <p:nvSpPr>
          <p:cNvPr id="14" name="TextBox 13"/>
          <p:cNvSpPr txBox="1"/>
          <p:nvPr/>
        </p:nvSpPr>
        <p:spPr>
          <a:xfrm>
            <a:off x="5495231" y="940058"/>
            <a:ext cx="1210588" cy="400110"/>
          </a:xfrm>
          <a:prstGeom prst="rect">
            <a:avLst/>
          </a:prstGeom>
          <a:noFill/>
        </p:spPr>
        <p:txBody>
          <a:bodyPr wrap="none" rtlCol="0">
            <a:spAutoFit/>
          </a:bodyPr>
          <a:lstStyle/>
          <a:p>
            <a:pPr eaLnBrk="1" fontAlgn="auto" hangingPunct="1">
              <a:spcBef>
                <a:spcPts val="0"/>
              </a:spcBef>
              <a:spcAft>
                <a:spcPts val="0"/>
              </a:spcAft>
            </a:pPr>
            <a:r>
              <a:rPr lang="zh-CN" altLang="en-US" sz="2000" dirty="0">
                <a:solidFill>
                  <a:prstClr val="black"/>
                </a:solidFill>
                <a:latin typeface="等线" panose="020F0502020204030204"/>
              </a:rPr>
              <a:t>实验介绍</a:t>
            </a:r>
          </a:p>
        </p:txBody>
      </p:sp>
      <p:pic>
        <p:nvPicPr>
          <p:cNvPr id="6" name="图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22864" y="1458000"/>
            <a:ext cx="2492308" cy="540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00527" y="1458000"/>
            <a:ext cx="2492308" cy="5400000"/>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7311" y="1420691"/>
            <a:ext cx="2492308" cy="5400000"/>
          </a:xfrm>
          <a:prstGeom prst="rect">
            <a:avLst/>
          </a:prstGeom>
        </p:spPr>
      </p:pic>
      <p:sp>
        <p:nvSpPr>
          <p:cNvPr id="16" name="椭圆 15"/>
          <p:cNvSpPr/>
          <p:nvPr/>
        </p:nvSpPr>
        <p:spPr>
          <a:xfrm>
            <a:off x="403108" y="4536091"/>
            <a:ext cx="689456" cy="34694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xmlns="" val="14207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学生端：实验预习测试、出门测</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6954" y="874201"/>
            <a:ext cx="2658462" cy="5760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22118" y="874201"/>
            <a:ext cx="2658462" cy="5760000"/>
          </a:xfrm>
          <a:prstGeom prst="rect">
            <a:avLst/>
          </a:prstGeom>
        </p:spPr>
      </p:pic>
      <p:sp>
        <p:nvSpPr>
          <p:cNvPr id="13" name="椭圆 12"/>
          <p:cNvSpPr/>
          <p:nvPr/>
        </p:nvSpPr>
        <p:spPr>
          <a:xfrm>
            <a:off x="2350011" y="4875858"/>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14" name="椭圆 13"/>
          <p:cNvSpPr/>
          <p:nvPr/>
        </p:nvSpPr>
        <p:spPr>
          <a:xfrm>
            <a:off x="3485832" y="5226666"/>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77282" y="874201"/>
            <a:ext cx="2658462" cy="5760000"/>
          </a:xfrm>
          <a:prstGeom prst="rect">
            <a:avLst/>
          </a:prstGeom>
        </p:spPr>
      </p:pic>
      <p:sp>
        <p:nvSpPr>
          <p:cNvPr id="15" name="椭圆 14"/>
          <p:cNvSpPr/>
          <p:nvPr/>
        </p:nvSpPr>
        <p:spPr>
          <a:xfrm>
            <a:off x="7236296" y="1511194"/>
            <a:ext cx="1047606" cy="43840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dirty="0">
              <a:solidFill>
                <a:prstClr val="white"/>
              </a:solidFill>
            </a:endParaRPr>
          </a:p>
        </p:txBody>
      </p:sp>
      <p:sp>
        <p:nvSpPr>
          <p:cNvPr id="7" name="文本框 6"/>
          <p:cNvSpPr txBox="1"/>
          <p:nvPr/>
        </p:nvSpPr>
        <p:spPr>
          <a:xfrm>
            <a:off x="6308435" y="3429045"/>
            <a:ext cx="2658462" cy="2456057"/>
          </a:xfrm>
          <a:prstGeom prst="rect">
            <a:avLst/>
          </a:prstGeom>
          <a:noFill/>
        </p:spPr>
        <p:txBody>
          <a:bodyPr wrap="square" rtlCol="0">
            <a:spAutoFit/>
          </a:bodyPr>
          <a:lstStyle/>
          <a:p>
            <a:pPr algn="ctr">
              <a:lnSpc>
                <a:spcPct val="120000"/>
              </a:lnSpc>
            </a:pPr>
            <a:r>
              <a:rPr lang="zh-CN" altLang="en-US" sz="2800" dirty="0">
                <a:solidFill>
                  <a:srgbClr val="FF0000"/>
                </a:solidFill>
              </a:rPr>
              <a:t>答题倒计时</a:t>
            </a:r>
            <a:endParaRPr lang="en-US" altLang="zh-CN" sz="2800" dirty="0">
              <a:solidFill>
                <a:srgbClr val="FF0000"/>
              </a:solidFill>
            </a:endParaRPr>
          </a:p>
          <a:p>
            <a:pPr>
              <a:lnSpc>
                <a:spcPct val="120000"/>
              </a:lnSpc>
            </a:pPr>
            <a:r>
              <a:rPr lang="zh-CN" altLang="en-US" sz="2000" dirty="0">
                <a:solidFill>
                  <a:srgbClr val="FF0000"/>
                </a:solidFill>
              </a:rPr>
              <a:t>在线测试需要一次性完成，如果中途退出答题界面计时还会继续，计时结束后系统会自动提交。</a:t>
            </a:r>
          </a:p>
        </p:txBody>
      </p:sp>
    </p:spTree>
    <p:extLst>
      <p:ext uri="{BB962C8B-B14F-4D97-AF65-F5344CB8AC3E}">
        <p14:creationId xmlns:p14="http://schemas.microsoft.com/office/powerpoint/2010/main" xmlns="" val="23057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3427" y="810344"/>
            <a:ext cx="2658462" cy="5760000"/>
          </a:xfrm>
          <a:prstGeom prst="rect">
            <a:avLst/>
          </a:prstGeom>
        </p:spPr>
      </p:pic>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学生端：实验预习测试、出门测（</a:t>
            </a:r>
            <a:r>
              <a:rPr lang="zh-CN" altLang="en-US" sz="2800" b="1" dirty="0">
                <a:solidFill>
                  <a:srgbClr val="FF0000"/>
                </a:solidFill>
                <a:latin typeface="宋体" panose="02010600030101010101" pitchFamily="2" charset="-122"/>
              </a:rPr>
              <a:t>答案公布</a:t>
            </a:r>
            <a:r>
              <a:rPr lang="zh-CN" altLang="en-US" sz="2800" b="1" dirty="0">
                <a:solidFill>
                  <a:srgbClr val="5B9BD5"/>
                </a:solidFill>
                <a:latin typeface="宋体" panose="02010600030101010101" pitchFamily="2" charset="-122"/>
              </a:rPr>
              <a:t>）</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6902" y="810344"/>
            <a:ext cx="2658462" cy="5760000"/>
          </a:xfrm>
          <a:prstGeom prst="rect">
            <a:avLst/>
          </a:prstGeom>
        </p:spPr>
      </p:pic>
      <p:sp>
        <p:nvSpPr>
          <p:cNvPr id="8" name="椭圆 7"/>
          <p:cNvSpPr/>
          <p:nvPr/>
        </p:nvSpPr>
        <p:spPr>
          <a:xfrm>
            <a:off x="2627784" y="1946649"/>
            <a:ext cx="675406" cy="32587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xmlns="" val="5639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66822C-6050-996A-3048-5F3BE92C46BA}"/>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xmlns="" id="{82F4BDAB-96CB-65B6-30FE-607EEEDC7D9C}"/>
              </a:ext>
            </a:extLst>
          </p:cNvPr>
          <p:cNvGrpSpPr/>
          <p:nvPr/>
        </p:nvGrpSpPr>
        <p:grpSpPr>
          <a:xfrm>
            <a:off x="180388" y="348725"/>
            <a:ext cx="9144163" cy="461665"/>
            <a:chOff x="427383" y="763200"/>
            <a:chExt cx="11688417" cy="461665"/>
          </a:xfrm>
        </p:grpSpPr>
        <p:sp>
          <p:nvSpPr>
            <p:cNvPr id="10" name="矩形 9">
              <a:extLst>
                <a:ext uri="{FF2B5EF4-FFF2-40B4-BE49-F238E27FC236}">
                  <a16:creationId xmlns:a16="http://schemas.microsoft.com/office/drawing/2014/main" xmlns="" id="{0393D32E-0D21-35F6-9AE0-8101A69E6FDA}"/>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953D3C8F-6092-B84B-3641-965A57FA38DF}"/>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a:extLst>
              <a:ext uri="{FF2B5EF4-FFF2-40B4-BE49-F238E27FC236}">
                <a16:creationId xmlns:a16="http://schemas.microsoft.com/office/drawing/2014/main" xmlns="" id="{6B6B3067-2413-8346-23C4-8E3B1E4B0A8C}"/>
              </a:ext>
            </a:extLst>
          </p:cNvPr>
          <p:cNvSpPr/>
          <p:nvPr/>
        </p:nvSpPr>
        <p:spPr>
          <a:xfrm>
            <a:off x="180365" y="0"/>
            <a:ext cx="8242704" cy="637675"/>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学生端：安全考核（</a:t>
            </a:r>
            <a:r>
              <a:rPr lang="zh-CN" altLang="en-US" sz="2800" b="1" dirty="0">
                <a:solidFill>
                  <a:srgbClr val="FF0000"/>
                </a:solidFill>
                <a:latin typeface="宋体" panose="02010600030101010101" pitchFamily="2" charset="-122"/>
              </a:rPr>
              <a:t>进入实验室之前完成</a:t>
            </a:r>
            <a:r>
              <a:rPr lang="zh-CN" altLang="en-US" sz="2800" b="1" dirty="0">
                <a:solidFill>
                  <a:srgbClr val="5B9BD5"/>
                </a:solidFill>
                <a:latin typeface="宋体" panose="02010600030101010101" pitchFamily="2" charset="-122"/>
              </a:rPr>
              <a:t>）</a:t>
            </a:r>
          </a:p>
        </p:txBody>
      </p:sp>
      <p:sp>
        <p:nvSpPr>
          <p:cNvPr id="4" name="Rectangle 5">
            <a:extLst>
              <a:ext uri="{FF2B5EF4-FFF2-40B4-BE49-F238E27FC236}">
                <a16:creationId xmlns:a16="http://schemas.microsoft.com/office/drawing/2014/main" xmlns="" id="{674A8C77-C24F-2504-D322-7832253742A7}"/>
              </a:ext>
            </a:extLst>
          </p:cNvPr>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13" name="图片 12">
            <a:extLst>
              <a:ext uri="{FF2B5EF4-FFF2-40B4-BE49-F238E27FC236}">
                <a16:creationId xmlns:a16="http://schemas.microsoft.com/office/drawing/2014/main" xmlns="" id="{081A9F18-4752-0099-D057-AC7ACC56592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0603" y="900081"/>
            <a:ext cx="2658462" cy="5760000"/>
          </a:xfrm>
          <a:prstGeom prst="rect">
            <a:avLst/>
          </a:prstGeom>
        </p:spPr>
      </p:pic>
      <p:sp>
        <p:nvSpPr>
          <p:cNvPr id="14" name="椭圆 13">
            <a:extLst>
              <a:ext uri="{FF2B5EF4-FFF2-40B4-BE49-F238E27FC236}">
                <a16:creationId xmlns:a16="http://schemas.microsoft.com/office/drawing/2014/main" xmlns="" id="{EA33415D-9F3D-86B4-8C1A-A43CC916A2E0}"/>
              </a:ext>
            </a:extLst>
          </p:cNvPr>
          <p:cNvSpPr/>
          <p:nvPr/>
        </p:nvSpPr>
        <p:spPr>
          <a:xfrm>
            <a:off x="2346691" y="4437112"/>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2" name="文本框 1">
            <a:extLst>
              <a:ext uri="{FF2B5EF4-FFF2-40B4-BE49-F238E27FC236}">
                <a16:creationId xmlns:a16="http://schemas.microsoft.com/office/drawing/2014/main" xmlns="" id="{7A63140E-308E-7FE9-4069-3D98595B2DC6}"/>
              </a:ext>
            </a:extLst>
          </p:cNvPr>
          <p:cNvSpPr txBox="1"/>
          <p:nvPr/>
        </p:nvSpPr>
        <p:spPr>
          <a:xfrm>
            <a:off x="3626387" y="1988840"/>
            <a:ext cx="5137501" cy="1137812"/>
          </a:xfrm>
          <a:prstGeom prst="rect">
            <a:avLst/>
          </a:prstGeom>
          <a:noFill/>
        </p:spPr>
        <p:txBody>
          <a:bodyPr wrap="square" rtlCol="0">
            <a:spAutoFit/>
          </a:bodyPr>
          <a:lstStyle/>
          <a:p>
            <a:pPr indent="457200" eaLnBrk="1" fontAlgn="auto" hangingPunct="1">
              <a:lnSpc>
                <a:spcPct val="150000"/>
              </a:lnSpc>
              <a:spcBef>
                <a:spcPts val="0"/>
              </a:spcBef>
              <a:spcAft>
                <a:spcPts val="0"/>
              </a:spcAft>
            </a:pPr>
            <a:r>
              <a:rPr lang="zh-CN" altLang="en-US" sz="2400" dirty="0">
                <a:solidFill>
                  <a:srgbClr val="FF0000"/>
                </a:solidFill>
                <a:latin typeface="Times New Roman" panose="02020603050405020304" pitchFamily="18" charset="0"/>
              </a:rPr>
              <a:t>请在</a:t>
            </a:r>
            <a:r>
              <a:rPr lang="en-US" altLang="zh-CN" sz="2400" dirty="0">
                <a:solidFill>
                  <a:srgbClr val="FF0000"/>
                </a:solidFill>
                <a:latin typeface="Times New Roman" panose="02020603050405020304" pitchFamily="18" charset="0"/>
              </a:rPr>
              <a:t>3</a:t>
            </a:r>
            <a:r>
              <a:rPr lang="zh-CN" altLang="en-US" sz="2400" dirty="0">
                <a:solidFill>
                  <a:srgbClr val="FF0000"/>
                </a:solidFill>
                <a:latin typeface="Times New Roman" panose="02020603050405020304" pitchFamily="18" charset="0"/>
              </a:rPr>
              <a:t>月</a:t>
            </a:r>
            <a:r>
              <a:rPr lang="en-US" altLang="zh-CN" sz="2400" dirty="0">
                <a:solidFill>
                  <a:srgbClr val="FF0000"/>
                </a:solidFill>
                <a:latin typeface="Times New Roman" panose="02020603050405020304" pitchFamily="18" charset="0"/>
              </a:rPr>
              <a:t>17</a:t>
            </a:r>
            <a:r>
              <a:rPr lang="zh-CN" altLang="en-US" sz="2400" dirty="0">
                <a:solidFill>
                  <a:srgbClr val="FF0000"/>
                </a:solidFill>
                <a:latin typeface="Times New Roman" panose="02020603050405020304" pitchFamily="18" charset="0"/>
              </a:rPr>
              <a:t>日</a:t>
            </a:r>
            <a:r>
              <a:rPr lang="en-US" altLang="zh-CN" sz="2400" dirty="0">
                <a:solidFill>
                  <a:srgbClr val="FF0000"/>
                </a:solidFill>
                <a:latin typeface="Times New Roman" panose="02020603050405020304" pitchFamily="18" charset="0"/>
              </a:rPr>
              <a:t>24</a:t>
            </a:r>
            <a:r>
              <a:rPr lang="zh-CN" altLang="en-US" sz="2400" dirty="0">
                <a:solidFill>
                  <a:srgbClr val="FF0000"/>
                </a:solidFill>
                <a:latin typeface="Times New Roman" panose="02020603050405020304" pitchFamily="18" charset="0"/>
              </a:rPr>
              <a:t>点之前完成课程的实验室准入安全考核。</a:t>
            </a:r>
          </a:p>
        </p:txBody>
      </p:sp>
    </p:spTree>
    <p:extLst>
      <p:ext uri="{BB962C8B-B14F-4D97-AF65-F5344CB8AC3E}">
        <p14:creationId xmlns:p14="http://schemas.microsoft.com/office/powerpoint/2010/main" xmlns="" val="377930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9B00903-55BB-4946-9187-89A5E112CF4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3832" y="1294491"/>
            <a:ext cx="5669118" cy="2099608"/>
          </a:xfrm>
          <a:prstGeom prst="rect">
            <a:avLst/>
          </a:prstGeom>
        </p:spPr>
      </p:pic>
      <p:pic>
        <p:nvPicPr>
          <p:cNvPr id="9" name="Picture 2" descr="https://bkimg.cdn.bcebos.com/pic/a9d3fd1f4134970a59b7650f99cad1c8a6865dcd?x-bce-process=image/resize,m_lfit,w_268,limit_1/format,f_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8155" y="3863664"/>
            <a:ext cx="1133208" cy="192814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10593" y="4071739"/>
            <a:ext cx="2655596" cy="15499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43164" y="3861955"/>
            <a:ext cx="908966" cy="2039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图片 12"/>
          <p:cNvPicPr>
            <a:picLocks noChangeAspect="1"/>
          </p:cNvPicPr>
          <p:nvPr/>
        </p:nvPicPr>
        <p:blipFill>
          <a:blip r:embed="rId6"/>
          <a:stretch>
            <a:fillRect/>
          </a:stretch>
        </p:blipFill>
        <p:spPr>
          <a:xfrm>
            <a:off x="5511089" y="1342074"/>
            <a:ext cx="3632913" cy="2054868"/>
          </a:xfrm>
          <a:prstGeom prst="rect">
            <a:avLst/>
          </a:prstGeom>
        </p:spPr>
      </p:pic>
      <p:pic>
        <p:nvPicPr>
          <p:cNvPr id="14" name="图片 13"/>
          <p:cNvPicPr>
            <a:picLocks noChangeAspect="1"/>
          </p:cNvPicPr>
          <p:nvPr/>
        </p:nvPicPr>
        <p:blipFill>
          <a:blip r:embed="rId7"/>
          <a:stretch>
            <a:fillRect/>
          </a:stretch>
        </p:blipFill>
        <p:spPr>
          <a:xfrm>
            <a:off x="6031911" y="3788313"/>
            <a:ext cx="2793934" cy="2572962"/>
          </a:xfrm>
          <a:prstGeom prst="rect">
            <a:avLst/>
          </a:prstGeom>
        </p:spPr>
      </p:pic>
      <p:sp>
        <p:nvSpPr>
          <p:cNvPr id="15" name="Text Box 26">
            <a:extLst>
              <a:ext uri="{FF2B5EF4-FFF2-40B4-BE49-F238E27FC236}">
                <a16:creationId xmlns:a16="http://schemas.microsoft.com/office/drawing/2014/main" xmlns="" id="{0C411CBB-0A9D-4AF3-A34A-BF7F5627DCBC}"/>
              </a:ext>
            </a:extLst>
          </p:cNvPr>
          <p:cNvSpPr txBox="1">
            <a:spLocks noChangeArrowheads="1"/>
          </p:cNvSpPr>
          <p:nvPr/>
        </p:nvSpPr>
        <p:spPr bwMode="auto">
          <a:xfrm>
            <a:off x="203767" y="89340"/>
            <a:ext cx="38924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rgbClr val="000000"/>
                </a:solidFill>
                <a:latin typeface="黑体" panose="02010609060101010101" pitchFamily="49" charset="-122"/>
              </a:rPr>
              <a:t>生活中的物理：测温</a:t>
            </a:r>
            <a:endParaRPr lang="en-US" altLang="zh-CN" sz="3200" b="1" dirty="0">
              <a:solidFill>
                <a:srgbClr val="000000"/>
              </a:solidFill>
              <a:latin typeface="黑体" panose="02010609060101010101" pitchFamily="49" charset="-122"/>
            </a:endParaRPr>
          </a:p>
        </p:txBody>
      </p:sp>
      <p:grpSp>
        <p:nvGrpSpPr>
          <p:cNvPr id="16" name="组合 15">
            <a:extLst>
              <a:ext uri="{FF2B5EF4-FFF2-40B4-BE49-F238E27FC236}">
                <a16:creationId xmlns:a16="http://schemas.microsoft.com/office/drawing/2014/main" xmlns="" id="{E0FD5C77-929F-414E-97C6-5A27BC0484A0}"/>
              </a:ext>
            </a:extLst>
          </p:cNvPr>
          <p:cNvGrpSpPr/>
          <p:nvPr/>
        </p:nvGrpSpPr>
        <p:grpSpPr>
          <a:xfrm>
            <a:off x="180389" y="348727"/>
            <a:ext cx="9144163" cy="461665"/>
            <a:chOff x="427383" y="763200"/>
            <a:chExt cx="11688417" cy="461665"/>
          </a:xfrm>
        </p:grpSpPr>
        <p:sp>
          <p:nvSpPr>
            <p:cNvPr id="17" name="矩形 16">
              <a:extLst>
                <a:ext uri="{FF2B5EF4-FFF2-40B4-BE49-F238E27FC236}">
                  <a16:creationId xmlns:a16="http://schemas.microsoft.com/office/drawing/2014/main" xmlns="" id="{B97235DD-A733-4563-8EBD-4FA3A6E662B1}"/>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4570301E-05CB-4726-9240-769B67D634D9}"/>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2" name="矩形 1"/>
          <p:cNvSpPr/>
          <p:nvPr/>
        </p:nvSpPr>
        <p:spPr>
          <a:xfrm>
            <a:off x="318155" y="6277741"/>
            <a:ext cx="6604632" cy="424732"/>
          </a:xfrm>
          <a:prstGeom prst="rect">
            <a:avLst/>
          </a:prstGeom>
        </p:spPr>
        <p:txBody>
          <a:bodyPr wrap="square">
            <a:spAutoFit/>
          </a:bodyPr>
          <a:lstStyle/>
          <a:p>
            <a:pPr>
              <a:lnSpc>
                <a:spcPct val="120000"/>
              </a:lnSpc>
            </a:pPr>
            <a:r>
              <a:rPr lang="zh-CN" altLang="en-US" dirty="0">
                <a:solidFill>
                  <a:srgbClr val="FF0000"/>
                </a:solidFill>
                <a:latin typeface="Arial" charset="0"/>
              </a:rPr>
              <a:t>人体正常体温在</a:t>
            </a:r>
            <a:r>
              <a:rPr lang="en-US" altLang="zh-CN" dirty="0">
                <a:solidFill>
                  <a:srgbClr val="FF0000"/>
                </a:solidFill>
                <a:latin typeface="Arial" charset="0"/>
              </a:rPr>
              <a:t>36</a:t>
            </a:r>
            <a:r>
              <a:rPr lang="zh-CN" altLang="en-US" dirty="0">
                <a:solidFill>
                  <a:srgbClr val="FF0000"/>
                </a:solidFill>
                <a:latin typeface="Arial" charset="0"/>
              </a:rPr>
              <a:t>～</a:t>
            </a:r>
            <a:r>
              <a:rPr lang="en-US" altLang="zh-CN" dirty="0">
                <a:solidFill>
                  <a:srgbClr val="FF0000"/>
                </a:solidFill>
                <a:latin typeface="Arial" charset="0"/>
              </a:rPr>
              <a:t>37℃</a:t>
            </a:r>
            <a:r>
              <a:rPr lang="zh-CN" altLang="en-US" dirty="0">
                <a:solidFill>
                  <a:srgbClr val="FF0000"/>
                </a:solidFill>
                <a:latin typeface="Arial" charset="0"/>
              </a:rPr>
              <a:t>，辐射的红外线波长为</a:t>
            </a:r>
            <a:r>
              <a:rPr lang="en-US" altLang="zh-CN" dirty="0">
                <a:solidFill>
                  <a:srgbClr val="FF0000"/>
                </a:solidFill>
                <a:latin typeface="Arial" charset="0"/>
              </a:rPr>
              <a:t>9</a:t>
            </a:r>
            <a:r>
              <a:rPr lang="zh-CN" altLang="en-US" dirty="0">
                <a:solidFill>
                  <a:srgbClr val="FF0000"/>
                </a:solidFill>
                <a:latin typeface="Arial" charset="0"/>
              </a:rPr>
              <a:t>～</a:t>
            </a:r>
            <a:r>
              <a:rPr lang="en-US" altLang="zh-CN" dirty="0">
                <a:solidFill>
                  <a:srgbClr val="FF0000"/>
                </a:solidFill>
                <a:latin typeface="Arial" charset="0"/>
              </a:rPr>
              <a:t>13 </a:t>
            </a:r>
            <a:r>
              <a:rPr lang="en-US" altLang="zh-CN" dirty="0" err="1">
                <a:solidFill>
                  <a:srgbClr val="FF0000"/>
                </a:solidFill>
                <a:latin typeface="Arial" charset="0"/>
              </a:rPr>
              <a:t>μm</a:t>
            </a:r>
            <a:endParaRPr lang="zh-CN" altLang="en-US" dirty="0">
              <a:solidFill>
                <a:srgbClr val="FF0000"/>
              </a:solidFill>
              <a:latin typeface="Arial" charset="0"/>
            </a:endParaRPr>
          </a:p>
        </p:txBody>
      </p:sp>
    </p:spTree>
    <p:extLst>
      <p:ext uri="{BB962C8B-B14F-4D97-AF65-F5344CB8AC3E}">
        <p14:creationId xmlns:p14="http://schemas.microsoft.com/office/powerpoint/2010/main" xmlns="" val="35773945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学生端：课程问卷调查（</a:t>
            </a:r>
            <a:r>
              <a:rPr lang="zh-CN" altLang="en-US" sz="2800" b="1" dirty="0">
                <a:solidFill>
                  <a:srgbClr val="FF0000"/>
                </a:solidFill>
                <a:latin typeface="宋体" panose="02010600030101010101" pitchFamily="2" charset="-122"/>
              </a:rPr>
              <a:t>期末进行</a:t>
            </a:r>
            <a:r>
              <a:rPr lang="zh-CN" altLang="en-US" sz="2800" b="1" dirty="0">
                <a:solidFill>
                  <a:srgbClr val="5B9BD5"/>
                </a:solidFill>
                <a:latin typeface="宋体" panose="02010600030101010101" pitchFamily="2" charset="-122"/>
              </a:rPr>
              <a:t>）</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23943" y="900081"/>
            <a:ext cx="2658462" cy="576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77283" y="900081"/>
            <a:ext cx="2658462" cy="5760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603" y="900081"/>
            <a:ext cx="2658462" cy="5760000"/>
          </a:xfrm>
          <a:prstGeom prst="rect">
            <a:avLst/>
          </a:prstGeom>
        </p:spPr>
      </p:pic>
      <p:sp>
        <p:nvSpPr>
          <p:cNvPr id="14" name="椭圆 13"/>
          <p:cNvSpPr/>
          <p:nvPr/>
        </p:nvSpPr>
        <p:spPr>
          <a:xfrm>
            <a:off x="2250144" y="4734026"/>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15" name="椭圆 14"/>
          <p:cNvSpPr/>
          <p:nvPr/>
        </p:nvSpPr>
        <p:spPr>
          <a:xfrm>
            <a:off x="5188875" y="2496909"/>
            <a:ext cx="675406" cy="26355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xmlns="" val="290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0"/>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2800" b="1" dirty="0">
                <a:solidFill>
                  <a:srgbClr val="5B9BD5"/>
                </a:solidFill>
                <a:latin typeface="宋体" panose="02010600030101010101" pitchFamily="2" charset="-122"/>
              </a:rPr>
              <a:t>学生端：请假申请</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8170" y="769536"/>
            <a:ext cx="2492308" cy="5400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08687" y="741987"/>
            <a:ext cx="2492308" cy="5400000"/>
          </a:xfrm>
          <a:prstGeom prst="rect">
            <a:avLst/>
          </a:prstGeom>
        </p:spPr>
      </p:pic>
      <p:sp>
        <p:nvSpPr>
          <p:cNvPr id="13" name="文本框 12"/>
          <p:cNvSpPr txBox="1"/>
          <p:nvPr/>
        </p:nvSpPr>
        <p:spPr>
          <a:xfrm>
            <a:off x="344267" y="6072979"/>
            <a:ext cx="8591478" cy="707886"/>
          </a:xfrm>
          <a:prstGeom prst="rect">
            <a:avLst/>
          </a:prstGeom>
          <a:noFill/>
        </p:spPr>
        <p:txBody>
          <a:bodyPr wrap="square" rtlCol="0">
            <a:spAutoFit/>
          </a:bodyPr>
          <a:lstStyle/>
          <a:p>
            <a:pPr indent="457200" eaLnBrk="1" fontAlgn="auto" hangingPunct="1">
              <a:spcBef>
                <a:spcPts val="0"/>
              </a:spcBef>
              <a:spcAft>
                <a:spcPts val="0"/>
              </a:spcAft>
            </a:pPr>
            <a:r>
              <a:rPr lang="zh-CN" altLang="en-US" sz="2000" dirty="0">
                <a:solidFill>
                  <a:prstClr val="black"/>
                </a:solidFill>
                <a:latin typeface="宋体" panose="02010600030101010101" pitchFamily="2" charset="-122"/>
              </a:rPr>
              <a:t>学生在线申请，上传</a:t>
            </a:r>
            <a:r>
              <a:rPr lang="zh-CN" altLang="en-US" sz="2000" dirty="0">
                <a:solidFill>
                  <a:srgbClr val="FF0000"/>
                </a:solidFill>
                <a:latin typeface="宋体" panose="02010600030101010101" pitchFamily="2" charset="-122"/>
              </a:rPr>
              <a:t>请假条（教学院长或班主任签字）或病历</a:t>
            </a:r>
            <a:r>
              <a:rPr lang="zh-CN" altLang="en-US" sz="2000" dirty="0">
                <a:solidFill>
                  <a:prstClr val="black"/>
                </a:solidFill>
                <a:latin typeface="宋体" panose="02010600030101010101" pitchFamily="2" charset="-122"/>
              </a:rPr>
              <a:t>等材料照片，课程负责人在线审核。</a:t>
            </a:r>
          </a:p>
        </p:txBody>
      </p:sp>
      <p:sp>
        <p:nvSpPr>
          <p:cNvPr id="14" name="椭圆 13"/>
          <p:cNvSpPr/>
          <p:nvPr/>
        </p:nvSpPr>
        <p:spPr>
          <a:xfrm>
            <a:off x="2325072" y="4636628"/>
            <a:ext cx="675406" cy="38625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15" name="椭圆 14"/>
          <p:cNvSpPr/>
          <p:nvPr/>
        </p:nvSpPr>
        <p:spPr>
          <a:xfrm>
            <a:off x="3722652" y="3975835"/>
            <a:ext cx="1203053" cy="40638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zh-CN" altLang="en-US">
              <a:solidFill>
                <a:prstClr val="white"/>
              </a:solidFill>
            </a:endParaRPr>
          </a:p>
        </p:txBody>
      </p:sp>
      <p:sp>
        <p:nvSpPr>
          <p:cNvPr id="6" name="文本框 5">
            <a:extLst>
              <a:ext uri="{FF2B5EF4-FFF2-40B4-BE49-F238E27FC236}">
                <a16:creationId xmlns:a16="http://schemas.microsoft.com/office/drawing/2014/main" xmlns="" id="{EE6F7F84-2DF6-2736-DD0A-BA1D6A8C842D}"/>
              </a:ext>
            </a:extLst>
          </p:cNvPr>
          <p:cNvSpPr txBox="1"/>
          <p:nvPr/>
        </p:nvSpPr>
        <p:spPr>
          <a:xfrm>
            <a:off x="6362921" y="2060848"/>
            <a:ext cx="2781079" cy="1700530"/>
          </a:xfrm>
          <a:prstGeom prst="rect">
            <a:avLst/>
          </a:prstGeom>
          <a:noFill/>
        </p:spPr>
        <p:txBody>
          <a:bodyPr wrap="square">
            <a:spAutoFit/>
          </a:bodyPr>
          <a:lstStyle/>
          <a:p>
            <a:pPr>
              <a:lnSpc>
                <a:spcPct val="150000"/>
              </a:lnSpc>
            </a:pPr>
            <a:r>
              <a:rPr lang="zh-CN" altLang="en-US" dirty="0">
                <a:solidFill>
                  <a:srgbClr val="FF0000"/>
                </a:solidFill>
                <a:effectLst/>
              </a:rPr>
              <a:t>请假时间限制</a:t>
            </a:r>
            <a:r>
              <a:rPr lang="zh-CN" altLang="en-US" dirty="0">
                <a:effectLst/>
              </a:rPr>
              <a:t>：</a:t>
            </a:r>
            <a:endParaRPr lang="en-US" altLang="zh-CN" dirty="0">
              <a:effectLst/>
            </a:endParaRPr>
          </a:p>
          <a:p>
            <a:pPr marL="285750" indent="-285750">
              <a:lnSpc>
                <a:spcPct val="150000"/>
              </a:lnSpc>
              <a:buFont typeface="Wingdings" panose="05000000000000000000" pitchFamily="2" charset="2"/>
              <a:buChar char="ü"/>
            </a:pPr>
            <a:r>
              <a:rPr lang="zh-CN" altLang="en-US" dirty="0">
                <a:effectLst/>
              </a:rPr>
              <a:t>实验开始</a:t>
            </a:r>
            <a:r>
              <a:rPr lang="en-US" altLang="zh-CN" dirty="0">
                <a:effectLst/>
              </a:rPr>
              <a:t>24</a:t>
            </a:r>
            <a:r>
              <a:rPr lang="zh-CN" altLang="en-US" dirty="0">
                <a:effectLst/>
              </a:rPr>
              <a:t>小时之前；</a:t>
            </a:r>
            <a:endParaRPr lang="en-US" altLang="zh-CN" dirty="0">
              <a:effectLst/>
            </a:endParaRPr>
          </a:p>
          <a:p>
            <a:pPr marL="285750" indent="-285750">
              <a:lnSpc>
                <a:spcPct val="150000"/>
              </a:lnSpc>
              <a:buFont typeface="Wingdings" panose="05000000000000000000" pitchFamily="2" charset="2"/>
              <a:buChar char="ü"/>
            </a:pPr>
            <a:r>
              <a:rPr lang="zh-CN" altLang="en-US" dirty="0">
                <a:effectLst/>
              </a:rPr>
              <a:t>实验结束老师登记缺勤后。</a:t>
            </a:r>
            <a:endParaRPr lang="zh-CN" altLang="en-US" dirty="0"/>
          </a:p>
        </p:txBody>
      </p:sp>
    </p:spTree>
    <p:extLst>
      <p:ext uri="{BB962C8B-B14F-4D97-AF65-F5344CB8AC3E}">
        <p14:creationId xmlns:p14="http://schemas.microsoft.com/office/powerpoint/2010/main" xmlns="" val="41889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3200" b="1" dirty="0">
                <a:solidFill>
                  <a:srgbClr val="5B9BD5"/>
                </a:solidFill>
                <a:latin typeface="宋体" panose="02010600030101010101" pitchFamily="2" charset="-122"/>
              </a:rPr>
              <a:t>国家级精品课程共享网站（实验视频）</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pic>
        <p:nvPicPr>
          <p:cNvPr id="16" name="图片 15"/>
          <p:cNvPicPr>
            <a:picLocks noChangeAspect="1"/>
          </p:cNvPicPr>
          <p:nvPr/>
        </p:nvPicPr>
        <p:blipFill>
          <a:blip r:embed="rId2"/>
          <a:stretch>
            <a:fillRect/>
          </a:stretch>
        </p:blipFill>
        <p:spPr>
          <a:xfrm>
            <a:off x="-13945" y="1556792"/>
            <a:ext cx="9144000" cy="5150987"/>
          </a:xfrm>
          <a:prstGeom prst="rect">
            <a:avLst/>
          </a:prstGeom>
        </p:spPr>
      </p:pic>
      <p:sp>
        <p:nvSpPr>
          <p:cNvPr id="17" name="TextBox 7"/>
          <p:cNvSpPr txBox="1">
            <a:spLocks noChangeArrowheads="1"/>
          </p:cNvSpPr>
          <p:nvPr/>
        </p:nvSpPr>
        <p:spPr bwMode="auto">
          <a:xfrm>
            <a:off x="180771" y="919118"/>
            <a:ext cx="756399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800" dirty="0">
                <a:solidFill>
                  <a:srgbClr val="000000"/>
                </a:solidFill>
                <a:latin typeface="Times New Roman" panose="02020603050405020304" pitchFamily="18" charset="0"/>
                <a:hlinkClick r:id="rId3"/>
              </a:rPr>
              <a:t>https://www.icourses.cn/sCourse/course_3059.html</a:t>
            </a:r>
            <a:endParaRPr lang="zh-CN" alt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1610861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80388" y="348725"/>
            <a:ext cx="9144163" cy="461665"/>
            <a:chOff x="427383" y="763200"/>
            <a:chExt cx="11688417" cy="461665"/>
          </a:xfrm>
        </p:grpSpPr>
        <p:sp>
          <p:nvSpPr>
            <p:cNvPr id="10" name="矩形 9"/>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p:cNvSpPr/>
          <p:nvPr/>
        </p:nvSpPr>
        <p:spPr>
          <a:xfrm>
            <a:off x="180365" y="1"/>
            <a:ext cx="8242704" cy="738664"/>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3200" b="1" dirty="0">
                <a:solidFill>
                  <a:srgbClr val="5B9BD5"/>
                </a:solidFill>
                <a:latin typeface="宋体" panose="02010600030101010101" pitchFamily="2" charset="-122"/>
              </a:rPr>
              <a:t>物理实验教学中心网站</a:t>
            </a:r>
          </a:p>
        </p:txBody>
      </p:sp>
      <p:sp>
        <p:nvSpPr>
          <p:cNvPr id="4" name="Rectangle 5"/>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13" name="TextBox 1"/>
          <p:cNvSpPr txBox="1">
            <a:spLocks noChangeArrowheads="1"/>
          </p:cNvSpPr>
          <p:nvPr/>
        </p:nvSpPr>
        <p:spPr bwMode="auto">
          <a:xfrm>
            <a:off x="323528" y="908720"/>
            <a:ext cx="47414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dirty="0">
                <a:solidFill>
                  <a:srgbClr val="000000"/>
                </a:solidFill>
                <a:latin typeface="Times New Roman" panose="02020603050405020304" pitchFamily="18" charset="0"/>
              </a:rPr>
              <a:t>网址：</a:t>
            </a:r>
            <a:r>
              <a:rPr lang="en-US" altLang="zh-CN" sz="2800" b="1" dirty="0">
                <a:solidFill>
                  <a:srgbClr val="000000"/>
                </a:solidFill>
                <a:latin typeface="Times New Roman" panose="02020603050405020304" pitchFamily="18" charset="0"/>
              </a:rPr>
              <a:t>http:// jxzy.ustc.edu.cn</a:t>
            </a:r>
            <a:endParaRPr lang="zh-CN" altLang="en-US" sz="2800" b="1" dirty="0">
              <a:solidFill>
                <a:srgbClr val="000000"/>
              </a:solidFill>
              <a:latin typeface="Times New Roman" panose="02020603050405020304" pitchFamily="18" charset="0"/>
            </a:endParaRPr>
          </a:p>
        </p:txBody>
      </p:sp>
      <p:pic>
        <p:nvPicPr>
          <p:cNvPr id="3" name="图片 2">
            <a:extLst>
              <a:ext uri="{FF2B5EF4-FFF2-40B4-BE49-F238E27FC236}">
                <a16:creationId xmlns:a16="http://schemas.microsoft.com/office/drawing/2014/main" xmlns="" id="{ED50834C-1697-5EA9-FD8F-CBA4E1225331}"/>
              </a:ext>
            </a:extLst>
          </p:cNvPr>
          <p:cNvPicPr>
            <a:picLocks noChangeAspect="1"/>
          </p:cNvPicPr>
          <p:nvPr/>
        </p:nvPicPr>
        <p:blipFill>
          <a:blip r:embed="rId2"/>
          <a:stretch>
            <a:fillRect/>
          </a:stretch>
        </p:blipFill>
        <p:spPr>
          <a:xfrm>
            <a:off x="553741" y="1474042"/>
            <a:ext cx="7848872" cy="5309900"/>
          </a:xfrm>
          <a:prstGeom prst="rect">
            <a:avLst/>
          </a:prstGeom>
        </p:spPr>
      </p:pic>
    </p:spTree>
    <p:extLst>
      <p:ext uri="{BB962C8B-B14F-4D97-AF65-F5344CB8AC3E}">
        <p14:creationId xmlns:p14="http://schemas.microsoft.com/office/powerpoint/2010/main" xmlns="" val="4088854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DD8813-1D09-B6C1-E328-254E50041EE7}"/>
            </a:ext>
          </a:extLst>
        </p:cNvPr>
        <p:cNvGrpSpPr/>
        <p:nvPr/>
      </p:nvGrpSpPr>
      <p:grpSpPr>
        <a:xfrm>
          <a:off x="0" y="0"/>
          <a:ext cx="0" cy="0"/>
          <a:chOff x="0" y="0"/>
          <a:chExt cx="0" cy="0"/>
        </a:xfrm>
      </p:grpSpPr>
      <p:grpSp>
        <p:nvGrpSpPr>
          <p:cNvPr id="9" name="组合 8">
            <a:extLst>
              <a:ext uri="{FF2B5EF4-FFF2-40B4-BE49-F238E27FC236}">
                <a16:creationId xmlns:a16="http://schemas.microsoft.com/office/drawing/2014/main" xmlns="" id="{C161252D-79D0-171A-3149-594422680C4C}"/>
              </a:ext>
            </a:extLst>
          </p:cNvPr>
          <p:cNvGrpSpPr/>
          <p:nvPr/>
        </p:nvGrpSpPr>
        <p:grpSpPr>
          <a:xfrm>
            <a:off x="180388" y="348725"/>
            <a:ext cx="9144163" cy="461665"/>
            <a:chOff x="427383" y="763200"/>
            <a:chExt cx="11688417" cy="461665"/>
          </a:xfrm>
        </p:grpSpPr>
        <p:sp>
          <p:nvSpPr>
            <p:cNvPr id="10" name="矩形 9">
              <a:extLst>
                <a:ext uri="{FF2B5EF4-FFF2-40B4-BE49-F238E27FC236}">
                  <a16:creationId xmlns:a16="http://schemas.microsoft.com/office/drawing/2014/main" xmlns="" id="{D0E9F2FB-C009-04B5-B9FF-6D210619E3D1}"/>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64EDB120-7A23-9258-8455-9941B1335581}"/>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2" name="矩形 11">
            <a:extLst>
              <a:ext uri="{FF2B5EF4-FFF2-40B4-BE49-F238E27FC236}">
                <a16:creationId xmlns:a16="http://schemas.microsoft.com/office/drawing/2014/main" xmlns="" id="{BEEEBA3B-9A5D-0CFD-F94B-F0D13EE3B141}"/>
              </a:ext>
            </a:extLst>
          </p:cNvPr>
          <p:cNvSpPr/>
          <p:nvPr/>
        </p:nvSpPr>
        <p:spPr>
          <a:xfrm>
            <a:off x="180365" y="0"/>
            <a:ext cx="8242704" cy="715581"/>
          </a:xfrm>
          <a:prstGeom prst="rect">
            <a:avLst/>
          </a:prstGeom>
        </p:spPr>
        <p:txBody>
          <a:bodyPr wrap="square">
            <a:spAutoFit/>
          </a:bodyPr>
          <a:lstStyle/>
          <a:p>
            <a:pPr algn="just" eaLnBrk="1" fontAlgn="auto" hangingPunct="1">
              <a:lnSpc>
                <a:spcPct val="150000"/>
              </a:lnSpc>
              <a:spcBef>
                <a:spcPts val="0"/>
              </a:spcBef>
              <a:spcAft>
                <a:spcPts val="0"/>
              </a:spcAft>
            </a:pPr>
            <a:r>
              <a:rPr lang="zh-CN" altLang="en-US" sz="3200" b="1" dirty="0">
                <a:solidFill>
                  <a:srgbClr val="5B9BD5"/>
                </a:solidFill>
                <a:latin typeface="宋体" panose="02010600030101010101" pitchFamily="2" charset="-122"/>
              </a:rPr>
              <a:t>实验纪律</a:t>
            </a:r>
          </a:p>
        </p:txBody>
      </p:sp>
      <p:sp>
        <p:nvSpPr>
          <p:cNvPr id="4" name="Rectangle 5">
            <a:extLst>
              <a:ext uri="{FF2B5EF4-FFF2-40B4-BE49-F238E27FC236}">
                <a16:creationId xmlns:a16="http://schemas.microsoft.com/office/drawing/2014/main" xmlns="" id="{7CC19486-D3D5-21AD-75D8-C3A64E0F7E9E}"/>
              </a:ext>
            </a:extLst>
          </p:cNvPr>
          <p:cNvSpPr>
            <a:spLocks noChangeArrowheads="1"/>
          </p:cNvSpPr>
          <p:nvPr/>
        </p:nvSpPr>
        <p:spPr bwMode="auto">
          <a:xfrm>
            <a:off x="23"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zh-CN" altLang="en-US">
              <a:solidFill>
                <a:prstClr val="black"/>
              </a:solidFill>
              <a:latin typeface="等线" panose="020F0502020204030204"/>
            </a:endParaRPr>
          </a:p>
        </p:txBody>
      </p:sp>
      <p:sp>
        <p:nvSpPr>
          <p:cNvPr id="3" name="Rectangle 3">
            <a:extLst>
              <a:ext uri="{FF2B5EF4-FFF2-40B4-BE49-F238E27FC236}">
                <a16:creationId xmlns:a16="http://schemas.microsoft.com/office/drawing/2014/main" xmlns="" id="{4536916A-3CF8-060A-EE6E-ACE461F53331}"/>
              </a:ext>
            </a:extLst>
          </p:cNvPr>
          <p:cNvSpPr txBox="1">
            <a:spLocks noChangeArrowheads="1"/>
          </p:cNvSpPr>
          <p:nvPr/>
        </p:nvSpPr>
        <p:spPr bwMode="auto">
          <a:xfrm>
            <a:off x="228601" y="914399"/>
            <a:ext cx="8712200" cy="559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spcBef>
                <a:spcPts val="1200"/>
              </a:spcBef>
            </a:pPr>
            <a:r>
              <a:rPr lang="zh-CN" altLang="en-US" sz="2800" kern="0" dirty="0">
                <a:ea typeface="黑体" pitchFamily="2" charset="-122"/>
              </a:rPr>
              <a:t>迟到</a:t>
            </a:r>
            <a:r>
              <a:rPr lang="en-US" altLang="zh-CN" sz="2800" kern="0" dirty="0">
                <a:ea typeface="黑体" pitchFamily="2" charset="-122"/>
              </a:rPr>
              <a:t>15</a:t>
            </a:r>
            <a:r>
              <a:rPr lang="zh-CN" altLang="en-US" sz="2800" kern="0" dirty="0">
                <a:ea typeface="黑体" pitchFamily="2" charset="-122"/>
              </a:rPr>
              <a:t>分钟以上不得做实验（需请假补做）；</a:t>
            </a:r>
          </a:p>
          <a:p>
            <a:pPr>
              <a:spcBef>
                <a:spcPts val="1200"/>
              </a:spcBef>
            </a:pPr>
            <a:r>
              <a:rPr lang="zh-CN" altLang="en-US" sz="2800" kern="0" dirty="0">
                <a:ea typeface="黑体" pitchFamily="2" charset="-122"/>
              </a:rPr>
              <a:t>请假补课程序：</a:t>
            </a:r>
            <a:endParaRPr lang="en-US" altLang="zh-CN" sz="2800" kern="0" dirty="0">
              <a:ea typeface="黑体" pitchFamily="2" charset="-122"/>
            </a:endParaRPr>
          </a:p>
          <a:p>
            <a:pPr lvl="1">
              <a:buFont typeface="Wingdings" pitchFamily="2" charset="2"/>
              <a:buChar char="Ø"/>
            </a:pPr>
            <a:r>
              <a:rPr lang="zh-CN" altLang="en-US" sz="2400" kern="0" dirty="0">
                <a:ea typeface="黑体" pitchFamily="2" charset="-122"/>
              </a:rPr>
              <a:t>准备请假材料</a:t>
            </a:r>
            <a:endParaRPr lang="en-US" altLang="zh-CN" sz="2400" kern="0" dirty="0">
              <a:ea typeface="黑体" pitchFamily="2" charset="-122"/>
            </a:endParaRPr>
          </a:p>
          <a:p>
            <a:pPr marL="1080000" lvl="1" indent="0">
              <a:lnSpc>
                <a:spcPct val="120000"/>
              </a:lnSpc>
              <a:spcBef>
                <a:spcPts val="600"/>
              </a:spcBef>
              <a:buFontTx/>
              <a:buNone/>
            </a:pPr>
            <a:r>
              <a:rPr lang="zh-CN" altLang="en-US" sz="2000" kern="0" dirty="0">
                <a:ea typeface="黑体" pitchFamily="2" charset="-122"/>
              </a:rPr>
              <a:t>请病假要准备病历，请事假要出示请假条（</a:t>
            </a:r>
            <a:r>
              <a:rPr lang="zh-CN" altLang="en-US" sz="2000" kern="0" dirty="0">
                <a:solidFill>
                  <a:srgbClr val="FF3300"/>
                </a:solidFill>
                <a:ea typeface="黑体" pitchFamily="2" charset="-122"/>
              </a:rPr>
              <a:t>请假条须由教学院长或班主任签字</a:t>
            </a:r>
            <a:r>
              <a:rPr lang="zh-CN" altLang="en-US" sz="2000" kern="0" dirty="0">
                <a:ea typeface="黑体" pitchFamily="2" charset="-122"/>
              </a:rPr>
              <a:t>）；</a:t>
            </a:r>
            <a:endParaRPr lang="en-US" altLang="zh-CN" sz="2000" kern="0" dirty="0">
              <a:ea typeface="黑体" pitchFamily="2" charset="-122"/>
            </a:endParaRPr>
          </a:p>
          <a:p>
            <a:pPr lvl="1">
              <a:buFont typeface="Wingdings" pitchFamily="2" charset="2"/>
              <a:buChar char="Ø"/>
            </a:pPr>
            <a:r>
              <a:rPr lang="zh-CN" altLang="en-US" sz="2400" kern="0" dirty="0">
                <a:ea typeface="黑体" pitchFamily="2" charset="-122"/>
              </a:rPr>
              <a:t>在线申请补课：</a:t>
            </a:r>
            <a:endParaRPr lang="en-US" altLang="zh-CN" sz="2400" kern="0" dirty="0">
              <a:ea typeface="黑体" pitchFamily="2" charset="-122"/>
            </a:endParaRPr>
          </a:p>
          <a:p>
            <a:pPr marL="1080000" lvl="1" indent="0">
              <a:lnSpc>
                <a:spcPct val="130000"/>
              </a:lnSpc>
              <a:spcBef>
                <a:spcPts val="600"/>
              </a:spcBef>
              <a:buFontTx/>
              <a:buNone/>
            </a:pPr>
            <a:r>
              <a:rPr lang="zh-CN" altLang="en-US" sz="2000" kern="0" dirty="0">
                <a:ea typeface="黑体" pitchFamily="2" charset="-122"/>
              </a:rPr>
              <a:t>在预约选课系统申请请假补做实验。</a:t>
            </a:r>
          </a:p>
          <a:p>
            <a:pPr eaLnBrk="1" hangingPunct="1">
              <a:spcBef>
                <a:spcPts val="1200"/>
              </a:spcBef>
            </a:pPr>
            <a:r>
              <a:rPr lang="zh-CN" altLang="en-US" sz="2800" kern="0" dirty="0">
                <a:ea typeface="黑体" pitchFamily="2" charset="-122"/>
              </a:rPr>
              <a:t>院系级活动不得影响教学；</a:t>
            </a:r>
          </a:p>
          <a:p>
            <a:pPr eaLnBrk="1" hangingPunct="1">
              <a:spcBef>
                <a:spcPts val="1200"/>
              </a:spcBef>
            </a:pPr>
            <a:r>
              <a:rPr lang="zh-CN" altLang="en-US" sz="2800" kern="0" dirty="0">
                <a:latin typeface="宋体" pitchFamily="2" charset="-122"/>
                <a:ea typeface="黑体" pitchFamily="2" charset="-122"/>
              </a:rPr>
              <a:t>保持实验室卫生、不吃零食、不穿拖鞋、避免吵闹；</a:t>
            </a:r>
          </a:p>
          <a:p>
            <a:pPr eaLnBrk="1" hangingPunct="1">
              <a:spcBef>
                <a:spcPts val="1200"/>
              </a:spcBef>
            </a:pPr>
            <a:r>
              <a:rPr lang="zh-CN" altLang="en-US" sz="2800" kern="0" dirty="0">
                <a:solidFill>
                  <a:srgbClr val="FF0000"/>
                </a:solidFill>
                <a:latin typeface="宋体" pitchFamily="2" charset="-122"/>
                <a:ea typeface="黑体" pitchFamily="2" charset="-122"/>
              </a:rPr>
              <a:t>报告抄袭按零分处理并报送学校有关部门；</a:t>
            </a:r>
            <a:endParaRPr lang="en-US" altLang="zh-CN" sz="2800" kern="0" dirty="0">
              <a:solidFill>
                <a:srgbClr val="FF0000"/>
              </a:solidFill>
              <a:latin typeface="宋体" pitchFamily="2" charset="-122"/>
              <a:ea typeface="黑体" pitchFamily="2" charset="-122"/>
            </a:endParaRPr>
          </a:p>
          <a:p>
            <a:pPr eaLnBrk="1" hangingPunct="1">
              <a:spcBef>
                <a:spcPts val="1200"/>
              </a:spcBef>
            </a:pPr>
            <a:r>
              <a:rPr lang="zh-CN" altLang="en-US" sz="2800" kern="0" dirty="0">
                <a:solidFill>
                  <a:srgbClr val="FF0000"/>
                </a:solidFill>
                <a:latin typeface="宋体" pitchFamily="2" charset="-122"/>
                <a:ea typeface="黑体" pitchFamily="2" charset="-122"/>
              </a:rPr>
              <a:t>若总评成绩不及格，须重修。</a:t>
            </a:r>
            <a:endParaRPr lang="en-US" altLang="zh-CN" sz="2800" kern="0" dirty="0">
              <a:solidFill>
                <a:srgbClr val="FF0000"/>
              </a:solidFill>
              <a:latin typeface="宋体" pitchFamily="2" charset="-122"/>
            </a:endParaRPr>
          </a:p>
        </p:txBody>
      </p:sp>
    </p:spTree>
    <p:extLst>
      <p:ext uri="{BB962C8B-B14F-4D97-AF65-F5344CB8AC3E}">
        <p14:creationId xmlns:p14="http://schemas.microsoft.com/office/powerpoint/2010/main" xmlns="" val="2504993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 y="940722"/>
            <a:ext cx="9143999" cy="2597608"/>
            <a:chOff x="1" y="940722"/>
            <a:chExt cx="12191998" cy="2597608"/>
          </a:xfrm>
        </p:grpSpPr>
        <p:pic>
          <p:nvPicPr>
            <p:cNvPr id="2" name="图片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50209" y="940723"/>
              <a:ext cx="2802835" cy="259760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53044" y="940723"/>
              <a:ext cx="3071191" cy="2597606"/>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924234" y="940723"/>
              <a:ext cx="3267765" cy="259760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940722"/>
              <a:ext cx="3050208" cy="2597607"/>
            </a:xfrm>
            <a:prstGeom prst="rect">
              <a:avLst/>
            </a:prstGeom>
          </p:spPr>
        </p:pic>
      </p:grpSp>
      <p:pic>
        <p:nvPicPr>
          <p:cNvPr id="7" name="图形 6">
            <a:extLst>
              <a:ext uri="{FF2B5EF4-FFF2-40B4-BE49-F238E27FC236}">
                <a16:creationId xmlns:a16="http://schemas.microsoft.com/office/drawing/2014/main" xmlns="" id="{8EFFE1BD-5594-4074-A8C7-A2BB4BD797A8}"/>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2648291" y="0"/>
            <a:ext cx="3357563" cy="857250"/>
          </a:xfrm>
          <a:prstGeom prst="rect">
            <a:avLst/>
          </a:prstGeom>
        </p:spPr>
      </p:pic>
      <p:sp>
        <p:nvSpPr>
          <p:cNvPr id="9" name="文本框 8"/>
          <p:cNvSpPr txBox="1"/>
          <p:nvPr/>
        </p:nvSpPr>
        <p:spPr>
          <a:xfrm>
            <a:off x="2771800" y="3933056"/>
            <a:ext cx="4416594" cy="1107996"/>
          </a:xfrm>
          <a:prstGeom prst="rect">
            <a:avLst/>
          </a:prstGeom>
          <a:noFill/>
        </p:spPr>
        <p:txBody>
          <a:bodyPr wrap="none" rtlCol="0">
            <a:spAutoFit/>
          </a:bodyPr>
          <a:lstStyle/>
          <a:p>
            <a:pPr eaLnBrk="1" fontAlgn="auto" hangingPunct="1">
              <a:spcBef>
                <a:spcPts val="0"/>
              </a:spcBef>
              <a:spcAft>
                <a:spcPts val="0"/>
              </a:spcAft>
            </a:pPr>
            <a:r>
              <a:rPr lang="zh-CN" altLang="en-US" sz="6600" dirty="0">
                <a:solidFill>
                  <a:prstClr val="black"/>
                </a:solidFill>
                <a:latin typeface="楷体" panose="02010609060101010101" pitchFamily="49" charset="-122"/>
                <a:ea typeface="楷体" panose="02010609060101010101" pitchFamily="49" charset="-122"/>
              </a:rPr>
              <a:t>感谢观看！</a:t>
            </a:r>
          </a:p>
        </p:txBody>
      </p:sp>
    </p:spTree>
    <p:extLst>
      <p:ext uri="{BB962C8B-B14F-4D97-AF65-F5344CB8AC3E}">
        <p14:creationId xmlns:p14="http://schemas.microsoft.com/office/powerpoint/2010/main" xmlns="" val="164404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86973" y="1713445"/>
            <a:ext cx="3310835" cy="2128620"/>
          </a:xfrm>
          <a:prstGeom prst="rect">
            <a:avLst/>
          </a:prstGeom>
          <a:noFill/>
          <a:ln w="9525">
            <a:noFill/>
          </a:ln>
        </p:spPr>
      </p:pic>
      <p:sp>
        <p:nvSpPr>
          <p:cNvPr id="5" name="文本框 4"/>
          <p:cNvSpPr txBox="1"/>
          <p:nvPr/>
        </p:nvSpPr>
        <p:spPr>
          <a:xfrm>
            <a:off x="633473" y="1112625"/>
            <a:ext cx="3574257" cy="369332"/>
          </a:xfrm>
          <a:prstGeom prst="rect">
            <a:avLst/>
          </a:prstGeom>
          <a:noFill/>
        </p:spPr>
        <p:txBody>
          <a:bodyPr wrap="square" rtlCol="0">
            <a:spAutoFit/>
          </a:bodyPr>
          <a:lstStyle/>
          <a:p>
            <a:r>
              <a:rPr lang="zh-CN" altLang="en-US" noProof="1">
                <a:solidFill>
                  <a:srgbClr val="0033CC"/>
                </a:solidFill>
                <a:latin typeface="Times New Roman" panose="02020603050405020304" pitchFamily="18" charset="0"/>
                <a:cs typeface="Times New Roman" panose="02020603050405020304" pitchFamily="18" charset="0"/>
              </a:rPr>
              <a:t>如何区分普通感冒和新冠肺炎？</a:t>
            </a:r>
            <a:endParaRPr lang="zh-CN" altLang="en-US" dirty="0">
              <a:solidFill>
                <a:srgbClr val="0033CC"/>
              </a:solidFill>
              <a:latin typeface="Times New Roman" panose="02020603050405020304" pitchFamily="18" charset="0"/>
              <a:cs typeface="Times New Roman" panose="02020603050405020304" pitchFamily="18" charset="0"/>
            </a:endParaRPr>
          </a:p>
        </p:txBody>
      </p:sp>
      <p:pic>
        <p:nvPicPr>
          <p:cNvPr id="11" name="图片 3"/>
          <p:cNvPicPr>
            <a:picLocks noChangeAspect="1"/>
          </p:cNvPicPr>
          <p:nvPr/>
        </p:nvPicPr>
        <p:blipFill>
          <a:blip r:embed="rId3"/>
          <a:stretch>
            <a:fillRect/>
          </a:stretch>
        </p:blipFill>
        <p:spPr>
          <a:xfrm>
            <a:off x="586973" y="3754502"/>
            <a:ext cx="3310835" cy="2193345"/>
          </a:xfrm>
          <a:prstGeom prst="rect">
            <a:avLst/>
          </a:prstGeom>
          <a:noFill/>
          <a:ln w="9525">
            <a:noFill/>
          </a:ln>
        </p:spPr>
      </p:pic>
      <p:sp>
        <p:nvSpPr>
          <p:cNvPr id="13" name="标题 1"/>
          <p:cNvSpPr txBox="1">
            <a:spLocks/>
          </p:cNvSpPr>
          <p:nvPr/>
        </p:nvSpPr>
        <p:spPr>
          <a:xfrm>
            <a:off x="517103" y="6003093"/>
            <a:ext cx="3690626" cy="27722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肺炎患者肺部</a:t>
            </a:r>
            <a:r>
              <a:rPr lang="en-US" altLang="zh-CN"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X</a:t>
            </a:r>
            <a:r>
              <a:rPr lang="zh-CN" altLang="en-US" sz="1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光出院前后对比</a:t>
            </a:r>
          </a:p>
        </p:txBody>
      </p:sp>
      <p:pic>
        <p:nvPicPr>
          <p:cNvPr id="14" name="图片 13"/>
          <p:cNvPicPr>
            <a:picLocks noChangeAspect="1"/>
          </p:cNvPicPr>
          <p:nvPr/>
        </p:nvPicPr>
        <p:blipFill>
          <a:blip r:embed="rId4"/>
          <a:stretch>
            <a:fillRect/>
          </a:stretch>
        </p:blipFill>
        <p:spPr>
          <a:xfrm>
            <a:off x="6678359" y="1750019"/>
            <a:ext cx="1795983" cy="1924593"/>
          </a:xfrm>
          <a:prstGeom prst="rect">
            <a:avLst/>
          </a:prstGeom>
        </p:spPr>
      </p:pic>
      <p:pic>
        <p:nvPicPr>
          <p:cNvPr id="15" name="图片 14">
            <a:extLst>
              <a:ext uri="{FF2B5EF4-FFF2-40B4-BE49-F238E27FC236}">
                <a16:creationId xmlns:a16="http://schemas.microsoft.com/office/drawing/2014/main" xmlns="" id="{D0AD2173-DDBB-4861-B544-01B299E89EB0}"/>
              </a:ext>
            </a:extLst>
          </p:cNvPr>
          <p:cNvPicPr>
            <a:picLocks noChangeAspect="1"/>
          </p:cNvPicPr>
          <p:nvPr/>
        </p:nvPicPr>
        <p:blipFill>
          <a:blip r:embed="rId5"/>
          <a:stretch>
            <a:fillRect/>
          </a:stretch>
        </p:blipFill>
        <p:spPr>
          <a:xfrm>
            <a:off x="4067967" y="1750019"/>
            <a:ext cx="2770915" cy="1949237"/>
          </a:xfrm>
          <a:prstGeom prst="rect">
            <a:avLst/>
          </a:prstGeom>
        </p:spPr>
      </p:pic>
      <p:sp>
        <p:nvSpPr>
          <p:cNvPr id="16" name="矩形 15">
            <a:extLst>
              <a:ext uri="{FF2B5EF4-FFF2-40B4-BE49-F238E27FC236}">
                <a16:creationId xmlns:a16="http://schemas.microsoft.com/office/drawing/2014/main" xmlns="" id="{08A2762C-3938-43CF-A985-94D01770844A}"/>
              </a:ext>
            </a:extLst>
          </p:cNvPr>
          <p:cNvSpPr/>
          <p:nvPr/>
        </p:nvSpPr>
        <p:spPr>
          <a:xfrm>
            <a:off x="4081933" y="1084355"/>
            <a:ext cx="4713164" cy="369332"/>
          </a:xfrm>
          <a:prstGeom prst="rect">
            <a:avLst/>
          </a:prstGeom>
        </p:spPr>
        <p:txBody>
          <a:bodyPr wrap="square">
            <a:spAutoFit/>
          </a:bodyPr>
          <a:lstStyle/>
          <a:p>
            <a:r>
              <a:rPr lang="zh-CN" altLang="en-US" dirty="0">
                <a:solidFill>
                  <a:srgbClr val="000000"/>
                </a:solidFill>
                <a:latin typeface="Times New Roman" panose="02020603050405020304" pitchFamily="18" charset="0"/>
                <a:cs typeface="Times New Roman" panose="02020603050405020304" pitchFamily="18" charset="0"/>
              </a:rPr>
              <a:t>新冠肺炎患者肺部</a:t>
            </a:r>
            <a:r>
              <a:rPr lang="en-US" altLang="zh-CN" dirty="0">
                <a:solidFill>
                  <a:srgbClr val="000000"/>
                </a:solidFill>
                <a:latin typeface="Times New Roman" panose="02020603050405020304" pitchFamily="18" charset="0"/>
                <a:cs typeface="Times New Roman" panose="02020603050405020304" pitchFamily="18" charset="0"/>
              </a:rPr>
              <a:t>CT(Computed Tomography)</a:t>
            </a:r>
            <a:endParaRPr lang="zh-CN" altLang="en-US" dirty="0">
              <a:solidFill>
                <a:srgbClr val="000000"/>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7043216" y="3754479"/>
            <a:ext cx="2067867" cy="2160591"/>
          </a:xfrm>
          <a:prstGeom prst="rect">
            <a:avLst/>
          </a:prstGeom>
          <a:noFill/>
        </p:spPr>
        <p:txBody>
          <a:bodyPr wrap="square" rtlCol="0" anchor="t">
            <a:spAutoFit/>
          </a:bodyPr>
          <a:lstStyle/>
          <a:p>
            <a:pPr indent="342900" defTabSz="514350" eaLnBrk="1" fontAlgn="auto" hangingPunct="1">
              <a:lnSpc>
                <a:spcPct val="120000"/>
              </a:lnSpc>
              <a:spcBef>
                <a:spcPts val="0"/>
              </a:spcBef>
              <a:spcAft>
                <a:spcPts val="0"/>
              </a:spcAft>
            </a:pPr>
            <a:r>
              <a:rPr lang="zh-CN" altLang="en-US" sz="1600" dirty="0">
                <a:solidFill>
                  <a:srgbClr val="000000"/>
                </a:solidFill>
                <a:latin typeface="Times New Roman" panose="02020603050405020304" pitchFamily="18" charset="0"/>
                <a:cs typeface="Times New Roman" panose="02020603050405020304" pitchFamily="18" charset="0"/>
                <a:sym typeface="+mn-ea"/>
              </a:rPr>
              <a:t>利用</a:t>
            </a:r>
            <a:r>
              <a:rPr lang="zh-CN" altLang="en-US" sz="1600" dirty="0">
                <a:solidFill>
                  <a:srgbClr val="FF0000"/>
                </a:solidFill>
                <a:latin typeface="Times New Roman" panose="02020603050405020304" pitchFamily="18" charset="0"/>
                <a:cs typeface="Times New Roman" panose="02020603050405020304" pitchFamily="18" charset="0"/>
                <a:sym typeface="+mn-ea"/>
              </a:rPr>
              <a:t>人体不同组织对</a:t>
            </a:r>
            <a:r>
              <a:rPr lang="en-US" altLang="zh-CN" sz="1600" dirty="0">
                <a:solidFill>
                  <a:srgbClr val="FF0000"/>
                </a:solidFill>
                <a:latin typeface="Times New Roman" panose="02020603050405020304" pitchFamily="18" charset="0"/>
                <a:cs typeface="Times New Roman" panose="02020603050405020304" pitchFamily="18" charset="0"/>
                <a:sym typeface="+mn-ea"/>
              </a:rPr>
              <a:t>X</a:t>
            </a:r>
            <a:r>
              <a:rPr lang="zh-CN" altLang="en-US" sz="1600" dirty="0">
                <a:solidFill>
                  <a:srgbClr val="FF0000"/>
                </a:solidFill>
                <a:latin typeface="Times New Roman" panose="02020603050405020304" pitchFamily="18" charset="0"/>
                <a:cs typeface="Times New Roman" panose="02020603050405020304" pitchFamily="18" charset="0"/>
                <a:sym typeface="+mn-ea"/>
              </a:rPr>
              <a:t>射线的吸收与透过率的不同</a:t>
            </a:r>
            <a:r>
              <a:rPr lang="zh-CN" altLang="en-US" sz="1600" dirty="0">
                <a:solidFill>
                  <a:srgbClr val="000000"/>
                </a:solidFill>
                <a:latin typeface="Times New Roman" panose="02020603050405020304" pitchFamily="18" charset="0"/>
                <a:cs typeface="Times New Roman" panose="02020603050405020304" pitchFamily="18" charset="0"/>
                <a:sym typeface="+mn-ea"/>
              </a:rPr>
              <a:t>，可摄下人体被检查部位的断面或立体的图像，发现体内任何部位的细小病变。</a:t>
            </a:r>
          </a:p>
        </p:txBody>
      </p:sp>
      <p:pic>
        <p:nvPicPr>
          <p:cNvPr id="18" name="图片 17"/>
          <p:cNvPicPr>
            <a:picLocks noChangeAspect="1"/>
          </p:cNvPicPr>
          <p:nvPr/>
        </p:nvPicPr>
        <p:blipFill>
          <a:blip r:embed="rId6"/>
          <a:stretch>
            <a:fillRect/>
          </a:stretch>
        </p:blipFill>
        <p:spPr>
          <a:xfrm>
            <a:off x="4081956" y="3699210"/>
            <a:ext cx="2961283" cy="2220962"/>
          </a:xfrm>
          <a:prstGeom prst="rect">
            <a:avLst/>
          </a:prstGeom>
        </p:spPr>
      </p:pic>
      <p:sp>
        <p:nvSpPr>
          <p:cNvPr id="19" name="Text Box 26">
            <a:extLst>
              <a:ext uri="{FF2B5EF4-FFF2-40B4-BE49-F238E27FC236}">
                <a16:creationId xmlns:a16="http://schemas.microsoft.com/office/drawing/2014/main" xmlns="" id="{87308FE5-0186-42DE-ABE2-39FA4C54E391}"/>
              </a:ext>
            </a:extLst>
          </p:cNvPr>
          <p:cNvSpPr txBox="1">
            <a:spLocks noChangeArrowheads="1"/>
          </p:cNvSpPr>
          <p:nvPr/>
        </p:nvSpPr>
        <p:spPr bwMode="auto">
          <a:xfrm>
            <a:off x="203767" y="89340"/>
            <a:ext cx="471635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rgbClr val="000000"/>
                </a:solidFill>
                <a:latin typeface="黑体" panose="02010609060101010101" pitchFamily="49" charset="-122"/>
              </a:rPr>
              <a:t>生活中的物理：临床诊断</a:t>
            </a:r>
            <a:endParaRPr lang="en-US" altLang="zh-CN" sz="3200" b="1" dirty="0">
              <a:solidFill>
                <a:srgbClr val="000000"/>
              </a:solidFill>
              <a:latin typeface="黑体" panose="02010609060101010101" pitchFamily="49" charset="-122"/>
            </a:endParaRPr>
          </a:p>
        </p:txBody>
      </p:sp>
      <p:grpSp>
        <p:nvGrpSpPr>
          <p:cNvPr id="20" name="组合 19">
            <a:extLst>
              <a:ext uri="{FF2B5EF4-FFF2-40B4-BE49-F238E27FC236}">
                <a16:creationId xmlns:a16="http://schemas.microsoft.com/office/drawing/2014/main" xmlns="" id="{518B204D-F447-4217-9372-CA5501F81C98}"/>
              </a:ext>
            </a:extLst>
          </p:cNvPr>
          <p:cNvGrpSpPr/>
          <p:nvPr/>
        </p:nvGrpSpPr>
        <p:grpSpPr>
          <a:xfrm>
            <a:off x="180389" y="348727"/>
            <a:ext cx="9144163" cy="461665"/>
            <a:chOff x="427383" y="763200"/>
            <a:chExt cx="11688417" cy="461665"/>
          </a:xfrm>
        </p:grpSpPr>
        <p:sp>
          <p:nvSpPr>
            <p:cNvPr id="21" name="矩形 20">
              <a:extLst>
                <a:ext uri="{FF2B5EF4-FFF2-40B4-BE49-F238E27FC236}">
                  <a16:creationId xmlns:a16="http://schemas.microsoft.com/office/drawing/2014/main" xmlns="" id="{458853F6-216F-4C8B-B689-C0097EFACF0F}"/>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xmlns="" id="{3032CB51-1B13-4D47-A51B-A079023CAA76}"/>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Tree>
    <p:extLst>
      <p:ext uri="{BB962C8B-B14F-4D97-AF65-F5344CB8AC3E}">
        <p14:creationId xmlns:p14="http://schemas.microsoft.com/office/powerpoint/2010/main" xmlns="" val="142166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8C108A5-98F1-423C-970E-678F53644C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1950233" y="-416903"/>
            <a:ext cx="2147190" cy="5544616"/>
          </a:xfrm>
          <a:prstGeom prst="rect">
            <a:avLst/>
          </a:prstGeom>
        </p:spPr>
      </p:pic>
      <p:grpSp>
        <p:nvGrpSpPr>
          <p:cNvPr id="4" name="组合 3">
            <a:extLst>
              <a:ext uri="{FF2B5EF4-FFF2-40B4-BE49-F238E27FC236}">
                <a16:creationId xmlns:a16="http://schemas.microsoft.com/office/drawing/2014/main" xmlns="" id="{A6022483-24DA-48C3-96FE-9CE58F52439E}"/>
              </a:ext>
            </a:extLst>
          </p:cNvPr>
          <p:cNvGrpSpPr/>
          <p:nvPr/>
        </p:nvGrpSpPr>
        <p:grpSpPr>
          <a:xfrm>
            <a:off x="180389" y="348727"/>
            <a:ext cx="9144163" cy="461665"/>
            <a:chOff x="427383" y="763200"/>
            <a:chExt cx="11688417" cy="461665"/>
          </a:xfrm>
        </p:grpSpPr>
        <p:sp>
          <p:nvSpPr>
            <p:cNvPr id="5" name="矩形 4">
              <a:extLst>
                <a:ext uri="{FF2B5EF4-FFF2-40B4-BE49-F238E27FC236}">
                  <a16:creationId xmlns:a16="http://schemas.microsoft.com/office/drawing/2014/main" xmlns="" id="{14661795-2078-45AE-832D-EE9974E536B2}"/>
                </a:ext>
              </a:extLst>
            </p:cNvPr>
            <p:cNvSpPr/>
            <p:nvPr/>
          </p:nvSpPr>
          <p:spPr>
            <a:xfrm>
              <a:off x="10249235" y="763200"/>
              <a:ext cx="1866565" cy="461665"/>
            </a:xfrm>
            <a:prstGeom prst="rect">
              <a:avLst/>
            </a:prstGeom>
            <a:noFill/>
            <a:ln>
              <a:noFill/>
            </a:ln>
          </p:spPr>
          <p:txBody>
            <a:bodyPr wrap="square" lIns="91440" tIns="45720" rIns="91440" bIns="45720">
              <a:spAutoFit/>
            </a:bodyPr>
            <a:lstStyle/>
            <a:p>
              <a:pPr algn="ctr"/>
              <a:r>
                <a:rPr lang="en-US" altLang="zh-CN"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USTC</a:t>
              </a:r>
              <a:endParaRPr lang="zh-CN" altLang="en-US" sz="2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xmlns="" id="{C6F16A6E-5A5E-414E-AF1A-D3AEE776B451}"/>
                </a:ext>
              </a:extLst>
            </p:cNvPr>
            <p:cNvSpPr/>
            <p:nvPr/>
          </p:nvSpPr>
          <p:spPr>
            <a:xfrm>
              <a:off x="427383" y="1103243"/>
              <a:ext cx="11191460" cy="7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7" name="矩形 6">
            <a:extLst>
              <a:ext uri="{FF2B5EF4-FFF2-40B4-BE49-F238E27FC236}">
                <a16:creationId xmlns:a16="http://schemas.microsoft.com/office/drawing/2014/main" xmlns="" id="{1F9B19AF-1CF0-4037-BB80-8FF9227A9C88}"/>
              </a:ext>
            </a:extLst>
          </p:cNvPr>
          <p:cNvSpPr/>
          <p:nvPr/>
        </p:nvSpPr>
        <p:spPr>
          <a:xfrm>
            <a:off x="174842" y="116632"/>
            <a:ext cx="5128327" cy="584775"/>
          </a:xfrm>
          <a:prstGeom prst="rect">
            <a:avLst/>
          </a:prstGeom>
        </p:spPr>
        <p:txBody>
          <a:bodyPr wrap="none">
            <a:spAutoFit/>
          </a:bodyPr>
          <a:lstStyle/>
          <a:p>
            <a:r>
              <a:rPr lang="zh-CN" altLang="en-US" sz="3200" b="1" dirty="0">
                <a:solidFill>
                  <a:srgbClr val="000000"/>
                </a:solidFill>
                <a:latin typeface="黑体" panose="02010609060101010101" pitchFamily="49" charset="-122"/>
                <a:ea typeface="黑体" panose="02010609060101010101" pitchFamily="49" charset="-122"/>
              </a:rPr>
              <a:t>精密测量：珠穆朗玛峰高度</a:t>
            </a:r>
          </a:p>
        </p:txBody>
      </p:sp>
      <p:sp>
        <p:nvSpPr>
          <p:cNvPr id="8" name="文本框 7">
            <a:extLst>
              <a:ext uri="{FF2B5EF4-FFF2-40B4-BE49-F238E27FC236}">
                <a16:creationId xmlns:a16="http://schemas.microsoft.com/office/drawing/2014/main" xmlns="" id="{B362C3FD-A0F9-4699-851D-0D48B0CF53D6}"/>
              </a:ext>
            </a:extLst>
          </p:cNvPr>
          <p:cNvSpPr txBox="1"/>
          <p:nvPr/>
        </p:nvSpPr>
        <p:spPr>
          <a:xfrm>
            <a:off x="2123728" y="885843"/>
            <a:ext cx="1467068" cy="400110"/>
          </a:xfrm>
          <a:prstGeom prst="rect">
            <a:avLst/>
          </a:prstGeom>
          <a:noFill/>
        </p:spPr>
        <p:txBody>
          <a:bodyPr wrap="none" rtlCol="0">
            <a:spAutoFit/>
          </a:bodyPr>
          <a:lstStyle/>
          <a:p>
            <a:r>
              <a:rPr lang="zh-CN" altLang="en-US" sz="2000" dirty="0">
                <a:solidFill>
                  <a:srgbClr val="000000"/>
                </a:solidFill>
                <a:latin typeface="黑体" panose="02010609060101010101" pitchFamily="49" charset="-122"/>
                <a:ea typeface="黑体" panose="02010609060101010101" pitchFamily="49" charset="-122"/>
              </a:rPr>
              <a:t>珠穆朗玛峰</a:t>
            </a:r>
          </a:p>
        </p:txBody>
      </p:sp>
      <p:sp>
        <p:nvSpPr>
          <p:cNvPr id="9" name="矩形 8">
            <a:extLst>
              <a:ext uri="{FF2B5EF4-FFF2-40B4-BE49-F238E27FC236}">
                <a16:creationId xmlns:a16="http://schemas.microsoft.com/office/drawing/2014/main" xmlns="" id="{8CB15E62-A76A-4B06-BFDF-57792B2F681D}"/>
              </a:ext>
            </a:extLst>
          </p:cNvPr>
          <p:cNvSpPr/>
          <p:nvPr/>
        </p:nvSpPr>
        <p:spPr>
          <a:xfrm>
            <a:off x="251542" y="3717032"/>
            <a:ext cx="8571299" cy="1045351"/>
          </a:xfrm>
          <a:prstGeom prst="rect">
            <a:avLst/>
          </a:prstGeom>
        </p:spPr>
        <p:txBody>
          <a:bodyPr wrap="square">
            <a:spAutoFit/>
          </a:bodyPr>
          <a:lstStyle/>
          <a:p>
            <a:pPr>
              <a:lnSpc>
                <a:spcPct val="120000"/>
              </a:lnSpc>
            </a:pPr>
            <a:r>
              <a:rPr lang="zh-CN" altLang="en-US" dirty="0">
                <a:solidFill>
                  <a:srgbClr val="000000"/>
                </a:solidFill>
                <a:latin typeface="宋体" panose="02010600030101010101" pitchFamily="2" charset="-122"/>
              </a:rPr>
              <a:t>建国后我国组织进行多次珠峰的测量，</a:t>
            </a:r>
            <a:r>
              <a:rPr lang="en-US" altLang="zh-CN" dirty="0">
                <a:solidFill>
                  <a:srgbClr val="000000"/>
                </a:solidFill>
                <a:latin typeface="宋体" panose="02010600030101010101" pitchFamily="2" charset="-122"/>
              </a:rPr>
              <a:t>1975</a:t>
            </a:r>
            <a:r>
              <a:rPr lang="zh-CN" altLang="en-US" dirty="0">
                <a:solidFill>
                  <a:srgbClr val="000000"/>
                </a:solidFill>
                <a:latin typeface="宋体" panose="02010600030101010101" pitchFamily="2" charset="-122"/>
              </a:rPr>
              <a:t>年</a:t>
            </a:r>
            <a:r>
              <a:rPr lang="en-US" altLang="zh-CN" dirty="0">
                <a:solidFill>
                  <a:srgbClr val="000000"/>
                </a:solidFill>
                <a:latin typeface="宋体" panose="02010600030101010101" pitchFamily="2" charset="-122"/>
              </a:rPr>
              <a:t>7</a:t>
            </a:r>
            <a:r>
              <a:rPr lang="zh-CN" altLang="en-US" dirty="0">
                <a:solidFill>
                  <a:srgbClr val="000000"/>
                </a:solidFill>
                <a:latin typeface="宋体" panose="02010600030101010101" pitchFamily="2" charset="-122"/>
              </a:rPr>
              <a:t>月</a:t>
            </a:r>
            <a:r>
              <a:rPr lang="en-US" altLang="zh-CN" dirty="0">
                <a:solidFill>
                  <a:srgbClr val="000000"/>
                </a:solidFill>
                <a:latin typeface="宋体" panose="02010600030101010101" pitchFamily="2" charset="-122"/>
              </a:rPr>
              <a:t>23</a:t>
            </a:r>
            <a:r>
              <a:rPr lang="zh-CN" altLang="en-US" dirty="0">
                <a:solidFill>
                  <a:srgbClr val="000000"/>
                </a:solidFill>
                <a:latin typeface="宋体" panose="02010600030101010101" pitchFamily="2" charset="-122"/>
              </a:rPr>
              <a:t>日，我国正式公布珠穆朗玛峰的海拔高程为</a:t>
            </a:r>
            <a:r>
              <a:rPr lang="en-US" altLang="zh-CN" dirty="0">
                <a:solidFill>
                  <a:srgbClr val="00B0F0"/>
                </a:solidFill>
                <a:latin typeface="宋体" panose="02010600030101010101" pitchFamily="2" charset="-122"/>
              </a:rPr>
              <a:t>8848.13</a:t>
            </a:r>
            <a:r>
              <a:rPr lang="zh-CN" altLang="en-US" dirty="0">
                <a:solidFill>
                  <a:srgbClr val="000000"/>
                </a:solidFill>
                <a:latin typeface="宋体" panose="02010600030101010101" pitchFamily="2" charset="-122"/>
              </a:rPr>
              <a:t>米。方法是在</a:t>
            </a:r>
            <a:r>
              <a:rPr lang="en-US" altLang="zh-CN" dirty="0">
                <a:solidFill>
                  <a:srgbClr val="000000"/>
                </a:solidFill>
                <a:latin typeface="宋体" panose="02010600030101010101" pitchFamily="2" charset="-122"/>
              </a:rPr>
              <a:t>10</a:t>
            </a:r>
            <a:r>
              <a:rPr lang="zh-CN" altLang="en-US" dirty="0">
                <a:solidFill>
                  <a:srgbClr val="000000"/>
                </a:solidFill>
                <a:latin typeface="宋体" panose="02010600030101010101" pitchFamily="2" charset="-122"/>
              </a:rPr>
              <a:t>个三角点上交会观测，这一结果采用了山东青岛黄海验潮站建立的水准原点，误差</a:t>
            </a:r>
            <a:r>
              <a:rPr lang="en-US" altLang="zh-CN" dirty="0">
                <a:solidFill>
                  <a:srgbClr val="00B0F0"/>
                </a:solidFill>
                <a:latin typeface="宋体" panose="02010600030101010101" pitchFamily="2" charset="-122"/>
              </a:rPr>
              <a:t>±0.36</a:t>
            </a:r>
            <a:r>
              <a:rPr lang="zh-CN" altLang="en-US" dirty="0">
                <a:solidFill>
                  <a:srgbClr val="000000"/>
                </a:solidFill>
                <a:latin typeface="宋体" panose="02010600030101010101" pitchFamily="2" charset="-122"/>
              </a:rPr>
              <a:t>米。</a:t>
            </a:r>
          </a:p>
        </p:txBody>
      </p:sp>
      <p:pic>
        <p:nvPicPr>
          <p:cNvPr id="10" name="图片 9">
            <a:extLst>
              <a:ext uri="{FF2B5EF4-FFF2-40B4-BE49-F238E27FC236}">
                <a16:creationId xmlns:a16="http://schemas.microsoft.com/office/drawing/2014/main" xmlns="" id="{48682590-1BCC-4F62-ABB1-FEB2AF929B61}"/>
              </a:ext>
            </a:extLst>
          </p:cNvPr>
          <p:cNvPicPr>
            <a:picLocks noChangeAspect="1"/>
          </p:cNvPicPr>
          <p:nvPr/>
        </p:nvPicPr>
        <p:blipFill>
          <a:blip r:embed="rId3"/>
          <a:stretch>
            <a:fillRect/>
          </a:stretch>
        </p:blipFill>
        <p:spPr>
          <a:xfrm>
            <a:off x="5893660" y="1296547"/>
            <a:ext cx="3154111" cy="2147192"/>
          </a:xfrm>
          <a:prstGeom prst="rect">
            <a:avLst/>
          </a:prstGeom>
        </p:spPr>
      </p:pic>
      <p:sp>
        <p:nvSpPr>
          <p:cNvPr id="11" name="矩形 10">
            <a:extLst>
              <a:ext uri="{FF2B5EF4-FFF2-40B4-BE49-F238E27FC236}">
                <a16:creationId xmlns:a16="http://schemas.microsoft.com/office/drawing/2014/main" xmlns="" id="{7B64E022-3628-4F7F-8AC1-856C8DC8B8AB}"/>
              </a:ext>
            </a:extLst>
          </p:cNvPr>
          <p:cNvSpPr/>
          <p:nvPr/>
        </p:nvSpPr>
        <p:spPr>
          <a:xfrm>
            <a:off x="323530" y="4941168"/>
            <a:ext cx="8499290" cy="1045351"/>
          </a:xfrm>
          <a:prstGeom prst="rect">
            <a:avLst/>
          </a:prstGeom>
        </p:spPr>
        <p:txBody>
          <a:bodyPr wrap="square">
            <a:spAutoFit/>
          </a:bodyPr>
          <a:lstStyle/>
          <a:p>
            <a:pPr>
              <a:lnSpc>
                <a:spcPct val="120000"/>
              </a:lnSpc>
            </a:pPr>
            <a:r>
              <a:rPr lang="zh-CN" altLang="en-US" dirty="0">
                <a:solidFill>
                  <a:srgbClr val="000000"/>
                </a:solidFill>
                <a:latin typeface="宋体" panose="02010600030101010101" pitchFamily="2" charset="-122"/>
              </a:rPr>
              <a:t>每隔几十米设置一站，两站相互进行观测，将海拔高度逐渐延长从青岛到珠峰定日县，水准线路长达</a:t>
            </a:r>
            <a:r>
              <a:rPr lang="en-US" altLang="zh-CN" dirty="0">
                <a:solidFill>
                  <a:srgbClr val="000000"/>
                </a:solidFill>
                <a:latin typeface="宋体" panose="02010600030101010101" pitchFamily="2" charset="-122"/>
              </a:rPr>
              <a:t>1.2</a:t>
            </a:r>
            <a:r>
              <a:rPr lang="zh-CN" altLang="en-US" dirty="0">
                <a:solidFill>
                  <a:srgbClr val="000000"/>
                </a:solidFill>
                <a:latin typeface="宋体" panose="02010600030101010101" pitchFamily="2" charset="-122"/>
              </a:rPr>
              <a:t>万公里，全程人工测量高程，在当时几乎是徒步完成。</a:t>
            </a:r>
            <a:r>
              <a:rPr lang="en-US" altLang="zh-CN" dirty="0">
                <a:solidFill>
                  <a:srgbClr val="000000"/>
                </a:solidFill>
                <a:latin typeface="宋体" panose="02010600030101010101" pitchFamily="2" charset="-122"/>
              </a:rPr>
              <a:t>1975</a:t>
            </a:r>
            <a:r>
              <a:rPr lang="zh-CN" altLang="en-US" dirty="0">
                <a:solidFill>
                  <a:srgbClr val="000000"/>
                </a:solidFill>
                <a:latin typeface="宋体" panose="02010600030101010101" pitchFamily="2" charset="-122"/>
              </a:rPr>
              <a:t>年由登山队登顶后，在峰顶设立觇标，再由延伸到山下的水准基点进行交会观测。</a:t>
            </a:r>
          </a:p>
        </p:txBody>
      </p:sp>
      <p:sp>
        <p:nvSpPr>
          <p:cNvPr id="2" name="文本框 1">
            <a:extLst>
              <a:ext uri="{FF2B5EF4-FFF2-40B4-BE49-F238E27FC236}">
                <a16:creationId xmlns:a16="http://schemas.microsoft.com/office/drawing/2014/main" xmlns="" id="{CD7EFA09-810D-47E0-B0CC-956F946DB889}"/>
              </a:ext>
            </a:extLst>
          </p:cNvPr>
          <p:cNvSpPr txBox="1"/>
          <p:nvPr/>
        </p:nvSpPr>
        <p:spPr>
          <a:xfrm>
            <a:off x="2339752" y="6093296"/>
            <a:ext cx="4536504" cy="523220"/>
          </a:xfrm>
          <a:prstGeom prst="rect">
            <a:avLst/>
          </a:prstGeom>
          <a:noFill/>
        </p:spPr>
        <p:txBody>
          <a:bodyPr wrap="square" rtlCol="0">
            <a:spAutoFit/>
          </a:bodyPr>
          <a:lstStyle/>
          <a:p>
            <a:r>
              <a:rPr lang="zh-CN" altLang="en-US" sz="2800" b="1" dirty="0">
                <a:solidFill>
                  <a:srgbClr val="FF0000"/>
                </a:solidFill>
              </a:rPr>
              <a:t>工匠精神、追求卓越！</a:t>
            </a:r>
          </a:p>
        </p:txBody>
      </p:sp>
    </p:spTree>
    <p:extLst>
      <p:ext uri="{BB962C8B-B14F-4D97-AF65-F5344CB8AC3E}">
        <p14:creationId xmlns:p14="http://schemas.microsoft.com/office/powerpoint/2010/main" xmlns="" val="5664807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首页.potx" id="{86EA3C01-BD65-405D-B12B-F1FA9FD598E2}" vid="{C30B1E10-425F-4259-8667-5CCC74317C22}"/>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8497</TotalTime>
  <Words>4730</Words>
  <Application>Microsoft Office PowerPoint</Application>
  <PresentationFormat>全屏显示(4:3)</PresentationFormat>
  <Paragraphs>685</Paragraphs>
  <Slides>75</Slides>
  <Notes>18</Notes>
  <HiddenSlides>0</HiddenSlides>
  <MMClips>0</MMClips>
  <ScaleCrop>false</ScaleCrop>
  <HeadingPairs>
    <vt:vector size="4" baseType="variant">
      <vt:variant>
        <vt:lpstr>主题</vt:lpstr>
      </vt:variant>
      <vt:variant>
        <vt:i4>6</vt:i4>
      </vt:variant>
      <vt:variant>
        <vt:lpstr>幻灯片标题</vt:lpstr>
      </vt:variant>
      <vt:variant>
        <vt:i4>75</vt:i4>
      </vt:variant>
    </vt:vector>
  </HeadingPairs>
  <TitlesOfParts>
    <vt:vector size="81" baseType="lpstr">
      <vt:lpstr>默认设计模板</vt:lpstr>
      <vt:lpstr>4_默认设计模板</vt:lpstr>
      <vt:lpstr>4_Office 主题​​</vt:lpstr>
      <vt:lpstr>3_Office 主题​​</vt:lpstr>
      <vt:lpstr>5_Office 主题​​</vt:lpstr>
      <vt:lpstr>8_Office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实验物理@工程应用</vt:lpstr>
      <vt:lpstr>实验物理@微电子学</vt:lpstr>
      <vt:lpstr>实验物理@能源科学</vt:lpstr>
      <vt:lpstr>实验物理@生物学</vt:lpstr>
      <vt:lpstr>实验物理@生物学</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科学实验</vt:lpstr>
      <vt:lpstr>教学实验</vt:lpstr>
      <vt:lpstr>幻灯片 39</vt:lpstr>
      <vt:lpstr>  </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Windows 用户</cp:lastModifiedBy>
  <cp:revision>531</cp:revision>
  <cp:lastPrinted>2023-03-21T02:28:39Z</cp:lastPrinted>
  <dcterms:created xsi:type="dcterms:W3CDTF">1601-01-01T00:00:00Z</dcterms:created>
  <dcterms:modified xsi:type="dcterms:W3CDTF">2024-03-11T08:41:19Z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