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56" r:id="rId1"/>
    <p:sldMasterId id="2147485237" r:id="rId2"/>
    <p:sldMasterId id="2147485273" r:id="rId3"/>
    <p:sldMasterId id="2147485285" r:id="rId4"/>
    <p:sldMasterId id="2147485298" r:id="rId5"/>
  </p:sldMasterIdLst>
  <p:notesMasterIdLst>
    <p:notesMasterId r:id="rId70"/>
  </p:notesMasterIdLst>
  <p:handoutMasterIdLst>
    <p:handoutMasterId r:id="rId71"/>
  </p:handoutMasterIdLst>
  <p:sldIdLst>
    <p:sldId id="524" r:id="rId6"/>
    <p:sldId id="683" r:id="rId7"/>
    <p:sldId id="306" r:id="rId8"/>
    <p:sldId id="308" r:id="rId9"/>
    <p:sldId id="708" r:id="rId10"/>
    <p:sldId id="700" r:id="rId11"/>
    <p:sldId id="709" r:id="rId12"/>
    <p:sldId id="684" r:id="rId13"/>
    <p:sldId id="710" r:id="rId14"/>
    <p:sldId id="703" r:id="rId15"/>
    <p:sldId id="704" r:id="rId16"/>
    <p:sldId id="705" r:id="rId17"/>
    <p:sldId id="702" r:id="rId18"/>
    <p:sldId id="706" r:id="rId19"/>
    <p:sldId id="685" r:id="rId20"/>
    <p:sldId id="711" r:id="rId21"/>
    <p:sldId id="712" r:id="rId22"/>
    <p:sldId id="686" r:id="rId23"/>
    <p:sldId id="687" r:id="rId24"/>
    <p:sldId id="688" r:id="rId25"/>
    <p:sldId id="689" r:id="rId26"/>
    <p:sldId id="713" r:id="rId27"/>
    <p:sldId id="714" r:id="rId28"/>
    <p:sldId id="721" r:id="rId29"/>
    <p:sldId id="722" r:id="rId30"/>
    <p:sldId id="290" r:id="rId31"/>
    <p:sldId id="692" r:id="rId32"/>
    <p:sldId id="723" r:id="rId33"/>
    <p:sldId id="724" r:id="rId34"/>
    <p:sldId id="694" r:id="rId35"/>
    <p:sldId id="715" r:id="rId36"/>
    <p:sldId id="716" r:id="rId37"/>
    <p:sldId id="725" r:id="rId38"/>
    <p:sldId id="726" r:id="rId39"/>
    <p:sldId id="696" r:id="rId40"/>
    <p:sldId id="697" r:id="rId41"/>
    <p:sldId id="612" r:id="rId42"/>
    <p:sldId id="699" r:id="rId43"/>
    <p:sldId id="727" r:id="rId44"/>
    <p:sldId id="589" r:id="rId45"/>
    <p:sldId id="590" r:id="rId46"/>
    <p:sldId id="718" r:id="rId47"/>
    <p:sldId id="592" r:id="rId48"/>
    <p:sldId id="719" r:id="rId49"/>
    <p:sldId id="707" r:id="rId50"/>
    <p:sldId id="595" r:id="rId51"/>
    <p:sldId id="596" r:id="rId52"/>
    <p:sldId id="597" r:id="rId53"/>
    <p:sldId id="598" r:id="rId54"/>
    <p:sldId id="599" r:id="rId55"/>
    <p:sldId id="600" r:id="rId56"/>
    <p:sldId id="601" r:id="rId57"/>
    <p:sldId id="602" r:id="rId58"/>
    <p:sldId id="603" r:id="rId59"/>
    <p:sldId id="604" r:id="rId60"/>
    <p:sldId id="605" r:id="rId61"/>
    <p:sldId id="606" r:id="rId62"/>
    <p:sldId id="607" r:id="rId63"/>
    <p:sldId id="608" r:id="rId64"/>
    <p:sldId id="609" r:id="rId65"/>
    <p:sldId id="610" r:id="rId66"/>
    <p:sldId id="611" r:id="rId67"/>
    <p:sldId id="720" r:id="rId68"/>
    <p:sldId id="667" r:id="rId69"/>
  </p:sldIdLst>
  <p:sldSz cx="9144000" cy="6858000" type="screen4x3"/>
  <p:notesSz cx="9928225" cy="67976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a:srgbClr val="FF3300"/>
    <a:srgbClr val="FF9900"/>
    <a:srgbClr val="0033CC"/>
    <a:srgbClr val="339933"/>
    <a:srgbClr val="FFFF00"/>
    <a:srgbClr val="0000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95007" autoAdjust="0"/>
  </p:normalViewPr>
  <p:slideViewPr>
    <p:cSldViewPr>
      <p:cViewPr varScale="1">
        <p:scale>
          <a:sx n="78" d="100"/>
          <a:sy n="78" d="100"/>
        </p:scale>
        <p:origin x="100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125" cy="339725"/>
          </a:xfrm>
          <a:prstGeom prst="rect">
            <a:avLst/>
          </a:prstGeom>
        </p:spPr>
        <p:txBody>
          <a:bodyPr vert="horz" lIns="95560" tIns="47780" rIns="95560" bIns="47780" rtlCol="0"/>
          <a:lstStyle>
            <a:lvl1pPr algn="l" eaLnBrk="1" hangingPunct="1">
              <a:defRPr sz="1300"/>
            </a:lvl1pPr>
          </a:lstStyle>
          <a:p>
            <a:pPr>
              <a:defRPr/>
            </a:pPr>
            <a:endParaRPr lang="zh-CN" altLang="en-US"/>
          </a:p>
        </p:txBody>
      </p:sp>
      <p:sp>
        <p:nvSpPr>
          <p:cNvPr id="3" name="日期占位符 2"/>
          <p:cNvSpPr>
            <a:spLocks noGrp="1"/>
          </p:cNvSpPr>
          <p:nvPr>
            <p:ph type="dt" sz="quarter" idx="1"/>
          </p:nvPr>
        </p:nvSpPr>
        <p:spPr>
          <a:xfrm>
            <a:off x="5624514" y="1"/>
            <a:ext cx="4302125" cy="339725"/>
          </a:xfrm>
          <a:prstGeom prst="rect">
            <a:avLst/>
          </a:prstGeom>
        </p:spPr>
        <p:txBody>
          <a:bodyPr vert="horz" lIns="95560" tIns="47780" rIns="95560" bIns="47780" rtlCol="0"/>
          <a:lstStyle>
            <a:lvl1pPr algn="r" eaLnBrk="1" hangingPunct="1">
              <a:defRPr sz="1300"/>
            </a:lvl1pPr>
          </a:lstStyle>
          <a:p>
            <a:pPr>
              <a:defRPr/>
            </a:pPr>
            <a:fld id="{0DD04BEF-B156-4F6E-AC33-DFB2A59AA6C7}" type="datetimeFigureOut">
              <a:rPr lang="zh-CN" altLang="en-US"/>
              <a:pPr>
                <a:defRPr/>
              </a:pPr>
              <a:t>2024/3/11</a:t>
            </a:fld>
            <a:endParaRPr lang="zh-CN" altLang="en-US"/>
          </a:p>
        </p:txBody>
      </p:sp>
      <p:sp>
        <p:nvSpPr>
          <p:cNvPr id="4" name="页脚占位符 3"/>
          <p:cNvSpPr>
            <a:spLocks noGrp="1"/>
          </p:cNvSpPr>
          <p:nvPr>
            <p:ph type="ftr" sz="quarter" idx="2"/>
          </p:nvPr>
        </p:nvSpPr>
        <p:spPr>
          <a:xfrm>
            <a:off x="0" y="6456364"/>
            <a:ext cx="4302125" cy="339725"/>
          </a:xfrm>
          <a:prstGeom prst="rect">
            <a:avLst/>
          </a:prstGeom>
        </p:spPr>
        <p:txBody>
          <a:bodyPr vert="horz" lIns="95560" tIns="47780" rIns="95560" bIns="47780" rtlCol="0" anchor="b"/>
          <a:lstStyle>
            <a:lvl1pPr algn="l" eaLnBrk="1" hangingPunct="1">
              <a:defRPr sz="1300"/>
            </a:lvl1pPr>
          </a:lstStyle>
          <a:p>
            <a:pPr>
              <a:defRPr/>
            </a:pPr>
            <a:endParaRPr lang="zh-CN" altLang="en-US"/>
          </a:p>
        </p:txBody>
      </p:sp>
      <p:sp>
        <p:nvSpPr>
          <p:cNvPr id="5" name="灯片编号占位符 4"/>
          <p:cNvSpPr>
            <a:spLocks noGrp="1"/>
          </p:cNvSpPr>
          <p:nvPr>
            <p:ph type="sldNum" sz="quarter" idx="3"/>
          </p:nvPr>
        </p:nvSpPr>
        <p:spPr>
          <a:xfrm>
            <a:off x="5624514" y="6456364"/>
            <a:ext cx="4302125" cy="339725"/>
          </a:xfrm>
          <a:prstGeom prst="rect">
            <a:avLst/>
          </a:prstGeom>
        </p:spPr>
        <p:txBody>
          <a:bodyPr vert="horz" wrap="square" lIns="95560" tIns="47780" rIns="95560" bIns="47780" numCol="1" anchor="b" anchorCtr="0" compatLnSpc="1">
            <a:prstTxWarp prst="textNoShape">
              <a:avLst/>
            </a:prstTxWarp>
          </a:bodyPr>
          <a:lstStyle>
            <a:lvl1pPr algn="r" eaLnBrk="1" hangingPunct="1">
              <a:defRPr sz="1300"/>
            </a:lvl1pPr>
          </a:lstStyle>
          <a:p>
            <a:pPr>
              <a:defRPr/>
            </a:pPr>
            <a:fld id="{04F19263-F46B-4FEE-A222-CDCB7681A869}" type="slidenum">
              <a:rPr lang="zh-CN" altLang="en-US"/>
              <a:pPr>
                <a:defRPr/>
              </a:pPr>
              <a:t>‹#›</a:t>
            </a:fld>
            <a:endParaRPr lang="zh-CN" altLang="en-US"/>
          </a:p>
        </p:txBody>
      </p:sp>
    </p:spTree>
    <p:extLst>
      <p:ext uri="{BB962C8B-B14F-4D97-AF65-F5344CB8AC3E}">
        <p14:creationId xmlns:p14="http://schemas.microsoft.com/office/powerpoint/2010/main" val="79204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302125" cy="339725"/>
          </a:xfrm>
          <a:prstGeom prst="rect">
            <a:avLst/>
          </a:prstGeom>
        </p:spPr>
        <p:txBody>
          <a:bodyPr vert="horz" lIns="95560" tIns="47780" rIns="95560" bIns="47780" rtlCol="0"/>
          <a:lstStyle>
            <a:lvl1pPr algn="l" eaLnBrk="1" hangingPunct="1">
              <a:defRPr sz="1300">
                <a:latin typeface="Arial" charset="0"/>
              </a:defRPr>
            </a:lvl1pPr>
          </a:lstStyle>
          <a:p>
            <a:pPr>
              <a:defRPr/>
            </a:pPr>
            <a:endParaRPr lang="zh-CN" altLang="en-US"/>
          </a:p>
        </p:txBody>
      </p:sp>
      <p:sp>
        <p:nvSpPr>
          <p:cNvPr id="3" name="日期占位符 2"/>
          <p:cNvSpPr>
            <a:spLocks noGrp="1"/>
          </p:cNvSpPr>
          <p:nvPr>
            <p:ph type="dt" idx="1"/>
          </p:nvPr>
        </p:nvSpPr>
        <p:spPr>
          <a:xfrm>
            <a:off x="5624514" y="1"/>
            <a:ext cx="4302125" cy="339725"/>
          </a:xfrm>
          <a:prstGeom prst="rect">
            <a:avLst/>
          </a:prstGeom>
        </p:spPr>
        <p:txBody>
          <a:bodyPr vert="horz" lIns="95560" tIns="47780" rIns="95560" bIns="47780" rtlCol="0"/>
          <a:lstStyle>
            <a:lvl1pPr algn="r" eaLnBrk="1" hangingPunct="1">
              <a:defRPr sz="1300">
                <a:latin typeface="Arial" charset="0"/>
              </a:defRPr>
            </a:lvl1pPr>
          </a:lstStyle>
          <a:p>
            <a:pPr>
              <a:defRPr/>
            </a:pPr>
            <a:fld id="{FE0FA50D-4834-4663-A8EE-97AA57221429}" type="datetimeFigureOut">
              <a:rPr lang="zh-CN" altLang="en-US"/>
              <a:pPr>
                <a:defRPr/>
              </a:pPr>
              <a:t>2024/3/11</a:t>
            </a:fld>
            <a:endParaRPr lang="zh-CN" altLang="en-US"/>
          </a:p>
        </p:txBody>
      </p:sp>
      <p:sp>
        <p:nvSpPr>
          <p:cNvPr id="4" name="幻灯片图像占位符 3"/>
          <p:cNvSpPr>
            <a:spLocks noGrp="1" noRot="1" noChangeAspect="1"/>
          </p:cNvSpPr>
          <p:nvPr>
            <p:ph type="sldImg" idx="2"/>
          </p:nvPr>
        </p:nvSpPr>
        <p:spPr>
          <a:xfrm>
            <a:off x="3265488" y="511175"/>
            <a:ext cx="3397250" cy="2547938"/>
          </a:xfrm>
          <a:prstGeom prst="rect">
            <a:avLst/>
          </a:prstGeom>
          <a:noFill/>
          <a:ln w="12700">
            <a:solidFill>
              <a:prstClr val="black"/>
            </a:solidFill>
          </a:ln>
        </p:spPr>
        <p:txBody>
          <a:bodyPr vert="horz" lIns="95560" tIns="47780" rIns="95560" bIns="47780" rtlCol="0" anchor="ctr"/>
          <a:lstStyle/>
          <a:p>
            <a:pPr lvl="0"/>
            <a:endParaRPr lang="zh-CN" altLang="en-US" noProof="0"/>
          </a:p>
        </p:txBody>
      </p:sp>
      <p:sp>
        <p:nvSpPr>
          <p:cNvPr id="5" name="备注占位符 4"/>
          <p:cNvSpPr>
            <a:spLocks noGrp="1"/>
          </p:cNvSpPr>
          <p:nvPr>
            <p:ph type="body" sz="quarter" idx="3"/>
          </p:nvPr>
        </p:nvSpPr>
        <p:spPr>
          <a:xfrm>
            <a:off x="993776" y="3228976"/>
            <a:ext cx="7940675" cy="3057525"/>
          </a:xfrm>
          <a:prstGeom prst="rect">
            <a:avLst/>
          </a:prstGeom>
        </p:spPr>
        <p:txBody>
          <a:bodyPr vert="horz" lIns="95560" tIns="47780" rIns="95560" bIns="4778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6456364"/>
            <a:ext cx="4302125" cy="339725"/>
          </a:xfrm>
          <a:prstGeom prst="rect">
            <a:avLst/>
          </a:prstGeom>
        </p:spPr>
        <p:txBody>
          <a:bodyPr vert="horz" lIns="95560" tIns="47780" rIns="95560" bIns="47780" rtlCol="0" anchor="b"/>
          <a:lstStyle>
            <a:lvl1pPr algn="l" eaLnBrk="1" hangingPunct="1">
              <a:defRPr sz="13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5624514" y="6456364"/>
            <a:ext cx="4302125" cy="339725"/>
          </a:xfrm>
          <a:prstGeom prst="rect">
            <a:avLst/>
          </a:prstGeom>
        </p:spPr>
        <p:txBody>
          <a:bodyPr vert="horz" wrap="square" lIns="95560" tIns="47780" rIns="95560" bIns="47780" numCol="1" anchor="b" anchorCtr="0" compatLnSpc="1">
            <a:prstTxWarp prst="textNoShape">
              <a:avLst/>
            </a:prstTxWarp>
          </a:bodyPr>
          <a:lstStyle>
            <a:lvl1pPr algn="r" eaLnBrk="1" hangingPunct="1">
              <a:defRPr sz="1300"/>
            </a:lvl1pPr>
          </a:lstStyle>
          <a:p>
            <a:pPr>
              <a:defRPr/>
            </a:pPr>
            <a:fld id="{140E0145-64AF-4A5D-9948-6DF18B6FB387}" type="slidenum">
              <a:rPr lang="zh-CN" altLang="en-US"/>
              <a:pPr>
                <a:defRPr/>
              </a:pPr>
              <a:t>‹#›</a:t>
            </a:fld>
            <a:endParaRPr lang="zh-CN" altLang="en-US"/>
          </a:p>
        </p:txBody>
      </p:sp>
    </p:spTree>
    <p:extLst>
      <p:ext uri="{BB962C8B-B14F-4D97-AF65-F5344CB8AC3E}">
        <p14:creationId xmlns:p14="http://schemas.microsoft.com/office/powerpoint/2010/main" val="232887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263900" y="509588"/>
            <a:ext cx="3400425" cy="2549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fontAlgn="auto">
              <a:spcBef>
                <a:spcPts val="0"/>
              </a:spcBef>
              <a:spcAft>
                <a:spcPts val="0"/>
              </a:spcAft>
              <a:defRPr/>
            </a:pPr>
            <a:fld id="{5849F42C-2DAE-424C-A4B8-3140182C3E9F}" type="slidenum">
              <a:rPr lang="zh-CN" altLang="en-US">
                <a:solidFill>
                  <a:prstClr val="black"/>
                </a:solidFill>
                <a:latin typeface="微软雅黑" panose="020B0503020204020204" pitchFamily="34" charset="-122"/>
                <a:ea typeface="微软雅黑" panose="020B0503020204020204" pitchFamily="34" charset="-122"/>
              </a:rPr>
              <a:pPr fontAlgn="auto">
                <a:spcBef>
                  <a:spcPts val="0"/>
                </a:spcBef>
                <a:spcAft>
                  <a:spcPts val="0"/>
                </a:spcAft>
                <a:defRPr/>
              </a:pPr>
              <a:t>1</a:t>
            </a:fld>
            <a:endParaRPr lang="zh-CN" altLang="en-US">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4365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0E0145-64AF-4A5D-9948-6DF18B6FB387}" type="slidenum">
              <a:rPr lang="zh-CN" altLang="en-US" smtClean="0"/>
              <a:pPr>
                <a:defRPr/>
              </a:pPr>
              <a:t>21</a:t>
            </a:fld>
            <a:endParaRPr lang="zh-CN" altLang="en-US"/>
          </a:p>
        </p:txBody>
      </p:sp>
    </p:spTree>
    <p:extLst>
      <p:ext uri="{BB962C8B-B14F-4D97-AF65-F5344CB8AC3E}">
        <p14:creationId xmlns:p14="http://schemas.microsoft.com/office/powerpoint/2010/main" val="111106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0E0145-64AF-4A5D-9948-6DF18B6FB387}" type="slidenum">
              <a:rPr lang="zh-CN" altLang="en-US" smtClean="0"/>
              <a:pPr>
                <a:defRPr/>
              </a:pPr>
              <a:t>24</a:t>
            </a:fld>
            <a:endParaRPr lang="zh-CN" altLang="en-US"/>
          </a:p>
        </p:txBody>
      </p:sp>
    </p:spTree>
    <p:extLst>
      <p:ext uri="{BB962C8B-B14F-4D97-AF65-F5344CB8AC3E}">
        <p14:creationId xmlns:p14="http://schemas.microsoft.com/office/powerpoint/2010/main" val="2722945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D707D-56B1-49E0-2798-E52C840DE90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0302361-5086-5405-113C-7EF37891D3C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56D1524-DBB8-D54E-0253-E298E755AD2B}"/>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F28216A-17F3-6278-544C-87B127B36C52}"/>
              </a:ext>
            </a:extLst>
          </p:cNvPr>
          <p:cNvSpPr>
            <a:spLocks noGrp="1"/>
          </p:cNvSpPr>
          <p:nvPr>
            <p:ph type="sldNum" sz="quarter" idx="5"/>
          </p:nvPr>
        </p:nvSpPr>
        <p:spPr/>
        <p:txBody>
          <a:bodyPr/>
          <a:lstStyle/>
          <a:p>
            <a:pPr>
              <a:defRPr/>
            </a:pPr>
            <a:fld id="{140E0145-64AF-4A5D-9948-6DF18B6FB387}" type="slidenum">
              <a:rPr lang="zh-CN" altLang="en-US" smtClean="0"/>
              <a:pPr>
                <a:defRPr/>
              </a:pPr>
              <a:t>25</a:t>
            </a:fld>
            <a:endParaRPr lang="zh-CN" altLang="en-US"/>
          </a:p>
        </p:txBody>
      </p:sp>
    </p:spTree>
    <p:extLst>
      <p:ext uri="{BB962C8B-B14F-4D97-AF65-F5344CB8AC3E}">
        <p14:creationId xmlns:p14="http://schemas.microsoft.com/office/powerpoint/2010/main" val="262387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19DBC-59A5-49F3-FA88-1DF4901C1F3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56DC64B-C983-CF06-4D35-14B680352968}"/>
              </a:ext>
            </a:extLst>
          </p:cNvPr>
          <p:cNvSpPr>
            <a:spLocks noGrp="1" noRot="1" noChangeAspect="1"/>
          </p:cNvSpPr>
          <p:nvPr>
            <p:ph type="sldImg"/>
          </p:nvPr>
        </p:nvSpPr>
        <p:spPr>
          <a:xfrm>
            <a:off x="3263900" y="509588"/>
            <a:ext cx="3400425" cy="2549525"/>
          </a:xfrm>
        </p:spPr>
      </p:sp>
      <p:sp>
        <p:nvSpPr>
          <p:cNvPr id="3" name="备注占位符 2">
            <a:extLst>
              <a:ext uri="{FF2B5EF4-FFF2-40B4-BE49-F238E27FC236}">
                <a16:creationId xmlns:a16="http://schemas.microsoft.com/office/drawing/2014/main" id="{C8085100-5589-AD7C-4461-020D06068B2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2658A864-10AF-6326-59EC-7E684DAA77E3}"/>
              </a:ext>
            </a:extLst>
          </p:cNvPr>
          <p:cNvSpPr>
            <a:spLocks noGrp="1"/>
          </p:cNvSpPr>
          <p:nvPr>
            <p:ph type="sldNum" sz="quarter" idx="10"/>
          </p:nvPr>
        </p:nvSpPr>
        <p:spPr/>
        <p:txBody>
          <a:bodyPr/>
          <a:lstStyle/>
          <a:p>
            <a:pPr fontAlgn="auto">
              <a:spcBef>
                <a:spcPts val="0"/>
              </a:spcBef>
              <a:spcAft>
                <a:spcPts val="0"/>
              </a:spcAft>
              <a:defRPr/>
            </a:pPr>
            <a:fld id="{5849F42C-2DAE-424C-A4B8-3140182C3E9F}" type="slidenum">
              <a:rPr lang="zh-CN" altLang="en-US">
                <a:solidFill>
                  <a:prstClr val="black"/>
                </a:solidFill>
                <a:latin typeface="微软雅黑" panose="020B0503020204020204" pitchFamily="34" charset="-122"/>
                <a:ea typeface="微软雅黑" panose="020B0503020204020204" pitchFamily="34" charset="-122"/>
              </a:rPr>
              <a:pPr fontAlgn="auto">
                <a:spcBef>
                  <a:spcPts val="0"/>
                </a:spcBef>
                <a:spcAft>
                  <a:spcPts val="0"/>
                </a:spcAft>
                <a:defRPr/>
              </a:pPr>
              <a:t>45</a:t>
            </a:fld>
            <a:endParaRPr lang="zh-CN" altLang="en-US">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06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C9F99-4400-45F0-F491-23457D4E9D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6699DD7-92D3-7677-6B71-88F92A7B3E9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7CD16F8-3A63-F7CA-0C36-6C0653EE770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10857C26-ABA6-CB0B-F135-1041C96493D9}"/>
              </a:ext>
            </a:extLst>
          </p:cNvPr>
          <p:cNvSpPr>
            <a:spLocks noGrp="1"/>
          </p:cNvSpPr>
          <p:nvPr>
            <p:ph type="sldNum" sz="quarter" idx="10"/>
          </p:nvPr>
        </p:nvSpPr>
        <p:spPr/>
        <p:txBody>
          <a:bodyPr/>
          <a:lstStyle/>
          <a:p>
            <a:pPr defTabSz="882030">
              <a:defRPr/>
            </a:pPr>
            <a:fld id="{140E0145-64AF-4A5D-9948-6DF18B6FB387}" type="slidenum">
              <a:rPr lang="zh-CN" altLang="en-US" sz="1200">
                <a:solidFill>
                  <a:prstClr val="black"/>
                </a:solidFill>
              </a:rPr>
              <a:pPr defTabSz="882030">
                <a:defRPr/>
              </a:pPr>
              <a:t>50</a:t>
            </a:fld>
            <a:endParaRPr lang="zh-CN" altLang="en-US" sz="1200">
              <a:solidFill>
                <a:prstClr val="black"/>
              </a:solidFill>
            </a:endParaRPr>
          </a:p>
        </p:txBody>
      </p:sp>
    </p:spTree>
    <p:extLst>
      <p:ext uri="{BB962C8B-B14F-4D97-AF65-F5344CB8AC3E}">
        <p14:creationId xmlns:p14="http://schemas.microsoft.com/office/powerpoint/2010/main" val="2356844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914400"/>
            <a:ext cx="7349400" cy="2570400"/>
          </a:xfrm>
        </p:spPr>
        <p:txBody>
          <a:bodyPr lIns="90000" tIns="46800" rIns="90000" bIns="46800" anchor="b" anchorCtr="0">
            <a:normAutofit/>
          </a:bodyPr>
          <a:lstStyle>
            <a:lvl1pPr algn="ctr">
              <a:defRPr sz="4500" b="1" i="0" spc="225"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15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17" name="页脚占位符 16"/>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50451103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4"/>
            </p:custDataLst>
          </p:nvPr>
        </p:nvSpPr>
        <p:spPr>
          <a:xfrm>
            <a:off x="456300" y="774000"/>
            <a:ext cx="8229600" cy="5482800"/>
          </a:xfrm>
        </p:spPr>
        <p:txBody>
          <a:bodyPr/>
          <a:lstStyle>
            <a:lvl1pPr marL="171450" indent="-171450">
              <a:lnSpc>
                <a:spcPct val="130000"/>
              </a:lnSpc>
              <a:buFont typeface="Wingdings" panose="05000000000000000000" pitchFamily="2" charset="2"/>
              <a:buChar char="l"/>
              <a:defRPr spc="113" baseline="0">
                <a:solidFill>
                  <a:schemeClr val="tx1">
                    <a:lumMod val="65000"/>
                    <a:lumOff val="35000"/>
                  </a:schemeClr>
                </a:solidFill>
              </a:defRPr>
            </a:lvl1pPr>
            <a:lvl2pPr marL="514350" indent="-171450">
              <a:lnSpc>
                <a:spcPct val="130000"/>
              </a:lnSpc>
              <a:buFont typeface="Wingdings" panose="05000000000000000000" pitchFamily="2" charset="2"/>
              <a:buChar char="l"/>
              <a:defRPr spc="113" baseline="0">
                <a:solidFill>
                  <a:schemeClr val="tx1">
                    <a:lumMod val="65000"/>
                    <a:lumOff val="35000"/>
                  </a:schemeClr>
                </a:solidFill>
              </a:defRPr>
            </a:lvl2pPr>
            <a:lvl3pPr marL="857250" indent="-171450">
              <a:lnSpc>
                <a:spcPct val="130000"/>
              </a:lnSpc>
              <a:buFont typeface="Wingdings" panose="05000000000000000000" pitchFamily="2" charset="2"/>
              <a:buChar char="l"/>
              <a:defRPr spc="113" baseline="0">
                <a:solidFill>
                  <a:schemeClr val="tx1">
                    <a:lumMod val="65000"/>
                    <a:lumOff val="35000"/>
                  </a:schemeClr>
                </a:solidFill>
              </a:defRPr>
            </a:lvl3pPr>
            <a:lvl4pPr marL="1200150" indent="-171450">
              <a:lnSpc>
                <a:spcPct val="130000"/>
              </a:lnSpc>
              <a:buFont typeface="Wingdings" panose="05000000000000000000" pitchFamily="2" charset="2"/>
              <a:buChar char="l"/>
              <a:defRPr spc="113" baseline="0">
                <a:solidFill>
                  <a:schemeClr val="tx1">
                    <a:lumMod val="65000"/>
                    <a:lumOff val="35000"/>
                  </a:schemeClr>
                </a:solidFill>
              </a:defRPr>
            </a:lvl4pPr>
            <a:lvl5pPr marL="1543050" indent="-171450">
              <a:lnSpc>
                <a:spcPct val="130000"/>
              </a:lnSpc>
              <a:buFont typeface="Wingdings" panose="05000000000000000000" pitchFamily="2" charset="2"/>
              <a:buChar char="l"/>
              <a:defRPr spc="113"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94367777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4" name="页脚占位符 3"/>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title" hasCustomPrompt="1"/>
            <p:custDataLst>
              <p:tags r:id="rId4"/>
            </p:custDataLst>
          </p:nvPr>
        </p:nvSpPr>
        <p:spPr>
          <a:xfrm>
            <a:off x="899100" y="2484000"/>
            <a:ext cx="7349400" cy="1018800"/>
          </a:xfrm>
        </p:spPr>
        <p:txBody>
          <a:bodyPr vert="horz" lIns="90000" tIns="46800" rIns="90000" bIns="46800" rtlCol="0" anchor="t" anchorCtr="0">
            <a:normAutofit/>
          </a:bodyPr>
          <a:lstStyle>
            <a:lvl1pPr marL="0" marR="0" algn="ctr" defTabSz="685800" rtl="0" eaLnBrk="1" fontAlgn="auto" latinLnBrk="0" hangingPunct="1">
              <a:lnSpc>
                <a:spcPct val="100000"/>
              </a:lnSpc>
              <a:buNone/>
              <a:defRPr kumimoji="0" lang="zh-CN" altLang="en-US" sz="4500" b="1" i="0" u="none" strike="noStrike" kern="1200" cap="none" spc="225"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3560400"/>
            <a:ext cx="7349400" cy="471600"/>
          </a:xfrm>
        </p:spPr>
        <p:txBody>
          <a:bodyPr lIns="90000" tIns="46800" rIns="90000" bIns="46800">
            <a:normAutofit/>
          </a:bodyPr>
          <a:lstStyle>
            <a:lvl1pPr marL="0" indent="0" algn="ctr">
              <a:lnSpc>
                <a:spcPct val="110000"/>
              </a:lnSpc>
              <a:buNone/>
              <a:defRPr sz="1800" spc="150" baseline="0">
                <a:solidFill>
                  <a:schemeClr val="tx1">
                    <a:lumMod val="65000"/>
                    <a:lumOff val="35000"/>
                  </a:schemeClr>
                </a:solidFill>
              </a:defRPr>
            </a:lvl1pPr>
          </a:lstStyle>
          <a:p>
            <a:pPr lvl="0"/>
            <a:r>
              <a:rPr lang="zh-CN" altLang="en-US" dirty="0"/>
              <a:t>单击此处编辑母版文本样式</a:t>
            </a:r>
          </a:p>
        </p:txBody>
      </p:sp>
    </p:spTree>
    <p:extLst>
      <p:ext uri="{BB962C8B-B14F-4D97-AF65-F5344CB8AC3E}">
        <p14:creationId xmlns:p14="http://schemas.microsoft.com/office/powerpoint/2010/main" val="356364181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953B8-D602-40C3-A78E-2E1F82AE69EB}"/>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B6A737B4-8794-45A0-B883-04C9346D98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a:extLst>
              <a:ext uri="{FF2B5EF4-FFF2-40B4-BE49-F238E27FC236}">
                <a16:creationId xmlns:a16="http://schemas.microsoft.com/office/drawing/2014/main" id="{5833DBE9-8BCF-4BD9-A4DF-27A11572F6ED}"/>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5" name="页脚占位符 4">
            <a:extLst>
              <a:ext uri="{FF2B5EF4-FFF2-40B4-BE49-F238E27FC236}">
                <a16:creationId xmlns:a16="http://schemas.microsoft.com/office/drawing/2014/main" id="{DCD7F6B7-941C-4688-AB70-3A76E1D594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78E36E-3D59-4112-91C1-2F4F4BD17D5B}"/>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61189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61AA9-1746-4087-81F1-7CA4CB374E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816A09-7A09-453B-BD31-CF5D681D445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D2B6FC4-6FF3-4ADE-BCC9-A4AE9BAAC5D1}"/>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5" name="页脚占位符 4">
            <a:extLst>
              <a:ext uri="{FF2B5EF4-FFF2-40B4-BE49-F238E27FC236}">
                <a16:creationId xmlns:a16="http://schemas.microsoft.com/office/drawing/2014/main" id="{5EC4A8D5-4736-4E44-AE04-A01163B253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7E771B3-499B-44CC-A374-6DE0A72A1F86}"/>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
        <p:nvSpPr>
          <p:cNvPr id="9" name="矩形 8"/>
          <p:cNvSpPr/>
          <p:nvPr userDrawn="1"/>
        </p:nvSpPr>
        <p:spPr>
          <a:xfrm>
            <a:off x="0" y="821095"/>
            <a:ext cx="9144000" cy="3647698"/>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7372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7675702" y="5038772"/>
            <a:ext cx="1385888" cy="1819275"/>
          </a:xfrm>
          <a:prstGeom prst="rect">
            <a:avLst/>
          </a:prstGeom>
        </p:spPr>
      </p:pic>
      <p:sp>
        <p:nvSpPr>
          <p:cNvPr id="2" name="标题 1">
            <a:extLst>
              <a:ext uri="{FF2B5EF4-FFF2-40B4-BE49-F238E27FC236}">
                <a16:creationId xmlns:a16="http://schemas.microsoft.com/office/drawing/2014/main" id="{9D5967B5-32D8-4A20-AC34-957CA93E7830}"/>
              </a:ext>
            </a:extLst>
          </p:cNvPr>
          <p:cNvSpPr>
            <a:spLocks noGrp="1"/>
          </p:cNvSpPr>
          <p:nvPr>
            <p:ph type="title"/>
          </p:nvPr>
        </p:nvSpPr>
        <p:spPr>
          <a:xfrm>
            <a:off x="623888" y="1709785"/>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B7059B90-6019-46CA-8B5C-F6E423464570}"/>
              </a:ext>
            </a:extLst>
          </p:cNvPr>
          <p:cNvSpPr>
            <a:spLocks noGrp="1"/>
          </p:cNvSpPr>
          <p:nvPr>
            <p:ph type="body" idx="1"/>
          </p:nvPr>
        </p:nvSpPr>
        <p:spPr>
          <a:xfrm>
            <a:off x="623888" y="458951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DDA5BBA-4825-4A54-B80E-C52215C0744D}"/>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5" name="页脚占位符 4">
            <a:extLst>
              <a:ext uri="{FF2B5EF4-FFF2-40B4-BE49-F238E27FC236}">
                <a16:creationId xmlns:a16="http://schemas.microsoft.com/office/drawing/2014/main" id="{0D2E143B-C3F5-4566-846C-ACE6DE660E1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AA83BF-0752-488C-89F1-C75DF7570FEB}"/>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376933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5F178-8847-416C-A6B9-81BFC5D1AA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9736D2-B76B-4D3F-B534-B0DC9A1133E0}"/>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538B8DB-6132-4CA8-9091-6A5BE70B9F7F}"/>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7F874-4E8B-4588-B03C-EAEC33352482}"/>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6" name="页脚占位符 5">
            <a:extLst>
              <a:ext uri="{FF2B5EF4-FFF2-40B4-BE49-F238E27FC236}">
                <a16:creationId xmlns:a16="http://schemas.microsoft.com/office/drawing/2014/main" id="{E643C5AB-324D-45E4-A150-56E467C171A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8A87AFE-F369-4AC6-86A8-5CD9C0B53923}"/>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3895518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481A-1D71-45C0-B920-75F08658333E}"/>
              </a:ext>
            </a:extLst>
          </p:cNvPr>
          <p:cNvSpPr>
            <a:spLocks noGrp="1"/>
          </p:cNvSpPr>
          <p:nvPr>
            <p:ph type="title"/>
          </p:nvPr>
        </p:nvSpPr>
        <p:spPr>
          <a:xfrm>
            <a:off x="629841" y="365129"/>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F3043A9-0B92-4F9F-A376-8D2E576BC43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E5B82350-65FB-4577-A790-67BAB4E56DAD}"/>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CA9A000-57FB-4888-A807-738838778429}"/>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BA310837-C841-483A-9917-A3343AB59C01}"/>
              </a:ext>
            </a:extLst>
          </p:cNvPr>
          <p:cNvSpPr>
            <a:spLocks noGrp="1"/>
          </p:cNvSpPr>
          <p:nvPr>
            <p:ph sz="quarter" idx="4"/>
          </p:nvPr>
        </p:nvSpPr>
        <p:spPr>
          <a:xfrm>
            <a:off x="4629152"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D4724E5-3480-47DA-B228-58015765F870}"/>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8" name="页脚占位符 7">
            <a:extLst>
              <a:ext uri="{FF2B5EF4-FFF2-40B4-BE49-F238E27FC236}">
                <a16:creationId xmlns:a16="http://schemas.microsoft.com/office/drawing/2014/main" id="{559F03BD-6891-439E-948F-01539785784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D9C3211-48AA-4721-89B2-5857F9C84598}"/>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757345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B66F9C-0BD4-471C-A9EE-8B7315DBEB6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E6724F-B94B-4EAB-B0AE-77AB224AE652}"/>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4" name="页脚占位符 3">
            <a:extLst>
              <a:ext uri="{FF2B5EF4-FFF2-40B4-BE49-F238E27FC236}">
                <a16:creationId xmlns:a16="http://schemas.microsoft.com/office/drawing/2014/main" id="{52462CC2-50FA-460D-9225-66039691E27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AE1F5F-6F2D-4C54-A715-DF963558AD03}"/>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3578948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CA2CE5-F604-4DC0-8B11-9EF9591EBD80}"/>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3" name="页脚占位符 2">
            <a:extLst>
              <a:ext uri="{FF2B5EF4-FFF2-40B4-BE49-F238E27FC236}">
                <a16:creationId xmlns:a16="http://schemas.microsoft.com/office/drawing/2014/main" id="{55A63D4F-B3F4-4F48-B420-1B4CB7C636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73B30D1-BB42-42C9-9271-5DEC3130535A}"/>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28373686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174A30-C2C2-442F-B0BD-C68D2FBC7CB5}"/>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379F6B07-0C6C-494F-832D-345229DB78A8}"/>
              </a:ext>
            </a:extLst>
          </p:cNvPr>
          <p:cNvSpPr>
            <a:spLocks noGrp="1"/>
          </p:cNvSpPr>
          <p:nvPr>
            <p:ph idx="1"/>
          </p:nvPr>
        </p:nvSpPr>
        <p:spPr>
          <a:xfrm>
            <a:off x="3887391" y="98747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C1504E9-68DE-4758-860A-8849237A754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492859EB-10A2-43FC-BD68-55DDF0ACC669}"/>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6" name="页脚占位符 5">
            <a:extLst>
              <a:ext uri="{FF2B5EF4-FFF2-40B4-BE49-F238E27FC236}">
                <a16:creationId xmlns:a16="http://schemas.microsoft.com/office/drawing/2014/main" id="{5EF5D309-382D-4220-800D-FB45FA6C2D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C0A849-65E7-45A8-906A-F49D29A956BE}"/>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006096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490400"/>
            <a:ext cx="8226900" cy="4759200"/>
          </a:xfrm>
        </p:spPr>
        <p:txBody>
          <a:bodyPr vert="horz" lIns="90000" tIns="46800" rIns="90000" bIns="46800" rtlCol="0">
            <a:norm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marR="0" lvl="1" indent="0" algn="l" defTabSz="685800" rtl="0" eaLnBrk="1" fontAlgn="auto" latinLnBrk="0" hangingPunct="1">
              <a:lnSpc>
                <a:spcPct val="130000"/>
              </a:lnSpc>
              <a:spcBef>
                <a:spcPts val="0"/>
              </a:spcBef>
              <a:spcAft>
                <a:spcPts val="750"/>
              </a:spcAft>
              <a:buFont typeface="Arial" panose="020B0604020202020204" pitchFamily="34" charset="0"/>
              <a:buNone/>
              <a:tabLst>
                <a:tab pos="1207294" algn="l"/>
              </a:tabLst>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2pPr>
            <a:lvl3pPr marL="685800" marR="0" lvl="2"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3pPr>
            <a:lvl4pPr marL="1028700" marR="0" lvl="3"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4pPr>
            <a:lvl5pPr marL="1371600" marR="0" lvl="4"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1990008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32BBC-B71E-4F1E-9509-1F62D9F1E3A4}"/>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7C215212-9C91-4CD5-BC7E-33E6BEDD1BB6}"/>
              </a:ext>
            </a:extLst>
          </p:cNvPr>
          <p:cNvSpPr>
            <a:spLocks noGrp="1"/>
          </p:cNvSpPr>
          <p:nvPr>
            <p:ph type="pic" idx="1"/>
          </p:nvPr>
        </p:nvSpPr>
        <p:spPr>
          <a:xfrm>
            <a:off x="3887391" y="987472"/>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p>
        </p:txBody>
      </p:sp>
      <p:sp>
        <p:nvSpPr>
          <p:cNvPr id="4" name="文本占位符 3">
            <a:extLst>
              <a:ext uri="{FF2B5EF4-FFF2-40B4-BE49-F238E27FC236}">
                <a16:creationId xmlns:a16="http://schemas.microsoft.com/office/drawing/2014/main" id="{5F4A8ACC-E9C9-4295-B3BA-E9237C21562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61508FCF-741C-4CCD-9018-C2AE79579895}"/>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6" name="页脚占位符 5">
            <a:extLst>
              <a:ext uri="{FF2B5EF4-FFF2-40B4-BE49-F238E27FC236}">
                <a16:creationId xmlns:a16="http://schemas.microsoft.com/office/drawing/2014/main" id="{9988F2A9-6688-42A0-955E-249D88DCA7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8B4E313-6B50-4779-92A4-CC03889C35F9}"/>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310183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C066E-8FDC-425C-AF34-5008EC772EA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6562FA-0280-4ACC-94DF-6A76E182A1A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5B3A61-4717-40F8-9164-042C17731B42}"/>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5" name="页脚占位符 4">
            <a:extLst>
              <a:ext uri="{FF2B5EF4-FFF2-40B4-BE49-F238E27FC236}">
                <a16:creationId xmlns:a16="http://schemas.microsoft.com/office/drawing/2014/main" id="{5785F292-782B-48D7-ACEF-77404F0743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7965F1B-9933-44A1-869A-F845274C73B2}"/>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3881111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6BA0B64-78C3-4355-996F-D3A10617E612}"/>
              </a:ext>
            </a:extLst>
          </p:cNvPr>
          <p:cNvSpPr>
            <a:spLocks noGrp="1"/>
          </p:cNvSpPr>
          <p:nvPr>
            <p:ph type="title" orient="vert"/>
          </p:nvPr>
        </p:nvSpPr>
        <p:spPr>
          <a:xfrm>
            <a:off x="6543676"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1F586C-2110-42F5-93C4-4ED7A557830B}"/>
              </a:ext>
            </a:extLst>
          </p:cNvPr>
          <p:cNvSpPr>
            <a:spLocks noGrp="1"/>
          </p:cNvSpPr>
          <p:nvPr>
            <p:ph type="body" orient="vert" idx="1"/>
          </p:nvPr>
        </p:nvSpPr>
        <p:spPr>
          <a:xfrm>
            <a:off x="628652"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37441-AC0F-4FB4-825D-671FF271C699}"/>
              </a:ext>
            </a:extLst>
          </p:cNvPr>
          <p:cNvSpPr>
            <a:spLocks noGrp="1"/>
          </p:cNvSpPr>
          <p:nvPr>
            <p:ph type="dt" sz="half" idx="10"/>
          </p:nvPr>
        </p:nvSpPr>
        <p:spPr/>
        <p:txBody>
          <a:bodyPr/>
          <a:lstStyle/>
          <a:p>
            <a:fld id="{CC83072C-E68E-4804-BF1F-E1A76F416273}" type="datetimeFigureOut">
              <a:rPr lang="zh-CN" altLang="en-US" smtClean="0"/>
              <a:t>2024/3/11</a:t>
            </a:fld>
            <a:endParaRPr lang="zh-CN" altLang="en-US"/>
          </a:p>
        </p:txBody>
      </p:sp>
      <p:sp>
        <p:nvSpPr>
          <p:cNvPr id="5" name="页脚占位符 4">
            <a:extLst>
              <a:ext uri="{FF2B5EF4-FFF2-40B4-BE49-F238E27FC236}">
                <a16:creationId xmlns:a16="http://schemas.microsoft.com/office/drawing/2014/main" id="{D130329D-38CF-4886-ADE4-F13FA01BC1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517B28-B686-4C63-A2FA-69A693DABB77}"/>
              </a:ext>
            </a:extLst>
          </p:cNvPr>
          <p:cNvSpPr>
            <a:spLocks noGrp="1"/>
          </p:cNvSpPr>
          <p:nvPr>
            <p:ph type="sldNum" sz="quarter" idx="12"/>
          </p:nvPr>
        </p:nvSpPr>
        <p:spPr/>
        <p:txBody>
          <a:body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1554097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351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7953B8-D602-40C3-A78E-2E1F82AE69EB}"/>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6A737B4-8794-45A0-B883-04C9346D98C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5833DBE9-8BCF-4BD9-A4DF-27A11572F6ED}"/>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CD7F6B7-941C-4688-AB70-3A76E1D5947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E78E36E-3D59-4112-91C1-2F4F4BD17D5B}"/>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0808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161AA9-1746-4087-81F1-7CA4CB374E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816A09-7A09-453B-BD31-CF5D681D445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D2B6FC4-6FF3-4ADE-BCC9-A4AE9BAAC5D1}"/>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EC4A8D5-4736-4E44-AE04-A01163B253B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7E771B3-499B-44CC-A374-6DE0A72A1F86}"/>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
        <p:nvSpPr>
          <p:cNvPr id="9" name="矩形 8"/>
          <p:cNvSpPr/>
          <p:nvPr userDrawn="1"/>
        </p:nvSpPr>
        <p:spPr>
          <a:xfrm>
            <a:off x="0" y="821095"/>
            <a:ext cx="9144000" cy="3647698"/>
          </a:xfrm>
          <a:prstGeom prst="rect">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prstClr val="white"/>
              </a:solidFill>
            </a:endParaRPr>
          </a:p>
        </p:txBody>
      </p:sp>
    </p:spTree>
    <p:extLst>
      <p:ext uri="{BB962C8B-B14F-4D97-AF65-F5344CB8AC3E}">
        <p14:creationId xmlns:p14="http://schemas.microsoft.com/office/powerpoint/2010/main" val="4054539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7675702" y="5038726"/>
            <a:ext cx="1385888" cy="1819275"/>
          </a:xfrm>
          <a:prstGeom prst="rect">
            <a:avLst/>
          </a:prstGeom>
        </p:spPr>
      </p:pic>
      <p:sp>
        <p:nvSpPr>
          <p:cNvPr id="2" name="标题 1">
            <a:extLst>
              <a:ext uri="{FF2B5EF4-FFF2-40B4-BE49-F238E27FC236}">
                <a16:creationId xmlns:a16="http://schemas.microsoft.com/office/drawing/2014/main" id="{9D5967B5-32D8-4A20-AC34-957CA93E7830}"/>
              </a:ext>
            </a:extLst>
          </p:cNvPr>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7059B90-6019-46CA-8B5C-F6E423464570}"/>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DDA5BBA-4825-4A54-B80E-C52215C0744D}"/>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0D2E143B-C3F5-4566-846C-ACE6DE660E1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8AA83BF-0752-488C-89F1-C75DF7570FEB}"/>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4258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5F178-8847-416C-A6B9-81BFC5D1AA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39736D2-B76B-4D3F-B534-B0DC9A1133E0}"/>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538B8DB-6132-4CA8-9091-6A5BE70B9F7F}"/>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C77F874-4E8B-4588-B03C-EAEC33352482}"/>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E643C5AB-324D-45E4-A150-56E467C171A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98A87AFE-F369-4AC6-86A8-5CD9C0B53923}"/>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33415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481A-1D71-45C0-B920-75F08658333E}"/>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F3043A9-0B92-4F9F-A376-8D2E576BC433}"/>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5B82350-65FB-4577-A790-67BAB4E56DAD}"/>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CA9A000-57FB-4888-A807-738838778429}"/>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A310837-C841-483A-9917-A3343AB59C01}"/>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D4724E5-3480-47DA-B228-58015765F870}"/>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59F03BD-6891-439E-948F-01539785784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7D9C3211-48AA-4721-89B2-5857F9C84598}"/>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05914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B66F9C-0BD4-471C-A9EE-8B7315DBEB6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1E6724F-B94B-4EAB-B0AE-77AB224AE652}"/>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52462CC2-50FA-460D-9225-66039691E27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3AAE1F5F-6F2D-4C54-A715-DF963558AD03}"/>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088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3848400"/>
            <a:ext cx="5826600" cy="766800"/>
          </a:xfrm>
        </p:spPr>
        <p:txBody>
          <a:bodyPr lIns="90000" tIns="46800" rIns="90000" bIns="46800" anchor="b" anchorCtr="0">
            <a:normAutofit/>
          </a:bodyPr>
          <a:lstStyle>
            <a:lvl1pPr>
              <a:defRPr sz="3300" b="1" i="0" u="none" strike="noStrike" kern="1200" cap="none" spc="225"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13"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50697329"/>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CCA2CE5-F604-4DC0-8B11-9EF9591EBD80}"/>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55A63D4F-B3F4-4F48-B420-1B4CB7C636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D73B30D1-BB42-42C9-9271-5DEC3130535A}"/>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368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174A30-C2C2-442F-B0BD-C68D2FBC7CB5}"/>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79F6B07-0C6C-494F-832D-345229DB78A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C1504E9-68DE-4758-860A-8849237A754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92859EB-10A2-43FC-BD68-55DDF0ACC669}"/>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5EF5D309-382D-4220-800D-FB45FA6C2D55}"/>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1FC0A849-65E7-45A8-906A-F49D29A956BE}"/>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07866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932BBC-B71E-4F1E-9509-1F62D9F1E3A4}"/>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C215212-9C91-4CD5-BC7E-33E6BEDD1BB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5F4A8ACC-E9C9-4295-B3BA-E9237C21562F}"/>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1508FCF-741C-4CCD-9018-C2AE79579895}"/>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988F2A9-6688-42A0-955E-249D88DCA7D8}"/>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38B4E313-6B50-4779-92A4-CC03889C35F9}"/>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6205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FC066E-8FDC-425C-AF34-5008EC772EA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F6562FA-0280-4ACC-94DF-6A76E182A1A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F5B3A61-4717-40F8-9164-042C17731B42}"/>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785F292-782B-48D7-ACEF-77404F07430B}"/>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7965F1B-9933-44A1-869A-F845274C73B2}"/>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66429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6BA0B64-78C3-4355-996F-D3A10617E612}"/>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1F586C-2110-42F5-93C4-4ED7A557830B}"/>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37441-AC0F-4FB4-825D-671FF271C699}"/>
              </a:ext>
            </a:extLst>
          </p:cNvPr>
          <p:cNvSpPr>
            <a:spLocks noGrp="1"/>
          </p:cNvSpPr>
          <p:nvPr>
            <p:ph type="dt" sz="half" idx="10"/>
          </p:nvPr>
        </p:nvSpPr>
        <p:spPr/>
        <p:txBody>
          <a:bodyPr/>
          <a:lstStyle/>
          <a:p>
            <a:fld id="{CC83072C-E68E-4804-BF1F-E1A76F416273}"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D130329D-38CF-4886-ADE4-F13FA01BC1AC}"/>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7E517B28-B686-4C63-A2FA-69A693DABB77}"/>
              </a:ext>
            </a:extLst>
          </p:cNvPr>
          <p:cNvSpPr>
            <a:spLocks noGrp="1"/>
          </p:cNvSpPr>
          <p:nvPr>
            <p:ph type="sldNum" sz="quarter" idx="12"/>
          </p:nvPr>
        </p:nvSpPr>
        <p:spPr/>
        <p:txBody>
          <a:bodyPr/>
          <a:lstStyle/>
          <a:p>
            <a:fld id="{8C25094D-B596-488F-B18C-855DE604531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87125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52313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1306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9006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94790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8293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501200"/>
            <a:ext cx="3882600" cy="4748400"/>
          </a:xfrm>
        </p:spPr>
        <p:txBody>
          <a:bodyPr vert="horz" lIns="90000" tIns="46800" rIns="90000" bIns="46800" rtlCol="0">
            <a:normAutofit/>
          </a:bodyPr>
          <a:lstStyle>
            <a:lvl1pPr marL="171450" marR="0" lvl="0"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Wingdings" panose="05000000000000000000" pitchFamily="2" charset="2"/>
              <a:buChar char="l"/>
              <a:tabLst>
                <a:tab pos="1207294"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4808700" y="1501200"/>
            <a:ext cx="3882600" cy="4748400"/>
          </a:xfrm>
        </p:spPr>
        <p:txBody>
          <a:bodyPr lIns="90000" tIns="46800" rIns="90000" bIns="46800">
            <a:normAutofit/>
          </a:bodyPr>
          <a:lstStyle>
            <a:lvl1pPr marL="171450" indent="-171450">
              <a:lnSpc>
                <a:spcPct val="130000"/>
              </a:lnSpc>
              <a:buFont typeface="Wingdings" panose="05000000000000000000" pitchFamily="2" charset="2"/>
              <a:buChar char="l"/>
              <a:defRPr sz="1200" spc="113"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a:lnSpc>
                <a:spcPct val="130000"/>
              </a:lnSpc>
              <a:buFont typeface="Wingdings" panose="05000000000000000000" pitchFamily="2" charset="2"/>
              <a:buChar char="l"/>
              <a:defRPr sz="1200" spc="113"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a:lnSpc>
                <a:spcPct val="130000"/>
              </a:lnSpc>
              <a:buFont typeface="Wingdings" panose="05000000000000000000" pitchFamily="2" charset="2"/>
              <a:buChar char="l"/>
              <a:defRPr sz="1200" spc="113"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a:lnSpc>
                <a:spcPct val="130000"/>
              </a:lnSpc>
              <a:buFont typeface="Wingdings" panose="05000000000000000000" pitchFamily="2" charset="2"/>
              <a:buChar char="l"/>
              <a:defRPr sz="1200" spc="113"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2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6" name="页脚占位符 5"/>
          <p:cNvSpPr>
            <a:spLocks noGrp="1"/>
          </p:cNvSpPr>
          <p:nvPr>
            <p:ph type="ftr" sz="quarter" idx="11"/>
            <p:custDataLst>
              <p:tags r:id="rId5"/>
            </p:custDataLst>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35440102"/>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33260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8239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9202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0494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8562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138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457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449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722760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019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854000"/>
            <a:ext cx="4006800" cy="4395600"/>
          </a:xfrm>
        </p:spPr>
        <p:txBody>
          <a:bodyPr vert="horz" lIns="101600" tIns="0" rIns="82550" bIns="0" rtlCol="0">
            <a:normAutofit/>
          </a:bodyPr>
          <a:lstStyle>
            <a:lvl1pPr marL="171450" marR="0" lvl="0"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Wingdings" panose="05000000000000000000" pitchFamily="2" charset="2"/>
              <a:buChar char="l"/>
              <a:tabLst>
                <a:tab pos="1207294"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4676813" y="1421729"/>
            <a:ext cx="4006800" cy="381600"/>
          </a:xfrm>
        </p:spPr>
        <p:txBody>
          <a:bodyPr vert="horz" lIns="101600" tIns="38100" rIns="76200" bIns="38100" rtlCol="0" anchor="t" anchorCtr="0">
            <a:normAutofit/>
          </a:bodyPr>
          <a:lstStyle>
            <a:lvl1pPr marL="0" marR="0" lvl="0" indent="0" algn="l" defTabSz="6858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854000"/>
            <a:ext cx="4006800" cy="4395600"/>
          </a:xfrm>
        </p:spPr>
        <p:txBody>
          <a:bodyPr vert="horz" lIns="101600" tIns="0" rIns="82550" bIns="0" rtlCol="0">
            <a:normAutofit/>
          </a:bodyPr>
          <a:lstStyle>
            <a:lvl1pPr marL="171450" marR="0" lvl="0"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Wingdings" panose="05000000000000000000" pitchFamily="2" charset="2"/>
              <a:buChar char="l"/>
              <a:tabLst>
                <a:tab pos="1207294" algn="l"/>
              </a:tabLst>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8" name="页脚占位符 7"/>
          <p:cNvSpPr>
            <a:spLocks noGrp="1"/>
          </p:cNvSpPr>
          <p:nvPr>
            <p:ph type="ftr" sz="quarter" idx="11"/>
            <p:custDataLst>
              <p:tags r:id="rId7"/>
            </p:custDataLst>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7135256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9600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5371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4743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84442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03498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9794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7663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57C5C6-EDA4-4AB0-86D1-DBDB61573A3D}" type="datetimeFigureOut">
              <a:rPr lang="zh-CN" altLang="en-US" smtClean="0">
                <a:solidFill>
                  <a:prstClr val="black">
                    <a:tint val="75000"/>
                  </a:prstClr>
                </a:solidFill>
              </a:rPr>
              <a:pPr/>
              <a:t>2024/3/11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DA4089B-4CBE-486F-9257-D787DC9183F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63026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0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608400"/>
            <a:ext cx="8226900" cy="705600"/>
          </a:xfrm>
        </p:spPr>
        <p:txBody>
          <a:bodyPr vert="horz" lIns="90000" tIns="46800" rIns="90000" bIns="46800" rtlCol="0" anchor="ctr" anchorCtr="0">
            <a:normAutofit/>
          </a:bodyPr>
          <a:lstStyle>
            <a:lvl1pPr marL="0" marR="0" lvl="0" algn="l" defTabSz="685800" rtl="0" eaLnBrk="1" fontAlgn="auto" latinLnBrk="0" hangingPunct="1">
              <a:lnSpc>
                <a:spcPct val="100000"/>
              </a:lnSpc>
              <a:buNone/>
              <a:defRPr kumimoji="0" lang="zh-CN" altLang="en-US" sz="27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31005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7298485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555200"/>
            <a:ext cx="3844800" cy="4608000"/>
          </a:xfrm>
        </p:spPr>
        <p:txBody>
          <a:bodyPr vert="horz" lIns="90000" tIns="46800" rIns="90000" bIns="46800" rtlCol="0">
            <a:normAutofit/>
          </a:bodyPr>
          <a:lstStyle>
            <a:lvl1pPr marL="0" marR="0" lvl="0" indent="0" algn="l" defTabSz="685800" rtl="0" eaLnBrk="1" fontAlgn="auto" latinLnBrk="0" hangingPunct="1">
              <a:lnSpc>
                <a:spcPct val="130000"/>
              </a:lnSpc>
              <a:spcBef>
                <a:spcPts val="0"/>
              </a:spcBef>
              <a:spcAft>
                <a:spcPts val="75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kumimoji="0" lang="zh-CN" altLang="en-US" sz="1200" b="0" i="0" u="none" strike="noStrike" kern="1200" cap="none" spc="113" normalizeH="0" baseline="0" noProof="1" dirty="0">
                <a:solidFill>
                  <a:schemeClr val="tx1"/>
                </a:solidFill>
                <a:uFillTx/>
                <a:latin typeface="+mn-lt"/>
                <a:ea typeface="+mn-ea"/>
                <a:cs typeface="+mn-cs"/>
                <a:sym typeface="+mn-ea"/>
              </a:defRPr>
            </a:lvl2pPr>
            <a:lvl3pPr marL="857250" marR="0" lvl="2"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3pPr>
            <a:lvl4pPr marL="1200150" marR="0" lvl="3"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4pPr>
            <a:lvl5pPr marL="1543050" marR="0" lvl="4" indent="-171450" algn="l" defTabSz="685800" rtl="0" eaLnBrk="1" fontAlgn="auto" latinLnBrk="0" hangingPunct="1">
              <a:lnSpc>
                <a:spcPct val="130000"/>
              </a:lnSpc>
              <a:spcBef>
                <a:spcPts val="0"/>
              </a:spcBef>
              <a:spcAft>
                <a:spcPts val="750"/>
              </a:spcAft>
              <a:buFont typeface="Arial" panose="020B0604020202020204" pitchFamily="34" charset="0"/>
              <a:buChar char="•"/>
              <a:defRPr kumimoji="0" lang="zh-CN" altLang="en-US" sz="1200" b="0" i="0" u="none" strike="noStrike" kern="1200" cap="none" spc="113"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4762800" y="1555200"/>
            <a:ext cx="3920400" cy="4608000"/>
          </a:xfrm>
        </p:spPr>
        <p:txBody>
          <a:bodyPr vert="horz" lIns="90000" tIns="46800" rIns="90000" bIns="46800" rtlCol="0">
            <a:normAutofit/>
          </a:bodyPr>
          <a:lstStyle>
            <a:lvl1pPr marL="0" marR="0" lvl="0" indent="0" algn="l" defTabSz="685800" rtl="0" eaLnBrk="1" fontAlgn="auto" latinLnBrk="0" hangingPunct="1">
              <a:lnSpc>
                <a:spcPct val="140000"/>
              </a:lnSpc>
              <a:spcBef>
                <a:spcPts val="0"/>
              </a:spcBef>
              <a:spcAft>
                <a:spcPts val="750"/>
              </a:spcAft>
              <a:buFont typeface="Wingdings" panose="05000000000000000000" pitchFamily="2" charset="2"/>
              <a:buChar char="l"/>
              <a:defRPr kumimoji="0" lang="zh-CN" altLang="en-US" sz="1200" b="0" i="0" u="none" strike="noStrike" kern="1200" cap="none" spc="113"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solidFill>
                  <a:srgbClr val="000000">
                    <a:tint val="75000"/>
                  </a:srgbClr>
                </a:solidFill>
              </a:rPr>
              <a:pPr/>
              <a:t>2024/3/11</a:t>
            </a:fld>
            <a:endParaRPr lang="zh-CN" altLang="en-US" dirty="0">
              <a:solidFill>
                <a:srgbClr val="000000">
                  <a:tint val="75000"/>
                </a:srgbClr>
              </a:solidFill>
            </a:endParaRPr>
          </a:p>
        </p:txBody>
      </p:sp>
      <p:sp>
        <p:nvSpPr>
          <p:cNvPr id="6" name="页脚占位符 5"/>
          <p:cNvSpPr>
            <a:spLocks noGrp="1"/>
          </p:cNvSpPr>
          <p:nvPr>
            <p:ph type="ftr" sz="quarter" idx="11"/>
            <p:custDataLst>
              <p:tags r:id="rId4"/>
            </p:custDataLst>
          </p:nvPr>
        </p:nvSpPr>
        <p:spPr/>
        <p:txBody>
          <a:body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extLst>
      <p:ext uri="{BB962C8B-B14F-4D97-AF65-F5344CB8AC3E}">
        <p14:creationId xmlns:p14="http://schemas.microsoft.com/office/powerpoint/2010/main" val="206388680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914400"/>
            <a:ext cx="783000" cy="5029200"/>
          </a:xfrm>
        </p:spPr>
        <p:txBody>
          <a:bodyPr vert="eaVert" lIns="90000" tIns="46800" rIns="90000" bIns="46800" rtlCol="0" anchor="ctr" anchorCtr="0">
            <a:normAutofit/>
          </a:bodyPr>
          <a:lstStyle>
            <a:lvl1pPr marL="0" marR="0" lvl="0" algn="l" defTabSz="685800" rtl="0" eaLnBrk="1" fontAlgn="auto" latinLnBrk="0" hangingPunct="1">
              <a:lnSpc>
                <a:spcPct val="100000"/>
              </a:lnSpc>
              <a:spcAft>
                <a:spcPts val="0"/>
              </a:spcAft>
              <a:buNone/>
              <a:defRPr kumimoji="0" lang="zh-CN" altLang="en-US" sz="2100" b="1" i="0" u="none" strike="noStrike" kern="1200" cap="none" spc="225"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685800" y="914400"/>
            <a:ext cx="6876900" cy="5029200"/>
          </a:xfrm>
        </p:spPr>
        <p:txBody>
          <a:bodyPr vert="eaVert" lIns="46800" tIns="46800" rIns="46800" bIns="46800"/>
          <a:lstStyle>
            <a:lvl1pPr indent="0" eaLnBrk="1" fontAlgn="auto" latinLnBrk="0" hangingPunct="1">
              <a:lnSpc>
                <a:spcPct val="160000"/>
              </a:lnSpc>
              <a:spcAft>
                <a:spcPts val="1200"/>
              </a:spcAft>
              <a:buNone/>
              <a:defRPr spc="225" baseline="0">
                <a:solidFill>
                  <a:schemeClr val="tx1">
                    <a:lumMod val="65000"/>
                    <a:lumOff val="35000"/>
                  </a:schemeClr>
                </a:solidFill>
              </a:defRPr>
            </a:lvl1pPr>
            <a:lvl2pPr indent="0" eaLnBrk="1" fontAlgn="auto" latinLnBrk="0" hangingPunct="1">
              <a:lnSpc>
                <a:spcPct val="160000"/>
              </a:lnSpc>
              <a:spcAft>
                <a:spcPts val="1200"/>
              </a:spcAft>
              <a:buNone/>
              <a:defRPr spc="225" baseline="0">
                <a:solidFill>
                  <a:schemeClr val="tx1">
                    <a:lumMod val="65000"/>
                    <a:lumOff val="35000"/>
                  </a:schemeClr>
                </a:solidFill>
              </a:defRPr>
            </a:lvl2pPr>
            <a:lvl3pPr indent="0" eaLnBrk="1" fontAlgn="auto" latinLnBrk="0" hangingPunct="1">
              <a:lnSpc>
                <a:spcPct val="160000"/>
              </a:lnSpc>
              <a:spcAft>
                <a:spcPts val="1200"/>
              </a:spcAft>
              <a:buNone/>
              <a:defRPr spc="225" baseline="0">
                <a:solidFill>
                  <a:schemeClr val="tx1">
                    <a:lumMod val="65000"/>
                    <a:lumOff val="35000"/>
                  </a:schemeClr>
                </a:solidFill>
              </a:defRPr>
            </a:lvl3pPr>
            <a:lvl4pPr indent="0" eaLnBrk="1" fontAlgn="auto" latinLnBrk="0" hangingPunct="1">
              <a:lnSpc>
                <a:spcPct val="160000"/>
              </a:lnSpc>
              <a:spcAft>
                <a:spcPts val="1200"/>
              </a:spcAft>
              <a:buNone/>
              <a:defRPr spc="225" baseline="0">
                <a:solidFill>
                  <a:schemeClr val="tx1">
                    <a:lumMod val="65000"/>
                    <a:lumOff val="35000"/>
                  </a:schemeClr>
                </a:solidFill>
              </a:defRPr>
            </a:lvl4pPr>
            <a:lvl5pPr indent="0" eaLnBrk="1" fontAlgn="auto" latinLnBrk="0" hangingPunct="1">
              <a:lnSpc>
                <a:spcPct val="160000"/>
              </a:lnSpc>
              <a:spcAft>
                <a:spcPts val="1200"/>
              </a:spcAft>
              <a:buNone/>
              <a:defRPr spc="225"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5" name="页脚占位符 4"/>
          <p:cNvSpPr>
            <a:spLocks noGrp="1"/>
          </p:cNvSpPr>
          <p:nvPr>
            <p:ph type="ftr" sz="quarter" idx="11"/>
            <p:custDataLst>
              <p:tags r:id="rId4"/>
            </p:custDataLst>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26255207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6300" y="608400"/>
            <a:ext cx="82269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456300" y="1515600"/>
            <a:ext cx="82269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solidFill>
                  <a:srgbClr val="000000">
                    <a:tint val="75000"/>
                  </a:srgbClr>
                </a:solidFill>
              </a:rPr>
              <a:pPr/>
              <a:t>2024/3/11</a:t>
            </a:fld>
            <a:endParaRPr lang="zh-CN" altLang="en-US">
              <a:solidFill>
                <a:srgbClr val="000000">
                  <a:tint val="75000"/>
                </a:srgbClr>
              </a:solidFill>
            </a:endParaRPr>
          </a:p>
        </p:txBody>
      </p:sp>
      <p:sp>
        <p:nvSpPr>
          <p:cNvPr id="5" name="页脚占位符 4"/>
          <p:cNvSpPr>
            <a:spLocks noGrp="1"/>
          </p:cNvSpPr>
          <p:nvPr>
            <p:ph type="ftr" sz="quarter" idx="3"/>
            <p:custDataLst>
              <p:tags r:id="rId16"/>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solidFill>
                <a:srgbClr val="000000">
                  <a:tint val="75000"/>
                </a:srgbClr>
              </a:solidFill>
            </a:endParaRPr>
          </a:p>
        </p:txBody>
      </p:sp>
      <p:sp>
        <p:nvSpPr>
          <p:cNvPr id="6" name="灯片编号占位符 5"/>
          <p:cNvSpPr>
            <a:spLocks noGrp="1"/>
          </p:cNvSpPr>
          <p:nvPr>
            <p:ph type="sldNum" sz="quarter" idx="4"/>
            <p:custDataLst>
              <p:tags r:id="rId17"/>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1271879188"/>
      </p:ext>
    </p:extLst>
  </p:cSld>
  <p:clrMap bg1="lt1" tx1="dk1" bg2="lt2" tx2="dk2" accent1="accent1" accent2="accent2" accent3="accent3" accent4="accent4" accent5="accent5" accent6="accent6" hlink="hlink" folHlink="folHlink"/>
  <p:sldLayoutIdLst>
    <p:sldLayoutId id="2147485157" r:id="rId1"/>
    <p:sldLayoutId id="2147485158" r:id="rId2"/>
    <p:sldLayoutId id="2147485159" r:id="rId3"/>
    <p:sldLayoutId id="2147485160" r:id="rId4"/>
    <p:sldLayoutId id="2147485161" r:id="rId5"/>
    <p:sldLayoutId id="2147485162" r:id="rId6"/>
    <p:sldLayoutId id="2147485163" r:id="rId7"/>
    <p:sldLayoutId id="2147485164" r:id="rId8"/>
    <p:sldLayoutId id="2147485165" r:id="rId9"/>
    <p:sldLayoutId id="2147485166" r:id="rId10"/>
    <p:sldLayoutId id="2147485167" r:id="rId11"/>
  </p:sldLayoutIdLst>
  <p:hf hdr="0" ftr="0" dt="0"/>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750"/>
        </a:spcAft>
        <a:buFont typeface="Arial" panose="020B0604020202020204" pitchFamily="34" charset="0"/>
        <a:buChar char="•"/>
        <a:tabLst>
          <a:tab pos="1207294" algn="l"/>
        </a:tabLst>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75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stretch>
            <a:fillRect/>
          </a:stretch>
        </p:blipFill>
        <p:spPr>
          <a:xfrm>
            <a:off x="7696912" y="5038772"/>
            <a:ext cx="1385888" cy="1819275"/>
          </a:xfrm>
          <a:prstGeom prst="rect">
            <a:avLst/>
          </a:prstGeom>
        </p:spPr>
      </p:pic>
      <p:sp>
        <p:nvSpPr>
          <p:cNvPr id="2" name="标题占位符 1">
            <a:extLst>
              <a:ext uri="{FF2B5EF4-FFF2-40B4-BE49-F238E27FC236}">
                <a16:creationId xmlns:a16="http://schemas.microsoft.com/office/drawing/2014/main" id="{27D1A67F-06EC-4C58-8F9B-CFD6C852C685}"/>
              </a:ext>
            </a:extLst>
          </p:cNvPr>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81C918D-30D6-437B-8D98-38E51F55801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0BBCDC-F3FC-4DA9-8A0E-C8BDE413C580}"/>
              </a:ext>
            </a:extLst>
          </p:cNvPr>
          <p:cNvSpPr>
            <a:spLocks noGrp="1"/>
          </p:cNvSpPr>
          <p:nvPr>
            <p:ph type="dt" sz="half" idx="2"/>
          </p:nvPr>
        </p:nvSpPr>
        <p:spPr>
          <a:xfrm>
            <a:off x="628650" y="635639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83072C-E68E-4804-BF1F-E1A76F416273}" type="datetimeFigureOut">
              <a:rPr lang="zh-CN" altLang="en-US" smtClean="0"/>
              <a:t>2024/3/11</a:t>
            </a:fld>
            <a:endParaRPr lang="zh-CN" altLang="en-US"/>
          </a:p>
        </p:txBody>
      </p:sp>
      <p:sp>
        <p:nvSpPr>
          <p:cNvPr id="5" name="页脚占位符 4">
            <a:extLst>
              <a:ext uri="{FF2B5EF4-FFF2-40B4-BE49-F238E27FC236}">
                <a16:creationId xmlns:a16="http://schemas.microsoft.com/office/drawing/2014/main" id="{9D3D90A7-233D-48F4-9820-77011D18EAC6}"/>
              </a:ext>
            </a:extLst>
          </p:cNvPr>
          <p:cNvSpPr>
            <a:spLocks noGrp="1"/>
          </p:cNvSpPr>
          <p:nvPr>
            <p:ph type="ftr" sz="quarter" idx="3"/>
          </p:nvPr>
        </p:nvSpPr>
        <p:spPr>
          <a:xfrm>
            <a:off x="3028950" y="635639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93F1CB2-BE8E-45E8-9B47-272312AB7631}"/>
              </a:ext>
            </a:extLst>
          </p:cNvPr>
          <p:cNvSpPr>
            <a:spLocks noGrp="1"/>
          </p:cNvSpPr>
          <p:nvPr>
            <p:ph type="sldNum" sz="quarter" idx="4"/>
          </p:nvPr>
        </p:nvSpPr>
        <p:spPr>
          <a:xfrm>
            <a:off x="6457950" y="635639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25094D-B596-488F-B18C-855DE6045311}" type="slidenum">
              <a:rPr lang="zh-CN" altLang="en-US" smtClean="0"/>
              <a:t>‹#›</a:t>
            </a:fld>
            <a:endParaRPr lang="zh-CN" altLang="en-US"/>
          </a:p>
        </p:txBody>
      </p:sp>
    </p:spTree>
    <p:extLst>
      <p:ext uri="{BB962C8B-B14F-4D97-AF65-F5344CB8AC3E}">
        <p14:creationId xmlns:p14="http://schemas.microsoft.com/office/powerpoint/2010/main" val="3997839693"/>
      </p:ext>
    </p:extLst>
  </p:cSld>
  <p:clrMap bg1="lt1" tx1="dk1" bg2="lt2" tx2="dk2" accent1="accent1" accent2="accent2" accent3="accent3" accent4="accent4" accent5="accent5" accent6="accent6" hlink="hlink" folHlink="folHlink"/>
  <p:sldLayoutIdLst>
    <p:sldLayoutId id="2147485238" r:id="rId1"/>
    <p:sldLayoutId id="2147485239" r:id="rId2"/>
    <p:sldLayoutId id="2147485240" r:id="rId3"/>
    <p:sldLayoutId id="2147485241" r:id="rId4"/>
    <p:sldLayoutId id="2147485242" r:id="rId5"/>
    <p:sldLayoutId id="2147485243" r:id="rId6"/>
    <p:sldLayoutId id="2147485244" r:id="rId7"/>
    <p:sldLayoutId id="2147485245" r:id="rId8"/>
    <p:sldLayoutId id="2147485246" r:id="rId9"/>
    <p:sldLayoutId id="2147485247" r:id="rId10"/>
    <p:sldLayoutId id="2147485248" r:id="rId11"/>
    <p:sldLayoutId id="214748531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stretch>
            <a:fillRect/>
          </a:stretch>
        </p:blipFill>
        <p:spPr>
          <a:xfrm>
            <a:off x="7696912" y="5038726"/>
            <a:ext cx="1385888" cy="1819275"/>
          </a:xfrm>
          <a:prstGeom prst="rect">
            <a:avLst/>
          </a:prstGeom>
        </p:spPr>
      </p:pic>
      <p:sp>
        <p:nvSpPr>
          <p:cNvPr id="2" name="标题占位符 1">
            <a:extLst>
              <a:ext uri="{FF2B5EF4-FFF2-40B4-BE49-F238E27FC236}">
                <a16:creationId xmlns:a16="http://schemas.microsoft.com/office/drawing/2014/main" id="{27D1A67F-06EC-4C58-8F9B-CFD6C852C68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81C918D-30D6-437B-8D98-38E51F55801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0BBCDC-F3FC-4DA9-8A0E-C8BDE413C58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CC83072C-E68E-4804-BF1F-E1A76F416273}" type="datetimeFigureOut">
              <a:rPr lang="zh-CN" altLang="en-US" smtClean="0">
                <a:solidFill>
                  <a:prstClr val="black">
                    <a:tint val="75000"/>
                  </a:prstClr>
                </a:solidFill>
                <a:latin typeface="等线" panose="020F0502020204030204"/>
              </a:rPr>
              <a:pPr eaLnBrk="1" fontAlgn="auto" hangingPunct="1">
                <a:spcBef>
                  <a:spcPts val="0"/>
                </a:spcBef>
                <a:spcAft>
                  <a:spcPts val="0"/>
                </a:spcAft>
              </a:pPr>
              <a:t>2024/3/11</a:t>
            </a:fld>
            <a:endParaRPr lang="zh-CN" altLang="en-US">
              <a:solidFill>
                <a:prstClr val="black">
                  <a:tint val="75000"/>
                </a:prstClr>
              </a:solidFill>
              <a:latin typeface="等线" panose="020F0502020204030204"/>
            </a:endParaRPr>
          </a:p>
        </p:txBody>
      </p:sp>
      <p:sp>
        <p:nvSpPr>
          <p:cNvPr id="5" name="页脚占位符 4">
            <a:extLst>
              <a:ext uri="{FF2B5EF4-FFF2-40B4-BE49-F238E27FC236}">
                <a16:creationId xmlns:a16="http://schemas.microsoft.com/office/drawing/2014/main" id="{9D3D90A7-233D-48F4-9820-77011D18EAC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等线" panose="020F0502020204030204"/>
            </a:endParaRPr>
          </a:p>
        </p:txBody>
      </p:sp>
      <p:sp>
        <p:nvSpPr>
          <p:cNvPr id="6" name="灯片编号占位符 5">
            <a:extLst>
              <a:ext uri="{FF2B5EF4-FFF2-40B4-BE49-F238E27FC236}">
                <a16:creationId xmlns:a16="http://schemas.microsoft.com/office/drawing/2014/main" id="{293F1CB2-BE8E-45E8-9B47-272312AB763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8C25094D-B596-488F-B18C-855DE6045311}" type="slidenum">
              <a:rPr lang="zh-CN" altLang="en-US" smtClean="0">
                <a:solidFill>
                  <a:prstClr val="black">
                    <a:tint val="75000"/>
                  </a:prstClr>
                </a:solidFill>
                <a:latin typeface="等线" panose="020F0502020204030204"/>
              </a:rPr>
              <a:pPr eaLnBrk="1" fontAlgn="auto" hangingPunct="1">
                <a:spcBef>
                  <a:spcPts val="0"/>
                </a:spcBef>
                <a:spcAft>
                  <a:spcPts val="0"/>
                </a:spcAft>
              </a:pPr>
              <a:t>‹#›</a:t>
            </a:fld>
            <a:endParaRPr lang="zh-CN" altLang="en-US">
              <a:solidFill>
                <a:prstClr val="black">
                  <a:tint val="75000"/>
                </a:prstClr>
              </a:solidFill>
              <a:latin typeface="等线" panose="020F0502020204030204"/>
            </a:endParaRPr>
          </a:p>
        </p:txBody>
      </p:sp>
    </p:spTree>
    <p:extLst>
      <p:ext uri="{BB962C8B-B14F-4D97-AF65-F5344CB8AC3E}">
        <p14:creationId xmlns:p14="http://schemas.microsoft.com/office/powerpoint/2010/main" val="854928419"/>
      </p:ext>
    </p:extLst>
  </p:cSld>
  <p:clrMap bg1="lt1" tx1="dk1" bg2="lt2" tx2="dk2" accent1="accent1" accent2="accent2" accent3="accent3" accent4="accent4" accent5="accent5" accent6="accent6" hlink="hlink" folHlink="folHlink"/>
  <p:sldLayoutIdLst>
    <p:sldLayoutId id="2147485274" r:id="rId1"/>
    <p:sldLayoutId id="2147485275" r:id="rId2"/>
    <p:sldLayoutId id="2147485276" r:id="rId3"/>
    <p:sldLayoutId id="2147485277" r:id="rId4"/>
    <p:sldLayoutId id="2147485278" r:id="rId5"/>
    <p:sldLayoutId id="2147485279" r:id="rId6"/>
    <p:sldLayoutId id="2147485280" r:id="rId7"/>
    <p:sldLayoutId id="2147485281" r:id="rId8"/>
    <p:sldLayoutId id="2147485282" r:id="rId9"/>
    <p:sldLayoutId id="2147485283" r:id="rId10"/>
    <p:sldLayoutId id="21474852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pPr>
            <a:endParaRPr lang="zh-CN" altLang="en-US">
              <a:solidFill>
                <a:prstClr val="black">
                  <a:tint val="75000"/>
                </a:prstClr>
              </a:solidFill>
              <a:latin typeface="Arial" panose="020B0604020202020204" pitchFamily="34" charset="0"/>
              <a:ea typeface="黑体" panose="02010609060101010101" pitchFamily="49" charset="-122"/>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pPr>
            <a:endParaRPr lang="zh-CN" altLang="en-US">
              <a:solidFill>
                <a:prstClr val="black">
                  <a:tint val="75000"/>
                </a:prstClr>
              </a:solidFill>
              <a:latin typeface="Arial" panose="020B0604020202020204" pitchFamily="34" charset="0"/>
              <a:ea typeface="黑体" panose="02010609060101010101" pitchFamily="49" charset="-122"/>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pPr>
            <a:fld id="{0DA4089B-4CBE-486F-9257-D787DC9183FC}" type="slidenum">
              <a:rPr lang="zh-CN" altLang="en-US" smtClean="0">
                <a:solidFill>
                  <a:prstClr val="black">
                    <a:tint val="75000"/>
                  </a:prstClr>
                </a:solidFill>
                <a:latin typeface="Arial" panose="020B0604020202020204" pitchFamily="34" charset="0"/>
                <a:ea typeface="黑体" panose="02010609060101010101" pitchFamily="49" charset="-122"/>
              </a:rPr>
              <a:pPr eaLnBrk="0" fontAlgn="base" hangingPunct="0">
                <a:spcBef>
                  <a:spcPct val="0"/>
                </a:spcBef>
                <a:spcAft>
                  <a:spcPct val="0"/>
                </a:spcAft>
              </a:pPr>
              <a:t>‹#›</a:t>
            </a:fld>
            <a:endParaRPr lang="zh-CN" altLang="en-US">
              <a:solidFill>
                <a:prstClr val="black">
                  <a:tint val="75000"/>
                </a:prstClr>
              </a:solidFill>
              <a:latin typeface="Arial" panose="020B0604020202020204" pitchFamily="34" charset="0"/>
              <a:ea typeface="黑体" panose="02010609060101010101" pitchFamily="49" charset="-122"/>
            </a:endParaRPr>
          </a:p>
        </p:txBody>
      </p:sp>
      <p:pic>
        <p:nvPicPr>
          <p:cNvPr id="7" name="图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72133" y="4390752"/>
            <a:ext cx="2471867" cy="2455842"/>
          </a:xfrm>
          <a:prstGeom prst="rect">
            <a:avLst/>
          </a:prstGeom>
        </p:spPr>
      </p:pic>
    </p:spTree>
    <p:extLst>
      <p:ext uri="{BB962C8B-B14F-4D97-AF65-F5344CB8AC3E}">
        <p14:creationId xmlns:p14="http://schemas.microsoft.com/office/powerpoint/2010/main" val="2978884479"/>
      </p:ext>
    </p:extLst>
  </p:cSld>
  <p:clrMap bg1="lt1" tx1="dk1" bg2="lt2" tx2="dk2" accent1="accent1" accent2="accent2" accent3="accent3" accent4="accent4" accent5="accent5" accent6="accent6" hlink="hlink" folHlink="folHlink"/>
  <p:sldLayoutIdLst>
    <p:sldLayoutId id="2147485286" r:id="rId1"/>
    <p:sldLayoutId id="2147485287" r:id="rId2"/>
    <p:sldLayoutId id="2147485288" r:id="rId3"/>
    <p:sldLayoutId id="2147485289" r:id="rId4"/>
    <p:sldLayoutId id="2147485290" r:id="rId5"/>
    <p:sldLayoutId id="2147485291" r:id="rId6"/>
    <p:sldLayoutId id="2147485292" r:id="rId7"/>
    <p:sldLayoutId id="2147485293" r:id="rId8"/>
    <p:sldLayoutId id="2147485294" r:id="rId9"/>
    <p:sldLayoutId id="2147485295" r:id="rId10"/>
    <p:sldLayoutId id="2147485296" r:id="rId11"/>
    <p:sldLayoutId id="214748529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257C5C6-EDA4-4AB0-86D1-DBDB61573A3D}" type="datetimeFigureOut">
              <a:rPr lang="zh-CN" altLang="en-US" smtClean="0">
                <a:solidFill>
                  <a:prstClr val="black">
                    <a:tint val="75000"/>
                  </a:prstClr>
                </a:solidFill>
                <a:ea typeface="黑体" panose="02010609060101010101" pitchFamily="49" charset="-122"/>
              </a:rPr>
              <a:pPr/>
              <a:t>2024/3/11</a:t>
            </a:fld>
            <a:endParaRPr lang="zh-CN" altLang="en-US">
              <a:solidFill>
                <a:prstClr val="black">
                  <a:tint val="75000"/>
                </a:prstClr>
              </a:solidFill>
              <a:ea typeface="黑体" panose="02010609060101010101" pitchFamily="49" charset="-122"/>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a typeface="黑体" panose="02010609060101010101" pitchFamily="49" charset="-122"/>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A4089B-4CBE-486F-9257-D787DC9183FC}" type="slidenum">
              <a:rPr lang="zh-CN" altLang="en-US" smtClean="0">
                <a:solidFill>
                  <a:prstClr val="black">
                    <a:tint val="75000"/>
                  </a:prstClr>
                </a:solidFill>
                <a:ea typeface="黑体" panose="02010609060101010101" pitchFamily="49" charset="-122"/>
              </a:rPr>
              <a:pPr/>
              <a:t>‹#›</a:t>
            </a:fld>
            <a:endParaRPr lang="zh-CN" altLang="en-US">
              <a:solidFill>
                <a:prstClr val="black">
                  <a:tint val="75000"/>
                </a:prstClr>
              </a:solidFill>
              <a:ea typeface="黑体" panose="02010609060101010101" pitchFamily="49" charset="-122"/>
            </a:endParaRPr>
          </a:p>
        </p:txBody>
      </p:sp>
      <p:pic>
        <p:nvPicPr>
          <p:cNvPr id="7" name="图片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72133" y="4390752"/>
            <a:ext cx="2471867" cy="2455842"/>
          </a:xfrm>
          <a:prstGeom prst="rect">
            <a:avLst/>
          </a:prstGeom>
        </p:spPr>
      </p:pic>
    </p:spTree>
    <p:extLst>
      <p:ext uri="{BB962C8B-B14F-4D97-AF65-F5344CB8AC3E}">
        <p14:creationId xmlns:p14="http://schemas.microsoft.com/office/powerpoint/2010/main" val="2237867513"/>
      </p:ext>
    </p:extLst>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 id="214748531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34.png"/><Relationship Id="rId1" Type="http://schemas.openxmlformats.org/officeDocument/2006/relationships/slideLayout" Target="../slideLayouts/slideLayout18.xml"/><Relationship Id="rId6" Type="http://schemas.openxmlformats.org/officeDocument/2006/relationships/image" Target="../media/image238.png"/><Relationship Id="rId5" Type="http://schemas.openxmlformats.org/officeDocument/2006/relationships/image" Target="../media/image19.png"/><Relationship Id="rId4" Type="http://schemas.openxmlformats.org/officeDocument/2006/relationships/image" Target="../media/image2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3.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45.png"/><Relationship Id="rId4" Type="http://schemas.openxmlformats.org/officeDocument/2006/relationships/image" Target="../media/image2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32.png"/><Relationship Id="rId1" Type="http://schemas.openxmlformats.org/officeDocument/2006/relationships/slideLayout" Target="../slideLayouts/slideLayout18.xml"/><Relationship Id="rId4" Type="http://schemas.openxmlformats.org/officeDocument/2006/relationships/image" Target="../media/image255.png"/></Relationships>
</file>

<file path=ppt/slides/_rels/slide3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0.png"/><Relationship Id="rId7" Type="http://schemas.openxmlformats.org/officeDocument/2006/relationships/image" Target="../media/image35.png"/><Relationship Id="rId2" Type="http://schemas.openxmlformats.org/officeDocument/2006/relationships/image" Target="../media/image300.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0.pn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8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431.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0.png"/><Relationship Id="rId7" Type="http://schemas.openxmlformats.org/officeDocument/2006/relationships/image" Target="../media/image47.png"/><Relationship Id="rId2" Type="http://schemas.openxmlformats.org/officeDocument/2006/relationships/image" Target="../media/image420.png"/><Relationship Id="rId1" Type="http://schemas.openxmlformats.org/officeDocument/2006/relationships/slideLayout" Target="../slideLayouts/slideLayout4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4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0.png"/><Relationship Id="rId1" Type="http://schemas.openxmlformats.org/officeDocument/2006/relationships/slideLayout" Target="../slideLayouts/slideLayout4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0.png"/><Relationship Id="rId1" Type="http://schemas.openxmlformats.org/officeDocument/2006/relationships/slideLayout" Target="../slideLayouts/slideLayout4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0.png"/><Relationship Id="rId1" Type="http://schemas.openxmlformats.org/officeDocument/2006/relationships/slideLayout" Target="../slideLayouts/slideLayout46.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4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oleObject" Target="../embeddings/oleObject1.bin"/><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2.bin"/><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oleObject" Target="../embeddings/oleObject3.bin"/><Relationship Id="rId1" Type="http://schemas.openxmlformats.org/officeDocument/2006/relationships/slideLayout" Target="../slideLayouts/slideLayout46.xml"/><Relationship Id="rId4" Type="http://schemas.openxmlformats.org/officeDocument/2006/relationships/image" Target="../media/image79.png"/></Relationships>
</file>

<file path=ppt/slides/_rels/slide58.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oleObject" Target="../embeddings/oleObject4.bin"/><Relationship Id="rId1" Type="http://schemas.openxmlformats.org/officeDocument/2006/relationships/slideLayout" Target="../slideLayouts/slideLayout46.xml"/><Relationship Id="rId5" Type="http://schemas.openxmlformats.org/officeDocument/2006/relationships/image" Target="../media/image81.wmf"/><Relationship Id="rId4" Type="http://schemas.openxmlformats.org/officeDocument/2006/relationships/oleObject" Target="../embeddings/oleObject5.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82.wmf"/><Relationship Id="rId7" Type="http://schemas.openxmlformats.org/officeDocument/2006/relationships/image" Target="../media/image84.wmf"/><Relationship Id="rId12" Type="http://schemas.openxmlformats.org/officeDocument/2006/relationships/image" Target="../media/image86.wmf"/><Relationship Id="rId2" Type="http://schemas.openxmlformats.org/officeDocument/2006/relationships/oleObject" Target="../embeddings/oleObject6.bin"/><Relationship Id="rId1" Type="http://schemas.openxmlformats.org/officeDocument/2006/relationships/slideLayout" Target="../slideLayouts/slideLayout46.xml"/><Relationship Id="rId6" Type="http://schemas.openxmlformats.org/officeDocument/2006/relationships/oleObject" Target="../embeddings/oleObject8.bin"/><Relationship Id="rId11" Type="http://schemas.openxmlformats.org/officeDocument/2006/relationships/oleObject" Target="../embeddings/oleObject10.bin"/><Relationship Id="rId5" Type="http://schemas.openxmlformats.org/officeDocument/2006/relationships/image" Target="../media/image83.wmf"/><Relationship Id="rId10" Type="http://schemas.openxmlformats.org/officeDocument/2006/relationships/image" Target="../media/image79.png"/><Relationship Id="rId4" Type="http://schemas.openxmlformats.org/officeDocument/2006/relationships/oleObject" Target="../embeddings/oleObject7.bin"/><Relationship Id="rId9" Type="http://schemas.openxmlformats.org/officeDocument/2006/relationships/image" Target="../media/image85.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11.bin"/><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89.wmf"/><Relationship Id="rId7" Type="http://schemas.openxmlformats.org/officeDocument/2006/relationships/image" Target="../media/image91.wmf"/><Relationship Id="rId2" Type="http://schemas.openxmlformats.org/officeDocument/2006/relationships/oleObject" Target="../embeddings/oleObject12.bin"/><Relationship Id="rId1" Type="http://schemas.openxmlformats.org/officeDocument/2006/relationships/slideLayout" Target="../slideLayouts/slideLayout46.xml"/><Relationship Id="rId6" Type="http://schemas.openxmlformats.org/officeDocument/2006/relationships/oleObject" Target="../embeddings/oleObject14.bin"/><Relationship Id="rId5" Type="http://schemas.openxmlformats.org/officeDocument/2006/relationships/image" Target="../media/image90.wmf"/><Relationship Id="rId4" Type="http://schemas.openxmlformats.org/officeDocument/2006/relationships/oleObject" Target="../embeddings/oleObject13.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93.jpg"/><Relationship Id="rId7" Type="http://schemas.openxmlformats.org/officeDocument/2006/relationships/image" Target="../media/image97.svg"/><Relationship Id="rId2" Type="http://schemas.openxmlformats.org/officeDocument/2006/relationships/image" Target="../media/image92.jpg"/><Relationship Id="rId1" Type="http://schemas.openxmlformats.org/officeDocument/2006/relationships/slideLayout" Target="../slideLayouts/slideLayout30.xml"/><Relationship Id="rId6" Type="http://schemas.openxmlformats.org/officeDocument/2006/relationships/image" Target="../media/image96.png"/><Relationship Id="rId5" Type="http://schemas.openxmlformats.org/officeDocument/2006/relationships/image" Target="../media/image95.jpeg"/><Relationship Id="rId4" Type="http://schemas.openxmlformats.org/officeDocument/2006/relationships/image" Target="../media/image94.jp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5">
            <a:extLst>
              <a:ext uri="{FF2B5EF4-FFF2-40B4-BE49-F238E27FC236}">
                <a16:creationId xmlns:a16="http://schemas.microsoft.com/office/drawing/2014/main" id="{BAB719E2-B0B9-4D6D-BFB9-2F2F69D4CC4A}"/>
              </a:ext>
            </a:extLst>
          </p:cNvPr>
          <p:cNvGrpSpPr>
            <a:grpSpLocks noChangeAspect="1"/>
          </p:cNvGrpSpPr>
          <p:nvPr/>
        </p:nvGrpSpPr>
        <p:grpSpPr bwMode="auto">
          <a:xfrm>
            <a:off x="391545" y="343083"/>
            <a:ext cx="8115301" cy="997743"/>
            <a:chOff x="1152" y="1275"/>
            <a:chExt cx="3408" cy="419"/>
          </a:xfrm>
        </p:grpSpPr>
        <p:grpSp>
          <p:nvGrpSpPr>
            <p:cNvPr id="7" name="Group 3">
              <a:extLst>
                <a:ext uri="{FF2B5EF4-FFF2-40B4-BE49-F238E27FC236}">
                  <a16:creationId xmlns:a16="http://schemas.microsoft.com/office/drawing/2014/main" id="{13856F97-7379-48C3-96D0-7E8BF4FF5487}"/>
                </a:ext>
              </a:extLst>
            </p:cNvPr>
            <p:cNvGrpSpPr>
              <a:grpSpLocks/>
            </p:cNvGrpSpPr>
            <p:nvPr/>
          </p:nvGrpSpPr>
          <p:grpSpPr bwMode="auto">
            <a:xfrm>
              <a:off x="1152" y="1275"/>
              <a:ext cx="480" cy="419"/>
              <a:chOff x="1110" y="2656"/>
              <a:chExt cx="1549" cy="1351"/>
            </a:xfrm>
          </p:grpSpPr>
          <p:sp>
            <p:nvSpPr>
              <p:cNvPr id="11" name="AutoShape 4">
                <a:extLst>
                  <a:ext uri="{FF2B5EF4-FFF2-40B4-BE49-F238E27FC236}">
                    <a16:creationId xmlns:a16="http://schemas.microsoft.com/office/drawing/2014/main" id="{C75A950D-9855-43A4-AF8B-222B735EB6E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sp>
            <p:nvSpPr>
              <p:cNvPr id="12" name="AutoShape 5">
                <a:extLst>
                  <a:ext uri="{FF2B5EF4-FFF2-40B4-BE49-F238E27FC236}">
                    <a16:creationId xmlns:a16="http://schemas.microsoft.com/office/drawing/2014/main" id="{F48BD6E7-7EC4-4812-AA13-E80B5917188F}"/>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sp>
            <p:nvSpPr>
              <p:cNvPr id="13" name="AutoShape 6">
                <a:extLst>
                  <a:ext uri="{FF2B5EF4-FFF2-40B4-BE49-F238E27FC236}">
                    <a16:creationId xmlns:a16="http://schemas.microsoft.com/office/drawing/2014/main" id="{8A88B470-BA28-4A94-9408-30ECFC96DA30}"/>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solidFill>
                  <a:srgbClr val="000000"/>
                </a:solidFill>
                <a:miter lim="800000"/>
                <a:headEnd/>
                <a:tailEnd/>
              </a:ln>
              <a:effectLst/>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grpSp>
        <p:sp>
          <p:nvSpPr>
            <p:cNvPr id="8" name="Line 11">
              <a:extLst>
                <a:ext uri="{FF2B5EF4-FFF2-40B4-BE49-F238E27FC236}">
                  <a16:creationId xmlns:a16="http://schemas.microsoft.com/office/drawing/2014/main" id="{07C9CE78-6DB3-4359-AA34-2429FDE984E1}"/>
                </a:ext>
              </a:extLst>
            </p:cNvPr>
            <p:cNvSpPr>
              <a:spLocks noChangeShapeType="1"/>
            </p:cNvSpPr>
            <p:nvPr/>
          </p:nvSpPr>
          <p:spPr bwMode="auto">
            <a:xfrm>
              <a:off x="1536" y="1659"/>
              <a:ext cx="3024" cy="0"/>
            </a:xfrm>
            <a:prstGeom prst="line">
              <a:avLst/>
            </a:prstGeom>
            <a:noFill/>
            <a:ln w="25400">
              <a:solidFill>
                <a:srgbClr val="000000"/>
              </a:solidFill>
              <a:prstDash val="sysDot"/>
              <a:round/>
              <a:headEnd/>
              <a:tailEnd type="oval" w="med" len="med"/>
            </a:ln>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sp>
          <p:nvSpPr>
            <p:cNvPr id="9" name="Text Box 12">
              <a:extLst>
                <a:ext uri="{FF2B5EF4-FFF2-40B4-BE49-F238E27FC236}">
                  <a16:creationId xmlns:a16="http://schemas.microsoft.com/office/drawing/2014/main" id="{E741F3EE-3F38-4B1F-B719-0014C5ED49EF}"/>
                </a:ext>
              </a:extLst>
            </p:cNvPr>
            <p:cNvSpPr txBox="1">
              <a:spLocks noChangeArrowheads="1"/>
            </p:cNvSpPr>
            <p:nvPr/>
          </p:nvSpPr>
          <p:spPr bwMode="auto">
            <a:xfrm>
              <a:off x="1656" y="1332"/>
              <a:ext cx="2904" cy="271"/>
            </a:xfrm>
            <a:prstGeom prst="rect">
              <a:avLst/>
            </a:prstGeom>
            <a:noFill/>
            <a:ln w="9525" algn="ctr">
              <a:noFill/>
              <a:miter lim="800000"/>
              <a:headEnd/>
              <a:tailEnd/>
            </a:ln>
          </p:spPr>
          <p:txBody>
            <a:bodyPr wrap="square">
              <a:spAutoFit/>
            </a:bodyPr>
            <a:lstStyle/>
            <a:p>
              <a:r>
                <a:rPr kumimoji="1" lang="zh-CN" altLang="en-US" sz="3600" b="1" kern="0" dirty="0">
                  <a:solidFill>
                    <a:srgbClr val="000000"/>
                  </a:solidFill>
                  <a:latin typeface="Arial" charset="0"/>
                  <a:ea typeface="黑体" pitchFamily="49" charset="-122"/>
                </a:rPr>
                <a:t>测量的不确定度</a:t>
              </a:r>
            </a:p>
          </p:txBody>
        </p:sp>
        <p:sp>
          <p:nvSpPr>
            <p:cNvPr id="10" name="Text Box 13">
              <a:extLst>
                <a:ext uri="{FF2B5EF4-FFF2-40B4-BE49-F238E27FC236}">
                  <a16:creationId xmlns:a16="http://schemas.microsoft.com/office/drawing/2014/main" id="{2EA05193-83A3-4230-9F62-0FF15D95F215}"/>
                </a:ext>
              </a:extLst>
            </p:cNvPr>
            <p:cNvSpPr txBox="1">
              <a:spLocks noChangeArrowheads="1"/>
            </p:cNvSpPr>
            <p:nvPr/>
          </p:nvSpPr>
          <p:spPr bwMode="gray">
            <a:xfrm>
              <a:off x="1295" y="1337"/>
              <a:ext cx="185" cy="271"/>
            </a:xfrm>
            <a:prstGeom prst="rect">
              <a:avLst/>
            </a:prstGeom>
            <a:noFill/>
            <a:ln w="9525" algn="ctr">
              <a:noFill/>
              <a:miter lim="800000"/>
              <a:headEnd/>
              <a:tailEnd/>
            </a:ln>
          </p:spPr>
          <p:txBody>
            <a:bodyPr wrap="none">
              <a:spAutoFit/>
            </a:bodyPr>
            <a:lstStyle/>
            <a:p>
              <a:pPr algn="ctr" eaLnBrk="1" fontAlgn="auto" hangingPunct="1">
                <a:spcBef>
                  <a:spcPts val="0"/>
                </a:spcBef>
                <a:spcAft>
                  <a:spcPts val="0"/>
                </a:spcAft>
                <a:defRPr/>
              </a:pPr>
              <a:r>
                <a:rPr lang="en-US" altLang="zh-CN" sz="3600" b="1" kern="0" dirty="0">
                  <a:solidFill>
                    <a:srgbClr val="FFFFFF"/>
                  </a:solidFill>
                  <a:latin typeface="Arial" charset="0"/>
                </a:rPr>
                <a:t>5</a:t>
              </a:r>
            </a:p>
          </p:txBody>
        </p:sp>
      </p:grpSp>
      <p:sp>
        <p:nvSpPr>
          <p:cNvPr id="2" name="Text Box 88">
            <a:extLst>
              <a:ext uri="{FF2B5EF4-FFF2-40B4-BE49-F238E27FC236}">
                <a16:creationId xmlns:a16="http://schemas.microsoft.com/office/drawing/2014/main" id="{0F9C7AD9-179A-0740-92DF-5421628FCF7D}"/>
              </a:ext>
            </a:extLst>
          </p:cNvPr>
          <p:cNvSpPr txBox="1">
            <a:spLocks noChangeArrowheads="1"/>
          </p:cNvSpPr>
          <p:nvPr/>
        </p:nvSpPr>
        <p:spPr bwMode="gray">
          <a:xfrm>
            <a:off x="457064" y="1895581"/>
            <a:ext cx="839359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defTabSz="685800" eaLnBrk="1" fontAlgn="auto" hangingPunct="1">
              <a:lnSpc>
                <a:spcPts val="2700"/>
              </a:lnSpc>
              <a:spcBef>
                <a:spcPts val="0"/>
              </a:spcBef>
              <a:spcAft>
                <a:spcPts val="0"/>
              </a:spcAft>
            </a:pPr>
            <a:r>
              <a:rPr lang="zh-CN" altLang="en-US" sz="2800" b="1" dirty="0">
                <a:solidFill>
                  <a:srgbClr val="00B0F0"/>
                </a:solidFill>
                <a:latin typeface="黑体" panose="02010609060101010101" pitchFamily="49" charset="-122"/>
              </a:rPr>
              <a:t>测量的概念和常用词汇</a:t>
            </a:r>
          </a:p>
        </p:txBody>
      </p:sp>
      <p:sp>
        <p:nvSpPr>
          <p:cNvPr id="3" name="Rectangle 57">
            <a:extLst>
              <a:ext uri="{FF2B5EF4-FFF2-40B4-BE49-F238E27FC236}">
                <a16:creationId xmlns:a16="http://schemas.microsoft.com/office/drawing/2014/main" id="{CFB7979D-9A07-64B6-FC80-32DC69075108}"/>
              </a:ext>
            </a:extLst>
          </p:cNvPr>
          <p:cNvSpPr>
            <a:spLocks noChangeArrowheads="1"/>
          </p:cNvSpPr>
          <p:nvPr/>
        </p:nvSpPr>
        <p:spPr bwMode="auto">
          <a:xfrm>
            <a:off x="501790" y="2420888"/>
            <a:ext cx="8246674"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257175" indent="-257175" defTabSz="685800" eaLnBrk="1" fontAlgn="auto" hangingPunct="1">
              <a:spcAft>
                <a:spcPts val="0"/>
              </a:spcAft>
            </a:pPr>
            <a:r>
              <a:rPr lang="zh-CN" altLang="en-US" sz="2400" dirty="0">
                <a:solidFill>
                  <a:srgbClr val="00B0F0"/>
                </a:solidFill>
              </a:rPr>
              <a:t>测量</a:t>
            </a:r>
          </a:p>
          <a:p>
            <a:pPr marL="540000" lvl="1" indent="-270000" defTabSz="685800" eaLnBrk="1" fontAlgn="auto" hangingPunct="1">
              <a:lnSpc>
                <a:spcPct val="120000"/>
              </a:lnSpc>
              <a:spcBef>
                <a:spcPts val="900"/>
              </a:spcBef>
              <a:spcAft>
                <a:spcPts val="0"/>
              </a:spcAft>
            </a:pPr>
            <a:r>
              <a:rPr lang="zh-CN" altLang="en-US" sz="2000" dirty="0">
                <a:solidFill>
                  <a:srgbClr val="000000"/>
                </a:solidFill>
              </a:rPr>
              <a:t>直接测量：长度、质量、时间等</a:t>
            </a:r>
          </a:p>
          <a:p>
            <a:pPr marL="540000" lvl="1" indent="-270000" defTabSz="685800" eaLnBrk="1" fontAlgn="auto" hangingPunct="1">
              <a:lnSpc>
                <a:spcPct val="120000"/>
              </a:lnSpc>
              <a:spcBef>
                <a:spcPts val="900"/>
              </a:spcBef>
              <a:spcAft>
                <a:spcPts val="0"/>
              </a:spcAft>
            </a:pPr>
            <a:r>
              <a:rPr lang="zh-CN" altLang="en-US" sz="2000" dirty="0">
                <a:solidFill>
                  <a:srgbClr val="000000"/>
                </a:solidFill>
              </a:rPr>
              <a:t>间接测量：重力加速度、速度等</a:t>
            </a:r>
          </a:p>
          <a:p>
            <a:pPr marL="540000" lvl="1" indent="-270000" defTabSz="685800" eaLnBrk="1" fontAlgn="auto" hangingPunct="1">
              <a:lnSpc>
                <a:spcPct val="120000"/>
              </a:lnSpc>
              <a:spcBef>
                <a:spcPts val="900"/>
              </a:spcBef>
              <a:spcAft>
                <a:spcPts val="0"/>
              </a:spcAft>
            </a:pPr>
            <a:r>
              <a:rPr lang="zh-CN" altLang="en-US" sz="2000" dirty="0">
                <a:solidFill>
                  <a:srgbClr val="000000"/>
                </a:solidFill>
              </a:rPr>
              <a:t>等精度测量：同人、同法、同仪器、同条件下对同一物理量进行多次测量</a:t>
            </a:r>
          </a:p>
          <a:p>
            <a:pPr marL="540000" lvl="1" indent="-270000" defTabSz="685800" eaLnBrk="1" fontAlgn="auto" hangingPunct="1">
              <a:lnSpc>
                <a:spcPct val="120000"/>
              </a:lnSpc>
              <a:spcBef>
                <a:spcPts val="900"/>
              </a:spcBef>
              <a:spcAft>
                <a:spcPts val="0"/>
              </a:spcAft>
            </a:pPr>
            <a:r>
              <a:rPr lang="zh-CN" altLang="en-US" sz="2000" dirty="0">
                <a:solidFill>
                  <a:srgbClr val="000000"/>
                </a:solidFill>
              </a:rPr>
              <a:t>真值：物理量的真实值 （</a:t>
            </a:r>
            <a:r>
              <a:rPr lang="zh-CN" altLang="en-US" sz="2000" dirty="0">
                <a:solidFill>
                  <a:srgbClr val="FF3300"/>
                </a:solidFill>
              </a:rPr>
              <a:t>一般不知道</a:t>
            </a:r>
            <a:r>
              <a:rPr lang="zh-CN" altLang="en-US" sz="2000" dirty="0">
                <a:solidFill>
                  <a:srgbClr val="000000"/>
                </a:solidFill>
              </a:rPr>
              <a:t>）</a:t>
            </a:r>
            <a:endParaRPr lang="en-US" altLang="zh-CN" sz="2000" dirty="0">
              <a:solidFill>
                <a:srgbClr val="000000"/>
              </a:solidFill>
            </a:endParaRPr>
          </a:p>
          <a:p>
            <a:pPr marL="257175" indent="-257175" defTabSz="685800" eaLnBrk="1" fontAlgn="auto" hangingPunct="1">
              <a:spcBef>
                <a:spcPts val="1800"/>
              </a:spcBef>
              <a:spcAft>
                <a:spcPts val="0"/>
              </a:spcAft>
            </a:pPr>
            <a:r>
              <a:rPr lang="zh-CN" altLang="en-US" sz="2400" dirty="0">
                <a:solidFill>
                  <a:srgbClr val="00B0F0"/>
                </a:solidFill>
              </a:rPr>
              <a:t>测量误差 </a:t>
            </a:r>
            <a:r>
              <a:rPr lang="en-US" altLang="zh-CN" sz="2400" dirty="0">
                <a:solidFill>
                  <a:prstClr val="black"/>
                </a:solidFill>
              </a:rPr>
              <a:t>= </a:t>
            </a:r>
            <a:r>
              <a:rPr lang="zh-CN" altLang="en-US" sz="2400" dirty="0">
                <a:solidFill>
                  <a:prstClr val="black"/>
                </a:solidFill>
              </a:rPr>
              <a:t>测量值 </a:t>
            </a:r>
            <a:r>
              <a:rPr lang="en-US" altLang="zh-CN" sz="2400" dirty="0">
                <a:solidFill>
                  <a:prstClr val="black"/>
                </a:solidFill>
              </a:rPr>
              <a:t>- </a:t>
            </a:r>
            <a:r>
              <a:rPr lang="zh-CN" altLang="en-US" sz="2400" dirty="0">
                <a:solidFill>
                  <a:prstClr val="black"/>
                </a:solidFill>
              </a:rPr>
              <a:t>真值</a:t>
            </a:r>
          </a:p>
        </p:txBody>
      </p:sp>
    </p:spTree>
    <p:extLst>
      <p:ext uri="{BB962C8B-B14F-4D97-AF65-F5344CB8AC3E}">
        <p14:creationId xmlns:p14="http://schemas.microsoft.com/office/powerpoint/2010/main" val="4235178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39C34-D239-9576-FBA8-CC5EDDAB7BF6}"/>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DE45EF4C-F387-64D5-D7EB-438465A96DAD}"/>
              </a:ext>
            </a:extLst>
          </p:cNvPr>
          <p:cNvSpPr txBox="1">
            <a:spLocks noChangeArrowheads="1"/>
          </p:cNvSpPr>
          <p:nvPr/>
        </p:nvSpPr>
        <p:spPr bwMode="auto">
          <a:xfrm>
            <a:off x="265801" y="332656"/>
            <a:ext cx="30700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仪器的精确度等级</a:t>
            </a:r>
          </a:p>
        </p:txBody>
      </p:sp>
      <p:grpSp>
        <p:nvGrpSpPr>
          <p:cNvPr id="3" name="组合 2">
            <a:extLst>
              <a:ext uri="{FF2B5EF4-FFF2-40B4-BE49-F238E27FC236}">
                <a16:creationId xmlns:a16="http://schemas.microsoft.com/office/drawing/2014/main" id="{9F768A39-FB74-C275-6D75-6E82996CD4D7}"/>
              </a:ext>
            </a:extLst>
          </p:cNvPr>
          <p:cNvGrpSpPr/>
          <p:nvPr/>
        </p:nvGrpSpPr>
        <p:grpSpPr>
          <a:xfrm>
            <a:off x="375779" y="540450"/>
            <a:ext cx="8766313" cy="346249"/>
            <a:chOff x="427383" y="763200"/>
            <a:chExt cx="11688417" cy="461665"/>
          </a:xfrm>
        </p:grpSpPr>
        <p:sp>
          <p:nvSpPr>
            <p:cNvPr id="4" name="矩形 3">
              <a:extLst>
                <a:ext uri="{FF2B5EF4-FFF2-40B4-BE49-F238E27FC236}">
                  <a16:creationId xmlns:a16="http://schemas.microsoft.com/office/drawing/2014/main" id="{6EF7A0CB-EA37-DA17-A763-49B2FF567FDD}"/>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8BAD4BC9-BBE6-AEAD-28F4-1FAF5E874A7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7" name="文本框 6">
            <a:extLst>
              <a:ext uri="{FF2B5EF4-FFF2-40B4-BE49-F238E27FC236}">
                <a16:creationId xmlns:a16="http://schemas.microsoft.com/office/drawing/2014/main" id="{57A22914-A705-DF1A-6238-3348DE064877}"/>
              </a:ext>
            </a:extLst>
          </p:cNvPr>
          <p:cNvSpPr txBox="1"/>
          <p:nvPr/>
        </p:nvSpPr>
        <p:spPr>
          <a:xfrm>
            <a:off x="299472" y="1106043"/>
            <a:ext cx="8393595" cy="4127477"/>
          </a:xfrm>
          <a:prstGeom prst="rect">
            <a:avLst/>
          </a:prstGeom>
          <a:noFill/>
        </p:spPr>
        <p:txBody>
          <a:bodyPr wrap="square">
            <a:spAutoFit/>
          </a:bodyPr>
          <a:lstStyle/>
          <a:p>
            <a:pPr algn="l">
              <a:lnSpc>
                <a:spcPct val="120000"/>
              </a:lnSpc>
              <a:spcBef>
                <a:spcPts val="600"/>
              </a:spcBef>
              <a:buFont typeface="+mj-lt"/>
              <a:buAutoNum type="arabicPeriod"/>
            </a:pPr>
            <a:r>
              <a:rPr lang="zh-CN" altLang="en-US" sz="2400" b="1" i="0" dirty="0">
                <a:effectLst/>
                <a:latin typeface="宋体" panose="02010600030101010101" pitchFamily="2" charset="-122"/>
                <a:ea typeface="宋体" panose="02010600030101010101" pitchFamily="2" charset="-122"/>
              </a:rPr>
              <a:t>精确度等级的定义</a:t>
            </a:r>
            <a:r>
              <a:rPr lang="zh-CN" altLang="en-US" sz="2400" b="0" i="0" dirty="0">
                <a:effectLst/>
                <a:latin typeface="宋体" panose="02010600030101010101" pitchFamily="2" charset="-122"/>
                <a:ea typeface="宋体" panose="02010600030101010101" pitchFamily="2" charset="-122"/>
              </a:rPr>
              <a:t>：</a:t>
            </a:r>
          </a:p>
          <a:p>
            <a:pPr marL="742950" lvl="1" indent="-285750" algn="l">
              <a:lnSpc>
                <a:spcPct val="120000"/>
              </a:lnSpc>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精确度等级与仪器规格直接相关，反映了仪器测量的精准程度。</a:t>
            </a:r>
          </a:p>
          <a:p>
            <a:pPr marL="742950" lvl="1" indent="-285750" algn="l">
              <a:lnSpc>
                <a:spcPct val="120000"/>
              </a:lnSpc>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高精度仪器具有更高的分辨率和更小的允许误差。</a:t>
            </a:r>
          </a:p>
          <a:p>
            <a:pPr algn="l">
              <a:lnSpc>
                <a:spcPct val="120000"/>
              </a:lnSpc>
              <a:spcBef>
                <a:spcPts val="600"/>
              </a:spcBef>
              <a:buFont typeface="+mj-lt"/>
              <a:buAutoNum type="arabicPeriod"/>
            </a:pPr>
            <a:r>
              <a:rPr lang="zh-CN" altLang="en-US" sz="2400" b="1" i="0" dirty="0">
                <a:effectLst/>
                <a:latin typeface="宋体" panose="02010600030101010101" pitchFamily="2" charset="-122"/>
                <a:ea typeface="宋体" panose="02010600030101010101" pitchFamily="2" charset="-122"/>
              </a:rPr>
              <a:t>影响精度的因素</a:t>
            </a:r>
            <a:r>
              <a:rPr lang="zh-CN" altLang="en-US" sz="2400" b="0" i="0" dirty="0">
                <a:effectLst/>
                <a:latin typeface="宋体" panose="02010600030101010101" pitchFamily="2" charset="-122"/>
                <a:ea typeface="宋体" panose="02010600030101010101" pitchFamily="2" charset="-122"/>
              </a:rPr>
              <a:t>：</a:t>
            </a:r>
          </a:p>
          <a:p>
            <a:pPr marL="742950" lvl="1" indent="-285750" algn="l">
              <a:lnSpc>
                <a:spcPct val="120000"/>
              </a:lnSpc>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材料均匀性、制造工艺、环境条件等。</a:t>
            </a:r>
          </a:p>
          <a:p>
            <a:pPr algn="l">
              <a:lnSpc>
                <a:spcPct val="120000"/>
              </a:lnSpc>
              <a:spcBef>
                <a:spcPts val="600"/>
              </a:spcBef>
              <a:buFont typeface="+mj-lt"/>
              <a:buAutoNum type="arabicPeriod"/>
            </a:pPr>
            <a:r>
              <a:rPr lang="zh-CN" altLang="en-US" sz="2400" b="1" i="0" dirty="0">
                <a:effectLst/>
                <a:latin typeface="宋体" panose="02010600030101010101" pitchFamily="2" charset="-122"/>
                <a:ea typeface="宋体" panose="02010600030101010101" pitchFamily="2" charset="-122"/>
              </a:rPr>
              <a:t>最大允许误差</a:t>
            </a:r>
            <a:r>
              <a:rPr lang="zh-CN" altLang="en-US" sz="2400" b="0" i="0" dirty="0">
                <a:effectLst/>
                <a:latin typeface="宋体" panose="02010600030101010101" pitchFamily="2" charset="-122"/>
                <a:ea typeface="宋体" panose="02010600030101010101" pitchFamily="2" charset="-122"/>
              </a:rPr>
              <a:t>：</a:t>
            </a:r>
          </a:p>
          <a:p>
            <a:pPr marL="742950" lvl="1" indent="-285750" algn="l">
              <a:lnSpc>
                <a:spcPct val="120000"/>
              </a:lnSpc>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仪器的</a:t>
            </a:r>
            <a:r>
              <a:rPr lang="zh-CN" altLang="en-US" sz="2000" b="0" i="0" dirty="0">
                <a:solidFill>
                  <a:srgbClr val="FF0000"/>
                </a:solidFill>
                <a:effectLst/>
                <a:latin typeface="宋体" panose="02010600030101010101" pitchFamily="2" charset="-122"/>
                <a:ea typeface="宋体" panose="02010600030101010101" pitchFamily="2" charset="-122"/>
              </a:rPr>
              <a:t>最大允许误差</a:t>
            </a:r>
            <a:r>
              <a:rPr lang="zh-CN" altLang="en-US" sz="2000" b="0" i="0" dirty="0">
                <a:effectLst/>
                <a:latin typeface="宋体" panose="02010600030101010101" pitchFamily="2" charset="-122"/>
                <a:ea typeface="宋体" panose="02010600030101010101" pitchFamily="2" charset="-122"/>
              </a:rPr>
              <a:t>（</a:t>
            </a:r>
            <a:r>
              <a:rPr lang="zh-CN" altLang="en-US" sz="2000" b="0" i="0" dirty="0">
                <a:solidFill>
                  <a:srgbClr val="FF0000"/>
                </a:solidFill>
                <a:effectLst/>
                <a:latin typeface="宋体" panose="02010600030101010101" pitchFamily="2" charset="-122"/>
                <a:ea typeface="宋体" panose="02010600030101010101" pitchFamily="2" charset="-122"/>
              </a:rPr>
              <a:t>示值误差限</a:t>
            </a:r>
            <a:r>
              <a:rPr lang="zh-CN" altLang="en-US" sz="2000" b="0" i="0" dirty="0">
                <a:effectLst/>
                <a:latin typeface="宋体" panose="02010600030101010101" pitchFamily="2" charset="-122"/>
                <a:ea typeface="宋体" panose="02010600030101010101" pitchFamily="2" charset="-122"/>
              </a:rPr>
              <a:t>）通常在产品说明书或手册中标明。</a:t>
            </a:r>
          </a:p>
          <a:p>
            <a:pPr marL="742950" lvl="1" indent="-285750" algn="l">
              <a:lnSpc>
                <a:spcPct val="120000"/>
              </a:lnSpc>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例如，模拟电表的最大允许误差通常基于量程乘以等级百分比</a:t>
            </a:r>
            <a:r>
              <a:rPr lang="zh-CN" altLang="en-US" sz="2000" b="0" i="0" dirty="0">
                <a:solidFill>
                  <a:srgbClr val="374151"/>
                </a:solidFill>
                <a:effectLst/>
                <a:latin typeface="宋体" panose="02010600030101010101" pitchFamily="2" charset="-122"/>
                <a:ea typeface="宋体" panose="02010600030101010101" pitchFamily="2" charset="-122"/>
              </a:rPr>
              <a:t>。</a:t>
            </a:r>
          </a:p>
        </p:txBody>
      </p:sp>
    </p:spTree>
    <p:extLst>
      <p:ext uri="{BB962C8B-B14F-4D97-AF65-F5344CB8AC3E}">
        <p14:creationId xmlns:p14="http://schemas.microsoft.com/office/powerpoint/2010/main" val="324315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F5AFF-6183-AE4D-6C0D-5822B8972332}"/>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AB32A4DF-9B30-04CF-6F70-FB11A0B2534A}"/>
              </a:ext>
            </a:extLst>
          </p:cNvPr>
          <p:cNvSpPr txBox="1">
            <a:spLocks noChangeArrowheads="1"/>
          </p:cNvSpPr>
          <p:nvPr/>
        </p:nvSpPr>
        <p:spPr bwMode="auto">
          <a:xfrm>
            <a:off x="265801" y="332656"/>
            <a:ext cx="30700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仪器的精确度等级</a:t>
            </a:r>
          </a:p>
        </p:txBody>
      </p:sp>
      <p:grpSp>
        <p:nvGrpSpPr>
          <p:cNvPr id="3" name="组合 2">
            <a:extLst>
              <a:ext uri="{FF2B5EF4-FFF2-40B4-BE49-F238E27FC236}">
                <a16:creationId xmlns:a16="http://schemas.microsoft.com/office/drawing/2014/main" id="{BE2BB557-F163-6655-BC97-046C603ED33C}"/>
              </a:ext>
            </a:extLst>
          </p:cNvPr>
          <p:cNvGrpSpPr/>
          <p:nvPr/>
        </p:nvGrpSpPr>
        <p:grpSpPr>
          <a:xfrm>
            <a:off x="375779" y="540450"/>
            <a:ext cx="8766313" cy="346249"/>
            <a:chOff x="427383" y="763200"/>
            <a:chExt cx="11688417" cy="461665"/>
          </a:xfrm>
        </p:grpSpPr>
        <p:sp>
          <p:nvSpPr>
            <p:cNvPr id="4" name="矩形 3">
              <a:extLst>
                <a:ext uri="{FF2B5EF4-FFF2-40B4-BE49-F238E27FC236}">
                  <a16:creationId xmlns:a16="http://schemas.microsoft.com/office/drawing/2014/main" id="{038B664D-9157-3D5C-448E-2045D6DE3097}"/>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06663371-EA9E-E7D7-02FF-6A927FE396C6}"/>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pic>
        <p:nvPicPr>
          <p:cNvPr id="6" name="图片 5">
            <a:extLst>
              <a:ext uri="{FF2B5EF4-FFF2-40B4-BE49-F238E27FC236}">
                <a16:creationId xmlns:a16="http://schemas.microsoft.com/office/drawing/2014/main" id="{27303615-CEE4-CA1A-8E1F-E705C131B6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725659"/>
            <a:ext cx="1796749" cy="805100"/>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30806A5-0C57-2E55-0BAF-CB12226D9631}"/>
                  </a:ext>
                </a:extLst>
              </p:cNvPr>
              <p:cNvSpPr txBox="1"/>
              <p:nvPr/>
            </p:nvSpPr>
            <p:spPr>
              <a:xfrm>
                <a:off x="753850" y="2670704"/>
                <a:ext cx="3672408" cy="795667"/>
              </a:xfrm>
              <a:prstGeom prst="rect">
                <a:avLst/>
              </a:prstGeom>
              <a:noFill/>
            </p:spPr>
            <p:txBody>
              <a:bodyPr wrap="square">
                <a:spAutoFit/>
              </a:bodyPr>
              <a:lstStyle/>
              <a:p>
                <a:pPr>
                  <a:lnSpc>
                    <a:spcPct val="120000"/>
                  </a:lnSpc>
                </a:pPr>
                <a:r>
                  <a:rPr lang="zh-CN" altLang="zh-CN" sz="2000" dirty="0">
                    <a:solidFill>
                      <a:srgbClr val="0F0F0F"/>
                    </a:solidFill>
                    <a:effectLst/>
                    <a:latin typeface="Times New Roman" panose="02020603050405020304" pitchFamily="18" charset="0"/>
                    <a:cs typeface="Times New Roman" panose="02020603050405020304" pitchFamily="18" charset="0"/>
                  </a:rPr>
                  <a:t>式中</a:t>
                </a:r>
                <a14:m>
                  <m:oMath xmlns:m="http://schemas.openxmlformats.org/officeDocument/2006/math">
                    <m:sSub>
                      <m:sSubPr>
                        <m:ctrlPr>
                          <a:rPr lang="zh-CN" altLang="zh-CN" sz="2000" i="1">
                            <a:solidFill>
                              <a:srgbClr val="0F0F0F"/>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0F0F0F"/>
                            </a:solidFill>
                            <a:effectLst/>
                            <a:latin typeface="Cambria Math" panose="02040503050406030204" pitchFamily="18" charset="0"/>
                            <a:cs typeface="Times New Roman" panose="02020603050405020304" pitchFamily="18" charset="0"/>
                          </a:rPr>
                          <m:t>𝑘</m:t>
                        </m:r>
                      </m:e>
                      <m:sub>
                        <m:r>
                          <a:rPr lang="en-US" altLang="zh-CN" sz="2000" i="1">
                            <a:solidFill>
                              <a:srgbClr val="0F0F0F"/>
                            </a:solidFill>
                            <a:effectLst/>
                            <a:latin typeface="Cambria Math" panose="02040503050406030204" pitchFamily="18" charset="0"/>
                            <a:cs typeface="Times New Roman" panose="02020603050405020304" pitchFamily="18" charset="0"/>
                          </a:rPr>
                          <m:t>𝑖</m:t>
                        </m:r>
                      </m:sub>
                    </m:sSub>
                  </m:oMath>
                </a14:m>
                <a:r>
                  <a:rPr lang="zh-CN" altLang="zh-CN" sz="2000" dirty="0">
                    <a:solidFill>
                      <a:srgbClr val="0F0F0F"/>
                    </a:solidFill>
                    <a:effectLst/>
                    <a:latin typeface="Times New Roman" panose="02020603050405020304" pitchFamily="18" charset="0"/>
                    <a:cs typeface="Times New Roman" panose="02020603050405020304" pitchFamily="18" charset="0"/>
                  </a:rPr>
                  <a:t>是第</a:t>
                </a:r>
                <a:r>
                  <a:rPr lang="en-US" altLang="zh-CN" sz="2000" dirty="0" err="1">
                    <a:solidFill>
                      <a:srgbClr val="0F0F0F"/>
                    </a:solidFill>
                    <a:effectLst/>
                    <a:latin typeface="Times New Roman" panose="02020603050405020304" pitchFamily="18" charset="0"/>
                    <a:cs typeface="Times New Roman" panose="02020603050405020304" pitchFamily="18" charset="0"/>
                  </a:rPr>
                  <a:t>i</a:t>
                </a:r>
                <a:r>
                  <a:rPr lang="zh-CN" altLang="zh-CN" sz="2000" dirty="0">
                    <a:solidFill>
                      <a:srgbClr val="0F0F0F"/>
                    </a:solidFill>
                    <a:effectLst/>
                    <a:latin typeface="Times New Roman" panose="02020603050405020304" pitchFamily="18" charset="0"/>
                    <a:cs typeface="Times New Roman" panose="02020603050405020304" pitchFamily="18" charset="0"/>
                  </a:rPr>
                  <a:t>量程的等级，</a:t>
                </a:r>
                <a14:m>
                  <m:oMath xmlns:m="http://schemas.openxmlformats.org/officeDocument/2006/math">
                    <m:sSub>
                      <m:sSubPr>
                        <m:ctrlPr>
                          <a:rPr lang="zh-CN" altLang="zh-CN" sz="2000" i="1">
                            <a:solidFill>
                              <a:srgbClr val="0F0F0F"/>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solidFill>
                              <a:srgbClr val="0F0F0F"/>
                            </a:solidFill>
                            <a:effectLst/>
                            <a:latin typeface="Cambria Math" panose="02040503050406030204" pitchFamily="18" charset="0"/>
                            <a:cs typeface="Times New Roman" panose="02020603050405020304" pitchFamily="18" charset="0"/>
                          </a:rPr>
                          <m:t>𝑅</m:t>
                        </m:r>
                      </m:e>
                      <m:sub>
                        <m:r>
                          <a:rPr lang="en-US" altLang="zh-CN" sz="2000" i="1">
                            <a:solidFill>
                              <a:srgbClr val="0F0F0F"/>
                            </a:solidFill>
                            <a:effectLst/>
                            <a:latin typeface="Cambria Math" panose="02040503050406030204" pitchFamily="18" charset="0"/>
                            <a:cs typeface="Times New Roman" panose="02020603050405020304" pitchFamily="18" charset="0"/>
                          </a:rPr>
                          <m:t>𝑖</m:t>
                        </m:r>
                      </m:sub>
                    </m:sSub>
                  </m:oMath>
                </a14:m>
                <a:r>
                  <a:rPr lang="zh-CN" altLang="zh-CN" sz="2000" dirty="0">
                    <a:solidFill>
                      <a:srgbClr val="0F0F0F"/>
                    </a:solidFill>
                    <a:effectLst/>
                    <a:latin typeface="Times New Roman" panose="02020603050405020304" pitchFamily="18" charset="0"/>
                    <a:cs typeface="Times New Roman" panose="02020603050405020304" pitchFamily="18" charset="0"/>
                  </a:rPr>
                  <a:t>是电阻箱第</a:t>
                </a:r>
                <a:r>
                  <a:rPr lang="en-US" altLang="zh-CN" sz="2000" dirty="0" err="1">
                    <a:solidFill>
                      <a:srgbClr val="0F0F0F"/>
                    </a:solidFill>
                    <a:effectLst/>
                    <a:latin typeface="Times New Roman" panose="02020603050405020304" pitchFamily="18" charset="0"/>
                    <a:cs typeface="Times New Roman" panose="02020603050405020304" pitchFamily="18" charset="0"/>
                  </a:rPr>
                  <a:t>i</a:t>
                </a:r>
                <a:r>
                  <a:rPr lang="zh-CN" altLang="zh-CN" sz="2000" dirty="0">
                    <a:solidFill>
                      <a:srgbClr val="0F0F0F"/>
                    </a:solidFill>
                    <a:effectLst/>
                    <a:latin typeface="Times New Roman" panose="02020603050405020304" pitchFamily="18" charset="0"/>
                    <a:cs typeface="Times New Roman" panose="02020603050405020304" pitchFamily="18" charset="0"/>
                  </a:rPr>
                  <a:t>量程的示数</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830806A5-0C57-2E55-0BAF-CB12226D9631}"/>
                  </a:ext>
                </a:extLst>
              </p:cNvPr>
              <p:cNvSpPr txBox="1">
                <a:spLocks noRot="1" noChangeAspect="1" noMove="1" noResize="1" noEditPoints="1" noAdjustHandles="1" noChangeArrowheads="1" noChangeShapeType="1" noTextEdit="1"/>
              </p:cNvSpPr>
              <p:nvPr/>
            </p:nvSpPr>
            <p:spPr>
              <a:xfrm>
                <a:off x="753850" y="2670704"/>
                <a:ext cx="3672408" cy="795667"/>
              </a:xfrm>
              <a:prstGeom prst="rect">
                <a:avLst/>
              </a:prstGeom>
              <a:blipFill>
                <a:blip r:embed="rId3"/>
                <a:stretch>
                  <a:fillRect l="-1827" t="-2290" b="-1297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186F8E1-FD48-43CB-17E6-51AB4A515A01}"/>
                  </a:ext>
                </a:extLst>
              </p:cNvPr>
              <p:cNvSpPr txBox="1"/>
              <p:nvPr/>
            </p:nvSpPr>
            <p:spPr>
              <a:xfrm>
                <a:off x="451143" y="4036340"/>
                <a:ext cx="8393595" cy="2137573"/>
              </a:xfrm>
              <a:prstGeom prst="rect">
                <a:avLst/>
              </a:prstGeom>
              <a:noFill/>
            </p:spPr>
            <p:txBody>
              <a:bodyPr wrap="square">
                <a:spAutoFit/>
              </a:bodyPr>
              <a:lstStyle/>
              <a:p>
                <a:pPr marL="288000" algn="just">
                  <a:lnSpc>
                    <a:spcPct val="120000"/>
                  </a:lnSpc>
                  <a:spcBef>
                    <a:spcPts val="600"/>
                  </a:spcBef>
                </a:pP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某六档电阻箱档位（等级）如下：</a:t>
                </a:r>
                <a:endPar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marL="900000" algn="just">
                  <a:lnSpc>
                    <a:spcPct val="120000"/>
                  </a:lnSpc>
                  <a:spcBef>
                    <a:spcPts val="600"/>
                  </a:spcBef>
                </a:pP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X0.1</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X1</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X10</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X100</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X1000</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X10000</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p>
                <a:pPr indent="266700" algn="just">
                  <a:lnSpc>
                    <a:spcPct val="120000"/>
                  </a:lnSpc>
                  <a:spcBef>
                    <a:spcPts val="600"/>
                  </a:spcBef>
                </a:pP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如果电阻</a:t>
                </a:r>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R=484.2Ω</a:t>
                </a:r>
                <a:r>
                  <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，则有</a:t>
                </a:r>
              </a:p>
              <a:p>
                <a:pPr indent="266700" algn="just">
                  <a:lnSpc>
                    <a:spcPct val="120000"/>
                  </a:lnSpc>
                  <a:spcBef>
                    <a:spcPts val="600"/>
                  </a:spcBef>
                </a:pPr>
                <a14:m>
                  <m:oMath xmlns:m="http://schemas.openxmlformats.org/officeDocument/2006/math">
                    <m:sSub>
                      <m:sSubPr>
                        <m:ctrlPr>
                          <a:rPr lang="zh-CN" altLang="zh-CN" sz="2000" i="1" kern="100">
                            <a:solidFill>
                              <a:schemeClr val="tx1"/>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e>
                      <m:sub>
                        <m:r>
                          <a:rPr lang="en-US" altLang="zh-CN" sz="20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𝑅</m:t>
                        </m:r>
                      </m:sub>
                    </m:sSub>
                    <m:r>
                      <a:rPr lang="en-US" altLang="zh-CN" sz="2000" i="1" kern="100">
                        <a:solidFill>
                          <a:schemeClr val="tx1"/>
                        </a:solidFill>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i="1" kern="100">
                        <a:latin typeface="Cambria Math" panose="02040503050406030204" pitchFamily="18" charset="0"/>
                        <a:cs typeface="Times New Roman" panose="02020603050405020304" pitchFamily="18" charset="0"/>
                      </a:rPr>
                      <m:t>0.1%×400+0.2%×80+</m:t>
                    </m:r>
                    <m:r>
                      <a:rPr lang="en-US" altLang="zh-CN" sz="2000" b="0" i="1" kern="100" smtClean="0">
                        <a:latin typeface="Cambria Math" panose="02040503050406030204" pitchFamily="18" charset="0"/>
                        <a:cs typeface="Times New Roman" panose="02020603050405020304" pitchFamily="18" charset="0"/>
                      </a:rPr>
                      <m:t>1</m:t>
                    </m:r>
                    <m:r>
                      <a:rPr lang="en-US" altLang="zh-CN" sz="2000" i="1" kern="100">
                        <a:latin typeface="Cambria Math" panose="02040503050406030204" pitchFamily="18" charset="0"/>
                        <a:cs typeface="Times New Roman" panose="02020603050405020304" pitchFamily="18" charset="0"/>
                      </a:rPr>
                      <m:t>%×4</m:t>
                    </m:r>
                    <m:r>
                      <a:rPr lang="en-US" altLang="zh-CN" sz="2000" b="0" i="1" kern="100" smtClean="0">
                        <a:latin typeface="Cambria Math" panose="02040503050406030204" pitchFamily="18" charset="0"/>
                        <a:cs typeface="Times New Roman" panose="02020603050405020304" pitchFamily="18" charset="0"/>
                      </a:rPr>
                      <m:t>+2</m:t>
                    </m:r>
                    <m:r>
                      <a:rPr lang="en-US" altLang="zh-CN" sz="2000" i="1" kern="100">
                        <a:latin typeface="Cambria Math" panose="02040503050406030204" pitchFamily="18" charset="0"/>
                        <a:cs typeface="Times New Roman" panose="02020603050405020304" pitchFamily="18" charset="0"/>
                      </a:rPr>
                      <m:t>%×</m:t>
                    </m:r>
                    <m:r>
                      <a:rPr lang="en-US" altLang="zh-CN" sz="2000" b="0" i="1" kern="100" smtClean="0">
                        <a:latin typeface="Cambria Math" panose="02040503050406030204" pitchFamily="18" charset="0"/>
                        <a:cs typeface="Times New Roman" panose="02020603050405020304" pitchFamily="18" charset="0"/>
                      </a:rPr>
                      <m:t>0</m:t>
                    </m:r>
                    <m:r>
                      <a:rPr lang="en-US" altLang="zh-CN" sz="2000" i="1" kern="100">
                        <a:latin typeface="Cambria Math" panose="02040503050406030204" pitchFamily="18" charset="0"/>
                        <a:cs typeface="Times New Roman" panose="02020603050405020304" pitchFamily="18" charset="0"/>
                      </a:rPr>
                      <m:t>.2=0.</m:t>
                    </m:r>
                    <m:r>
                      <a:rPr lang="en-US" altLang="zh-CN" sz="2000" b="0" i="1" kern="100" smtClean="0">
                        <a:latin typeface="Cambria Math" panose="02040503050406030204" pitchFamily="18" charset="0"/>
                        <a:cs typeface="Times New Roman" panose="02020603050405020304" pitchFamily="18" charset="0"/>
                      </a:rPr>
                      <m:t>604</m:t>
                    </m:r>
                    <m:r>
                      <a:rPr lang="en-US" altLang="zh-CN" sz="2000" i="1" kern="100">
                        <a:latin typeface="Cambria Math" panose="02040503050406030204" pitchFamily="18" charset="0"/>
                        <a:cs typeface="Times New Roman" panose="02020603050405020304" pitchFamily="18" charset="0"/>
                      </a:rPr>
                      <m:t>≈0.</m:t>
                    </m:r>
                    <m:r>
                      <a:rPr lang="en-US" altLang="zh-CN" sz="2000" b="0" i="1" kern="100" smtClean="0">
                        <a:latin typeface="Cambria Math" panose="02040503050406030204" pitchFamily="18" charset="0"/>
                        <a:cs typeface="Times New Roman" panose="02020603050405020304" pitchFamily="18" charset="0"/>
                      </a:rPr>
                      <m:t>6</m:t>
                    </m:r>
                  </m:oMath>
                </a14:m>
                <a:r>
                  <a:rPr lang="en-US"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(Ω)</a:t>
                </a:r>
                <a:endParaRPr lang="zh-CN" altLang="zh-CN" sz="20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9186F8E1-FD48-43CB-17E6-51AB4A515A01}"/>
                  </a:ext>
                </a:extLst>
              </p:cNvPr>
              <p:cNvSpPr txBox="1">
                <a:spLocks noRot="1" noChangeAspect="1" noMove="1" noResize="1" noEditPoints="1" noAdjustHandles="1" noChangeArrowheads="1" noChangeShapeType="1" noTextEdit="1"/>
              </p:cNvSpPr>
              <p:nvPr/>
            </p:nvSpPr>
            <p:spPr>
              <a:xfrm>
                <a:off x="451143" y="4036340"/>
                <a:ext cx="8393595" cy="2137573"/>
              </a:xfrm>
              <a:prstGeom prst="rect">
                <a:avLst/>
              </a:prstGeom>
              <a:blipFill>
                <a:blip r:embed="rId4"/>
                <a:stretch>
                  <a:fillRect t="-855" r="-799" b="-4274"/>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6A3BA769-C751-D348-A33C-5DE971EAD8BB}"/>
              </a:ext>
            </a:extLst>
          </p:cNvPr>
          <p:cNvSpPr txBox="1"/>
          <p:nvPr/>
        </p:nvSpPr>
        <p:spPr>
          <a:xfrm>
            <a:off x="451144" y="1120458"/>
            <a:ext cx="3262432" cy="461665"/>
          </a:xfrm>
          <a:prstGeom prst="rect">
            <a:avLst/>
          </a:prstGeom>
          <a:noFill/>
        </p:spPr>
        <p:txBody>
          <a:bodyPr wrap="none" rtlCol="0">
            <a:spAutoFit/>
          </a:bodyPr>
          <a:lstStyle/>
          <a:p>
            <a:r>
              <a:rPr lang="zh-CN" altLang="en-US" sz="2400" dirty="0">
                <a:latin typeface="宋体" panose="02010600030101010101" pitchFamily="2" charset="-122"/>
                <a:ea typeface="宋体" panose="02010600030101010101" pitchFamily="2" charset="-122"/>
              </a:rPr>
              <a:t>例如：对一电阻箱而言</a:t>
            </a:r>
          </a:p>
        </p:txBody>
      </p:sp>
      <p:pic>
        <p:nvPicPr>
          <p:cNvPr id="11" name="图片 10">
            <a:extLst>
              <a:ext uri="{FF2B5EF4-FFF2-40B4-BE49-F238E27FC236}">
                <a16:creationId xmlns:a16="http://schemas.microsoft.com/office/drawing/2014/main" id="{9AF26F46-9A7F-9332-0AB7-7A74594B26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0792" y="2522823"/>
            <a:ext cx="3408042" cy="1978616"/>
          </a:xfrm>
          <a:prstGeom prst="rect">
            <a:avLst/>
          </a:prstGeom>
        </p:spPr>
      </p:pic>
      <p:pic>
        <p:nvPicPr>
          <p:cNvPr id="12" name="图片 11">
            <a:extLst>
              <a:ext uri="{FF2B5EF4-FFF2-40B4-BE49-F238E27FC236}">
                <a16:creationId xmlns:a16="http://schemas.microsoft.com/office/drawing/2014/main" id="{FEEF7789-84A0-1D34-3BCD-F7443608D9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7060" y="842652"/>
            <a:ext cx="2184017" cy="1656280"/>
          </a:xfrm>
          <a:prstGeom prst="rect">
            <a:avLst/>
          </a:prstGeom>
        </p:spPr>
      </p:pic>
    </p:spTree>
    <p:extLst>
      <p:ext uri="{BB962C8B-B14F-4D97-AF65-F5344CB8AC3E}">
        <p14:creationId xmlns:p14="http://schemas.microsoft.com/office/powerpoint/2010/main" val="122538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21181-5076-A4BC-F6C3-E4CE2F9F8163}"/>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CFB0ACE3-C7BB-C1C7-AD59-CC217E9073D3}"/>
              </a:ext>
            </a:extLst>
          </p:cNvPr>
          <p:cNvSpPr txBox="1">
            <a:spLocks noChangeArrowheads="1"/>
          </p:cNvSpPr>
          <p:nvPr/>
        </p:nvSpPr>
        <p:spPr bwMode="auto">
          <a:xfrm>
            <a:off x="265801" y="332656"/>
            <a:ext cx="30700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仪器的精确度等级</a:t>
            </a:r>
          </a:p>
        </p:txBody>
      </p:sp>
      <p:grpSp>
        <p:nvGrpSpPr>
          <p:cNvPr id="3" name="组合 2">
            <a:extLst>
              <a:ext uri="{FF2B5EF4-FFF2-40B4-BE49-F238E27FC236}">
                <a16:creationId xmlns:a16="http://schemas.microsoft.com/office/drawing/2014/main" id="{5CF16D29-C9B8-6BC4-337F-0502B0E49880}"/>
              </a:ext>
            </a:extLst>
          </p:cNvPr>
          <p:cNvGrpSpPr/>
          <p:nvPr/>
        </p:nvGrpSpPr>
        <p:grpSpPr>
          <a:xfrm>
            <a:off x="375779" y="540450"/>
            <a:ext cx="8766313" cy="346249"/>
            <a:chOff x="427383" y="763200"/>
            <a:chExt cx="11688417" cy="461665"/>
          </a:xfrm>
        </p:grpSpPr>
        <p:sp>
          <p:nvSpPr>
            <p:cNvPr id="4" name="矩形 3">
              <a:extLst>
                <a:ext uri="{FF2B5EF4-FFF2-40B4-BE49-F238E27FC236}">
                  <a16:creationId xmlns:a16="http://schemas.microsoft.com/office/drawing/2014/main" id="{F5BFB8A8-86BD-A260-2F06-AD6ED384ED8E}"/>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9CC66AD3-A37E-9E47-B97F-07260620FD8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pic>
        <p:nvPicPr>
          <p:cNvPr id="6" name="图片 5">
            <a:extLst>
              <a:ext uri="{FF2B5EF4-FFF2-40B4-BE49-F238E27FC236}">
                <a16:creationId xmlns:a16="http://schemas.microsoft.com/office/drawing/2014/main" id="{1AEFF12C-F13F-C9A5-95D1-EEC4D3C12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9" y="851011"/>
            <a:ext cx="7111607" cy="5737304"/>
          </a:xfrm>
          <a:prstGeom prst="rect">
            <a:avLst/>
          </a:prstGeom>
        </p:spPr>
      </p:pic>
      <p:pic>
        <p:nvPicPr>
          <p:cNvPr id="9" name="图片 8">
            <a:extLst>
              <a:ext uri="{FF2B5EF4-FFF2-40B4-BE49-F238E27FC236}">
                <a16:creationId xmlns:a16="http://schemas.microsoft.com/office/drawing/2014/main" id="{76B6CE68-4F7F-9314-FB12-3396C1700BF6}"/>
              </a:ext>
            </a:extLst>
          </p:cNvPr>
          <p:cNvPicPr>
            <a:picLocks noChangeAspect="1"/>
          </p:cNvPicPr>
          <p:nvPr/>
        </p:nvPicPr>
        <p:blipFill>
          <a:blip r:embed="rId3"/>
          <a:stretch>
            <a:fillRect/>
          </a:stretch>
        </p:blipFill>
        <p:spPr>
          <a:xfrm>
            <a:off x="7668344" y="1087943"/>
            <a:ext cx="1200370" cy="1200370"/>
          </a:xfrm>
          <a:prstGeom prst="rect">
            <a:avLst/>
          </a:prstGeom>
        </p:spPr>
      </p:pic>
      <p:pic>
        <p:nvPicPr>
          <p:cNvPr id="10" name="图片 9">
            <a:extLst>
              <a:ext uri="{FF2B5EF4-FFF2-40B4-BE49-F238E27FC236}">
                <a16:creationId xmlns:a16="http://schemas.microsoft.com/office/drawing/2014/main" id="{FC7903AA-BB9A-D59A-4DA0-A01F3D9F4F74}"/>
              </a:ext>
            </a:extLst>
          </p:cNvPr>
          <p:cNvPicPr>
            <a:picLocks noChangeAspect="1"/>
          </p:cNvPicPr>
          <p:nvPr/>
        </p:nvPicPr>
        <p:blipFill>
          <a:blip r:embed="rId4"/>
          <a:stretch>
            <a:fillRect/>
          </a:stretch>
        </p:blipFill>
        <p:spPr>
          <a:xfrm>
            <a:off x="7322716" y="2778177"/>
            <a:ext cx="1617764" cy="1119991"/>
          </a:xfrm>
          <a:prstGeom prst="rect">
            <a:avLst/>
          </a:prstGeom>
        </p:spPr>
      </p:pic>
      <p:pic>
        <p:nvPicPr>
          <p:cNvPr id="11" name="图片 10">
            <a:extLst>
              <a:ext uri="{FF2B5EF4-FFF2-40B4-BE49-F238E27FC236}">
                <a16:creationId xmlns:a16="http://schemas.microsoft.com/office/drawing/2014/main" id="{C1DDCE64-0E64-4D86-6080-1CBB5ACDA63D}"/>
              </a:ext>
            </a:extLst>
          </p:cNvPr>
          <p:cNvPicPr>
            <a:picLocks noChangeAspect="1"/>
          </p:cNvPicPr>
          <p:nvPr/>
        </p:nvPicPr>
        <p:blipFill rotWithShape="1">
          <a:blip r:embed="rId5"/>
          <a:srcRect l="1262" t="22636" r="3559" b="9425"/>
          <a:stretch/>
        </p:blipFill>
        <p:spPr>
          <a:xfrm>
            <a:off x="7430714" y="4781357"/>
            <a:ext cx="1569069" cy="1119991"/>
          </a:xfrm>
          <a:prstGeom prst="rect">
            <a:avLst/>
          </a:prstGeom>
        </p:spPr>
      </p:pic>
    </p:spTree>
    <p:extLst>
      <p:ext uri="{BB962C8B-B14F-4D97-AF65-F5344CB8AC3E}">
        <p14:creationId xmlns:p14="http://schemas.microsoft.com/office/powerpoint/2010/main" val="1507476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7BE12-B842-B612-31CF-DFAC8CDA102E}"/>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CEB59B1E-ECCF-FA48-E1F6-7525657E7EF6}"/>
              </a:ext>
            </a:extLst>
          </p:cNvPr>
          <p:cNvSpPr txBox="1">
            <a:spLocks noChangeArrowheads="1"/>
          </p:cNvSpPr>
          <p:nvPr/>
        </p:nvSpPr>
        <p:spPr bwMode="auto">
          <a:xfrm>
            <a:off x="265801" y="332656"/>
            <a:ext cx="307007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测量值的有效数字</a:t>
            </a:r>
          </a:p>
        </p:txBody>
      </p:sp>
      <p:grpSp>
        <p:nvGrpSpPr>
          <p:cNvPr id="3" name="组合 2">
            <a:extLst>
              <a:ext uri="{FF2B5EF4-FFF2-40B4-BE49-F238E27FC236}">
                <a16:creationId xmlns:a16="http://schemas.microsoft.com/office/drawing/2014/main" id="{DBC662D4-1C8E-1A01-3453-A43A5FA20DBE}"/>
              </a:ext>
            </a:extLst>
          </p:cNvPr>
          <p:cNvGrpSpPr/>
          <p:nvPr/>
        </p:nvGrpSpPr>
        <p:grpSpPr>
          <a:xfrm>
            <a:off x="375779" y="540450"/>
            <a:ext cx="8766313" cy="346249"/>
            <a:chOff x="427383" y="763200"/>
            <a:chExt cx="11688417" cy="461665"/>
          </a:xfrm>
        </p:grpSpPr>
        <p:sp>
          <p:nvSpPr>
            <p:cNvPr id="4" name="矩形 3">
              <a:extLst>
                <a:ext uri="{FF2B5EF4-FFF2-40B4-BE49-F238E27FC236}">
                  <a16:creationId xmlns:a16="http://schemas.microsoft.com/office/drawing/2014/main" id="{465A2B4B-8E74-4F0D-3B5B-5EED82A411FE}"/>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3085648B-EE32-5C96-5A42-8207423F20EC}"/>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7" name="文本框 6">
            <a:extLst>
              <a:ext uri="{FF2B5EF4-FFF2-40B4-BE49-F238E27FC236}">
                <a16:creationId xmlns:a16="http://schemas.microsoft.com/office/drawing/2014/main" id="{2864708B-1009-44C9-B28F-9A2A833AD1D9}"/>
              </a:ext>
            </a:extLst>
          </p:cNvPr>
          <p:cNvSpPr txBox="1"/>
          <p:nvPr/>
        </p:nvSpPr>
        <p:spPr>
          <a:xfrm>
            <a:off x="276742" y="924430"/>
            <a:ext cx="8687745" cy="5403082"/>
          </a:xfrm>
          <a:prstGeom prst="rect">
            <a:avLst/>
          </a:prstGeom>
          <a:noFill/>
        </p:spPr>
        <p:txBody>
          <a:bodyPr wrap="square">
            <a:spAutoFit/>
          </a:bodyPr>
          <a:lstStyle/>
          <a:p>
            <a:pPr algn="l">
              <a:lnSpc>
                <a:spcPct val="120000"/>
              </a:lnSpc>
              <a:spcBef>
                <a:spcPts val="600"/>
              </a:spcBef>
              <a:buFont typeface="+mj-lt"/>
              <a:buAutoNum type="arabicPeriod"/>
            </a:pP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 有效数字的定义</a:t>
            </a:r>
            <a:r>
              <a:rPr lang="zh-CN" altLang="en-US" sz="24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在测量中能准确读取并估计的数字总数。</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包括能够准确读取的数字（可靠数字）和通过估计得到的一位数字（可疑数字）。</a:t>
            </a:r>
          </a:p>
          <a:p>
            <a:pPr algn="l">
              <a:lnSpc>
                <a:spcPct val="120000"/>
              </a:lnSpc>
              <a:spcBef>
                <a:spcPts val="600"/>
              </a:spcBef>
              <a:buFont typeface="+mj-lt"/>
              <a:buAutoNum type="arabicPeriod"/>
            </a:pP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 对于标刻度量具和仪器的应用</a:t>
            </a:r>
            <a:r>
              <a:rPr lang="zh-CN" altLang="en-US" sz="24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估读到最小刻度的一部分（如</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1/10</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1/5</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1/2</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）是常见的实践。</a:t>
            </a:r>
            <a:endPar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endParaRPr>
          </a:p>
          <a:p>
            <a:pPr lvl="1" algn="l">
              <a:lnSpc>
                <a:spcPct val="120000"/>
              </a:lnSpc>
              <a:spcBef>
                <a:spcPts val="600"/>
              </a:spcBef>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例如，使用米尺测量时，应估读到最小刻度（</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1mm</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）的十分之一）</a:t>
            </a:r>
          </a:p>
          <a:p>
            <a:pPr algn="l">
              <a:lnSpc>
                <a:spcPct val="120000"/>
              </a:lnSpc>
              <a:spcBef>
                <a:spcPts val="600"/>
              </a:spcBef>
              <a:buFont typeface="+mj-lt"/>
              <a:buAutoNum type="arabicPeriod"/>
            </a:pP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 数字式仪表的有效数字</a:t>
            </a:r>
            <a:r>
              <a:rPr lang="zh-CN" altLang="en-US" sz="24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数字式仪表上稳定显示的数值应完整记录。</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显示的数值位数即为测量值的有效数字。</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如果末位数字变化不定，记录稳定数值加上一位正在显示的值，或根据变化规律四舍五入。</a:t>
            </a:r>
          </a:p>
        </p:txBody>
      </p:sp>
    </p:spTree>
    <p:extLst>
      <p:ext uri="{BB962C8B-B14F-4D97-AF65-F5344CB8AC3E}">
        <p14:creationId xmlns:p14="http://schemas.microsoft.com/office/powerpoint/2010/main" val="82370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9A928-23F5-596E-8AD2-358FACA30628}"/>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B17424BC-2ECE-1BF2-52F5-658B55AE294E}"/>
              </a:ext>
            </a:extLst>
          </p:cNvPr>
          <p:cNvSpPr txBox="1">
            <a:spLocks noChangeArrowheads="1"/>
          </p:cNvSpPr>
          <p:nvPr/>
        </p:nvSpPr>
        <p:spPr bwMode="auto">
          <a:xfrm>
            <a:off x="265801" y="332656"/>
            <a:ext cx="162736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数值修约</a:t>
            </a:r>
          </a:p>
        </p:txBody>
      </p:sp>
      <p:grpSp>
        <p:nvGrpSpPr>
          <p:cNvPr id="3" name="组合 2">
            <a:extLst>
              <a:ext uri="{FF2B5EF4-FFF2-40B4-BE49-F238E27FC236}">
                <a16:creationId xmlns:a16="http://schemas.microsoft.com/office/drawing/2014/main" id="{E5B9F98D-6095-86A4-666B-45A26F943D9E}"/>
              </a:ext>
            </a:extLst>
          </p:cNvPr>
          <p:cNvGrpSpPr/>
          <p:nvPr/>
        </p:nvGrpSpPr>
        <p:grpSpPr>
          <a:xfrm>
            <a:off x="375779" y="540450"/>
            <a:ext cx="8766313" cy="346249"/>
            <a:chOff x="427383" y="763200"/>
            <a:chExt cx="11688417" cy="461665"/>
          </a:xfrm>
        </p:grpSpPr>
        <p:sp>
          <p:nvSpPr>
            <p:cNvPr id="4" name="矩形 3">
              <a:extLst>
                <a:ext uri="{FF2B5EF4-FFF2-40B4-BE49-F238E27FC236}">
                  <a16:creationId xmlns:a16="http://schemas.microsoft.com/office/drawing/2014/main" id="{34D14578-2666-1CFB-411A-C3D58D9360A4}"/>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EAA4DF26-307B-91C7-65A6-213632C92093}"/>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6" name="文本框 5">
            <a:extLst>
              <a:ext uri="{FF2B5EF4-FFF2-40B4-BE49-F238E27FC236}">
                <a16:creationId xmlns:a16="http://schemas.microsoft.com/office/drawing/2014/main" id="{CDCB7E2A-3A0E-2D95-A23C-F40E961B7C28}"/>
              </a:ext>
            </a:extLst>
          </p:cNvPr>
          <p:cNvSpPr txBox="1"/>
          <p:nvPr/>
        </p:nvSpPr>
        <p:spPr>
          <a:xfrm>
            <a:off x="240916" y="910943"/>
            <a:ext cx="8528457" cy="5367816"/>
          </a:xfrm>
          <a:prstGeom prst="rect">
            <a:avLst/>
          </a:prstGeom>
          <a:noFill/>
        </p:spPr>
        <p:txBody>
          <a:bodyPr wrap="square">
            <a:spAutoFit/>
          </a:bodyPr>
          <a:lstStyle/>
          <a:p>
            <a:pPr algn="just">
              <a:lnSpc>
                <a:spcPct val="120000"/>
              </a:lnSpc>
              <a:buFont typeface="+mj-lt"/>
              <a:buAutoNum type="arabicPeriod"/>
            </a:pPr>
            <a:r>
              <a:rPr lang="zh-CN" altLang="en-US" sz="2000" b="1" i="0" dirty="0">
                <a:effectLst/>
                <a:latin typeface="宋体" panose="02010600030101010101" pitchFamily="2" charset="-122"/>
                <a:ea typeface="宋体" panose="02010600030101010101" pitchFamily="2" charset="-122"/>
              </a:rPr>
              <a:t>数值修约的必要性</a:t>
            </a:r>
            <a:r>
              <a:rPr lang="zh-CN" altLang="en-US" sz="2000" b="0" i="0" dirty="0">
                <a:effectLst/>
                <a:latin typeface="宋体" panose="02010600030101010101" pitchFamily="2" charset="-122"/>
                <a:ea typeface="宋体" panose="02010600030101010101" pitchFamily="2" charset="-122"/>
              </a:rPr>
              <a:t>：</a:t>
            </a:r>
          </a:p>
          <a:p>
            <a:pPr marL="742950" lvl="1" indent="-285750" algn="just">
              <a:lnSpc>
                <a:spcPct val="120000"/>
              </a:lnSpc>
              <a:buFont typeface="+mj-lt"/>
              <a:buAutoNum type="arabicPeriod"/>
            </a:pPr>
            <a:r>
              <a:rPr lang="zh-CN" altLang="en-US" sz="2000" b="0" i="0" dirty="0">
                <a:effectLst/>
                <a:latin typeface="宋体" panose="02010600030101010101" pitchFamily="2" charset="-122"/>
                <a:ea typeface="宋体" panose="02010600030101010101" pitchFamily="2" charset="-122"/>
              </a:rPr>
              <a:t>测量结果通常无法达到初步计算得到的高精度。</a:t>
            </a:r>
          </a:p>
          <a:p>
            <a:pPr marL="742950" lvl="1" indent="-285750" algn="just">
              <a:lnSpc>
                <a:spcPct val="120000"/>
              </a:lnSpc>
              <a:buFont typeface="+mj-lt"/>
              <a:buAutoNum type="arabicPeriod"/>
            </a:pPr>
            <a:r>
              <a:rPr lang="zh-CN" altLang="en-US" sz="2000" b="0" i="0" dirty="0">
                <a:effectLst/>
                <a:latin typeface="宋体" panose="02010600030101010101" pitchFamily="2" charset="-122"/>
                <a:ea typeface="宋体" panose="02010600030101010101" pitchFamily="2" charset="-122"/>
              </a:rPr>
              <a:t>测量结果的有效数字受其不确定度的影响。</a:t>
            </a:r>
          </a:p>
          <a:p>
            <a:pPr algn="just">
              <a:lnSpc>
                <a:spcPct val="120000"/>
              </a:lnSpc>
              <a:spcBef>
                <a:spcPts val="600"/>
              </a:spcBef>
              <a:buFont typeface="+mj-lt"/>
              <a:buAutoNum type="arabicPeriod"/>
            </a:pPr>
            <a:r>
              <a:rPr lang="zh-CN" altLang="en-US" sz="2000" b="1" i="0" dirty="0">
                <a:effectLst/>
                <a:latin typeface="宋体" panose="02010600030101010101" pitchFamily="2" charset="-122"/>
                <a:ea typeface="宋体" panose="02010600030101010101" pitchFamily="2" charset="-122"/>
              </a:rPr>
              <a:t>修约规则“四舍六入五凑偶”</a:t>
            </a:r>
            <a:r>
              <a:rPr lang="zh-CN" altLang="en-US" sz="2000" b="0" i="0" dirty="0">
                <a:effectLst/>
                <a:latin typeface="宋体" panose="02010600030101010101" pitchFamily="2" charset="-122"/>
                <a:ea typeface="宋体" panose="02010600030101010101" pitchFamily="2" charset="-122"/>
              </a:rPr>
              <a:t>：</a:t>
            </a:r>
          </a:p>
          <a:p>
            <a:pPr marL="742950" lvl="1" indent="-285750" algn="just">
              <a:lnSpc>
                <a:spcPct val="120000"/>
              </a:lnSpc>
              <a:buFont typeface="+mj-lt"/>
              <a:buAutoNum type="arabicPeriod"/>
            </a:pPr>
            <a:r>
              <a:rPr lang="zh-CN" altLang="en-US" sz="2000" b="0" i="0" dirty="0">
                <a:effectLst/>
                <a:latin typeface="宋体" panose="02010600030101010101" pitchFamily="2" charset="-122"/>
                <a:ea typeface="宋体" panose="02010600030101010101" pitchFamily="2" charset="-122"/>
              </a:rPr>
              <a:t>要舍弃数字的最后一位为</a:t>
            </a:r>
            <a:r>
              <a:rPr lang="en-US" altLang="zh-CN" sz="2000" b="0" i="0" dirty="0">
                <a:effectLst/>
                <a:latin typeface="宋体" panose="02010600030101010101" pitchFamily="2" charset="-122"/>
                <a:ea typeface="宋体" panose="02010600030101010101" pitchFamily="2" charset="-122"/>
              </a:rPr>
              <a:t>5</a:t>
            </a:r>
            <a:r>
              <a:rPr lang="zh-CN" altLang="en-US" sz="2000" b="0" i="0" dirty="0">
                <a:effectLst/>
                <a:latin typeface="宋体" panose="02010600030101010101" pitchFamily="2" charset="-122"/>
                <a:ea typeface="宋体" panose="02010600030101010101" pitchFamily="2" charset="-122"/>
              </a:rPr>
              <a:t>时，若前一位数为奇数则进</a:t>
            </a:r>
            <a:r>
              <a:rPr lang="en-US" altLang="zh-CN" sz="2000" b="0" i="0" dirty="0">
                <a:effectLst/>
                <a:latin typeface="宋体" panose="02010600030101010101" pitchFamily="2" charset="-122"/>
                <a:ea typeface="宋体" panose="02010600030101010101" pitchFamily="2" charset="-122"/>
              </a:rPr>
              <a:t>1</a:t>
            </a:r>
            <a:r>
              <a:rPr lang="zh-CN" altLang="en-US" sz="2000" b="0" i="0" dirty="0">
                <a:effectLst/>
                <a:latin typeface="宋体" panose="02010600030101010101" pitchFamily="2" charset="-122"/>
                <a:ea typeface="宋体" panose="02010600030101010101" pitchFamily="2" charset="-122"/>
              </a:rPr>
              <a:t>，为偶数则舍弃。</a:t>
            </a:r>
          </a:p>
          <a:p>
            <a:pPr marL="742950" lvl="1" indent="-285750" algn="just">
              <a:lnSpc>
                <a:spcPct val="120000"/>
              </a:lnSpc>
              <a:buFont typeface="+mj-lt"/>
              <a:buAutoNum type="arabicPeriod"/>
            </a:pPr>
            <a:r>
              <a:rPr lang="zh-CN" altLang="en-US" sz="2000" b="0" i="0" dirty="0">
                <a:effectLst/>
                <a:latin typeface="宋体" panose="02010600030101010101" pitchFamily="2" charset="-122"/>
                <a:ea typeface="宋体" panose="02010600030101010101" pitchFamily="2" charset="-122"/>
              </a:rPr>
              <a:t>不确定度的修约也遵循此规则。</a:t>
            </a:r>
          </a:p>
          <a:p>
            <a:pPr algn="just">
              <a:lnSpc>
                <a:spcPct val="120000"/>
              </a:lnSpc>
              <a:spcBef>
                <a:spcPts val="600"/>
              </a:spcBef>
              <a:buFont typeface="+mj-lt"/>
              <a:buAutoNum type="arabicPeriod"/>
            </a:pPr>
            <a:r>
              <a:rPr lang="zh-CN" altLang="en-US" sz="2000" b="1" i="0" dirty="0">
                <a:effectLst/>
                <a:latin typeface="宋体" panose="02010600030101010101" pitchFamily="2" charset="-122"/>
                <a:ea typeface="宋体" panose="02010600030101010101" pitchFamily="2" charset="-122"/>
              </a:rPr>
              <a:t>有效数字与不确定度的对齐</a:t>
            </a:r>
            <a:r>
              <a:rPr lang="zh-CN" altLang="en-US" sz="2000" b="0" i="0" dirty="0">
                <a:effectLst/>
                <a:latin typeface="宋体" panose="02010600030101010101" pitchFamily="2" charset="-122"/>
                <a:ea typeface="宋体" panose="02010600030101010101" pitchFamily="2" charset="-122"/>
              </a:rPr>
              <a:t>：</a:t>
            </a:r>
          </a:p>
          <a:p>
            <a:pPr marL="742950" lvl="1" indent="-285750" algn="just">
              <a:lnSpc>
                <a:spcPct val="120000"/>
              </a:lnSpc>
              <a:buFont typeface="+mj-lt"/>
              <a:buAutoNum type="arabicPeriod"/>
            </a:pPr>
            <a:r>
              <a:rPr lang="zh-CN" altLang="en-US" sz="2000" dirty="0">
                <a:latin typeface="宋体" panose="02010600030101010101" pitchFamily="2" charset="-122"/>
              </a:rPr>
              <a:t>不确定度最多保留两位有效数字；</a:t>
            </a:r>
            <a:endParaRPr lang="en-US" altLang="zh-CN" sz="2000" b="0" i="0" dirty="0">
              <a:effectLst/>
              <a:latin typeface="宋体" panose="02010600030101010101" pitchFamily="2" charset="-122"/>
              <a:ea typeface="宋体" panose="02010600030101010101" pitchFamily="2" charset="-122"/>
            </a:endParaRPr>
          </a:p>
          <a:p>
            <a:pPr marL="742950" lvl="1" indent="-285750" algn="just">
              <a:lnSpc>
                <a:spcPct val="120000"/>
              </a:lnSpc>
              <a:buFont typeface="+mj-lt"/>
              <a:buAutoNum type="arabicPeriod"/>
            </a:pPr>
            <a:r>
              <a:rPr lang="zh-CN" altLang="en-US" sz="2000" dirty="0">
                <a:latin typeface="宋体" panose="02010600030101010101" pitchFamily="2" charset="-122"/>
              </a:rPr>
              <a:t>测量结果的末位需与不确定度的末位对齐</a:t>
            </a:r>
            <a:r>
              <a:rPr lang="zh-CN" altLang="en-US" sz="2000" b="0" i="0" dirty="0">
                <a:effectLst/>
                <a:latin typeface="宋体" panose="02010600030101010101" pitchFamily="2" charset="-122"/>
                <a:ea typeface="宋体" panose="02010600030101010101" pitchFamily="2" charset="-122"/>
              </a:rPr>
              <a:t>；</a:t>
            </a:r>
          </a:p>
          <a:p>
            <a:pPr marL="742950" lvl="1" indent="-285750" algn="just">
              <a:lnSpc>
                <a:spcPct val="120000"/>
              </a:lnSpc>
              <a:buFont typeface="+mj-lt"/>
              <a:buAutoNum type="arabicPeriod"/>
            </a:pPr>
            <a:r>
              <a:rPr lang="zh-CN" altLang="en-US" sz="2000" b="0" i="0" dirty="0">
                <a:effectLst/>
                <a:latin typeface="宋体" panose="02010600030101010101" pitchFamily="2" charset="-122"/>
                <a:ea typeface="宋体" panose="02010600030101010101" pitchFamily="2" charset="-122"/>
              </a:rPr>
              <a:t>如有必要，在测量结果后补“</a:t>
            </a:r>
            <a:r>
              <a:rPr lang="en-US" altLang="zh-CN" sz="2000" b="0" i="0" dirty="0">
                <a:effectLst/>
                <a:latin typeface="宋体" panose="02010600030101010101" pitchFamily="2" charset="-122"/>
                <a:ea typeface="宋体" panose="02010600030101010101" pitchFamily="2" charset="-122"/>
              </a:rPr>
              <a:t>0”</a:t>
            </a:r>
            <a:r>
              <a:rPr lang="zh-CN" altLang="en-US" sz="2000" b="0" i="0" dirty="0">
                <a:effectLst/>
                <a:latin typeface="宋体" panose="02010600030101010101" pitchFamily="2" charset="-122"/>
                <a:ea typeface="宋体" panose="02010600030101010101" pitchFamily="2" charset="-122"/>
              </a:rPr>
              <a:t>以实现对齐；</a:t>
            </a:r>
            <a:r>
              <a:rPr lang="zh-CN" altLang="zh-CN" sz="2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r>
              <a:rPr lang="en-US" altLang="zh-CN" sz="2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 </a:t>
            </a:r>
            <a:r>
              <a:rPr lang="zh-CN" altLang="en-US" sz="2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末位仅与不确定度第一位对齐，不建议补“</a:t>
            </a:r>
            <a:r>
              <a:rPr lang="en-US" altLang="zh-CN" sz="2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0</a:t>
            </a:r>
            <a:r>
              <a:rPr lang="zh-CN" altLang="en-US" sz="2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”与第二位对齐，可取一位不确定度</a:t>
            </a:r>
            <a:r>
              <a:rPr lang="zh-CN" altLang="zh-CN" sz="2000" dirty="0">
                <a:solidFill>
                  <a:srgbClr val="FF0000"/>
                </a:solidFill>
                <a:latin typeface="宋体" panose="02010600030101010101" pitchFamily="2" charset="-122"/>
                <a:ea typeface="宋体" panose="02010600030101010101" pitchFamily="2" charset="-122"/>
                <a:cs typeface="Times New Roman" panose="02020603050405020304" pitchFamily="18" charset="0"/>
              </a:rPr>
              <a:t>）</a:t>
            </a:r>
            <a:endParaRPr lang="zh-CN" altLang="en-US" sz="2000" b="0" i="0" dirty="0">
              <a:solidFill>
                <a:srgbClr val="FF0000"/>
              </a:solidFill>
              <a:effectLst/>
              <a:latin typeface="宋体" panose="02010600030101010101" pitchFamily="2" charset="-122"/>
              <a:ea typeface="宋体" panose="02010600030101010101" pitchFamily="2" charset="-122"/>
            </a:endParaRPr>
          </a:p>
          <a:p>
            <a:pPr marL="742950" lvl="1" indent="-285750" algn="just">
              <a:lnSpc>
                <a:spcPct val="120000"/>
              </a:lnSpc>
              <a:buFont typeface="+mj-lt"/>
              <a:buAutoNum type="arabicPeriod"/>
            </a:pPr>
            <a:r>
              <a:rPr lang="zh-CN" altLang="en-US" sz="2000" b="0" i="0" dirty="0">
                <a:effectLst/>
                <a:latin typeface="宋体" panose="02010600030101010101" pitchFamily="2" charset="-122"/>
                <a:ea typeface="宋体" panose="02010600030101010101" pitchFamily="2" charset="-122"/>
              </a:rPr>
              <a:t>如果不确定度的位数低于测量结果的若干数量级，可能需修正测量模型。</a:t>
            </a:r>
          </a:p>
        </p:txBody>
      </p:sp>
    </p:spTree>
    <p:extLst>
      <p:ext uri="{BB962C8B-B14F-4D97-AF65-F5344CB8AC3E}">
        <p14:creationId xmlns:p14="http://schemas.microsoft.com/office/powerpoint/2010/main" val="136680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253F1-910E-86F2-6346-6410DEDEA58D}"/>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D37CD672-378A-4BA0-8D1A-6E65D52DD01C}"/>
              </a:ext>
            </a:extLst>
          </p:cNvPr>
          <p:cNvSpPr txBox="1">
            <a:spLocks noChangeArrowheads="1"/>
          </p:cNvSpPr>
          <p:nvPr/>
        </p:nvSpPr>
        <p:spPr bwMode="auto">
          <a:xfrm>
            <a:off x="630464" y="342920"/>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不确定度的评定方法</a:t>
            </a:r>
          </a:p>
        </p:txBody>
      </p:sp>
      <p:grpSp>
        <p:nvGrpSpPr>
          <p:cNvPr id="3" name="组合 2">
            <a:extLst>
              <a:ext uri="{FF2B5EF4-FFF2-40B4-BE49-F238E27FC236}">
                <a16:creationId xmlns:a16="http://schemas.microsoft.com/office/drawing/2014/main" id="{F880A832-0ABA-B209-9005-0E38742E91C8}"/>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5095E60E-290C-EF68-1F2A-CBCD4FB21E9C}"/>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F62D27C2-AA3F-FA65-7D2E-ADFAB1B1A255}"/>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8" name="Rectangle 3">
            <a:extLst>
              <a:ext uri="{FF2B5EF4-FFF2-40B4-BE49-F238E27FC236}">
                <a16:creationId xmlns:a16="http://schemas.microsoft.com/office/drawing/2014/main" id="{1EF522CB-FBD4-C552-2E55-0A1184D89378}"/>
              </a:ext>
            </a:extLst>
          </p:cNvPr>
          <p:cNvSpPr txBox="1">
            <a:spLocks noChangeArrowheads="1"/>
          </p:cNvSpPr>
          <p:nvPr/>
        </p:nvSpPr>
        <p:spPr>
          <a:xfrm>
            <a:off x="434246" y="1312891"/>
            <a:ext cx="7901977" cy="453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defTabSz="685800" fontAlgn="auto">
              <a:lnSpc>
                <a:spcPct val="120000"/>
              </a:lnSpc>
              <a:spcBef>
                <a:spcPts val="750"/>
              </a:spcBef>
              <a:spcAft>
                <a:spcPts val="0"/>
              </a:spcAft>
              <a:buClr>
                <a:srgbClr val="00B0F0"/>
              </a:buClr>
              <a:buSzPct val="120000"/>
              <a:buFont typeface="+mj-lt"/>
              <a:buAutoNum type="arabicPeriod"/>
              <a:defRPr/>
            </a:pPr>
            <a:r>
              <a:rPr lang="zh-CN" altLang="en-US" sz="2400" dirty="0">
                <a:solidFill>
                  <a:prstClr val="black"/>
                </a:solidFill>
                <a:latin typeface="Times New Roman" panose="02020603050405020304" pitchFamily="18" charset="0"/>
                <a:ea typeface="宋体" panose="02010600030101010101" pitchFamily="2" charset="-122"/>
              </a:rPr>
              <a:t>构建待测量的测量模型，模型应尽详细可能考虑对测量结果的不确定度有贡献的量；</a:t>
            </a:r>
          </a:p>
          <a:p>
            <a:pPr marL="457200" indent="-457200" defTabSz="685800" fontAlgn="auto">
              <a:lnSpc>
                <a:spcPct val="120000"/>
              </a:lnSpc>
              <a:spcBef>
                <a:spcPts val="750"/>
              </a:spcBef>
              <a:spcAft>
                <a:spcPts val="0"/>
              </a:spcAft>
              <a:buClr>
                <a:srgbClr val="00B0F0"/>
              </a:buClr>
              <a:buSzPct val="120000"/>
              <a:buFont typeface="+mj-lt"/>
              <a:buAutoNum type="arabicPeriod"/>
              <a:defRPr/>
            </a:pPr>
            <a:r>
              <a:rPr lang="zh-CN" altLang="en-US" sz="2400" dirty="0">
                <a:solidFill>
                  <a:prstClr val="black"/>
                </a:solidFill>
                <a:latin typeface="Times New Roman" panose="02020603050405020304" pitchFamily="18" charset="0"/>
                <a:ea typeface="宋体" panose="02010600030101010101" pitchFamily="2" charset="-122"/>
              </a:rPr>
              <a:t>分析模型中每个输入量的标准不确定度（</a:t>
            </a:r>
            <a:r>
              <a:rPr lang="en-US" altLang="zh-CN" sz="2400" dirty="0">
                <a:solidFill>
                  <a:prstClr val="black"/>
                </a:solidFill>
                <a:latin typeface="Times New Roman" panose="02020603050405020304" pitchFamily="18" charset="0"/>
                <a:ea typeface="宋体" panose="02010600030101010101" pitchFamily="2" charset="-122"/>
              </a:rPr>
              <a:t>A</a:t>
            </a:r>
            <a:r>
              <a:rPr lang="zh-CN" altLang="en-US" sz="2400" dirty="0">
                <a:solidFill>
                  <a:prstClr val="black"/>
                </a:solidFill>
                <a:latin typeface="Times New Roman" panose="02020603050405020304" pitchFamily="18" charset="0"/>
                <a:ea typeface="宋体" panose="02010600030101010101" pitchFamily="2" charset="-122"/>
              </a:rPr>
              <a:t>类</a:t>
            </a:r>
            <a:r>
              <a:rPr lang="en-US" altLang="zh-CN" sz="2400" dirty="0">
                <a:solidFill>
                  <a:prstClr val="black"/>
                </a:solidFill>
                <a:latin typeface="Times New Roman" panose="02020603050405020304" pitchFamily="18" charset="0"/>
                <a:ea typeface="宋体" panose="02010600030101010101" pitchFamily="2" charset="-122"/>
              </a:rPr>
              <a:t>/</a:t>
            </a:r>
            <a:r>
              <a:rPr lang="zh-CN" altLang="en-US" sz="2400" dirty="0">
                <a:solidFill>
                  <a:prstClr val="black"/>
                </a:solidFill>
                <a:latin typeface="Times New Roman" panose="02020603050405020304" pitchFamily="18" charset="0"/>
                <a:ea typeface="宋体" panose="02010600030101010101" pitchFamily="2" charset="-122"/>
              </a:rPr>
              <a:t>或</a:t>
            </a:r>
            <a:r>
              <a:rPr lang="en-US" altLang="zh-CN" sz="2400" dirty="0">
                <a:solidFill>
                  <a:prstClr val="black"/>
                </a:solidFill>
                <a:latin typeface="Times New Roman" panose="02020603050405020304" pitchFamily="18" charset="0"/>
                <a:ea typeface="宋体" panose="02010600030101010101" pitchFamily="2" charset="-122"/>
              </a:rPr>
              <a:t>B</a:t>
            </a:r>
            <a:r>
              <a:rPr lang="zh-CN" altLang="en-US" sz="2400" dirty="0">
                <a:solidFill>
                  <a:prstClr val="black"/>
                </a:solidFill>
                <a:latin typeface="Times New Roman" panose="02020603050405020304" pitchFamily="18" charset="0"/>
                <a:ea typeface="宋体" panose="02010600030101010101" pitchFamily="2" charset="-122"/>
              </a:rPr>
              <a:t>类评定）；</a:t>
            </a:r>
          </a:p>
          <a:p>
            <a:pPr marL="457200" indent="-457200" defTabSz="685800" fontAlgn="auto">
              <a:lnSpc>
                <a:spcPct val="120000"/>
              </a:lnSpc>
              <a:spcBef>
                <a:spcPts val="750"/>
              </a:spcBef>
              <a:spcAft>
                <a:spcPts val="0"/>
              </a:spcAft>
              <a:buClr>
                <a:srgbClr val="00B0F0"/>
              </a:buClr>
              <a:buSzPct val="120000"/>
              <a:buFont typeface="+mj-lt"/>
              <a:buAutoNum type="arabicPeriod"/>
              <a:defRPr/>
            </a:pPr>
            <a:r>
              <a:rPr lang="zh-CN" altLang="en-US" sz="2400" dirty="0">
                <a:solidFill>
                  <a:prstClr val="black"/>
                </a:solidFill>
                <a:latin typeface="Times New Roman" panose="02020603050405020304" pitchFamily="18" charset="0"/>
                <a:ea typeface="宋体" panose="02010600030101010101" pitchFamily="2" charset="-122"/>
              </a:rPr>
              <a:t>通过公式对每个输入量的标准不确定度进行合成，获得待测量的合成标准不确定度；</a:t>
            </a:r>
          </a:p>
          <a:p>
            <a:pPr marL="457200" indent="-457200" defTabSz="685800" fontAlgn="auto">
              <a:lnSpc>
                <a:spcPct val="120000"/>
              </a:lnSpc>
              <a:spcBef>
                <a:spcPts val="750"/>
              </a:spcBef>
              <a:spcAft>
                <a:spcPts val="0"/>
              </a:spcAft>
              <a:buClr>
                <a:srgbClr val="00B0F0"/>
              </a:buClr>
              <a:buSzPct val="120000"/>
              <a:buFont typeface="+mj-lt"/>
              <a:buAutoNum type="arabicPeriod"/>
              <a:defRPr/>
            </a:pPr>
            <a:r>
              <a:rPr lang="zh-CN" altLang="en-US" sz="2400" dirty="0">
                <a:solidFill>
                  <a:prstClr val="black"/>
                </a:solidFill>
                <a:latin typeface="Times New Roman" panose="02020603050405020304" pitchFamily="18" charset="0"/>
                <a:ea typeface="宋体" panose="02010600030101010101" pitchFamily="2" charset="-122"/>
              </a:rPr>
              <a:t>通过包含因子扩大置信区间，获得高置信水平的扩展不确定度。</a:t>
            </a:r>
          </a:p>
        </p:txBody>
      </p:sp>
    </p:spTree>
    <p:extLst>
      <p:ext uri="{BB962C8B-B14F-4D97-AF65-F5344CB8AC3E}">
        <p14:creationId xmlns:p14="http://schemas.microsoft.com/office/powerpoint/2010/main" val="397756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FEED8-9614-5781-9E72-65501F729AAE}"/>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B741DAEE-3444-6480-A9A7-C4DBD9418617}"/>
              </a:ext>
            </a:extLst>
          </p:cNvPr>
          <p:cNvSpPr txBox="1">
            <a:spLocks noChangeArrowheads="1"/>
          </p:cNvSpPr>
          <p:nvPr/>
        </p:nvSpPr>
        <p:spPr bwMode="auto">
          <a:xfrm>
            <a:off x="331458" y="198775"/>
            <a:ext cx="4304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rPr>
              <a:t>构建待测量的测量模型</a:t>
            </a:r>
          </a:p>
        </p:txBody>
      </p:sp>
      <p:grpSp>
        <p:nvGrpSpPr>
          <p:cNvPr id="3" name="组合 2">
            <a:extLst>
              <a:ext uri="{FF2B5EF4-FFF2-40B4-BE49-F238E27FC236}">
                <a16:creationId xmlns:a16="http://schemas.microsoft.com/office/drawing/2014/main" id="{D64C3571-938D-234C-7CE2-530465B00F93}"/>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F123354C-2125-087D-4E55-505BD982FE55}"/>
                </a:ext>
              </a:extLst>
            </p:cNvPr>
            <p:cNvSpPr/>
            <p:nvPr/>
          </p:nvSpPr>
          <p:spPr>
            <a:xfrm>
              <a:off x="10249235" y="763200"/>
              <a:ext cx="1866565" cy="461665"/>
            </a:xfrm>
            <a:prstGeom prst="rect">
              <a:avLst/>
            </a:prstGeom>
            <a:noFill/>
            <a:ln>
              <a:noFill/>
            </a:ln>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114E79CF-9FF2-3059-8F51-0800047C4BA6}"/>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10" name="文本框 9">
            <a:extLst>
              <a:ext uri="{FF2B5EF4-FFF2-40B4-BE49-F238E27FC236}">
                <a16:creationId xmlns:a16="http://schemas.microsoft.com/office/drawing/2014/main" id="{59D78F12-F48A-62C6-16BF-885988CD0FD6}"/>
              </a:ext>
            </a:extLst>
          </p:cNvPr>
          <p:cNvSpPr txBox="1"/>
          <p:nvPr/>
        </p:nvSpPr>
        <p:spPr>
          <a:xfrm>
            <a:off x="543229" y="1128110"/>
            <a:ext cx="8185224" cy="1363065"/>
          </a:xfrm>
          <a:prstGeom prst="rect">
            <a:avLst/>
          </a:prstGeom>
          <a:noFill/>
        </p:spPr>
        <p:txBody>
          <a:bodyPr wrap="square">
            <a:spAutoFit/>
          </a:bodyPr>
          <a:lstStyle/>
          <a:p>
            <a:pPr marL="0" marR="0" lvl="0" indent="457200" algn="l" defTabSz="914400" rtl="0" eaLnBrk="0" fontAlgn="base" latinLnBrk="0" hangingPunct="0">
              <a:lnSpc>
                <a:spcPct val="120000"/>
              </a:lnSpc>
              <a:spcBef>
                <a:spcPct val="0"/>
              </a:spcBef>
              <a:spcAft>
                <a:spcPct val="0"/>
              </a:spcAft>
              <a:buClrTx/>
              <a:buSzTx/>
              <a:buFontTx/>
              <a:buNone/>
              <a:tabLst/>
              <a:defRPr/>
            </a:pP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测量模型的建立是一个涉及多方面考量的过程，需要综合考虑所有可能影响测量结果的因素，确保模型能够准确地反映实际测量情况</a:t>
            </a: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a:t>
            </a:r>
          </a:p>
        </p:txBody>
      </p:sp>
      <p:sp>
        <p:nvSpPr>
          <p:cNvPr id="9" name="文本框 8">
            <a:extLst>
              <a:ext uri="{FF2B5EF4-FFF2-40B4-BE49-F238E27FC236}">
                <a16:creationId xmlns:a16="http://schemas.microsoft.com/office/drawing/2014/main" id="{76C3D644-85F6-D69F-1706-7FF6F250A8E6}"/>
              </a:ext>
            </a:extLst>
          </p:cNvPr>
          <p:cNvSpPr txBox="1"/>
          <p:nvPr/>
        </p:nvSpPr>
        <p:spPr>
          <a:xfrm>
            <a:off x="543229" y="3140968"/>
            <a:ext cx="8185224" cy="919867"/>
          </a:xfrm>
          <a:prstGeom prst="rect">
            <a:avLst/>
          </a:prstGeom>
          <a:noFill/>
        </p:spPr>
        <p:txBody>
          <a:bodyPr wrap="square">
            <a:spAutoFit/>
          </a:bodyPr>
          <a:lstStyle/>
          <a:p>
            <a:pPr marL="0" marR="0" lvl="0" indent="457200" algn="just" defTabSz="914400" rtl="0" eaLnBrk="0" fontAlgn="base" latinLnBrk="0" hangingPunct="0">
              <a:lnSpc>
                <a:spcPct val="12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B0F0"/>
                </a:solidFill>
                <a:effectLst/>
                <a:uLnTx/>
                <a:uFillTx/>
                <a:latin typeface="宋体" panose="02010600030101010101" pitchFamily="2" charset="-122"/>
                <a:ea typeface="宋体" panose="02010600030101010101" pitchFamily="2" charset="-122"/>
                <a:cs typeface="Times New Roman" panose="02020603050405020304" pitchFamily="18" charset="0"/>
              </a:rPr>
              <a:t>例如用秒表测量单摆的周期时，还要考虑秒表的仪器误差和人在启停秒表时的反应时间对测量结果带来的影响。</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AF8ED38-F4DF-93CB-A65C-F426BA465B40}"/>
                  </a:ext>
                </a:extLst>
              </p:cNvPr>
              <p:cNvSpPr txBox="1"/>
              <p:nvPr/>
            </p:nvSpPr>
            <p:spPr>
              <a:xfrm>
                <a:off x="2471479" y="4293096"/>
                <a:ext cx="207108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acc>
                        <m:accPr>
                          <m:chr m:val="̅"/>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r>
                            <m:rPr>
                              <m:nor/>
                            </m:rP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m:t> </m:t>
                          </m:r>
                        </m:e>
                      </m:acc>
                      <m: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12" name="文本框 11">
                <a:extLst>
                  <a:ext uri="{FF2B5EF4-FFF2-40B4-BE49-F238E27FC236}">
                    <a16:creationId xmlns:a16="http://schemas.microsoft.com/office/drawing/2014/main" id="{6AF8ED38-F4DF-93CB-A65C-F426BA465B40}"/>
                  </a:ext>
                </a:extLst>
              </p:cNvPr>
              <p:cNvSpPr txBox="1">
                <a:spLocks noRot="1" noChangeAspect="1" noMove="1" noResize="1" noEditPoints="1" noAdjustHandles="1" noChangeArrowheads="1" noChangeShapeType="1" noTextEdit="1"/>
              </p:cNvSpPr>
              <p:nvPr/>
            </p:nvSpPr>
            <p:spPr>
              <a:xfrm>
                <a:off x="2471479" y="4293096"/>
                <a:ext cx="2071080" cy="400110"/>
              </a:xfrm>
              <a:prstGeom prst="rect">
                <a:avLst/>
              </a:prstGeom>
              <a:blipFill>
                <a:blip r:embed="rId2"/>
                <a:stretch>
                  <a:fillRect b="-1515"/>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85B5239A-76DF-10FF-196C-60CB558E855F}"/>
              </a:ext>
            </a:extLst>
          </p:cNvPr>
          <p:cNvSpPr txBox="1"/>
          <p:nvPr/>
        </p:nvSpPr>
        <p:spPr>
          <a:xfrm>
            <a:off x="1144821" y="4293096"/>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测量模型：</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AC1E19F-0DA1-FBF8-6F08-6A5DCBA3A86C}"/>
                  </a:ext>
                </a:extLst>
              </p:cNvPr>
              <p:cNvSpPr txBox="1"/>
              <p:nvPr/>
            </p:nvSpPr>
            <p:spPr>
              <a:xfrm>
                <a:off x="4941237" y="4293096"/>
                <a:ext cx="3770584" cy="1163652"/>
              </a:xfrm>
              <a:prstGeom prst="rect">
                <a:avLst/>
              </a:prstGeom>
              <a:noFill/>
            </p:spPr>
            <p:txBody>
              <a:bodyPr wrap="none" rtlCol="0">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14:m>
                  <m:oMath xmlns:m="http://schemas.openxmlformats.org/officeDocument/2006/math">
                    <m:acc>
                      <m:accPr>
                        <m:chr m:val="̅"/>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accPr>
                      <m:e>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𝑇</m:t>
                        </m:r>
                        <m:r>
                          <m:rPr>
                            <m:nor/>
                          </m:rP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m:t> </m:t>
                        </m:r>
                      </m:e>
                    </m:acc>
                  </m:oMath>
                </a14:m>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：测量列的平均值</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zh-CN" sz="2000" b="0" i="1"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T</a:t>
                </a:r>
                <a:r>
                  <a:rPr kumimoji="0" lang="en-US" altLang="zh-CN" sz="2000" b="0" i="0" u="none" strike="noStrike" kern="1200" cap="none" spc="0" normalizeH="0" baseline="-25000" noProof="0" dirty="0">
                    <a:ln>
                      <a:noFill/>
                    </a:ln>
                    <a:solidFill>
                      <a:prstClr val="black"/>
                    </a:solidFill>
                    <a:effectLst/>
                    <a:uLnTx/>
                    <a:uFillTx/>
                    <a:latin typeface="Arial" panose="020B0604020202020204" pitchFamily="34" charset="0"/>
                    <a:ea typeface="宋体" panose="02010600030101010101" pitchFamily="2" charset="-122"/>
                    <a:cs typeface="+mn-cs"/>
                  </a:rPr>
                  <a:t>1</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：秒表的仪器误差</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zh-CN" sz="2000" b="0" i="1"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T</a:t>
                </a:r>
                <a:r>
                  <a:rPr kumimoji="0" lang="en-US" altLang="zh-CN" sz="2000" b="0" i="0" u="none" strike="noStrike" kern="1200" cap="none" spc="0" normalizeH="0" baseline="-25000" noProof="0" dirty="0">
                    <a:ln>
                      <a:noFill/>
                    </a:ln>
                    <a:solidFill>
                      <a:prstClr val="black"/>
                    </a:solidFill>
                    <a:effectLst/>
                    <a:uLnTx/>
                    <a:uFillTx/>
                    <a:latin typeface="Arial" panose="020B060402020202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：人在启停秒表时的反应时间</a:t>
                </a:r>
              </a:p>
            </p:txBody>
          </p:sp>
        </mc:Choice>
        <mc:Fallback xmlns="">
          <p:sp>
            <p:nvSpPr>
              <p:cNvPr id="14" name="文本框 13">
                <a:extLst>
                  <a:ext uri="{FF2B5EF4-FFF2-40B4-BE49-F238E27FC236}">
                    <a16:creationId xmlns:a16="http://schemas.microsoft.com/office/drawing/2014/main" id="{7AC1E19F-0DA1-FBF8-6F08-6A5DCBA3A86C}"/>
                  </a:ext>
                </a:extLst>
              </p:cNvPr>
              <p:cNvSpPr txBox="1">
                <a:spLocks noRot="1" noChangeAspect="1" noMove="1" noResize="1" noEditPoints="1" noAdjustHandles="1" noChangeArrowheads="1" noChangeShapeType="1" noTextEdit="1"/>
              </p:cNvSpPr>
              <p:nvPr/>
            </p:nvSpPr>
            <p:spPr>
              <a:xfrm>
                <a:off x="4941237" y="4293096"/>
                <a:ext cx="3770584" cy="1163652"/>
              </a:xfrm>
              <a:prstGeom prst="rect">
                <a:avLst/>
              </a:prstGeom>
              <a:blipFill>
                <a:blip r:embed="rId3"/>
                <a:stretch>
                  <a:fillRect l="-1780" t="-1571" r="-1294" b="-8901"/>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07FC1D02-35AF-2117-B6A3-855F300DE004}"/>
              </a:ext>
            </a:extLst>
          </p:cNvPr>
          <p:cNvSpPr txBox="1"/>
          <p:nvPr/>
        </p:nvSpPr>
        <p:spPr>
          <a:xfrm>
            <a:off x="1259632" y="5745887"/>
            <a:ext cx="5201378" cy="424988"/>
          </a:xfrm>
          <a:prstGeom prst="rect">
            <a:avLst/>
          </a:prstGeom>
          <a:noFill/>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altLang="zh-CN" sz="2000" b="0" i="1"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T</a:t>
            </a:r>
            <a:r>
              <a:rPr kumimoji="0" lang="en-US" altLang="zh-CN" sz="2000" b="0" i="0" u="none" strike="noStrike" kern="1200" cap="none" spc="0" normalizeH="0" baseline="-25000" noProof="0" dirty="0">
                <a:ln>
                  <a:noFill/>
                </a:ln>
                <a:solidFill>
                  <a:prstClr val="black"/>
                </a:solidFill>
                <a:effectLst/>
                <a:uLnTx/>
                <a:uFillTx/>
                <a:latin typeface="Arial" panose="020B0604020202020204" pitchFamily="34" charset="0"/>
                <a:ea typeface="宋体" panose="02010600030101010101" pitchFamily="2" charset="-122"/>
                <a:cs typeface="+mn-cs"/>
              </a:rPr>
              <a:t>1</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和</a:t>
            </a:r>
            <a:r>
              <a:rPr kumimoji="0" lang="en-US" altLang="zh-CN" sz="2000" b="0" i="1"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T</a:t>
            </a:r>
            <a:r>
              <a:rPr kumimoji="0" lang="en-US" altLang="zh-CN" sz="2000" b="0" i="0" u="none" strike="noStrike" kern="1200" cap="none" spc="0" normalizeH="0" baseline="-25000" noProof="0" dirty="0">
                <a:ln>
                  <a:noFill/>
                </a:ln>
                <a:solidFill>
                  <a:prstClr val="black"/>
                </a:solidFill>
                <a:effectLst/>
                <a:uLnTx/>
                <a:uFillTx/>
                <a:latin typeface="Arial" panose="020B0604020202020204" pitchFamily="34" charset="0"/>
                <a:ea typeface="宋体" panose="02010600030101010101" pitchFamily="2" charset="-122"/>
                <a:cs typeface="+mn-cs"/>
              </a:rPr>
              <a:t>2</a:t>
            </a: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的期望值为零，但不确定度不为零。</a:t>
            </a:r>
          </a:p>
        </p:txBody>
      </p:sp>
    </p:spTree>
    <p:extLst>
      <p:ext uri="{BB962C8B-B14F-4D97-AF65-F5344CB8AC3E}">
        <p14:creationId xmlns:p14="http://schemas.microsoft.com/office/powerpoint/2010/main" val="1163053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124E8-1369-9B96-F5A3-78AD316DF6F5}"/>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297EB286-EC2D-6820-5B20-8F3C5A0287E0}"/>
              </a:ext>
            </a:extLst>
          </p:cNvPr>
          <p:cNvSpPr txBox="1">
            <a:spLocks noChangeArrowheads="1"/>
          </p:cNvSpPr>
          <p:nvPr/>
        </p:nvSpPr>
        <p:spPr bwMode="auto">
          <a:xfrm>
            <a:off x="331458" y="198775"/>
            <a:ext cx="4304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rPr>
              <a:t>构建待测量的测量模型</a:t>
            </a:r>
          </a:p>
        </p:txBody>
      </p:sp>
      <p:grpSp>
        <p:nvGrpSpPr>
          <p:cNvPr id="3" name="组合 2">
            <a:extLst>
              <a:ext uri="{FF2B5EF4-FFF2-40B4-BE49-F238E27FC236}">
                <a16:creationId xmlns:a16="http://schemas.microsoft.com/office/drawing/2014/main" id="{F3472B74-B3D3-74CB-3541-1E35F3C998A1}"/>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9C5C92A9-64C3-79C4-0692-62442F52096A}"/>
                </a:ext>
              </a:extLst>
            </p:cNvPr>
            <p:cNvSpPr/>
            <p:nvPr/>
          </p:nvSpPr>
          <p:spPr>
            <a:xfrm>
              <a:off x="10249235" y="763200"/>
              <a:ext cx="1866565" cy="461665"/>
            </a:xfrm>
            <a:prstGeom prst="rect">
              <a:avLst/>
            </a:prstGeom>
            <a:noFill/>
            <a:ln>
              <a:noFill/>
            </a:ln>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660A4EF2-C1DE-8770-81FA-A9CA3087E9C5}"/>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55632F5-22D8-00EC-5B76-0575C3919602}"/>
                  </a:ext>
                </a:extLst>
              </p:cNvPr>
              <p:cNvSpPr txBox="1"/>
              <p:nvPr/>
            </p:nvSpPr>
            <p:spPr>
              <a:xfrm>
                <a:off x="368109" y="1174497"/>
                <a:ext cx="8535464" cy="933397"/>
              </a:xfrm>
              <a:prstGeom prst="rect">
                <a:avLst/>
              </a:prstGeom>
              <a:noFill/>
            </p:spPr>
            <p:txBody>
              <a:bodyPr wrap="square">
                <a:spAutoFit/>
              </a:bodyPr>
              <a:lstStyle/>
              <a:p>
                <a:pPr marL="0" marR="0" lvl="0" indent="457200" algn="just" defTabSz="914400" rtl="0" eaLnBrk="0" fontAlgn="base" latinLnBrk="0" hangingPunct="0">
                  <a:lnSpc>
                    <a:spcPct val="120000"/>
                  </a:lnSpc>
                  <a:spcBef>
                    <a:spcPct val="0"/>
                  </a:spcBef>
                  <a:spcAft>
                    <a:spcPct val="0"/>
                  </a:spcAft>
                  <a:buClrTx/>
                  <a:buSzTx/>
                  <a:buFontTx/>
                  <a:buNone/>
                  <a:tabLst/>
                  <a:defRPr/>
                </a:pP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在许多情况下，被测量</a:t>
                </a:r>
                <a14:m>
                  <m:oMath xmlns:m="http://schemas.openxmlformats.org/officeDocument/2006/math">
                    <m:r>
                      <m:rPr>
                        <m:lit/>
                      </m:r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 </m:t>
                    </m:r>
                    <m:r>
                      <m:rPr>
                        <m:lit/>
                      </m:r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𝑌</m:t>
                    </m:r>
                  </m:oMath>
                </a14:m>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不能直接测得，而是根据</a:t>
                </a:r>
                <a14:m>
                  <m:oMath xmlns:m="http://schemas.openxmlformats.org/officeDocument/2006/math">
                    <m:r>
                      <m:rPr>
                        <m:lit/>
                      </m:r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 </m:t>
                    </m:r>
                    <m:r>
                      <m:rPr>
                        <m:lit/>
                      </m:r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𝑁</m:t>
                    </m:r>
                  </m:oMath>
                </a14:m>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个其他量</a:t>
                </a:r>
                <a14:m>
                  <m:oMath xmlns:m="http://schemas.openxmlformats.org/officeDocument/2006/math">
                    <m:r>
                      <m:rPr>
                        <m:lit/>
                      </m:r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sSub>
                      <m:sSub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𝑋</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1</m:t>
                        </m:r>
                      </m:sub>
                    </m:s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sSub>
                      <m:sSub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𝑋</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2</m:t>
                        </m:r>
                      </m:sub>
                    </m:s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r>
                      <a:rPr kumimoji="0" lang="zh-CN" altLang="zh-CN" sz="24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sSub>
                      <m:sSub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𝑋</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𝑁</m:t>
                        </m:r>
                      </m:sub>
                    </m:sSub>
                    <m:r>
                      <m:rPr>
                        <m:lit/>
                      </m:r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m:t>
                    </m:r>
                    <m:r>
                      <m:rPr>
                        <m:nor/>
                      </m:rPr>
                      <a:rPr kumimoji="0" lang="zh-CN" altLang="zh-CN" sz="2400" b="0" i="0" u="none" strike="noStrike" kern="1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m:t>通过函数关系将其他量转换为被测量的值。</m:t>
                    </m:r>
                  </m:oMath>
                </a14:m>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B55632F5-22D8-00EC-5B76-0575C3919602}"/>
                  </a:ext>
                </a:extLst>
              </p:cNvPr>
              <p:cNvSpPr txBox="1">
                <a:spLocks noRot="1" noChangeAspect="1" noMove="1" noResize="1" noEditPoints="1" noAdjustHandles="1" noChangeArrowheads="1" noChangeShapeType="1" noTextEdit="1"/>
              </p:cNvSpPr>
              <p:nvPr/>
            </p:nvSpPr>
            <p:spPr>
              <a:xfrm>
                <a:off x="368109" y="1174497"/>
                <a:ext cx="8535464" cy="933397"/>
              </a:xfrm>
              <a:prstGeom prst="rect">
                <a:avLst/>
              </a:prstGeom>
              <a:blipFill>
                <a:blip r:embed="rId2"/>
                <a:stretch>
                  <a:fillRect l="-1071" t="-3922" r="-1071" b="-12418"/>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5B2FAC44-7EB4-18A1-414B-72158C5C1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945" y="2409313"/>
            <a:ext cx="2524804" cy="494273"/>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E7B5779-F025-B8A9-DD7D-ECB9BE74432C}"/>
                  </a:ext>
                </a:extLst>
              </p:cNvPr>
              <p:cNvSpPr txBox="1"/>
              <p:nvPr/>
            </p:nvSpPr>
            <p:spPr>
              <a:xfrm>
                <a:off x="638262" y="3382000"/>
                <a:ext cx="8185224" cy="933397"/>
              </a:xfrm>
              <a:prstGeom prst="rect">
                <a:avLst/>
              </a:prstGeom>
              <a:noFill/>
            </p:spPr>
            <p:txBody>
              <a:bodyPr wrap="square">
                <a:spAutoFit/>
              </a:bodyPr>
              <a:lstStyle/>
              <a:p>
                <a:pPr marL="0" marR="0" lvl="0" indent="457200" algn="just" defTabSz="914400" rtl="0" eaLnBrk="0" fontAlgn="base" latinLnBrk="0" hangingPunct="0">
                  <a:lnSpc>
                    <a:spcPct val="12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例如</a:t>
                </a:r>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一个随温度变化的电阻的损耗功率</a:t>
                </a:r>
                <a14:m>
                  <m:oMath xmlns:m="http://schemas.openxmlformats.org/officeDocument/2006/math">
                    <m:r>
                      <m:rPr>
                        <m:lit/>
                      </m:r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 </m:t>
                    </m:r>
                    <m:r>
                      <m:rPr>
                        <m:lit/>
                      </m:r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𝑃</m:t>
                    </m:r>
                  </m:oMath>
                </a14:m>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取决于电阻两端电压</a:t>
                </a:r>
                <a14:m>
                  <m:oMath xmlns:m="http://schemas.openxmlformats.org/officeDocument/2006/math">
                    <m:r>
                      <m:rPr>
                        <m:lit/>
                      </m:r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 </m:t>
                    </m:r>
                    <m:r>
                      <m:rPr>
                        <m:lit/>
                      </m:r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𝑉</m:t>
                    </m:r>
                  </m:oMath>
                </a14:m>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，初始电阻</a:t>
                </a:r>
                <a14:m>
                  <m:oMath xmlns:m="http://schemas.openxmlformats.org/officeDocument/2006/math">
                    <m:sSub>
                      <m:sSubPr>
                        <m:ctrl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𝑅</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0</m:t>
                        </m:r>
                      </m:sub>
                    </m:sSub>
                  </m:oMath>
                </a14:m>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，电阻的温度系数</a:t>
                </a:r>
                <a14:m>
                  <m:oMath xmlns:m="http://schemas.openxmlformats.org/officeDocument/2006/math">
                    <m:r>
                      <m:rPr>
                        <m:lit/>
                      </m:r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 </m:t>
                    </m:r>
                    <m:r>
                      <m:rPr>
                        <m:sty m:val="p"/>
                      </m:rP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α</m:t>
                    </m:r>
                  </m:oMath>
                </a14:m>
                <a:r>
                  <a:rPr kumimoji="0" lang="zh-CN"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rPr>
                  <a:t>和温度</a:t>
                </a:r>
                <a14:m>
                  <m:oMath xmlns:m="http://schemas.openxmlformats.org/officeDocument/2006/math">
                    <m:r>
                      <m:rPr>
                        <m:lit/>
                      </m:rPr>
                      <a:rPr kumimoji="0" lang="zh-CN"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 </m:t>
                    </m:r>
                    <m:r>
                      <m:rPr>
                        <m:lit/>
                      </m:r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Times New Roman" panose="02020603050405020304" pitchFamily="18" charset="0"/>
                      </a:rPr>
                      <m:t>𝑡</m:t>
                    </m:r>
                  </m:oMath>
                </a14:m>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4E7B5779-F025-B8A9-DD7D-ECB9BE74432C}"/>
                  </a:ext>
                </a:extLst>
              </p:cNvPr>
              <p:cNvSpPr txBox="1">
                <a:spLocks noRot="1" noChangeAspect="1" noMove="1" noResize="1" noEditPoints="1" noAdjustHandles="1" noChangeArrowheads="1" noChangeShapeType="1" noTextEdit="1"/>
              </p:cNvSpPr>
              <p:nvPr/>
            </p:nvSpPr>
            <p:spPr>
              <a:xfrm>
                <a:off x="638262" y="3382000"/>
                <a:ext cx="8185224" cy="933397"/>
              </a:xfrm>
              <a:prstGeom prst="rect">
                <a:avLst/>
              </a:prstGeom>
              <a:blipFill>
                <a:blip r:embed="rId4"/>
                <a:stretch>
                  <a:fillRect l="-1192" t="-3922" r="-1192" b="-124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EE8FDDC-8743-2342-824C-96A2ACCBBB94}"/>
                  </a:ext>
                </a:extLst>
              </p:cNvPr>
              <p:cNvSpPr txBox="1"/>
              <p:nvPr/>
            </p:nvSpPr>
            <p:spPr>
              <a:xfrm>
                <a:off x="1331640" y="4581128"/>
                <a:ext cx="6166338" cy="8962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𝑃</m:t>
                      </m:r>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𝑓</m:t>
                      </m:r>
                      <m:d>
                        <m:dPr>
                          <m:ctrlPr>
                            <a:rPr kumimoji="0" lang="zh-CN" altLang="en-US" sz="2400" b="0" i="1" u="none" strike="noStrike" kern="1200" cap="none" spc="0" normalizeH="0" baseline="0" noProof="0">
                              <a:ln>
                                <a:noFill/>
                              </a:ln>
                              <a:solidFill>
                                <a:srgbClr val="836967"/>
                              </a:solidFill>
                              <a:effectLst/>
                              <a:uLnTx/>
                              <a:uFillTx/>
                              <a:latin typeface="Cambria Math" panose="02040503050406030204" pitchFamily="18" charset="0"/>
                              <a:cs typeface="+mn-cs"/>
                            </a:rPr>
                          </m:ctrlPr>
                        </m:dPr>
                        <m:e>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𝑉</m:t>
                          </m:r>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zh-CN" altLang="en-US" sz="2400" b="0" i="1" u="none" strike="noStrike" kern="1200" cap="none" spc="0" normalizeH="0" baseline="0" noProof="0">
                                  <a:ln>
                                    <a:noFill/>
                                  </a:ln>
                                  <a:solidFill>
                                    <a:srgbClr val="836967"/>
                                  </a:solidFill>
                                  <a:effectLst/>
                                  <a:uLnTx/>
                                  <a:uFillTx/>
                                  <a:latin typeface="Cambria Math" panose="02040503050406030204" pitchFamily="18" charset="0"/>
                                  <a:cs typeface="+mn-cs"/>
                                </a:rPr>
                              </m:ctrlPr>
                            </m:sSubPr>
                            <m:e>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𝑅</m:t>
                              </m:r>
                            </m:e>
                            <m:sub>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0</m:t>
                              </m:r>
                            </m:sub>
                          </m:sSub>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
                            <m:rPr>
                              <m:sty m:val="p"/>
                            </m:rP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α</m:t>
                          </m:r>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𝑡</m:t>
                          </m:r>
                        </m:e>
                      </m:d>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0" lang="zh-CN" altLang="en-US" sz="2400" b="0" i="1" u="none" strike="noStrike" kern="1200" cap="none" spc="0" normalizeH="0" baseline="0" noProof="0">
                              <a:ln>
                                <a:noFill/>
                              </a:ln>
                              <a:solidFill>
                                <a:srgbClr val="836967"/>
                              </a:solidFill>
                              <a:effectLst/>
                              <a:uLnTx/>
                              <a:uFillTx/>
                              <a:latin typeface="Cambria Math" panose="02040503050406030204" pitchFamily="18" charset="0"/>
                              <a:cs typeface="+mn-cs"/>
                            </a:rPr>
                          </m:ctrlPr>
                        </m:fPr>
                        <m:num>
                          <m:sSup>
                            <m:sSupPr>
                              <m:ctrlPr>
                                <a:rPr kumimoji="0" lang="zh-CN" altLang="en-US" sz="2400" b="0" i="1" u="none" strike="noStrike" kern="1200" cap="none" spc="0" normalizeH="0" baseline="0" noProof="0">
                                  <a:ln>
                                    <a:noFill/>
                                  </a:ln>
                                  <a:solidFill>
                                    <a:srgbClr val="836967"/>
                                  </a:solidFill>
                                  <a:effectLst/>
                                  <a:uLnTx/>
                                  <a:uFillTx/>
                                  <a:latin typeface="Cambria Math" panose="02040503050406030204" pitchFamily="18" charset="0"/>
                                  <a:cs typeface="+mn-cs"/>
                                </a:rPr>
                              </m:ctrlPr>
                            </m:sSupPr>
                            <m:e>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𝑉</m:t>
                              </m:r>
                            </m:e>
                            <m:sup>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2</m:t>
                              </m:r>
                            </m:sup>
                          </m:sSup>
                        </m:num>
                        <m:den>
                          <m:sSub>
                            <m:sSubPr>
                              <m:ctrlPr>
                                <a:rPr kumimoji="0" lang="zh-CN" altLang="en-US" sz="2400" b="0" i="1" u="none" strike="noStrike" kern="1200" cap="none" spc="0" normalizeH="0" baseline="0" noProof="0">
                                  <a:ln>
                                    <a:noFill/>
                                  </a:ln>
                                  <a:solidFill>
                                    <a:srgbClr val="836967"/>
                                  </a:solidFill>
                                  <a:effectLst/>
                                  <a:uLnTx/>
                                  <a:uFillTx/>
                                  <a:latin typeface="Cambria Math" panose="02040503050406030204" pitchFamily="18" charset="0"/>
                                  <a:cs typeface="+mn-cs"/>
                                </a:rPr>
                              </m:ctrlPr>
                            </m:sSubPr>
                            <m:e>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𝑅</m:t>
                              </m:r>
                            </m:e>
                            <m:sub>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0</m:t>
                              </m:r>
                            </m:sub>
                          </m:sSub>
                          <m:d>
                            <m:dPr>
                              <m:begChr m:val="["/>
                              <m:endChr m:val="]"/>
                              <m:ctrlP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1+</m:t>
                              </m:r>
                              <m:r>
                                <m:rPr>
                                  <m:sty m:val="p"/>
                                </m:rP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α</m:t>
                              </m:r>
                              <m:d>
                                <m:dPr>
                                  <m:ctrlPr>
                                    <a:rPr kumimoji="0" lang="zh-CN" altLang="en-US" sz="2400" b="0" i="1" u="none" strike="noStrike" kern="1200" cap="none" spc="0" normalizeH="0" baseline="0" noProof="0">
                                      <a:ln>
                                        <a:noFill/>
                                      </a:ln>
                                      <a:solidFill>
                                        <a:srgbClr val="836967"/>
                                      </a:solidFill>
                                      <a:effectLst/>
                                      <a:uLnTx/>
                                      <a:uFillTx/>
                                      <a:latin typeface="Cambria Math" panose="02040503050406030204" pitchFamily="18" charset="0"/>
                                      <a:cs typeface="+mn-cs"/>
                                    </a:rPr>
                                  </m:ctrlPr>
                                </m:dPr>
                                <m:e>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𝑡</m:t>
                                  </m:r>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zh-CN" altLang="en-US" sz="2400" b="0" i="1" u="none" strike="noStrike" kern="1200" cap="none" spc="0" normalizeH="0" baseline="0" noProof="0">
                                          <a:ln>
                                            <a:noFill/>
                                          </a:ln>
                                          <a:solidFill>
                                            <a:srgbClr val="836967"/>
                                          </a:solidFill>
                                          <a:effectLst/>
                                          <a:uLnTx/>
                                          <a:uFillTx/>
                                          <a:latin typeface="Cambria Math" panose="02040503050406030204" pitchFamily="18" charset="0"/>
                                          <a:cs typeface="+mn-cs"/>
                                        </a:rPr>
                                      </m:ctrlPr>
                                    </m:sSubPr>
                                    <m:e>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𝑡</m:t>
                                      </m:r>
                                    </m:e>
                                    <m:sub>
                                      <m:r>
                                        <a:rPr kumimoji="0" lang="zh-CN" altLang="en-US" sz="2400" b="0" i="0" u="none" strike="noStrike" kern="1200" cap="none" spc="0" normalizeH="0" baseline="0" noProof="0">
                                          <a:ln>
                                            <a:noFill/>
                                          </a:ln>
                                          <a:solidFill>
                                            <a:prstClr val="black"/>
                                          </a:solidFill>
                                          <a:effectLst/>
                                          <a:uLnTx/>
                                          <a:uFillTx/>
                                          <a:latin typeface="Cambria Math" panose="02040503050406030204" pitchFamily="18" charset="0"/>
                                          <a:cs typeface="+mn-cs"/>
                                        </a:rPr>
                                        <m:t>0</m:t>
                                      </m:r>
                                    </m:sub>
                                  </m:sSub>
                                </m:e>
                              </m:d>
                            </m:e>
                          </m:d>
                        </m:den>
                      </m:f>
                    </m:oMath>
                  </m:oMathPara>
                </a14:m>
                <a:endPar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FEE8FDDC-8743-2342-824C-96A2ACCBBB94}"/>
                  </a:ext>
                </a:extLst>
              </p:cNvPr>
              <p:cNvSpPr txBox="1">
                <a:spLocks noRot="1" noChangeAspect="1" noMove="1" noResize="1" noEditPoints="1" noAdjustHandles="1" noChangeArrowheads="1" noChangeShapeType="1" noTextEdit="1"/>
              </p:cNvSpPr>
              <p:nvPr/>
            </p:nvSpPr>
            <p:spPr>
              <a:xfrm>
                <a:off x="1331640" y="4581128"/>
                <a:ext cx="6166338" cy="896207"/>
              </a:xfrm>
              <a:prstGeom prst="rect">
                <a:avLst/>
              </a:prstGeom>
              <a:blipFill>
                <a:blip r:embed="rId5"/>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27175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7D22-392E-7B7B-5F97-2F2B945595EC}"/>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F52F1F02-47DC-FBF7-EE5F-A9E0B29CC1BC}"/>
              </a:ext>
            </a:extLst>
          </p:cNvPr>
          <p:cNvSpPr txBox="1">
            <a:spLocks noChangeArrowheads="1"/>
          </p:cNvSpPr>
          <p:nvPr/>
        </p:nvSpPr>
        <p:spPr bwMode="auto">
          <a:xfrm>
            <a:off x="410866" y="197086"/>
            <a:ext cx="34804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3200" b="1" dirty="0">
                <a:solidFill>
                  <a:srgbClr val="0070C0"/>
                </a:solidFill>
                <a:latin typeface="宋体" panose="02010600030101010101" pitchFamily="2" charset="-122"/>
                <a:ea typeface="宋体" panose="02010600030101010101" pitchFamily="2" charset="-122"/>
              </a:rPr>
              <a:t>标准不确定度评定</a:t>
            </a:r>
          </a:p>
        </p:txBody>
      </p:sp>
      <p:grpSp>
        <p:nvGrpSpPr>
          <p:cNvPr id="3" name="组合 2">
            <a:extLst>
              <a:ext uri="{FF2B5EF4-FFF2-40B4-BE49-F238E27FC236}">
                <a16:creationId xmlns:a16="http://schemas.microsoft.com/office/drawing/2014/main" id="{5FBA818F-CC4E-78EB-19EE-078F012A67FE}"/>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A6BD249E-FE62-76B5-B6F8-602A78CD5339}"/>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3A145E55-8EC2-FD8D-8536-2F59934A4591}"/>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8" name="Rectangle 3">
            <a:extLst>
              <a:ext uri="{FF2B5EF4-FFF2-40B4-BE49-F238E27FC236}">
                <a16:creationId xmlns:a16="http://schemas.microsoft.com/office/drawing/2014/main" id="{28B07A98-E6CC-6611-D7E6-1F264C410489}"/>
              </a:ext>
            </a:extLst>
          </p:cNvPr>
          <p:cNvSpPr txBox="1">
            <a:spLocks noChangeArrowheads="1"/>
          </p:cNvSpPr>
          <p:nvPr/>
        </p:nvSpPr>
        <p:spPr>
          <a:xfrm>
            <a:off x="290137" y="1206446"/>
            <a:ext cx="8673102" cy="4814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540000" algn="just" defTabSz="685800" fontAlgn="auto">
              <a:lnSpc>
                <a:spcPct val="120000"/>
              </a:lnSpc>
              <a:spcBef>
                <a:spcPts val="600"/>
              </a:spcBef>
              <a:spcAft>
                <a:spcPts val="0"/>
              </a:spcAft>
              <a:buNone/>
              <a:defRPr/>
            </a:pPr>
            <a:r>
              <a:rPr lang="zh-CN" altLang="en-US" sz="2400" dirty="0">
                <a:solidFill>
                  <a:prstClr val="black"/>
                </a:solidFill>
                <a:latin typeface="宋体" panose="02010600030101010101" pitchFamily="2" charset="-122"/>
                <a:ea typeface="宋体" panose="02010600030101010101" pitchFamily="2" charset="-122"/>
              </a:rPr>
              <a:t>测量结果的不确定度通常包含若干个分量，根据其数值的评估方法不同分为两类：</a:t>
            </a:r>
          </a:p>
          <a:p>
            <a:pPr marL="720000" indent="-171450" defTabSz="685800" fontAlgn="auto">
              <a:lnSpc>
                <a:spcPct val="120000"/>
              </a:lnSpc>
              <a:spcBef>
                <a:spcPts val="1800"/>
              </a:spcBef>
              <a:spcAft>
                <a:spcPts val="0"/>
              </a:spcAft>
              <a:buNone/>
              <a:defRPr/>
            </a:pPr>
            <a:r>
              <a:rPr lang="en-US" altLang="zh-CN" sz="2400" dirty="0">
                <a:solidFill>
                  <a:prstClr val="black"/>
                </a:solidFill>
                <a:latin typeface="宋体" panose="02010600030101010101" pitchFamily="2" charset="-122"/>
                <a:ea typeface="宋体" panose="02010600030101010101" pitchFamily="2" charset="-122"/>
              </a:rPr>
              <a:t>A </a:t>
            </a:r>
            <a:r>
              <a:rPr lang="zh-CN" altLang="en-US" sz="2400" dirty="0">
                <a:solidFill>
                  <a:prstClr val="black"/>
                </a:solidFill>
                <a:latin typeface="宋体" panose="02010600030101010101" pitchFamily="2" charset="-122"/>
                <a:ea typeface="宋体" panose="02010600030101010101" pitchFamily="2" charset="-122"/>
              </a:rPr>
              <a:t>类：用统计方法评定的分量；</a:t>
            </a:r>
          </a:p>
          <a:p>
            <a:pPr marL="720000" indent="-171450" defTabSz="685800" fontAlgn="auto">
              <a:lnSpc>
                <a:spcPct val="120000"/>
              </a:lnSpc>
              <a:spcBef>
                <a:spcPts val="1800"/>
              </a:spcBef>
              <a:spcAft>
                <a:spcPts val="0"/>
              </a:spcAft>
              <a:buNone/>
              <a:defRPr/>
            </a:pPr>
            <a:r>
              <a:rPr lang="en-US" altLang="zh-CN" sz="2400" dirty="0">
                <a:solidFill>
                  <a:prstClr val="black"/>
                </a:solidFill>
                <a:latin typeface="宋体" panose="02010600030101010101" pitchFamily="2" charset="-122"/>
                <a:ea typeface="宋体" panose="02010600030101010101" pitchFamily="2" charset="-122"/>
              </a:rPr>
              <a:t>B </a:t>
            </a:r>
            <a:r>
              <a:rPr lang="zh-CN" altLang="en-US" sz="2400" dirty="0">
                <a:solidFill>
                  <a:prstClr val="black"/>
                </a:solidFill>
                <a:latin typeface="宋体" panose="02010600030101010101" pitchFamily="2" charset="-122"/>
                <a:ea typeface="宋体" panose="02010600030101010101" pitchFamily="2" charset="-122"/>
              </a:rPr>
              <a:t>类：用其他方法评定的分量。</a:t>
            </a:r>
            <a:endParaRPr lang="en-US" altLang="zh-CN" sz="2400" dirty="0">
              <a:solidFill>
                <a:prstClr val="black"/>
              </a:solidFill>
              <a:latin typeface="宋体" panose="02010600030101010101" pitchFamily="2" charset="-122"/>
              <a:ea typeface="宋体" panose="02010600030101010101" pitchFamily="2" charset="-122"/>
            </a:endParaRPr>
          </a:p>
          <a:p>
            <a:pPr marL="0" indent="720000" defTabSz="685800" fontAlgn="auto">
              <a:lnSpc>
                <a:spcPct val="120000"/>
              </a:lnSpc>
              <a:spcBef>
                <a:spcPts val="2400"/>
              </a:spcBef>
              <a:spcAft>
                <a:spcPts val="0"/>
              </a:spcAft>
              <a:buNone/>
              <a:defRPr/>
            </a:pPr>
            <a:r>
              <a:rPr lang="zh-CN" altLang="en-US" sz="2400" dirty="0">
                <a:solidFill>
                  <a:prstClr val="black"/>
                </a:solidFill>
                <a:latin typeface="宋体" panose="02010600030101010101" pitchFamily="2" charset="-122"/>
                <a:ea typeface="宋体" panose="02010600030101010101" pitchFamily="2" charset="-122"/>
              </a:rPr>
              <a:t>任何有关不确定度的详细报告应该有一个完整的分量明细表，对每个分量应该说明其数值的获得方法。</a:t>
            </a:r>
          </a:p>
        </p:txBody>
      </p:sp>
    </p:spTree>
    <p:extLst>
      <p:ext uri="{BB962C8B-B14F-4D97-AF65-F5344CB8AC3E}">
        <p14:creationId xmlns:p14="http://schemas.microsoft.com/office/powerpoint/2010/main" val="3447165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F8D89-6987-31CB-93D3-F00FA97DDBB3}"/>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1AF8432D-C00D-CF92-B269-8380E03BBD48}"/>
              </a:ext>
            </a:extLst>
          </p:cNvPr>
          <p:cNvSpPr txBox="1">
            <a:spLocks noChangeArrowheads="1"/>
          </p:cNvSpPr>
          <p:nvPr/>
        </p:nvSpPr>
        <p:spPr bwMode="auto">
          <a:xfrm>
            <a:off x="401713" y="205566"/>
            <a:ext cx="45111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3200" b="1" dirty="0">
                <a:solidFill>
                  <a:srgbClr val="0070C0"/>
                </a:solidFill>
                <a:latin typeface="宋体" panose="02010600030101010101" pitchFamily="2" charset="-122"/>
                <a:ea typeface="宋体" panose="02010600030101010101" pitchFamily="2" charset="-122"/>
              </a:rPr>
              <a:t>标准不确定度的</a:t>
            </a:r>
            <a:r>
              <a:rPr lang="en-US" altLang="zh-CN" sz="3200" b="1" dirty="0">
                <a:solidFill>
                  <a:srgbClr val="0070C0"/>
                </a:solidFill>
                <a:latin typeface="宋体" panose="02010600030101010101" pitchFamily="2" charset="-122"/>
                <a:ea typeface="宋体" panose="02010600030101010101" pitchFamily="2" charset="-122"/>
              </a:rPr>
              <a:t>A</a:t>
            </a:r>
            <a:r>
              <a:rPr lang="zh-CN" altLang="en-US" sz="3200" b="1" dirty="0">
                <a:solidFill>
                  <a:srgbClr val="0070C0"/>
                </a:solidFill>
                <a:latin typeface="宋体" panose="02010600030101010101" pitchFamily="2" charset="-122"/>
                <a:ea typeface="宋体" panose="02010600030101010101" pitchFamily="2" charset="-122"/>
              </a:rPr>
              <a:t>类评定</a:t>
            </a:r>
          </a:p>
        </p:txBody>
      </p:sp>
      <p:grpSp>
        <p:nvGrpSpPr>
          <p:cNvPr id="3" name="组合 2">
            <a:extLst>
              <a:ext uri="{FF2B5EF4-FFF2-40B4-BE49-F238E27FC236}">
                <a16:creationId xmlns:a16="http://schemas.microsoft.com/office/drawing/2014/main" id="{A98B9934-C3AB-4897-1B26-5AB56A7E4839}"/>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346F6B99-CEB8-7F17-BE01-A9A0243EBA0F}"/>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C1EA553A-565D-E2BF-0DA3-C66E3B3A05FD}"/>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6" name="文本框 5">
            <a:extLst>
              <a:ext uri="{FF2B5EF4-FFF2-40B4-BE49-F238E27FC236}">
                <a16:creationId xmlns:a16="http://schemas.microsoft.com/office/drawing/2014/main" id="{05381136-171D-B060-D35A-3A42526CF3B5}"/>
              </a:ext>
            </a:extLst>
          </p:cNvPr>
          <p:cNvSpPr txBox="1"/>
          <p:nvPr/>
        </p:nvSpPr>
        <p:spPr>
          <a:xfrm>
            <a:off x="429891" y="1060387"/>
            <a:ext cx="8184564" cy="1594475"/>
          </a:xfrm>
          <a:prstGeom prst="rect">
            <a:avLst/>
          </a:prstGeom>
          <a:noFill/>
        </p:spPr>
        <p:txBody>
          <a:bodyPr wrap="square">
            <a:spAutoFit/>
          </a:bodyPr>
          <a:lstStyle/>
          <a:p>
            <a:pPr algn="l">
              <a:lnSpc>
                <a:spcPct val="120000"/>
              </a:lnSpc>
              <a:buFont typeface="+mj-lt"/>
              <a:buAutoNum type="arabicPeriod"/>
            </a:pPr>
            <a:r>
              <a:rPr lang="en-US" altLang="zh-CN" sz="2400" b="1" i="0" dirty="0">
                <a:effectLst/>
                <a:latin typeface="宋体" panose="02010600030101010101" pitchFamily="2" charset="-122"/>
                <a:ea typeface="宋体" panose="02010600030101010101" pitchFamily="2" charset="-122"/>
              </a:rPr>
              <a:t>A</a:t>
            </a:r>
            <a:r>
              <a:rPr lang="zh-CN" altLang="en-US" sz="2400" b="1" i="0" dirty="0">
                <a:effectLst/>
                <a:latin typeface="宋体" panose="02010600030101010101" pitchFamily="2" charset="-122"/>
                <a:ea typeface="宋体" panose="02010600030101010101" pitchFamily="2" charset="-122"/>
              </a:rPr>
              <a:t>类评定的基本概念</a:t>
            </a:r>
            <a:r>
              <a:rPr lang="zh-CN" altLang="en-US" sz="2400" b="0" i="0" dirty="0">
                <a:solidFill>
                  <a:srgbClr val="374151"/>
                </a:solidFill>
                <a:effectLst/>
                <a:latin typeface="宋体" panose="02010600030101010101" pitchFamily="2" charset="-122"/>
                <a:ea typeface="宋体" panose="02010600030101010101" pitchFamily="2" charset="-122"/>
              </a:rPr>
              <a:t>：</a:t>
            </a:r>
          </a:p>
          <a:p>
            <a:pPr lvl="1" algn="l">
              <a:lnSpc>
                <a:spcPct val="120000"/>
              </a:lnSpc>
            </a:pPr>
            <a:r>
              <a:rPr lang="zh-CN" altLang="zh-CN" sz="2000" dirty="0">
                <a:solidFill>
                  <a:srgbClr val="0F0F0F"/>
                </a:solidFill>
                <a:effectLst/>
                <a:latin typeface="宋体" panose="02010600030101010101" pitchFamily="2" charset="-122"/>
                <a:ea typeface="宋体" panose="02010600030101010101" pitchFamily="2" charset="-122"/>
                <a:cs typeface="Segoe UI" panose="020B0502040204020203" pitchFamily="34" charset="0"/>
              </a:rPr>
              <a:t>标准不确定度的</a:t>
            </a:r>
            <a:r>
              <a:rPr lang="en-US" altLang="zh-CN" sz="2000" dirty="0">
                <a:solidFill>
                  <a:srgbClr val="0F0F0F"/>
                </a:solidFill>
                <a:effectLst/>
                <a:latin typeface="宋体" panose="02010600030101010101" pitchFamily="2" charset="-122"/>
                <a:ea typeface="宋体" panose="02010600030101010101" pitchFamily="2" charset="-122"/>
              </a:rPr>
              <a:t>A</a:t>
            </a:r>
            <a:r>
              <a:rPr lang="zh-CN" altLang="zh-CN" sz="2000" dirty="0">
                <a:solidFill>
                  <a:srgbClr val="0F0F0F"/>
                </a:solidFill>
                <a:effectLst/>
                <a:latin typeface="宋体" panose="02010600030101010101" pitchFamily="2" charset="-122"/>
                <a:ea typeface="宋体" panose="02010600030101010101" pitchFamily="2" charset="-122"/>
                <a:cs typeface="Segoe UI" panose="020B0502040204020203" pitchFamily="34" charset="0"/>
              </a:rPr>
              <a:t>类评定是一个统计过程，用于量化测量中随机变量的不确定度。对于由多次独立观测值确定的输入量，其标准不确定度是根据</a:t>
            </a:r>
            <a:r>
              <a:rPr lang="zh-CN" altLang="zh-CN" sz="2000" b="1" dirty="0">
                <a:solidFill>
                  <a:srgbClr val="0F0F0F"/>
                </a:solidFill>
                <a:effectLst/>
                <a:latin typeface="宋体" panose="02010600030101010101" pitchFamily="2" charset="-122"/>
                <a:ea typeface="宋体" panose="02010600030101010101" pitchFamily="2" charset="-122"/>
                <a:cs typeface="Segoe UI" panose="020B0502040204020203" pitchFamily="34" charset="0"/>
              </a:rPr>
              <a:t>实验标准差</a:t>
            </a:r>
            <a:r>
              <a:rPr lang="zh-CN" altLang="zh-CN" sz="2000" dirty="0">
                <a:solidFill>
                  <a:srgbClr val="0F0F0F"/>
                </a:solidFill>
                <a:effectLst/>
                <a:latin typeface="宋体" panose="02010600030101010101" pitchFamily="2" charset="-122"/>
                <a:ea typeface="宋体" panose="02010600030101010101" pitchFamily="2" charset="-122"/>
                <a:cs typeface="Segoe UI" panose="020B0502040204020203" pitchFamily="34" charset="0"/>
              </a:rPr>
              <a:t>计算得出的</a:t>
            </a:r>
            <a:r>
              <a:rPr lang="zh-CN" altLang="en-US" sz="2000" b="0" i="0" dirty="0">
                <a:solidFill>
                  <a:srgbClr val="374151"/>
                </a:solidFill>
                <a:effectLst/>
                <a:latin typeface="宋体" panose="02010600030101010101" pitchFamily="2" charset="-122"/>
                <a:ea typeface="宋体" panose="02010600030101010101" pitchFamily="2" charset="-122"/>
              </a:rPr>
              <a:t>。</a:t>
            </a:r>
            <a:endParaRPr lang="zh-CN" altLang="en-US" b="0" i="0" dirty="0">
              <a:solidFill>
                <a:srgbClr val="374151"/>
              </a:solidFill>
              <a:effectLst/>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96E16CA-C4B2-A749-357D-FD22D92626A6}"/>
                  </a:ext>
                </a:extLst>
              </p:cNvPr>
              <p:cNvSpPr txBox="1"/>
              <p:nvPr/>
            </p:nvSpPr>
            <p:spPr>
              <a:xfrm>
                <a:off x="829263" y="2946190"/>
                <a:ext cx="7632848" cy="795667"/>
              </a:xfrm>
              <a:prstGeom prst="rect">
                <a:avLst/>
              </a:prstGeom>
              <a:noFill/>
            </p:spPr>
            <p:txBody>
              <a:bodyPr wrap="square">
                <a:spAutoFit/>
              </a:bodyPr>
              <a:lstStyle/>
              <a:p>
                <a:pPr>
                  <a:lnSpc>
                    <a:spcPct val="120000"/>
                  </a:lnSpc>
                </a:pPr>
                <a:r>
                  <a:rPr lang="zh-CN" altLang="zh-CN" sz="2000" dirty="0">
                    <a:effectLst/>
                    <a:latin typeface="Times New Roman" panose="02020603050405020304" pitchFamily="18" charset="0"/>
                    <a:cs typeface="Times New Roman" panose="02020603050405020304" pitchFamily="18" charset="0"/>
                  </a:rPr>
                  <a:t>当对</a:t>
                </a:r>
                <a:r>
                  <a:rPr lang="en-US" altLang="zh-CN" sz="2000" i="1" dirty="0">
                    <a:effectLst/>
                    <a:latin typeface="Times New Roman" panose="02020603050405020304" pitchFamily="18" charset="0"/>
                  </a:rPr>
                  <a:t>q</a:t>
                </a:r>
                <a:r>
                  <a:rPr lang="zh-CN" altLang="zh-CN" sz="2000" dirty="0">
                    <a:effectLst/>
                    <a:latin typeface="Times New Roman" panose="02020603050405020304" pitchFamily="18" charset="0"/>
                    <a:cs typeface="Times New Roman" panose="02020603050405020304" pitchFamily="18" charset="0"/>
                  </a:rPr>
                  <a:t>进行</a:t>
                </a:r>
                <a:r>
                  <a:rPr lang="en-US" altLang="zh-CN" sz="2000" i="1" dirty="0">
                    <a:effectLst/>
                    <a:latin typeface="Times New Roman" panose="02020603050405020304" pitchFamily="18" charset="0"/>
                  </a:rPr>
                  <a:t>n</a:t>
                </a:r>
                <a:r>
                  <a:rPr lang="zh-CN" altLang="zh-CN" sz="2000" dirty="0">
                    <a:effectLst/>
                    <a:latin typeface="Times New Roman" panose="02020603050405020304" pitchFamily="18" charset="0"/>
                    <a:cs typeface="Times New Roman" panose="02020603050405020304" pitchFamily="18" charset="0"/>
                  </a:rPr>
                  <a:t>次独立观测时，随机变量</a:t>
                </a:r>
                <a14:m>
                  <m:oMath xmlns:m="http://schemas.openxmlformats.org/officeDocument/2006/math">
                    <m:r>
                      <m:rPr>
                        <m:lit/>
                      </m:rPr>
                      <a:rPr lang="en-US" altLang="zh-CN" sz="2000" i="1">
                        <a:effectLst/>
                        <a:latin typeface="Cambria Math" panose="02040503050406030204" pitchFamily="18" charset="0"/>
                        <a:cs typeface="Times New Roman" panose="02020603050405020304" pitchFamily="18" charset="0"/>
                      </a:rPr>
                      <m:t>𝑞</m:t>
                    </m:r>
                  </m:oMath>
                </a14:m>
                <a:r>
                  <a:rPr lang="zh-CN" altLang="zh-CN" sz="2000" dirty="0">
                    <a:effectLst/>
                    <a:latin typeface="Times New Roman" panose="02020603050405020304" pitchFamily="18" charset="0"/>
                    <a:cs typeface="Times New Roman" panose="02020603050405020304" pitchFamily="18" charset="0"/>
                  </a:rPr>
                  <a:t>的最佳估计是观测值的算术平均值</a:t>
                </a:r>
                <a14:m>
                  <m:oMath xmlns:m="http://schemas.openxmlformats.org/officeDocument/2006/math">
                    <m:acc>
                      <m:accPr>
                        <m:chr m:val="̅"/>
                        <m:ctrlPr>
                          <a:rPr lang="zh-CN" altLang="zh-CN" sz="2000" i="1">
                            <a:effectLst/>
                            <a:latin typeface="Cambria Math" panose="02040503050406030204" pitchFamily="18" charset="0"/>
                            <a:cs typeface="Times New Roman" panose="02020603050405020304" pitchFamily="18" charset="0"/>
                          </a:rPr>
                        </m:ctrlPr>
                      </m:accPr>
                      <m:e>
                        <m:r>
                          <a:rPr lang="en-US" altLang="zh-CN" sz="2000" i="1">
                            <a:effectLst/>
                            <a:latin typeface="Cambria Math" panose="02040503050406030204" pitchFamily="18" charset="0"/>
                            <a:cs typeface="Times New Roman" panose="02020603050405020304" pitchFamily="18" charset="0"/>
                          </a:rPr>
                          <m:t>𝑞</m:t>
                        </m:r>
                      </m:e>
                    </m:acc>
                  </m:oMath>
                </a14:m>
                <a:endParaRPr lang="zh-CN" altLang="en-US" sz="2000" dirty="0">
                  <a:latin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996E16CA-C4B2-A749-357D-FD22D92626A6}"/>
                  </a:ext>
                </a:extLst>
              </p:cNvPr>
              <p:cNvSpPr txBox="1">
                <a:spLocks noRot="1" noChangeAspect="1" noMove="1" noResize="1" noEditPoints="1" noAdjustHandles="1" noChangeArrowheads="1" noChangeShapeType="1" noTextEdit="1"/>
              </p:cNvSpPr>
              <p:nvPr/>
            </p:nvSpPr>
            <p:spPr>
              <a:xfrm>
                <a:off x="829263" y="2946190"/>
                <a:ext cx="7632848" cy="795667"/>
              </a:xfrm>
              <a:prstGeom prst="rect">
                <a:avLst/>
              </a:prstGeom>
              <a:blipFill>
                <a:blip r:embed="rId2"/>
                <a:stretch>
                  <a:fillRect l="-799" t="-2290" b="-10687"/>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B7E9CC9B-5741-97FD-3DFE-BBCDBD671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927" y="3429000"/>
            <a:ext cx="1743606" cy="573074"/>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F08447E7-CFD0-BD1C-1A3A-CF5DF6D7427E}"/>
                  </a:ext>
                </a:extLst>
              </p:cNvPr>
              <p:cNvSpPr txBox="1"/>
              <p:nvPr/>
            </p:nvSpPr>
            <p:spPr>
              <a:xfrm>
                <a:off x="810264" y="4087917"/>
                <a:ext cx="7632848" cy="714876"/>
              </a:xfrm>
              <a:prstGeom prst="rect">
                <a:avLst/>
              </a:prstGeom>
              <a:noFill/>
            </p:spPr>
            <p:txBody>
              <a:bodyPr wrap="square">
                <a:spAutoFit/>
              </a:bodyPr>
              <a:lstStyle/>
              <a:p>
                <a:r>
                  <a:rPr lang="zh-CN" altLang="zh-CN" sz="2000" dirty="0">
                    <a:latin typeface="Times New Roman" panose="02020603050405020304" pitchFamily="18" charset="0"/>
                    <a:cs typeface="Times New Roman" panose="02020603050405020304" pitchFamily="18" charset="0"/>
                  </a:rPr>
                  <a:t>每次独立观测值</a:t>
                </a:r>
                <a14:m>
                  <m:oMath xmlns:m="http://schemas.openxmlformats.org/officeDocument/2006/math">
                    <m:sSub>
                      <m:sSubPr>
                        <m:ctrlPr>
                          <a:rPr lang="zh-CN" altLang="zh-CN" sz="2000" i="1">
                            <a:latin typeface="Cambria Math" panose="02040503050406030204" pitchFamily="18" charset="0"/>
                            <a:cs typeface="Times New Roman" panose="02020603050405020304" pitchFamily="18" charset="0"/>
                          </a:rPr>
                        </m:ctrlPr>
                      </m:sSubPr>
                      <m:e>
                        <m:r>
                          <a:rPr lang="en-US" altLang="zh-CN" sz="2000">
                            <a:latin typeface="Cambria Math" panose="02040503050406030204" pitchFamily="18" charset="0"/>
                            <a:cs typeface="Times New Roman" panose="02020603050405020304" pitchFamily="18" charset="0"/>
                          </a:rPr>
                          <m:t>𝑞</m:t>
                        </m:r>
                      </m:e>
                      <m:sub>
                        <m:r>
                          <a:rPr lang="en-US" altLang="zh-CN" sz="2000">
                            <a:latin typeface="Cambria Math" panose="02040503050406030204" pitchFamily="18" charset="0"/>
                            <a:cs typeface="Times New Roman" panose="02020603050405020304" pitchFamily="18" charset="0"/>
                          </a:rPr>
                          <m:t>𝑘</m:t>
                        </m:r>
                      </m:sub>
                    </m:sSub>
                  </m:oMath>
                </a14:m>
                <a:r>
                  <a:rPr lang="zh-CN" altLang="zh-CN" sz="2000" dirty="0">
                    <a:latin typeface="Times New Roman" panose="02020603050405020304" pitchFamily="18" charset="0"/>
                    <a:cs typeface="Times New Roman" panose="02020603050405020304" pitchFamily="18" charset="0"/>
                  </a:rPr>
                  <a:t>的实验方差是随机变量</a:t>
                </a:r>
                <a14:m>
                  <m:oMath xmlns:m="http://schemas.openxmlformats.org/officeDocument/2006/math">
                    <m:r>
                      <m:rPr>
                        <m:lit/>
                      </m:rPr>
                      <a:rPr lang="zh-CN" altLang="zh-CN" sz="2000">
                        <a:latin typeface="Cambria Math" panose="02040503050406030204" pitchFamily="18" charset="0"/>
                        <a:cs typeface="Times New Roman" panose="02020603050405020304" pitchFamily="18" charset="0"/>
                      </a:rPr>
                      <m:t> </m:t>
                    </m:r>
                    <m:r>
                      <m:rPr>
                        <m:lit/>
                      </m:rPr>
                      <a:rPr lang="en-US" altLang="zh-CN" sz="2000">
                        <a:latin typeface="Cambria Math" panose="02040503050406030204" pitchFamily="18" charset="0"/>
                        <a:cs typeface="Times New Roman" panose="02020603050405020304" pitchFamily="18" charset="0"/>
                      </a:rPr>
                      <m:t>𝑞</m:t>
                    </m:r>
                    <m:r>
                      <m:rPr>
                        <m:lit/>
                      </m:rPr>
                      <a:rPr lang="en-US" altLang="zh-CN" sz="2000">
                        <a:latin typeface="Cambria Math" panose="02040503050406030204" pitchFamily="18" charset="0"/>
                        <a:cs typeface="Times New Roman" panose="02020603050405020304" pitchFamily="18" charset="0"/>
                      </a:rPr>
                      <m:t> </m:t>
                    </m:r>
                  </m:oMath>
                </a14:m>
                <a:r>
                  <a:rPr lang="zh-CN" altLang="zh-CN" sz="2000" dirty="0">
                    <a:latin typeface="Times New Roman" panose="02020603050405020304" pitchFamily="18" charset="0"/>
                    <a:cs typeface="Times New Roman" panose="02020603050405020304" pitchFamily="18" charset="0"/>
                  </a:rPr>
                  <a:t>的概率分布方差</a:t>
                </a:r>
                <a14:m>
                  <m:oMath xmlns:m="http://schemas.openxmlformats.org/officeDocument/2006/math">
                    <m:sSup>
                      <m:sSupPr>
                        <m:ctrlPr>
                          <a:rPr lang="zh-CN" altLang="zh-CN" sz="2000" i="1">
                            <a:latin typeface="Cambria Math" panose="02040503050406030204" pitchFamily="18" charset="0"/>
                            <a:cs typeface="Times New Roman" panose="02020603050405020304" pitchFamily="18" charset="0"/>
                          </a:rPr>
                        </m:ctrlPr>
                      </m:sSupPr>
                      <m:e>
                        <m:r>
                          <m:rPr>
                            <m:sty m:val="p"/>
                          </m:rPr>
                          <a:rPr lang="en-US" altLang="zh-CN" sz="2000">
                            <a:latin typeface="Cambria Math" panose="02040503050406030204" pitchFamily="18" charset="0"/>
                            <a:cs typeface="Times New Roman" panose="02020603050405020304" pitchFamily="18" charset="0"/>
                          </a:rPr>
                          <m:t>σ</m:t>
                        </m:r>
                      </m:e>
                      <m:sup>
                        <m:r>
                          <a:rPr lang="en-US" altLang="zh-CN" sz="2000">
                            <a:latin typeface="Cambria Math" panose="02040503050406030204" pitchFamily="18" charset="0"/>
                            <a:cs typeface="Times New Roman" panose="02020603050405020304" pitchFamily="18" charset="0"/>
                          </a:rPr>
                          <m:t>2</m:t>
                        </m:r>
                      </m:sup>
                    </m:sSup>
                  </m:oMath>
                </a14:m>
                <a:r>
                  <a:rPr lang="zh-CN" altLang="zh-CN" sz="2000" dirty="0">
                    <a:latin typeface="Times New Roman" panose="02020603050405020304" pitchFamily="18" charset="0"/>
                    <a:cs typeface="Times New Roman" panose="02020603050405020304" pitchFamily="18" charset="0"/>
                  </a:rPr>
                  <a:t>的估计值</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F08447E7-CFD0-BD1C-1A3A-CF5DF6D7427E}"/>
                  </a:ext>
                </a:extLst>
              </p:cNvPr>
              <p:cNvSpPr txBox="1">
                <a:spLocks noRot="1" noChangeAspect="1" noMove="1" noResize="1" noEditPoints="1" noAdjustHandles="1" noChangeArrowheads="1" noChangeShapeType="1" noTextEdit="1"/>
              </p:cNvSpPr>
              <p:nvPr/>
            </p:nvSpPr>
            <p:spPr>
              <a:xfrm>
                <a:off x="810264" y="4087917"/>
                <a:ext cx="7632848" cy="714876"/>
              </a:xfrm>
              <a:prstGeom prst="rect">
                <a:avLst/>
              </a:prstGeom>
              <a:blipFill>
                <a:blip r:embed="rId4"/>
                <a:stretch>
                  <a:fillRect l="-879" t="-5983" b="-12821"/>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0CCAA0CF-889B-5C50-004C-931D859757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1273" y="4529815"/>
            <a:ext cx="3023878" cy="682811"/>
          </a:xfrm>
          <a:prstGeom prst="rect">
            <a:avLst/>
          </a:prstGeom>
        </p:spPr>
      </p:pic>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7A0BE7C-9503-7316-3652-0DE27703E479}"/>
                  </a:ext>
                </a:extLst>
              </p:cNvPr>
              <p:cNvSpPr txBox="1"/>
              <p:nvPr/>
            </p:nvSpPr>
            <p:spPr>
              <a:xfrm>
                <a:off x="810264" y="5244691"/>
                <a:ext cx="7632848" cy="707886"/>
              </a:xfrm>
              <a:prstGeom prst="rect">
                <a:avLst/>
              </a:prstGeom>
              <a:noFill/>
            </p:spPr>
            <p:txBody>
              <a:bodyPr wrap="square">
                <a:spAutoFit/>
              </a:bodyPr>
              <a:lstStyle/>
              <a:p>
                <a:r>
                  <a:rPr lang="zh-CN" altLang="zh-CN" sz="2000" dirty="0">
                    <a:latin typeface="Times New Roman" panose="02020603050405020304" pitchFamily="18" charset="0"/>
                    <a:cs typeface="Times New Roman" panose="02020603050405020304" pitchFamily="18" charset="0"/>
                  </a:rPr>
                  <a:t>实验方差的正平方根，称为实验标准差</a:t>
                </a:r>
                <a14:m>
                  <m:oMath xmlns:m="http://schemas.openxmlformats.org/officeDocument/2006/math">
                    <m:r>
                      <m:rPr>
                        <m:lit/>
                      </m:rPr>
                      <a:rPr lang="en-US" altLang="zh-CN" sz="2000">
                        <a:latin typeface="Cambria Math" panose="02040503050406030204" pitchFamily="18" charset="0"/>
                        <a:cs typeface="Times New Roman" panose="02020603050405020304" pitchFamily="18" charset="0"/>
                      </a:rPr>
                      <m:t>𝑠</m:t>
                    </m:r>
                    <m:d>
                      <m:dPr>
                        <m:ctrlPr>
                          <a:rPr lang="zh-CN" altLang="zh-CN" sz="2000" i="1">
                            <a:latin typeface="Cambria Math" panose="02040503050406030204" pitchFamily="18" charset="0"/>
                            <a:cs typeface="Times New Roman" panose="02020603050405020304" pitchFamily="18" charset="0"/>
                          </a:rPr>
                        </m:ctrlPr>
                      </m:dPr>
                      <m:e>
                        <m:r>
                          <a:rPr lang="en-US" altLang="zh-CN" sz="2000">
                            <a:latin typeface="Cambria Math" panose="02040503050406030204" pitchFamily="18" charset="0"/>
                            <a:cs typeface="Times New Roman" panose="02020603050405020304" pitchFamily="18" charset="0"/>
                          </a:rPr>
                          <m:t>𝑞</m:t>
                        </m:r>
                      </m:e>
                    </m:d>
                  </m:oMath>
                </a14:m>
                <a:r>
                  <a:rPr lang="zh-CN" altLang="zh-CN" sz="2000" dirty="0">
                    <a:latin typeface="Times New Roman" panose="02020603050405020304" pitchFamily="18" charset="0"/>
                    <a:cs typeface="Times New Roman" panose="02020603050405020304" pitchFamily="18" charset="0"/>
                  </a:rPr>
                  <a:t>，用于表征观测值的变异性。</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1" name="文本框 10">
                <a:extLst>
                  <a:ext uri="{FF2B5EF4-FFF2-40B4-BE49-F238E27FC236}">
                    <a16:creationId xmlns:a16="http://schemas.microsoft.com/office/drawing/2014/main" id="{27A0BE7C-9503-7316-3652-0DE27703E479}"/>
                  </a:ext>
                </a:extLst>
              </p:cNvPr>
              <p:cNvSpPr txBox="1">
                <a:spLocks noRot="1" noChangeAspect="1" noMove="1" noResize="1" noEditPoints="1" noAdjustHandles="1" noChangeArrowheads="1" noChangeShapeType="1" noTextEdit="1"/>
              </p:cNvSpPr>
              <p:nvPr/>
            </p:nvSpPr>
            <p:spPr>
              <a:xfrm>
                <a:off x="810264" y="5244691"/>
                <a:ext cx="7632848" cy="707886"/>
              </a:xfrm>
              <a:prstGeom prst="rect">
                <a:avLst/>
              </a:prstGeom>
              <a:blipFill>
                <a:blip r:embed="rId6"/>
                <a:stretch>
                  <a:fillRect l="-879" t="-6034" b="-12931"/>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AB74E364-398B-5F10-710C-FA4C560D5D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75856" y="5661248"/>
            <a:ext cx="2316680" cy="804742"/>
          </a:xfrm>
          <a:prstGeom prst="rect">
            <a:avLst/>
          </a:prstGeom>
        </p:spPr>
      </p:pic>
    </p:spTree>
    <p:extLst>
      <p:ext uri="{BB962C8B-B14F-4D97-AF65-F5344CB8AC3E}">
        <p14:creationId xmlns:p14="http://schemas.microsoft.com/office/powerpoint/2010/main" val="185606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F5DC4-36D7-4E01-45D1-CC986DB2D413}"/>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B41E949F-02A0-6F38-3D13-8D3DE2BCFC54}"/>
              </a:ext>
            </a:extLst>
          </p:cNvPr>
          <p:cNvSpPr txBox="1">
            <a:spLocks noChangeArrowheads="1"/>
          </p:cNvSpPr>
          <p:nvPr/>
        </p:nvSpPr>
        <p:spPr bwMode="auto">
          <a:xfrm>
            <a:off x="331458" y="198775"/>
            <a:ext cx="30684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3200" b="1" dirty="0">
                <a:solidFill>
                  <a:srgbClr val="0070C0"/>
                </a:solidFill>
                <a:latin typeface="宋体" panose="02010600030101010101" pitchFamily="2" charset="-122"/>
                <a:ea typeface="宋体" panose="02010600030101010101" pitchFamily="2" charset="-122"/>
              </a:rPr>
              <a:t>对被测量的定义</a:t>
            </a:r>
          </a:p>
        </p:txBody>
      </p:sp>
      <p:grpSp>
        <p:nvGrpSpPr>
          <p:cNvPr id="3" name="组合 2">
            <a:extLst>
              <a:ext uri="{FF2B5EF4-FFF2-40B4-BE49-F238E27FC236}">
                <a16:creationId xmlns:a16="http://schemas.microsoft.com/office/drawing/2014/main" id="{2646A696-A5C4-2F3D-164C-939EF6CE4381}"/>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7B803540-F52D-71E8-8B46-573E6307997D}"/>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A6FBA014-26B1-ABFA-0E7C-253C01C93F9E}"/>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8" name="Rectangle 3">
            <a:extLst>
              <a:ext uri="{FF2B5EF4-FFF2-40B4-BE49-F238E27FC236}">
                <a16:creationId xmlns:a16="http://schemas.microsoft.com/office/drawing/2014/main" id="{0E8B9132-9CA5-53F2-1032-C025E0F7AA27}"/>
              </a:ext>
            </a:extLst>
          </p:cNvPr>
          <p:cNvSpPr txBox="1">
            <a:spLocks noChangeArrowheads="1"/>
          </p:cNvSpPr>
          <p:nvPr/>
        </p:nvSpPr>
        <p:spPr>
          <a:xfrm>
            <a:off x="290137" y="1069007"/>
            <a:ext cx="8673102" cy="39936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576000" algn="just" defTabSz="685800" fontAlgn="auto">
              <a:lnSpc>
                <a:spcPct val="120000"/>
              </a:lnSpc>
              <a:spcBef>
                <a:spcPts val="600"/>
              </a:spcBef>
              <a:spcAft>
                <a:spcPts val="0"/>
              </a:spcAft>
              <a:buNone/>
              <a:defRPr/>
            </a:pPr>
            <a:r>
              <a:rPr lang="zh-CN" altLang="en-US" sz="2400" dirty="0">
                <a:solidFill>
                  <a:prstClr val="black"/>
                </a:solidFill>
                <a:latin typeface="宋体" panose="02010600030101010101" pitchFamily="2" charset="-122"/>
                <a:ea typeface="宋体" panose="02010600030101010101" pitchFamily="2" charset="-122"/>
              </a:rPr>
              <a:t>被测量的定义或规定的详细程度是随所要求的测量准确度而定的。针对所要求的准确度，被测量的定义应该足够完整。</a:t>
            </a:r>
          </a:p>
          <a:p>
            <a:pPr marL="171450" indent="-171450" defTabSz="685800" fontAlgn="auto">
              <a:lnSpc>
                <a:spcPct val="120000"/>
              </a:lnSpc>
              <a:spcBef>
                <a:spcPts val="1800"/>
              </a:spcBef>
              <a:spcAft>
                <a:spcPts val="0"/>
              </a:spcAft>
              <a:buNone/>
              <a:defRPr/>
            </a:pPr>
            <a:r>
              <a:rPr lang="zh-CN" altLang="en-US" sz="2400" dirty="0">
                <a:solidFill>
                  <a:srgbClr val="00B0F0"/>
                </a:solidFill>
                <a:latin typeface="宋体" panose="02010600030101010101" pitchFamily="2" charset="-122"/>
                <a:ea typeface="宋体" panose="02010600030101010101" pitchFamily="2" charset="-122"/>
              </a:rPr>
              <a:t>示例：</a:t>
            </a:r>
            <a:endParaRPr lang="en-US" altLang="zh-CN" sz="2400" dirty="0">
              <a:solidFill>
                <a:srgbClr val="00B0F0"/>
              </a:solidFill>
              <a:latin typeface="宋体" panose="02010600030101010101" pitchFamily="2" charset="-122"/>
              <a:ea typeface="宋体" panose="02010600030101010101" pitchFamily="2" charset="-122"/>
            </a:endParaRPr>
          </a:p>
          <a:p>
            <a:pPr marL="171450" indent="540000" algn="just" defTabSz="685800" fontAlgn="auto">
              <a:lnSpc>
                <a:spcPct val="120000"/>
              </a:lnSpc>
              <a:spcBef>
                <a:spcPts val="600"/>
              </a:spcBef>
              <a:spcAft>
                <a:spcPts val="0"/>
              </a:spcAft>
              <a:buNone/>
              <a:defRPr/>
            </a:pPr>
            <a:r>
              <a:rPr lang="zh-CN" altLang="en-US" sz="2400" dirty="0">
                <a:solidFill>
                  <a:srgbClr val="00B0F0"/>
                </a:solidFill>
                <a:latin typeface="宋体" panose="02010600030101010101" pitchFamily="2" charset="-122"/>
                <a:ea typeface="宋体" panose="02010600030101010101" pitchFamily="2" charset="-122"/>
              </a:rPr>
              <a:t>若一根名义值为 </a:t>
            </a:r>
            <a:r>
              <a:rPr lang="en-US" altLang="zh-CN" sz="24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0.5 m</a:t>
            </a:r>
            <a:r>
              <a:rPr lang="en-US" altLang="zh-CN" sz="2400" dirty="0">
                <a:solidFill>
                  <a:srgbClr val="00B0F0"/>
                </a:solidFill>
                <a:latin typeface="宋体" panose="02010600030101010101" pitchFamily="2" charset="-122"/>
                <a:ea typeface="宋体" panose="02010600030101010101" pitchFamily="2" charset="-122"/>
              </a:rPr>
              <a:t> </a:t>
            </a:r>
            <a:r>
              <a:rPr lang="zh-CN" altLang="en-US" sz="2400" dirty="0">
                <a:solidFill>
                  <a:srgbClr val="00B0F0"/>
                </a:solidFill>
                <a:latin typeface="宋体" panose="02010600030101010101" pitchFamily="2" charset="-122"/>
                <a:ea typeface="宋体" panose="02010600030101010101" pitchFamily="2" charset="-122"/>
              </a:rPr>
              <a:t>长的铜管需测至微米准确度，其定义应包括确定长度时的压力和温度。如：铜管</a:t>
            </a:r>
            <a:r>
              <a:rPr lang="zh-CN" altLang="en-US" sz="24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在 </a:t>
            </a:r>
            <a:r>
              <a:rPr lang="en-US" altLang="zh-CN" sz="24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20.00 ℃</a:t>
            </a:r>
            <a:r>
              <a:rPr lang="zh-CN" altLang="en-US" sz="2400" dirty="0">
                <a:solidFill>
                  <a:srgbClr val="00B0F0"/>
                </a:solidFill>
                <a:latin typeface="宋体" panose="02010600030101010101" pitchFamily="2" charset="-122"/>
                <a:ea typeface="宋体" panose="02010600030101010101" pitchFamily="2" charset="-122"/>
              </a:rPr>
              <a:t>和 </a:t>
            </a:r>
            <a:r>
              <a:rPr lang="en-US" altLang="zh-CN" sz="2400" dirty="0">
                <a:solidFill>
                  <a:srgbClr val="00B0F0"/>
                </a:solidFill>
                <a:latin typeface="Times New Roman" panose="02020603050405020304" pitchFamily="18" charset="0"/>
                <a:ea typeface="宋体" panose="02010600030101010101" pitchFamily="2" charset="-122"/>
                <a:cs typeface="Times New Roman" panose="02020603050405020304" pitchFamily="18" charset="0"/>
              </a:rPr>
              <a:t>101 325 Pa </a:t>
            </a:r>
            <a:r>
              <a:rPr lang="zh-CN" altLang="en-US" sz="2400" dirty="0">
                <a:solidFill>
                  <a:srgbClr val="00B0F0"/>
                </a:solidFill>
                <a:latin typeface="宋体" panose="02010600030101010101" pitchFamily="2" charset="-122"/>
                <a:ea typeface="宋体" panose="02010600030101010101" pitchFamily="2" charset="-122"/>
              </a:rPr>
              <a:t>时的长度（可加上任何其它必要的参数，如支撑铜管的方式等）。如果仅需测至毫米准确度，则对被测量的定义无需规定温度或压力或任何其他参数的值。</a:t>
            </a:r>
          </a:p>
        </p:txBody>
      </p:sp>
      <p:sp>
        <p:nvSpPr>
          <p:cNvPr id="7" name="文本框 6">
            <a:extLst>
              <a:ext uri="{FF2B5EF4-FFF2-40B4-BE49-F238E27FC236}">
                <a16:creationId xmlns:a16="http://schemas.microsoft.com/office/drawing/2014/main" id="{41FEBED5-2952-C6EA-8A66-AAE650079932}"/>
              </a:ext>
            </a:extLst>
          </p:cNvPr>
          <p:cNvSpPr txBox="1"/>
          <p:nvPr/>
        </p:nvSpPr>
        <p:spPr>
          <a:xfrm>
            <a:off x="575556" y="5118547"/>
            <a:ext cx="7992888" cy="1540678"/>
          </a:xfrm>
          <a:prstGeom prst="rect">
            <a:avLst/>
          </a:prstGeom>
          <a:noFill/>
        </p:spPr>
        <p:txBody>
          <a:bodyPr wrap="square">
            <a:spAutoFit/>
          </a:bodyPr>
          <a:lstStyle/>
          <a:p>
            <a:pPr indent="457200" algn="just">
              <a:lnSpc>
                <a:spcPct val="120000"/>
              </a:lnSpc>
              <a:spcBef>
                <a:spcPts val="600"/>
              </a:spcBef>
            </a:pPr>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在大学物理实验教学中，以掌握测量方法、测量程序为主，受测量仪器精度的限制，测量的准确度要求不高，定义被测量时，</a:t>
            </a:r>
            <a:r>
              <a:rPr lang="zh-CN" altLang="zh-CN" sz="20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除非特别说明</a:t>
            </a:r>
            <a:r>
              <a:rPr lang="zh-CN" altLang="zh-CN" sz="20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，一般可以忽略温度、湿度、磁场、电场、气压等环境因素变化的影响</a:t>
            </a:r>
            <a:r>
              <a:rPr lang="zh-CN" altLang="zh-CN" sz="2000"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6781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7223A-5545-5472-DA60-49E8DD0E14BC}"/>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5A3D3456-DA35-5DF7-A460-75724E8CEC2D}"/>
              </a:ext>
            </a:extLst>
          </p:cNvPr>
          <p:cNvSpPr txBox="1">
            <a:spLocks noChangeArrowheads="1"/>
          </p:cNvSpPr>
          <p:nvPr/>
        </p:nvSpPr>
        <p:spPr bwMode="auto">
          <a:xfrm>
            <a:off x="630464" y="342920"/>
            <a:ext cx="3972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标准不确定度的</a:t>
            </a:r>
            <a:r>
              <a:rPr lang="en-US" altLang="zh-CN" sz="2800" b="1" dirty="0">
                <a:solidFill>
                  <a:srgbClr val="5B9BD5"/>
                </a:solidFill>
                <a:latin typeface="宋体" panose="02010600030101010101" pitchFamily="2" charset="-122"/>
                <a:ea typeface="宋体" panose="02010600030101010101" pitchFamily="2" charset="-122"/>
              </a:rPr>
              <a:t>A</a:t>
            </a:r>
            <a:r>
              <a:rPr lang="zh-CN" altLang="en-US" sz="2800" b="1" dirty="0">
                <a:solidFill>
                  <a:srgbClr val="5B9BD5"/>
                </a:solidFill>
                <a:latin typeface="宋体" panose="02010600030101010101" pitchFamily="2" charset="-122"/>
                <a:ea typeface="宋体" panose="02010600030101010101" pitchFamily="2" charset="-122"/>
              </a:rPr>
              <a:t>类评定</a:t>
            </a:r>
          </a:p>
        </p:txBody>
      </p:sp>
      <p:grpSp>
        <p:nvGrpSpPr>
          <p:cNvPr id="3" name="组合 2">
            <a:extLst>
              <a:ext uri="{FF2B5EF4-FFF2-40B4-BE49-F238E27FC236}">
                <a16:creationId xmlns:a16="http://schemas.microsoft.com/office/drawing/2014/main" id="{AC262D59-7FE0-0B5B-6420-FE297F495F77}"/>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348A606B-3379-57BB-220C-7DD2CFD4857D}"/>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0D83887F-CB1E-E8EC-0671-0D5858289536}"/>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7" name="文本框 6">
            <a:extLst>
              <a:ext uri="{FF2B5EF4-FFF2-40B4-BE49-F238E27FC236}">
                <a16:creationId xmlns:a16="http://schemas.microsoft.com/office/drawing/2014/main" id="{DBF3AC8B-B10E-AEDD-F6F9-DC59EC47D313}"/>
              </a:ext>
            </a:extLst>
          </p:cNvPr>
          <p:cNvSpPr txBox="1"/>
          <p:nvPr/>
        </p:nvSpPr>
        <p:spPr>
          <a:xfrm>
            <a:off x="575235" y="1477273"/>
            <a:ext cx="7632848" cy="426335"/>
          </a:xfrm>
          <a:prstGeom prst="rect">
            <a:avLst/>
          </a:prstGeom>
          <a:noFill/>
        </p:spPr>
        <p:txBody>
          <a:bodyPr wrap="square">
            <a:spAutoFit/>
          </a:bodyPr>
          <a:lstStyle/>
          <a:p>
            <a:pPr>
              <a:lnSpc>
                <a:spcPct val="120000"/>
              </a:lnSpc>
            </a:pPr>
            <a:r>
              <a:rPr lang="zh-CN" altLang="en-US" sz="2000" dirty="0">
                <a:latin typeface="Times New Roman" panose="02020603050405020304" pitchFamily="18" charset="0"/>
                <a:cs typeface="Times New Roman" panose="02020603050405020304" pitchFamily="18" charset="0"/>
              </a:rPr>
              <a:t>平均值的实验方差</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A64C0729-702C-F0CD-9C92-BDA61BDEF39B}"/>
                  </a:ext>
                </a:extLst>
              </p:cNvPr>
              <p:cNvSpPr txBox="1"/>
              <p:nvPr/>
            </p:nvSpPr>
            <p:spPr>
              <a:xfrm>
                <a:off x="575917" y="3340548"/>
                <a:ext cx="7632848" cy="929037"/>
              </a:xfrm>
              <a:prstGeom prst="rect">
                <a:avLst/>
              </a:prstGeom>
              <a:noFill/>
            </p:spPr>
            <p:txBody>
              <a:bodyPr wrap="square">
                <a:spAutoFit/>
              </a:bodyPr>
              <a:lstStyle/>
              <a:p>
                <a:pPr>
                  <a:lnSpc>
                    <a:spcPct val="120000"/>
                  </a:lnSpc>
                </a:pPr>
                <a:r>
                  <a:rPr lang="zh-CN" altLang="zh-CN" sz="2000" dirty="0">
                    <a:latin typeface="宋体" panose="02010600030101010101" pitchFamily="2" charset="-122"/>
                    <a:cs typeface="Times New Roman" panose="02020603050405020304" pitchFamily="18" charset="0"/>
                  </a:rPr>
                  <a:t>对于由</a:t>
                </a:r>
                <a:r>
                  <a:rPr lang="en-US" altLang="zh-CN" sz="2000" dirty="0">
                    <a:latin typeface="宋体" panose="02010600030101010101" pitchFamily="2" charset="-122"/>
                  </a:rPr>
                  <a:t>n</a:t>
                </a:r>
                <a:r>
                  <a:rPr lang="zh-CN" altLang="zh-CN" sz="2000" dirty="0">
                    <a:latin typeface="宋体" panose="02010600030101010101" pitchFamily="2" charset="-122"/>
                    <a:cs typeface="Times New Roman" panose="02020603050405020304" pitchFamily="18" charset="0"/>
                  </a:rPr>
                  <a:t>次独立重复观测值</a:t>
                </a:r>
                <a14:m>
                  <m:oMath xmlns:m="http://schemas.openxmlformats.org/officeDocument/2006/math">
                    <m:sSub>
                      <m:sSubPr>
                        <m:ctrlPr>
                          <a:rPr lang="zh-CN" altLang="zh-CN" sz="28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𝑞</m:t>
                        </m:r>
                      </m:e>
                      <m:sub>
                        <m:r>
                          <a:rPr lang="en-US" altLang="zh-CN" sz="2000" i="1">
                            <a:latin typeface="Cambria Math" panose="02040503050406030204" pitchFamily="18" charset="0"/>
                            <a:cs typeface="Times New Roman" panose="02020603050405020304" pitchFamily="18" charset="0"/>
                          </a:rPr>
                          <m:t>𝑘</m:t>
                        </m:r>
                      </m:sub>
                    </m:sSub>
                  </m:oMath>
                </a14:m>
                <a:r>
                  <a:rPr lang="zh-CN" altLang="zh-CN" sz="2000" dirty="0">
                    <a:latin typeface="宋体" panose="02010600030101010101" pitchFamily="2" charset="-122"/>
                    <a:cs typeface="Times New Roman" panose="02020603050405020304" pitchFamily="18" charset="0"/>
                  </a:rPr>
                  <a:t>确定的被测量</a:t>
                </a:r>
                <a14:m>
                  <m:oMath xmlns:m="http://schemas.openxmlformats.org/officeDocument/2006/math">
                    <m:r>
                      <a:rPr lang="en-US" altLang="zh-CN" sz="2000" i="1">
                        <a:latin typeface="Cambria Math" panose="02040503050406030204" pitchFamily="18" charset="0"/>
                        <a:cs typeface="Times New Roman" panose="02020603050405020304" pitchFamily="18" charset="0"/>
                      </a:rPr>
                      <m:t>𝑞</m:t>
                    </m:r>
                  </m:oMath>
                </a14:m>
                <a:r>
                  <a:rPr lang="zh-CN" altLang="zh-CN" sz="2000" dirty="0">
                    <a:latin typeface="宋体" panose="02010600030101010101" pitchFamily="2" charset="-122"/>
                    <a:cs typeface="Times New Roman" panose="02020603050405020304" pitchFamily="18" charset="0"/>
                  </a:rPr>
                  <a:t>，其估计值</a:t>
                </a:r>
                <a14:m>
                  <m:oMath xmlns:m="http://schemas.openxmlformats.org/officeDocument/2006/math">
                    <m:acc>
                      <m:accPr>
                        <m:chr m:val="̅"/>
                        <m:ctrlPr>
                          <a:rPr lang="zh-CN" altLang="zh-CN" sz="2800" i="1">
                            <a:latin typeface="Cambria Math" panose="02040503050406030204" pitchFamily="18" charset="0"/>
                            <a:cs typeface="Times New Roman" panose="02020603050405020304" pitchFamily="18" charset="0"/>
                          </a:rPr>
                        </m:ctrlPr>
                      </m:accPr>
                      <m:e>
                        <m:r>
                          <a:rPr lang="en-US" altLang="zh-CN" sz="2000" i="1">
                            <a:latin typeface="Cambria Math" panose="02040503050406030204" pitchFamily="18" charset="0"/>
                            <a:cs typeface="Times New Roman" panose="02020603050405020304" pitchFamily="18" charset="0"/>
                          </a:rPr>
                          <m:t>𝑞</m:t>
                        </m:r>
                      </m:e>
                    </m:acc>
                  </m:oMath>
                </a14:m>
                <a:r>
                  <a:rPr lang="zh-CN" altLang="zh-CN" sz="2000" dirty="0">
                    <a:latin typeface="宋体" panose="02010600030101010101" pitchFamily="2" charset="-122"/>
                    <a:cs typeface="Times New Roman" panose="02020603050405020304" pitchFamily="18" charset="0"/>
                  </a:rPr>
                  <a:t>的标准不确定度</a:t>
                </a:r>
                <a14:m>
                  <m:oMath xmlns:m="http://schemas.openxmlformats.org/officeDocument/2006/math">
                    <m:r>
                      <m:rPr>
                        <m:lit/>
                      </m:rPr>
                      <a:rPr lang="en-US" altLang="zh-CN" sz="2000" i="1">
                        <a:latin typeface="Cambria Math" panose="02040503050406030204" pitchFamily="18" charset="0"/>
                        <a:cs typeface="Times New Roman" panose="02020603050405020304" pitchFamily="18" charset="0"/>
                      </a:rPr>
                      <m:t>𝑢</m:t>
                    </m:r>
                    <m:d>
                      <m:dPr>
                        <m:ctrlPr>
                          <a:rPr lang="zh-CN" altLang="zh-CN" sz="2000" i="1">
                            <a:latin typeface="Cambria Math" panose="02040503050406030204" pitchFamily="18" charset="0"/>
                            <a:cs typeface="Times New Roman" panose="02020603050405020304" pitchFamily="18" charset="0"/>
                          </a:rPr>
                        </m:ctrlPr>
                      </m:dPr>
                      <m:e>
                        <m:acc>
                          <m:accPr>
                            <m:chr m:val="̅"/>
                            <m:ctrlPr>
                              <a:rPr lang="zh-CN" altLang="zh-CN" sz="2000" i="1">
                                <a:latin typeface="Cambria Math" panose="02040503050406030204" pitchFamily="18" charset="0"/>
                                <a:cs typeface="Times New Roman" panose="02020603050405020304" pitchFamily="18" charset="0"/>
                              </a:rPr>
                            </m:ctrlPr>
                          </m:accPr>
                          <m:e>
                            <m:r>
                              <a:rPr lang="en-US" altLang="zh-CN" sz="2000" i="1">
                                <a:latin typeface="Cambria Math" panose="02040503050406030204" pitchFamily="18" charset="0"/>
                                <a:cs typeface="Times New Roman" panose="02020603050405020304" pitchFamily="18" charset="0"/>
                              </a:rPr>
                              <m:t>𝑞</m:t>
                            </m:r>
                          </m:e>
                        </m:acc>
                      </m:e>
                    </m:d>
                  </m:oMath>
                </a14:m>
                <a:endParaRPr lang="zh-CN" altLang="en-US" sz="2000" dirty="0">
                  <a:latin typeface="宋体" panose="02010600030101010101" pitchFamily="2" charset="-122"/>
                </a:endParaRPr>
              </a:p>
            </p:txBody>
          </p:sp>
        </mc:Choice>
        <mc:Fallback xmlns="">
          <p:sp>
            <p:nvSpPr>
              <p:cNvPr id="9" name="文本框 8">
                <a:extLst>
                  <a:ext uri="{FF2B5EF4-FFF2-40B4-BE49-F238E27FC236}">
                    <a16:creationId xmlns:a16="http://schemas.microsoft.com/office/drawing/2014/main" id="{A64C0729-702C-F0CD-9C92-BDA61BDEF39B}"/>
                  </a:ext>
                </a:extLst>
              </p:cNvPr>
              <p:cNvSpPr txBox="1">
                <a:spLocks noRot="1" noChangeAspect="1" noMove="1" noResize="1" noEditPoints="1" noAdjustHandles="1" noChangeArrowheads="1" noChangeShapeType="1" noTextEdit="1"/>
              </p:cNvSpPr>
              <p:nvPr/>
            </p:nvSpPr>
            <p:spPr>
              <a:xfrm>
                <a:off x="575917" y="3340548"/>
                <a:ext cx="7632848" cy="929037"/>
              </a:xfrm>
              <a:prstGeom prst="rect">
                <a:avLst/>
              </a:prstGeom>
              <a:blipFill>
                <a:blip r:embed="rId2"/>
                <a:stretch>
                  <a:fillRect l="-798" b="-9868"/>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BB13F33C-D536-99B3-89DC-D9075DEF5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173796"/>
            <a:ext cx="1949513" cy="668014"/>
          </a:xfrm>
          <a:prstGeom prst="rect">
            <a:avLst/>
          </a:prstGeom>
        </p:spPr>
      </p:pic>
      <p:pic>
        <p:nvPicPr>
          <p:cNvPr id="15" name="图片 14">
            <a:extLst>
              <a:ext uri="{FF2B5EF4-FFF2-40B4-BE49-F238E27FC236}">
                <a16:creationId xmlns:a16="http://schemas.microsoft.com/office/drawing/2014/main" id="{7D884CD1-1C23-0F54-4911-3A85E7B7A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4161607"/>
            <a:ext cx="2776461" cy="795022"/>
          </a:xfrm>
          <a:prstGeom prst="rect">
            <a:avLst/>
          </a:prstGeom>
        </p:spPr>
      </p:pic>
    </p:spTree>
    <p:extLst>
      <p:ext uri="{BB962C8B-B14F-4D97-AF65-F5344CB8AC3E}">
        <p14:creationId xmlns:p14="http://schemas.microsoft.com/office/powerpoint/2010/main" val="248474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C1B96-3A83-C77D-960D-1BDC0FE8C332}"/>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8E065198-44E3-4255-A351-CCB5EA933228}"/>
              </a:ext>
            </a:extLst>
          </p:cNvPr>
          <p:cNvSpPr txBox="1">
            <a:spLocks noChangeArrowheads="1"/>
          </p:cNvSpPr>
          <p:nvPr/>
        </p:nvSpPr>
        <p:spPr bwMode="auto">
          <a:xfrm>
            <a:off x="492003" y="130385"/>
            <a:ext cx="2169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eaLnBrk="1" fontAlgn="auto" hangingPunct="1">
              <a:spcBef>
                <a:spcPts val="0"/>
              </a:spcBef>
              <a:spcAft>
                <a:spcPts val="0"/>
              </a:spcAft>
            </a:pPr>
            <a:r>
              <a:rPr lang="en-US" altLang="zh-CN" sz="2800" b="1" dirty="0">
                <a:solidFill>
                  <a:srgbClr val="5B9BD5"/>
                </a:solidFill>
                <a:latin typeface="宋体" panose="02010600030101010101" pitchFamily="2" charset="-122"/>
                <a:ea typeface="宋体" panose="02010600030101010101" pitchFamily="2" charset="-122"/>
              </a:rPr>
              <a:t>A</a:t>
            </a:r>
            <a:r>
              <a:rPr lang="zh-CN" altLang="en-US" sz="2800" b="1" dirty="0">
                <a:solidFill>
                  <a:srgbClr val="5B9BD5"/>
                </a:solidFill>
                <a:latin typeface="宋体" panose="02010600030101010101" pitchFamily="2" charset="-122"/>
                <a:ea typeface="宋体" panose="02010600030101010101" pitchFamily="2" charset="-122"/>
              </a:rPr>
              <a:t>类评定实例</a:t>
            </a:r>
          </a:p>
        </p:txBody>
      </p:sp>
      <p:grpSp>
        <p:nvGrpSpPr>
          <p:cNvPr id="3" name="组合 2">
            <a:extLst>
              <a:ext uri="{FF2B5EF4-FFF2-40B4-BE49-F238E27FC236}">
                <a16:creationId xmlns:a16="http://schemas.microsoft.com/office/drawing/2014/main" id="{134B4043-7EAC-E887-A1B4-B3805B330360}"/>
              </a:ext>
            </a:extLst>
          </p:cNvPr>
          <p:cNvGrpSpPr/>
          <p:nvPr/>
        </p:nvGrpSpPr>
        <p:grpSpPr>
          <a:xfrm>
            <a:off x="429885" y="361398"/>
            <a:ext cx="8766313" cy="461665"/>
            <a:chOff x="427383" y="763200"/>
            <a:chExt cx="11688417" cy="461665"/>
          </a:xfrm>
        </p:grpSpPr>
        <p:sp>
          <p:nvSpPr>
            <p:cNvPr id="4" name="矩形 3">
              <a:extLst>
                <a:ext uri="{FF2B5EF4-FFF2-40B4-BE49-F238E27FC236}">
                  <a16:creationId xmlns:a16="http://schemas.microsoft.com/office/drawing/2014/main" id="{154EB9A4-A63C-A09F-62BF-8C5A8EA16084}"/>
                </a:ext>
              </a:extLst>
            </p:cNvPr>
            <p:cNvSpPr/>
            <p:nvPr/>
          </p:nvSpPr>
          <p:spPr>
            <a:xfrm>
              <a:off x="10249235" y="763200"/>
              <a:ext cx="1866565" cy="461665"/>
            </a:xfrm>
            <a:prstGeom prst="rect">
              <a:avLst/>
            </a:prstGeom>
            <a:noFill/>
            <a:ln>
              <a:noFill/>
            </a:ln>
          </p:spPr>
          <p:txBody>
            <a:bodyPr wrap="square" lIns="91440" tIns="45720" rIns="91440" bIns="45720">
              <a:spAutoFit/>
            </a:bodyPr>
            <a:lstStyle/>
            <a:p>
              <a:pPr algn="ctr" eaLnBrk="1" fontAlgn="auto" hangingPunct="1">
                <a:spcBef>
                  <a:spcPts val="0"/>
                </a:spcBef>
                <a:spcAft>
                  <a:spcPts val="0"/>
                </a:spcAft>
              </a:pPr>
              <a:r>
                <a:rPr lang="en-US" altLang="zh-CN" sz="2400"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sz="2400"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C511AD14-E989-E10F-8BE3-6B1C126B6677}"/>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a:solidFill>
                  <a:srgbClr val="0070C0"/>
                </a:solidFill>
              </a:endParaRPr>
            </a:p>
          </p:txBody>
        </p:sp>
      </p:grpSp>
      <p:sp>
        <p:nvSpPr>
          <p:cNvPr id="13" name="灯片编号占位符 2">
            <a:extLst>
              <a:ext uri="{FF2B5EF4-FFF2-40B4-BE49-F238E27FC236}">
                <a16:creationId xmlns:a16="http://schemas.microsoft.com/office/drawing/2014/main" id="{43892A5F-2435-68AB-2B49-304EE27607E8}"/>
              </a:ext>
            </a:extLst>
          </p:cNvPr>
          <p:cNvSpPr>
            <a:spLocks noGrp="1"/>
          </p:cNvSpPr>
          <p:nvPr>
            <p:ph type="sldNum" sz="quarter" idx="12"/>
          </p:nvPr>
        </p:nvSpPr>
        <p:spPr>
          <a:xfrm>
            <a:off x="8388426" y="6314400"/>
            <a:ext cx="576064" cy="307344"/>
          </a:xfrm>
        </p:spPr>
        <p:txBody>
          <a:bodyPr/>
          <a:lstStyle/>
          <a:p>
            <a:pPr defTabSz="685800"/>
            <a:fld id="{49AE70B2-8BF9-45C0-BB95-33D1B9D3A854}" type="slidenum">
              <a:rPr lang="zh-CN" altLang="en-US">
                <a:solidFill>
                  <a:srgbClr val="000000">
                    <a:tint val="75000"/>
                  </a:srgbClr>
                </a:solidFill>
              </a:rPr>
              <a:pPr defTabSz="685800"/>
              <a:t>21</a:t>
            </a:fld>
            <a:endParaRPr lang="zh-CN" altLang="en-US" dirty="0">
              <a:solidFill>
                <a:srgbClr val="000000">
                  <a:tint val="75000"/>
                </a:srgbClr>
              </a:solidFill>
            </a:endParaRPr>
          </a:p>
        </p:txBody>
      </p:sp>
      <p:sp>
        <p:nvSpPr>
          <p:cNvPr id="8" name="Rectangle 8">
            <a:extLst>
              <a:ext uri="{FF2B5EF4-FFF2-40B4-BE49-F238E27FC236}">
                <a16:creationId xmlns:a16="http://schemas.microsoft.com/office/drawing/2014/main" id="{1DEA315D-F74A-205E-BEC9-E487377A0D4E}"/>
              </a:ext>
            </a:extLst>
          </p:cNvPr>
          <p:cNvSpPr>
            <a:spLocks noChangeArrowheads="1"/>
          </p:cNvSpPr>
          <p:nvPr/>
        </p:nvSpPr>
        <p:spPr bwMode="auto">
          <a:xfrm>
            <a:off x="429869" y="885216"/>
            <a:ext cx="8393595" cy="867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indent="0" algn="just" eaLnBrk="1" fontAlgn="auto" hangingPunct="1">
              <a:lnSpc>
                <a:spcPct val="120000"/>
              </a:lnSpc>
              <a:spcAft>
                <a:spcPts val="0"/>
              </a:spcAft>
              <a:buFontTx/>
              <a:buNone/>
            </a:pPr>
            <a:r>
              <a:rPr lang="zh-CN" altLang="en-US" sz="2000" dirty="0">
                <a:solidFill>
                  <a:srgbClr val="000000"/>
                </a:solidFill>
                <a:latin typeface="Times New Roman" panose="02020603050405020304" pitchFamily="18" charset="0"/>
              </a:rPr>
              <a:t>测量一个球的直径</a:t>
            </a:r>
            <a:r>
              <a:rPr lang="en-US" altLang="zh-CN" sz="2000" i="1" dirty="0">
                <a:solidFill>
                  <a:srgbClr val="000000"/>
                </a:solidFill>
                <a:latin typeface="Times New Roman" panose="02020603050405020304" pitchFamily="18" charset="0"/>
              </a:rPr>
              <a:t>D</a:t>
            </a:r>
            <a:r>
              <a:rPr lang="zh-CN" altLang="en-US" sz="2000" dirty="0">
                <a:solidFill>
                  <a:srgbClr val="000000"/>
                </a:solidFill>
                <a:latin typeface="Times New Roman" panose="02020603050405020304" pitchFamily="18" charset="0"/>
              </a:rPr>
              <a:t>，测量了</a:t>
            </a:r>
            <a:r>
              <a:rPr lang="en-US" altLang="zh-CN" sz="2000" dirty="0">
                <a:solidFill>
                  <a:srgbClr val="000000"/>
                </a:solidFill>
                <a:latin typeface="Times New Roman" panose="02020603050405020304" pitchFamily="18" charset="0"/>
              </a:rPr>
              <a:t>10</a:t>
            </a:r>
            <a:r>
              <a:rPr lang="zh-CN" altLang="en-US" sz="2000" dirty="0">
                <a:solidFill>
                  <a:srgbClr val="000000"/>
                </a:solidFill>
                <a:latin typeface="Times New Roman" panose="02020603050405020304" pitchFamily="18" charset="0"/>
              </a:rPr>
              <a:t>次，结果如下表，求该球的直径及其标准不确定度。</a:t>
            </a:r>
          </a:p>
        </p:txBody>
      </p:sp>
      <p:sp>
        <p:nvSpPr>
          <p:cNvPr id="9" name="Rectangle 8">
            <a:extLst>
              <a:ext uri="{FF2B5EF4-FFF2-40B4-BE49-F238E27FC236}">
                <a16:creationId xmlns:a16="http://schemas.microsoft.com/office/drawing/2014/main" id="{08B19AD5-60E7-5B76-4EDC-8CCCEF7BFFD3}"/>
              </a:ext>
            </a:extLst>
          </p:cNvPr>
          <p:cNvSpPr>
            <a:spLocks noChangeArrowheads="1"/>
          </p:cNvSpPr>
          <p:nvPr/>
        </p:nvSpPr>
        <p:spPr bwMode="auto">
          <a:xfrm>
            <a:off x="258300" y="2640075"/>
            <a:ext cx="938963" cy="55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fontAlgn="auto" hangingPunct="1">
              <a:lnSpc>
                <a:spcPct val="90000"/>
              </a:lnSpc>
              <a:spcAft>
                <a:spcPts val="0"/>
              </a:spcAft>
              <a:buFontTx/>
              <a:buNone/>
            </a:pPr>
            <a:r>
              <a:rPr lang="zh-CN" altLang="en-US" sz="2400" b="1" dirty="0">
                <a:solidFill>
                  <a:srgbClr val="00B0F0"/>
                </a:solidFill>
                <a:latin typeface="Times New Roman" panose="02020603050405020304" pitchFamily="18" charset="0"/>
              </a:rPr>
              <a:t>解：</a:t>
            </a:r>
            <a:endParaRPr lang="en-US" altLang="zh-CN" sz="2400" b="1" dirty="0">
              <a:solidFill>
                <a:srgbClr val="00B0F0"/>
              </a:solidFill>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对象 5">
                <a:extLst>
                  <a:ext uri="{FF2B5EF4-FFF2-40B4-BE49-F238E27FC236}">
                    <a16:creationId xmlns:a16="http://schemas.microsoft.com/office/drawing/2014/main" id="{2D2F69C2-2304-DCA3-57EF-CAE1198936F6}"/>
                  </a:ext>
                </a:extLst>
              </p:cNvPr>
              <p:cNvSpPr txBox="1"/>
              <p:nvPr/>
            </p:nvSpPr>
            <p:spPr bwMode="auto">
              <a:xfrm>
                <a:off x="2160587" y="2613025"/>
                <a:ext cx="3392033" cy="6477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bar>
                        <m:barPr>
                          <m:pos m:val="top"/>
                          <m:ctrlPr>
                            <a:rPr lang="zh-CN" altLang="en-US" sz="1600" i="1" smtClean="0">
                              <a:solidFill>
                                <a:srgbClr val="000000"/>
                              </a:solidFill>
                              <a:latin typeface="Cambria Math" panose="02040503050406030204" pitchFamily="18" charset="0"/>
                            </a:rPr>
                          </m:ctrlPr>
                        </m:barPr>
                        <m:e>
                          <m:r>
                            <a:rPr lang="zh-CN" altLang="en-US" sz="1600" i="1">
                              <a:solidFill>
                                <a:srgbClr val="000000"/>
                              </a:solidFill>
                              <a:latin typeface="Cambria Math" panose="02040503050406030204" pitchFamily="18" charset="0"/>
                            </a:rPr>
                            <m:t>𝐷</m:t>
                          </m:r>
                        </m:e>
                      </m:bar>
                      <m:r>
                        <a:rPr lang="zh-CN" altLang="en-US" sz="1600" i="1">
                          <a:solidFill>
                            <a:srgbClr val="000000"/>
                          </a:solidFill>
                          <a:latin typeface="Cambria Math" panose="02040503050406030204" pitchFamily="18" charset="0"/>
                        </a:rPr>
                        <m:t>=</m:t>
                      </m:r>
                      <m:f>
                        <m:fPr>
                          <m:ctrlPr>
                            <a:rPr lang="zh-CN" altLang="en-US" sz="1600" i="1">
                              <a:solidFill>
                                <a:srgbClr val="000000"/>
                              </a:solidFill>
                              <a:latin typeface="Cambria Math" panose="02040503050406030204" pitchFamily="18" charset="0"/>
                            </a:rPr>
                          </m:ctrlPr>
                        </m:fPr>
                        <m:num>
                          <m:r>
                            <a:rPr lang="zh-CN" altLang="en-US" sz="1600" i="1">
                              <a:solidFill>
                                <a:srgbClr val="000000"/>
                              </a:solidFill>
                              <a:latin typeface="Cambria Math" panose="02040503050406030204" pitchFamily="18" charset="0"/>
                            </a:rPr>
                            <m:t>1</m:t>
                          </m:r>
                        </m:num>
                        <m:den>
                          <m:r>
                            <a:rPr lang="zh-CN" altLang="en-US" sz="1600" i="1">
                              <a:solidFill>
                                <a:srgbClr val="000000"/>
                              </a:solidFill>
                              <a:latin typeface="Cambria Math" panose="02040503050406030204" pitchFamily="18" charset="0"/>
                            </a:rPr>
                            <m:t>𝑛</m:t>
                          </m:r>
                        </m:den>
                      </m:f>
                      <m:nary>
                        <m:naryPr>
                          <m:chr m:val="∑"/>
                          <m:ctrlPr>
                            <a:rPr lang="zh-CN" altLang="en-US" sz="1600" i="1">
                              <a:solidFill>
                                <a:srgbClr val="000000"/>
                              </a:solidFill>
                              <a:latin typeface="Cambria Math" panose="02040503050406030204" pitchFamily="18" charset="0"/>
                            </a:rPr>
                          </m:ctrlPr>
                        </m:naryPr>
                        <m:sub>
                          <m:r>
                            <a:rPr lang="zh-CN" altLang="en-US" sz="1600" i="1">
                              <a:solidFill>
                                <a:srgbClr val="000000"/>
                              </a:solidFill>
                              <a:latin typeface="Cambria Math" panose="02040503050406030204" pitchFamily="18" charset="0"/>
                            </a:rPr>
                            <m:t>𝑖</m:t>
                          </m:r>
                          <m:r>
                            <a:rPr lang="zh-CN" altLang="en-US" sz="1600" i="1">
                              <a:solidFill>
                                <a:srgbClr val="000000"/>
                              </a:solidFill>
                              <a:latin typeface="Cambria Math" panose="02040503050406030204" pitchFamily="18" charset="0"/>
                            </a:rPr>
                            <m:t>=1</m:t>
                          </m:r>
                        </m:sub>
                        <m:sup>
                          <m:r>
                            <a:rPr lang="zh-CN" altLang="en-US" sz="1600" i="1">
                              <a:solidFill>
                                <a:srgbClr val="000000"/>
                              </a:solidFill>
                              <a:latin typeface="Cambria Math" panose="02040503050406030204" pitchFamily="18" charset="0"/>
                            </a:rPr>
                            <m:t>𝑛</m:t>
                          </m:r>
                        </m:sup>
                        <m:e>
                          <m:sSub>
                            <m:sSubPr>
                              <m:ctrlPr>
                                <a:rPr lang="zh-CN" altLang="en-US" sz="1600" i="1">
                                  <a:solidFill>
                                    <a:srgbClr val="000000"/>
                                  </a:solidFill>
                                  <a:latin typeface="Cambria Math" panose="02040503050406030204" pitchFamily="18" charset="0"/>
                                </a:rPr>
                              </m:ctrlPr>
                            </m:sSubPr>
                            <m:e>
                              <m:r>
                                <a:rPr lang="zh-CN" altLang="en-US" sz="1600" i="1">
                                  <a:solidFill>
                                    <a:srgbClr val="000000"/>
                                  </a:solidFill>
                                  <a:latin typeface="Cambria Math" panose="02040503050406030204" pitchFamily="18" charset="0"/>
                                </a:rPr>
                                <m:t>𝐷</m:t>
                              </m:r>
                            </m:e>
                            <m:sub>
                              <m:r>
                                <a:rPr lang="zh-CN" altLang="en-US" sz="1600" i="1">
                                  <a:solidFill>
                                    <a:srgbClr val="000000"/>
                                  </a:solidFill>
                                  <a:latin typeface="Cambria Math" panose="02040503050406030204" pitchFamily="18" charset="0"/>
                                </a:rPr>
                                <m:t>𝑖</m:t>
                              </m:r>
                            </m:sub>
                          </m:sSub>
                        </m:e>
                      </m:nary>
                      <m:r>
                        <a:rPr lang="zh-CN" altLang="en-US" sz="1600" i="1">
                          <a:solidFill>
                            <a:srgbClr val="000000"/>
                          </a:solidFill>
                          <a:latin typeface="Cambria Math" panose="02040503050406030204" pitchFamily="18" charset="0"/>
                        </a:rPr>
                        <m:t>=12.345</m:t>
                      </m:r>
                      <m:r>
                        <a:rPr lang="en-US" altLang="zh-CN" sz="1600" b="0" i="1" smtClean="0">
                          <a:solidFill>
                            <a:srgbClr val="000000"/>
                          </a:solidFill>
                          <a:latin typeface="Cambria Math" panose="02040503050406030204" pitchFamily="18" charset="0"/>
                        </a:rPr>
                        <m:t> </m:t>
                      </m:r>
                      <m:m>
                        <m:mPr>
                          <m:plcHide m:val="on"/>
                          <m:mcs>
                            <m:mc>
                              <m:mcPr>
                                <m:count m:val="2"/>
                                <m:mcJc m:val="center"/>
                              </m:mcPr>
                            </m:mc>
                          </m:mcs>
                          <m:ctrlPr>
                            <a:rPr lang="zh-CN" altLang="en-US" sz="1600" i="1">
                              <a:solidFill>
                                <a:srgbClr val="000000"/>
                              </a:solidFill>
                              <a:latin typeface="Cambria Math" panose="02040503050406030204" pitchFamily="18" charset="0"/>
                            </a:rPr>
                          </m:ctrlPr>
                        </m:mPr>
                        <m:mr>
                          <m:e>
                            <m:r>
                              <m:rPr>
                                <m:nor/>
                              </m:rPr>
                              <a:rPr lang="zh-CN" altLang="en-US" sz="1600" i="0">
                                <a:solidFill>
                                  <a:srgbClr val="000000"/>
                                </a:solidFill>
                                <a:latin typeface="Cambria Math" panose="02040503050406030204" pitchFamily="18" charset="0"/>
                              </a:rPr>
                              <m:t>mm</m:t>
                            </m:r>
                          </m:e>
                          <m:e/>
                        </m:mr>
                      </m:m>
                    </m:oMath>
                  </m:oMathPara>
                </a14:m>
                <a:endParaRPr lang="zh-CN" altLang="en-US" sz="1600" dirty="0"/>
              </a:p>
            </p:txBody>
          </p:sp>
        </mc:Choice>
        <mc:Fallback xmlns="">
          <p:sp>
            <p:nvSpPr>
              <p:cNvPr id="6" name="对象 5">
                <a:extLst>
                  <a:ext uri="{FF2B5EF4-FFF2-40B4-BE49-F238E27FC236}">
                    <a16:creationId xmlns:a16="http://schemas.microsoft.com/office/drawing/2014/main" id="{2D2F69C2-2304-DCA3-57EF-CAE1198936F6}"/>
                  </a:ext>
                </a:extLst>
              </p:cNvPr>
              <p:cNvSpPr txBox="1">
                <a:spLocks noRot="1" noChangeAspect="1" noMove="1" noResize="1" noEditPoints="1" noAdjustHandles="1" noChangeArrowheads="1" noChangeShapeType="1" noTextEdit="1"/>
              </p:cNvSpPr>
              <p:nvPr/>
            </p:nvSpPr>
            <p:spPr bwMode="auto">
              <a:xfrm>
                <a:off x="2160587" y="2613025"/>
                <a:ext cx="3392033" cy="647700"/>
              </a:xfrm>
              <a:prstGeom prst="rect">
                <a:avLst/>
              </a:prstGeom>
              <a:blipFill>
                <a:blip r:embed="rId3"/>
                <a:stretch>
                  <a:fillRect b="-11321"/>
                </a:stretch>
              </a:blipFill>
              <a:ln>
                <a:noFill/>
              </a:ln>
            </p:spPr>
            <p:txBody>
              <a:bodyPr/>
              <a:lstStyle/>
              <a:p>
                <a:r>
                  <a:rPr lang="zh-CN" altLang="en-US">
                    <a:noFill/>
                  </a:rPr>
                  <a:t> </a:t>
                </a:r>
              </a:p>
            </p:txBody>
          </p:sp>
        </mc:Fallback>
      </mc:AlternateContent>
      <p:sp>
        <p:nvSpPr>
          <p:cNvPr id="11" name="TextBox 10">
            <a:extLst>
              <a:ext uri="{FF2B5EF4-FFF2-40B4-BE49-F238E27FC236}">
                <a16:creationId xmlns:a16="http://schemas.microsoft.com/office/drawing/2014/main" id="{0C3C1A7E-BA4F-331F-5AF0-FADA095A9971}"/>
              </a:ext>
            </a:extLst>
          </p:cNvPr>
          <p:cNvSpPr txBox="1"/>
          <p:nvPr/>
        </p:nvSpPr>
        <p:spPr>
          <a:xfrm>
            <a:off x="1085224" y="2685062"/>
            <a:ext cx="1210588" cy="400110"/>
          </a:xfrm>
          <a:prstGeom prst="rect">
            <a:avLst/>
          </a:prstGeom>
          <a:noFill/>
        </p:spPr>
        <p:txBody>
          <a:bodyPr wrap="none" rtlCol="0">
            <a:spAutoFit/>
          </a:bodyPr>
          <a:lstStyle/>
          <a:p>
            <a:pPr eaLnBrk="1" fontAlgn="auto" hangingPunct="1">
              <a:spcBef>
                <a:spcPts val="0"/>
              </a:spcBef>
              <a:spcAft>
                <a:spcPts val="0"/>
              </a:spcAft>
            </a:pPr>
            <a:r>
              <a:rPr lang="zh-CN" altLang="en-US" sz="2000" dirty="0">
                <a:solidFill>
                  <a:prstClr val="black"/>
                </a:solidFill>
                <a:latin typeface="宋体" panose="02010600030101010101" pitchFamily="2" charset="-122"/>
              </a:rPr>
              <a:t>平均值：</a:t>
            </a:r>
          </a:p>
        </p:txBody>
      </p:sp>
      <mc:AlternateContent xmlns:mc="http://schemas.openxmlformats.org/markup-compatibility/2006" xmlns:a14="http://schemas.microsoft.com/office/drawing/2010/main">
        <mc:Choice Requires="a14">
          <p:sp>
            <p:nvSpPr>
              <p:cNvPr id="7" name="对象 6">
                <a:extLst>
                  <a:ext uri="{FF2B5EF4-FFF2-40B4-BE49-F238E27FC236}">
                    <a16:creationId xmlns:a16="http://schemas.microsoft.com/office/drawing/2014/main" id="{F7AAB23A-3C93-EFC3-896C-C14F425B4F07}"/>
                  </a:ext>
                </a:extLst>
              </p:cNvPr>
              <p:cNvSpPr txBox="1"/>
              <p:nvPr/>
            </p:nvSpPr>
            <p:spPr bwMode="auto">
              <a:xfrm>
                <a:off x="2180770" y="3598116"/>
                <a:ext cx="4407453" cy="97155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sz="1600" i="1" smtClean="0">
                              <a:solidFill>
                                <a:srgbClr val="000000"/>
                              </a:solidFill>
                              <a:latin typeface="Cambria Math" panose="02040503050406030204" pitchFamily="18" charset="0"/>
                            </a:rPr>
                          </m:ctrlPr>
                        </m:sSubPr>
                        <m:e>
                          <m:r>
                            <a:rPr lang="zh-CN" altLang="en-US" sz="1600" i="1">
                              <a:solidFill>
                                <a:srgbClr val="000000"/>
                              </a:solidFill>
                              <a:latin typeface="Cambria Math" panose="02040503050406030204" pitchFamily="18" charset="0"/>
                            </a:rPr>
                            <m:t>𝜎</m:t>
                          </m:r>
                        </m:e>
                        <m:sub>
                          <m:r>
                            <a:rPr lang="zh-CN" altLang="en-US" sz="1600" i="1">
                              <a:solidFill>
                                <a:srgbClr val="000000"/>
                              </a:solidFill>
                              <a:latin typeface="Cambria Math" panose="02040503050406030204" pitchFamily="18" charset="0"/>
                            </a:rPr>
                            <m:t>𝐷</m:t>
                          </m:r>
                        </m:sub>
                      </m:sSub>
                      <m:r>
                        <a:rPr lang="zh-CN" altLang="en-US" sz="1600" i="1">
                          <a:solidFill>
                            <a:srgbClr val="000000"/>
                          </a:solidFill>
                          <a:latin typeface="Cambria Math" panose="02040503050406030204" pitchFamily="18" charset="0"/>
                        </a:rPr>
                        <m:t>=</m:t>
                      </m:r>
                      <m:rad>
                        <m:radPr>
                          <m:degHide m:val="on"/>
                          <m:ctrlPr>
                            <a:rPr lang="zh-CN" altLang="en-US" sz="1600" i="1">
                              <a:solidFill>
                                <a:srgbClr val="000000"/>
                              </a:solidFill>
                              <a:latin typeface="Cambria Math" panose="02040503050406030204" pitchFamily="18" charset="0"/>
                            </a:rPr>
                          </m:ctrlPr>
                        </m:radPr>
                        <m:deg/>
                        <m:e>
                          <m:f>
                            <m:fPr>
                              <m:ctrlPr>
                                <a:rPr lang="zh-CN" altLang="en-US" sz="1600" i="1">
                                  <a:solidFill>
                                    <a:srgbClr val="000000"/>
                                  </a:solidFill>
                                  <a:latin typeface="Cambria Math" panose="02040503050406030204" pitchFamily="18" charset="0"/>
                                </a:rPr>
                              </m:ctrlPr>
                            </m:fPr>
                            <m:num>
                              <m:nary>
                                <m:naryPr>
                                  <m:chr m:val="∑"/>
                                  <m:ctrlPr>
                                    <a:rPr lang="zh-CN" altLang="en-US" sz="1600" i="1">
                                      <a:solidFill>
                                        <a:srgbClr val="000000"/>
                                      </a:solidFill>
                                      <a:latin typeface="Cambria Math" panose="02040503050406030204" pitchFamily="18" charset="0"/>
                                    </a:rPr>
                                  </m:ctrlPr>
                                </m:naryPr>
                                <m:sub>
                                  <m:r>
                                    <a:rPr lang="zh-CN" altLang="en-US" sz="1600" i="1">
                                      <a:solidFill>
                                        <a:srgbClr val="000000"/>
                                      </a:solidFill>
                                      <a:latin typeface="Cambria Math" panose="02040503050406030204" pitchFamily="18" charset="0"/>
                                    </a:rPr>
                                    <m:t>𝑖</m:t>
                                  </m:r>
                                  <m:r>
                                    <a:rPr lang="zh-CN" altLang="en-US" sz="1600" i="1">
                                      <a:solidFill>
                                        <a:srgbClr val="000000"/>
                                      </a:solidFill>
                                      <a:latin typeface="Cambria Math" panose="02040503050406030204" pitchFamily="18" charset="0"/>
                                    </a:rPr>
                                    <m:t>=1</m:t>
                                  </m:r>
                                </m:sub>
                                <m:sup>
                                  <m:r>
                                    <a:rPr lang="zh-CN" altLang="en-US" sz="1600" i="1">
                                      <a:solidFill>
                                        <a:srgbClr val="000000"/>
                                      </a:solidFill>
                                      <a:latin typeface="Cambria Math" panose="02040503050406030204" pitchFamily="18" charset="0"/>
                                    </a:rPr>
                                    <m:t>𝑛</m:t>
                                  </m:r>
                                </m:sup>
                                <m:e>
                                  <m:r>
                                    <a:rPr lang="zh-CN" altLang="en-US" sz="1600" i="1">
                                      <a:solidFill>
                                        <a:srgbClr val="000000"/>
                                      </a:solidFill>
                                      <a:latin typeface="Cambria Math" panose="02040503050406030204" pitchFamily="18" charset="0"/>
                                    </a:rPr>
                                    <m:t>(</m:t>
                                  </m:r>
                                  <m:sSub>
                                    <m:sSubPr>
                                      <m:ctrlPr>
                                        <a:rPr lang="zh-CN" altLang="en-US" sz="1600" i="1">
                                          <a:solidFill>
                                            <a:srgbClr val="000000"/>
                                          </a:solidFill>
                                          <a:latin typeface="Cambria Math" panose="02040503050406030204" pitchFamily="18" charset="0"/>
                                        </a:rPr>
                                      </m:ctrlPr>
                                    </m:sSubPr>
                                    <m:e>
                                      <m:r>
                                        <a:rPr lang="zh-CN" altLang="en-US" sz="1600" i="1">
                                          <a:solidFill>
                                            <a:srgbClr val="000000"/>
                                          </a:solidFill>
                                          <a:latin typeface="Cambria Math" panose="02040503050406030204" pitchFamily="18" charset="0"/>
                                        </a:rPr>
                                        <m:t>𝐷</m:t>
                                      </m:r>
                                    </m:e>
                                    <m:sub>
                                      <m:r>
                                        <a:rPr lang="zh-CN" altLang="en-US" sz="1600" i="1">
                                          <a:solidFill>
                                            <a:srgbClr val="000000"/>
                                          </a:solidFill>
                                          <a:latin typeface="Cambria Math" panose="02040503050406030204" pitchFamily="18" charset="0"/>
                                        </a:rPr>
                                        <m:t>𝑖</m:t>
                                      </m:r>
                                    </m:sub>
                                  </m:sSub>
                                  <m:r>
                                    <a:rPr lang="zh-CN" altLang="en-US" sz="1600" i="1">
                                      <a:solidFill>
                                        <a:srgbClr val="000000"/>
                                      </a:solidFill>
                                      <a:latin typeface="Cambria Math" panose="02040503050406030204" pitchFamily="18" charset="0"/>
                                    </a:rPr>
                                    <m:t>−</m:t>
                                  </m:r>
                                  <m:bar>
                                    <m:barPr>
                                      <m:pos m:val="top"/>
                                      <m:ctrlPr>
                                        <a:rPr lang="zh-CN" altLang="en-US" sz="1600" i="1">
                                          <a:solidFill>
                                            <a:srgbClr val="000000"/>
                                          </a:solidFill>
                                          <a:latin typeface="Cambria Math" panose="02040503050406030204" pitchFamily="18" charset="0"/>
                                        </a:rPr>
                                      </m:ctrlPr>
                                    </m:barPr>
                                    <m:e>
                                      <m:r>
                                        <a:rPr lang="zh-CN" altLang="en-US" sz="1600" i="1">
                                          <a:solidFill>
                                            <a:srgbClr val="000000"/>
                                          </a:solidFill>
                                          <a:latin typeface="Cambria Math" panose="02040503050406030204" pitchFamily="18" charset="0"/>
                                        </a:rPr>
                                        <m:t>𝐷</m:t>
                                      </m:r>
                                    </m:e>
                                  </m:bar>
                                  <m:sSup>
                                    <m:sSupPr>
                                      <m:ctrlPr>
                                        <a:rPr lang="zh-CN" altLang="en-US" sz="1600" i="1">
                                          <a:solidFill>
                                            <a:srgbClr val="000000"/>
                                          </a:solidFill>
                                          <a:latin typeface="Cambria Math" panose="02040503050406030204" pitchFamily="18" charset="0"/>
                                        </a:rPr>
                                      </m:ctrlPr>
                                    </m:sSupPr>
                                    <m:e>
                                      <m:r>
                                        <a:rPr lang="zh-CN" altLang="en-US" sz="1600" i="1">
                                          <a:solidFill>
                                            <a:srgbClr val="000000"/>
                                          </a:solidFill>
                                          <a:latin typeface="Cambria Math" panose="02040503050406030204" pitchFamily="18" charset="0"/>
                                        </a:rPr>
                                        <m:t>)</m:t>
                                      </m:r>
                                    </m:e>
                                    <m:sup>
                                      <m:r>
                                        <a:rPr lang="zh-CN" altLang="en-US" sz="1600" i="1">
                                          <a:solidFill>
                                            <a:srgbClr val="000000"/>
                                          </a:solidFill>
                                          <a:latin typeface="Cambria Math" panose="02040503050406030204" pitchFamily="18" charset="0"/>
                                        </a:rPr>
                                        <m:t>2</m:t>
                                      </m:r>
                                    </m:sup>
                                  </m:sSup>
                                </m:e>
                              </m:nary>
                            </m:num>
                            <m:den>
                              <m:r>
                                <a:rPr lang="zh-CN" altLang="en-US" sz="1600" i="1">
                                  <a:solidFill>
                                    <a:srgbClr val="000000"/>
                                  </a:solidFill>
                                  <a:latin typeface="Cambria Math" panose="02040503050406030204" pitchFamily="18" charset="0"/>
                                </a:rPr>
                                <m:t>𝑛</m:t>
                              </m:r>
                              <m:r>
                                <a:rPr lang="zh-CN" altLang="en-US" sz="1600" i="1">
                                  <a:solidFill>
                                    <a:srgbClr val="000000"/>
                                  </a:solidFill>
                                  <a:latin typeface="Cambria Math" panose="02040503050406030204" pitchFamily="18" charset="0"/>
                                </a:rPr>
                                <m:t>−1</m:t>
                              </m:r>
                            </m:den>
                          </m:f>
                        </m:e>
                      </m:rad>
                      <m:r>
                        <a:rPr lang="zh-CN" altLang="en-US" sz="1600" i="1">
                          <a:solidFill>
                            <a:srgbClr val="000000"/>
                          </a:solidFill>
                          <a:latin typeface="Cambria Math" panose="02040503050406030204" pitchFamily="18" charset="0"/>
                        </a:rPr>
                        <m:t>=0.008</m:t>
                      </m:r>
                      <m:r>
                        <a:rPr lang="en-US" altLang="zh-CN" sz="1600" b="0" i="1" smtClean="0">
                          <a:solidFill>
                            <a:srgbClr val="000000"/>
                          </a:solidFill>
                          <a:latin typeface="Cambria Math" panose="02040503050406030204" pitchFamily="18" charset="0"/>
                        </a:rPr>
                        <m:t> </m:t>
                      </m:r>
                      <m:m>
                        <m:mPr>
                          <m:plcHide m:val="on"/>
                          <m:mcs>
                            <m:mc>
                              <m:mcPr>
                                <m:count m:val="2"/>
                                <m:mcJc m:val="center"/>
                              </m:mcPr>
                            </m:mc>
                          </m:mcs>
                          <m:ctrlPr>
                            <a:rPr lang="zh-CN" altLang="en-US" sz="1600" i="1">
                              <a:solidFill>
                                <a:srgbClr val="000000"/>
                              </a:solidFill>
                              <a:latin typeface="Cambria Math" panose="02040503050406030204" pitchFamily="18" charset="0"/>
                            </a:rPr>
                          </m:ctrlPr>
                        </m:mPr>
                        <m:mr>
                          <m:e>
                            <m:r>
                              <m:rPr>
                                <m:nor/>
                              </m:rPr>
                              <a:rPr lang="zh-CN" altLang="en-US" sz="1600" i="0">
                                <a:solidFill>
                                  <a:srgbClr val="000000"/>
                                </a:solidFill>
                                <a:latin typeface="Cambria Math" panose="02040503050406030204" pitchFamily="18" charset="0"/>
                              </a:rPr>
                              <m:t>mm</m:t>
                            </m:r>
                          </m:e>
                          <m:e/>
                        </m:mr>
                      </m:m>
                    </m:oMath>
                  </m:oMathPara>
                </a14:m>
                <a:endParaRPr lang="zh-CN" altLang="en-US" sz="1600" dirty="0"/>
              </a:p>
            </p:txBody>
          </p:sp>
        </mc:Choice>
        <mc:Fallback xmlns="">
          <p:sp>
            <p:nvSpPr>
              <p:cNvPr id="7" name="对象 6">
                <a:extLst>
                  <a:ext uri="{FF2B5EF4-FFF2-40B4-BE49-F238E27FC236}">
                    <a16:creationId xmlns:a16="http://schemas.microsoft.com/office/drawing/2014/main" id="{F7AAB23A-3C93-EFC3-896C-C14F425B4F07}"/>
                  </a:ext>
                </a:extLst>
              </p:cNvPr>
              <p:cNvSpPr txBox="1">
                <a:spLocks noRot="1" noChangeAspect="1" noMove="1" noResize="1" noEditPoints="1" noAdjustHandles="1" noChangeArrowheads="1" noChangeShapeType="1" noTextEdit="1"/>
              </p:cNvSpPr>
              <p:nvPr/>
            </p:nvSpPr>
            <p:spPr bwMode="auto">
              <a:xfrm>
                <a:off x="2180770" y="3598116"/>
                <a:ext cx="4407453" cy="971550"/>
              </a:xfrm>
              <a:prstGeom prst="rect">
                <a:avLst/>
              </a:prstGeom>
              <a:blipFill>
                <a:blip r:embed="rId4"/>
                <a:stretch>
                  <a:fillRect/>
                </a:stretch>
              </a:blipFill>
              <a:ln>
                <a:noFill/>
              </a:ln>
            </p:spPr>
            <p:txBody>
              <a:bodyPr/>
              <a:lstStyle/>
              <a:p>
                <a:r>
                  <a:rPr lang="zh-CN" altLang="en-US">
                    <a:noFill/>
                  </a:rPr>
                  <a:t> </a:t>
                </a:r>
              </a:p>
            </p:txBody>
          </p:sp>
        </mc:Fallback>
      </mc:AlternateContent>
      <p:sp>
        <p:nvSpPr>
          <p:cNvPr id="14" name="TextBox 13">
            <a:extLst>
              <a:ext uri="{FF2B5EF4-FFF2-40B4-BE49-F238E27FC236}">
                <a16:creationId xmlns:a16="http://schemas.microsoft.com/office/drawing/2014/main" id="{DD228DF8-4324-F89C-119D-CBB2A82740EC}"/>
              </a:ext>
            </a:extLst>
          </p:cNvPr>
          <p:cNvSpPr txBox="1"/>
          <p:nvPr/>
        </p:nvSpPr>
        <p:spPr>
          <a:xfrm>
            <a:off x="1085224" y="3837229"/>
            <a:ext cx="1210588" cy="400110"/>
          </a:xfrm>
          <a:prstGeom prst="rect">
            <a:avLst/>
          </a:prstGeom>
          <a:noFill/>
        </p:spPr>
        <p:txBody>
          <a:bodyPr wrap="none" rtlCol="0">
            <a:spAutoFit/>
          </a:bodyPr>
          <a:lstStyle/>
          <a:p>
            <a:pPr eaLnBrk="1" fontAlgn="auto" hangingPunct="1">
              <a:spcBef>
                <a:spcPts val="0"/>
              </a:spcBef>
              <a:spcAft>
                <a:spcPts val="0"/>
              </a:spcAft>
            </a:pPr>
            <a:r>
              <a:rPr lang="zh-CN" altLang="en-US" sz="2000" dirty="0">
                <a:solidFill>
                  <a:prstClr val="black"/>
                </a:solidFill>
                <a:latin typeface="宋体" panose="02010600030101010101" pitchFamily="2" charset="-122"/>
              </a:rPr>
              <a:t>标准差：</a:t>
            </a:r>
          </a:p>
        </p:txBody>
      </p:sp>
      <mc:AlternateContent xmlns:mc="http://schemas.openxmlformats.org/markup-compatibility/2006" xmlns:a14="http://schemas.microsoft.com/office/drawing/2010/main">
        <mc:Choice Requires="a14">
          <p:sp>
            <p:nvSpPr>
              <p:cNvPr id="19" name="对象 18">
                <a:extLst>
                  <a:ext uri="{FF2B5EF4-FFF2-40B4-BE49-F238E27FC236}">
                    <a16:creationId xmlns:a16="http://schemas.microsoft.com/office/drawing/2014/main" id="{36D889A9-D5D5-4607-D7EA-CD0CB060DCCC}"/>
                  </a:ext>
                </a:extLst>
              </p:cNvPr>
              <p:cNvSpPr txBox="1"/>
              <p:nvPr/>
            </p:nvSpPr>
            <p:spPr bwMode="auto">
              <a:xfrm>
                <a:off x="3021541" y="4798926"/>
                <a:ext cx="4320083" cy="7810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sz="1600" i="1" smtClean="0">
                              <a:solidFill>
                                <a:srgbClr val="000000"/>
                              </a:solidFill>
                              <a:latin typeface="Cambria Math" panose="02040503050406030204" pitchFamily="18" charset="0"/>
                            </a:rPr>
                          </m:ctrlPr>
                        </m:sSubPr>
                        <m:e>
                          <m:r>
                            <a:rPr lang="zh-CN" altLang="en-US" sz="1600" i="1">
                              <a:solidFill>
                                <a:srgbClr val="000000"/>
                              </a:solidFill>
                              <a:latin typeface="Cambria Math" panose="02040503050406030204" pitchFamily="18" charset="0"/>
                            </a:rPr>
                            <m:t>𝑈</m:t>
                          </m:r>
                        </m:e>
                        <m:sub>
                          <m:r>
                            <a:rPr lang="en-US" altLang="zh-CN" sz="1600" i="1">
                              <a:solidFill>
                                <a:srgbClr val="000000"/>
                              </a:solidFill>
                              <a:latin typeface="Cambria Math" panose="02040503050406030204" pitchFamily="18" charset="0"/>
                            </a:rPr>
                            <m:t>𝐷</m:t>
                          </m:r>
                        </m:sub>
                      </m:sSub>
                      <m:r>
                        <a:rPr lang="zh-CN" altLang="en-US" sz="1600" i="1">
                          <a:solidFill>
                            <a:srgbClr val="000000"/>
                          </a:solidFill>
                          <a:latin typeface="Cambria Math" panose="02040503050406030204" pitchFamily="18" charset="0"/>
                        </a:rPr>
                        <m:t>=</m:t>
                      </m:r>
                      <m:rad>
                        <m:radPr>
                          <m:degHide m:val="on"/>
                          <m:ctrlPr>
                            <a:rPr lang="zh-CN" altLang="en-US" sz="1600" i="1">
                              <a:solidFill>
                                <a:srgbClr val="000000"/>
                              </a:solidFill>
                              <a:latin typeface="Cambria Math" panose="02040503050406030204" pitchFamily="18" charset="0"/>
                            </a:rPr>
                          </m:ctrlPr>
                        </m:radPr>
                        <m:deg/>
                        <m:e>
                          <m:f>
                            <m:fPr>
                              <m:ctrlPr>
                                <a:rPr lang="en-US" altLang="zh-CN" sz="1600" i="1" smtClean="0">
                                  <a:solidFill>
                                    <a:srgbClr val="000000"/>
                                  </a:solidFill>
                                  <a:latin typeface="Cambria Math" panose="02040503050406030204" pitchFamily="18" charset="0"/>
                                </a:rPr>
                              </m:ctrlPr>
                            </m:fPr>
                            <m:num>
                              <m:sSup>
                                <m:sSupPr>
                                  <m:ctrlPr>
                                    <a:rPr lang="en-US" altLang="zh-CN" sz="1600" i="1" smtClean="0">
                                      <a:solidFill>
                                        <a:srgbClr val="000000"/>
                                      </a:solidFill>
                                      <a:latin typeface="Cambria Math" panose="02040503050406030204" pitchFamily="18" charset="0"/>
                                    </a:rPr>
                                  </m:ctrlPr>
                                </m:sSupPr>
                                <m:e>
                                  <m:sSub>
                                    <m:sSubPr>
                                      <m:ctrlPr>
                                        <a:rPr lang="zh-CN" altLang="en-US" sz="1600" i="1">
                                          <a:solidFill>
                                            <a:srgbClr val="000000"/>
                                          </a:solidFill>
                                          <a:latin typeface="Cambria Math" panose="02040503050406030204" pitchFamily="18" charset="0"/>
                                        </a:rPr>
                                      </m:ctrlPr>
                                    </m:sSubPr>
                                    <m:e>
                                      <m:r>
                                        <a:rPr lang="zh-CN" altLang="en-US" sz="1600" i="1">
                                          <a:solidFill>
                                            <a:srgbClr val="000000"/>
                                          </a:solidFill>
                                          <a:latin typeface="Cambria Math" panose="02040503050406030204" pitchFamily="18" charset="0"/>
                                        </a:rPr>
                                        <m:t>𝜎</m:t>
                                      </m:r>
                                    </m:e>
                                    <m:sub>
                                      <m:r>
                                        <a:rPr lang="zh-CN" altLang="en-US" sz="1600" i="1">
                                          <a:solidFill>
                                            <a:srgbClr val="000000"/>
                                          </a:solidFill>
                                          <a:latin typeface="Cambria Math" panose="02040503050406030204" pitchFamily="18" charset="0"/>
                                        </a:rPr>
                                        <m:t>𝐷</m:t>
                                      </m:r>
                                    </m:sub>
                                  </m:sSub>
                                </m:e>
                                <m:sup>
                                  <m:r>
                                    <a:rPr lang="en-US" altLang="zh-CN" sz="1600" b="0" i="1" smtClean="0">
                                      <a:solidFill>
                                        <a:srgbClr val="000000"/>
                                      </a:solidFill>
                                      <a:latin typeface="Cambria Math" panose="02040503050406030204" pitchFamily="18" charset="0"/>
                                    </a:rPr>
                                    <m:t>2</m:t>
                                  </m:r>
                                </m:sup>
                              </m:sSup>
                            </m:num>
                            <m:den>
                              <m:r>
                                <a:rPr lang="en-US" altLang="zh-CN" sz="1600" b="0" i="1" smtClean="0">
                                  <a:solidFill>
                                    <a:srgbClr val="000000"/>
                                  </a:solidFill>
                                  <a:latin typeface="Cambria Math" panose="02040503050406030204" pitchFamily="18" charset="0"/>
                                </a:rPr>
                                <m:t>𝑛</m:t>
                              </m:r>
                            </m:den>
                          </m:f>
                        </m:e>
                      </m:rad>
                      <m:r>
                        <a:rPr lang="zh-CN" altLang="en-US" sz="1600" i="1">
                          <a:solidFill>
                            <a:srgbClr val="000000"/>
                          </a:solidFill>
                          <a:latin typeface="Cambria Math" panose="02040503050406030204" pitchFamily="18" charset="0"/>
                        </a:rPr>
                        <m:t>=</m:t>
                      </m:r>
                      <m:rad>
                        <m:radPr>
                          <m:degHide m:val="on"/>
                          <m:ctrlPr>
                            <a:rPr lang="zh-CN" altLang="en-US" sz="1600" i="1">
                              <a:solidFill>
                                <a:srgbClr val="000000"/>
                              </a:solidFill>
                              <a:latin typeface="Cambria Math" panose="02040503050406030204" pitchFamily="18" charset="0"/>
                            </a:rPr>
                          </m:ctrlPr>
                        </m:radPr>
                        <m:deg/>
                        <m:e>
                          <m:f>
                            <m:fPr>
                              <m:ctrlPr>
                                <a:rPr lang="en-US" altLang="zh-CN" sz="1600" i="1">
                                  <a:solidFill>
                                    <a:srgbClr val="000000"/>
                                  </a:solidFill>
                                  <a:latin typeface="Cambria Math" panose="02040503050406030204" pitchFamily="18" charset="0"/>
                                </a:rPr>
                              </m:ctrlPr>
                            </m:fPr>
                            <m:num>
                              <m:sSup>
                                <m:sSupPr>
                                  <m:ctrlPr>
                                    <a:rPr lang="en-US" altLang="zh-CN" sz="1600" i="1">
                                      <a:solidFill>
                                        <a:srgbClr val="000000"/>
                                      </a:solidFill>
                                      <a:latin typeface="Cambria Math" panose="02040503050406030204" pitchFamily="18" charset="0"/>
                                    </a:rPr>
                                  </m:ctrlPr>
                                </m:sSupPr>
                                <m:e>
                                  <m:r>
                                    <a:rPr lang="en-US" altLang="zh-CN" sz="1600" i="1">
                                      <a:solidFill>
                                        <a:srgbClr val="000000"/>
                                      </a:solidFill>
                                      <a:latin typeface="Cambria Math" panose="02040503050406030204" pitchFamily="18" charset="0"/>
                                    </a:rPr>
                                    <m:t>0.008</m:t>
                                  </m:r>
                                </m:e>
                                <m:sup>
                                  <m:r>
                                    <a:rPr lang="en-US" altLang="zh-CN" sz="1600" i="1">
                                      <a:solidFill>
                                        <a:srgbClr val="000000"/>
                                      </a:solidFill>
                                      <a:latin typeface="Cambria Math" panose="02040503050406030204" pitchFamily="18" charset="0"/>
                                    </a:rPr>
                                    <m:t>2</m:t>
                                  </m:r>
                                </m:sup>
                              </m:sSup>
                            </m:num>
                            <m:den>
                              <m:r>
                                <a:rPr lang="en-US" altLang="zh-CN" sz="1600" i="1">
                                  <a:solidFill>
                                    <a:srgbClr val="000000"/>
                                  </a:solidFill>
                                  <a:latin typeface="Cambria Math" panose="02040503050406030204" pitchFamily="18" charset="0"/>
                                </a:rPr>
                                <m:t>10</m:t>
                              </m:r>
                            </m:den>
                          </m:f>
                        </m:e>
                      </m:rad>
                      <m:r>
                        <a:rPr lang="zh-CN" altLang="en-US" sz="1600" i="1">
                          <a:solidFill>
                            <a:srgbClr val="000000"/>
                          </a:solidFill>
                          <a:latin typeface="Cambria Math" panose="02040503050406030204" pitchFamily="18" charset="0"/>
                        </a:rPr>
                        <m:t>=0.00</m:t>
                      </m:r>
                      <m:r>
                        <a:rPr lang="en-US" altLang="zh-CN" sz="1600" b="0" i="1" smtClean="0">
                          <a:solidFill>
                            <a:srgbClr val="000000"/>
                          </a:solidFill>
                          <a:latin typeface="Cambria Math" panose="02040503050406030204" pitchFamily="18" charset="0"/>
                        </a:rPr>
                        <m:t>5</m:t>
                      </m:r>
                      <m:m>
                        <m:mPr>
                          <m:plcHide m:val="on"/>
                          <m:mcs>
                            <m:mc>
                              <m:mcPr>
                                <m:count m:val="2"/>
                                <m:mcJc m:val="center"/>
                              </m:mcPr>
                            </m:mc>
                          </m:mcs>
                          <m:ctrlPr>
                            <a:rPr lang="zh-CN" altLang="en-US" sz="1600" i="1">
                              <a:solidFill>
                                <a:srgbClr val="000000"/>
                              </a:solidFill>
                              <a:latin typeface="Cambria Math" panose="02040503050406030204" pitchFamily="18" charset="0"/>
                            </a:rPr>
                          </m:ctrlPr>
                        </m:mPr>
                        <m:mr>
                          <m:e>
                            <m:r>
                              <m:rPr>
                                <m:nor/>
                              </m:rPr>
                              <a:rPr lang="en-US" altLang="zh-CN" sz="1600" b="0" i="0" smtClean="0">
                                <a:solidFill>
                                  <a:srgbClr val="000000"/>
                                </a:solidFill>
                                <a:latin typeface="Cambria Math" panose="02040503050406030204" pitchFamily="18" charset="0"/>
                              </a:rPr>
                              <m:t> </m:t>
                            </m:r>
                            <m:r>
                              <m:rPr>
                                <m:nor/>
                              </m:rPr>
                              <a:rPr lang="zh-CN" altLang="en-US" sz="1600" i="0">
                                <a:solidFill>
                                  <a:srgbClr val="000000"/>
                                </a:solidFill>
                                <a:latin typeface="Cambria Math" panose="02040503050406030204" pitchFamily="18" charset="0"/>
                              </a:rPr>
                              <m:t>mm</m:t>
                            </m:r>
                          </m:e>
                          <m:e/>
                        </m:mr>
                      </m:m>
                    </m:oMath>
                  </m:oMathPara>
                </a14:m>
                <a:endParaRPr lang="zh-CN" altLang="en-US" sz="1600" dirty="0"/>
              </a:p>
            </p:txBody>
          </p:sp>
        </mc:Choice>
        <mc:Fallback xmlns="">
          <p:sp>
            <p:nvSpPr>
              <p:cNvPr id="19" name="对象 18">
                <a:extLst>
                  <a:ext uri="{FF2B5EF4-FFF2-40B4-BE49-F238E27FC236}">
                    <a16:creationId xmlns:a16="http://schemas.microsoft.com/office/drawing/2014/main" id="{36D889A9-D5D5-4607-D7EA-CD0CB060DCCC}"/>
                  </a:ext>
                </a:extLst>
              </p:cNvPr>
              <p:cNvSpPr txBox="1">
                <a:spLocks noRot="1" noChangeAspect="1" noMove="1" noResize="1" noEditPoints="1" noAdjustHandles="1" noChangeArrowheads="1" noChangeShapeType="1" noTextEdit="1"/>
              </p:cNvSpPr>
              <p:nvPr/>
            </p:nvSpPr>
            <p:spPr bwMode="auto">
              <a:xfrm>
                <a:off x="3021541" y="4798926"/>
                <a:ext cx="4320083" cy="781050"/>
              </a:xfrm>
              <a:prstGeom prst="rect">
                <a:avLst/>
              </a:prstGeom>
              <a:blipFill>
                <a:blip r:embed="rId5"/>
                <a:stretch>
                  <a:fillRect/>
                </a:stretch>
              </a:blipFill>
              <a:ln>
                <a:noFill/>
              </a:ln>
              <a:effectLst/>
            </p:spPr>
            <p:txBody>
              <a:bodyPr/>
              <a:lstStyle/>
              <a:p>
                <a:r>
                  <a:rPr lang="zh-CN" altLang="en-US">
                    <a:noFill/>
                  </a:rPr>
                  <a:t> </a:t>
                </a:r>
              </a:p>
            </p:txBody>
          </p:sp>
        </mc:Fallback>
      </mc:AlternateContent>
      <p:graphicFrame>
        <p:nvGraphicFramePr>
          <p:cNvPr id="21" name="Group 6">
            <a:extLst>
              <a:ext uri="{FF2B5EF4-FFF2-40B4-BE49-F238E27FC236}">
                <a16:creationId xmlns:a16="http://schemas.microsoft.com/office/drawing/2014/main" id="{A0D26B1E-3FDB-C881-8B98-3FB5451E943B}"/>
              </a:ext>
            </a:extLst>
          </p:cNvPr>
          <p:cNvGraphicFramePr>
            <a:graphicFrameLocks/>
          </p:cNvGraphicFramePr>
          <p:nvPr/>
        </p:nvGraphicFramePr>
        <p:xfrm>
          <a:off x="467545" y="1793672"/>
          <a:ext cx="8390600" cy="411192"/>
        </p:xfrm>
        <a:graphic>
          <a:graphicData uri="http://schemas.openxmlformats.org/drawingml/2006/table">
            <a:tbl>
              <a:tblPr/>
              <a:tblGrid>
                <a:gridCol w="762690">
                  <a:extLst>
                    <a:ext uri="{9D8B030D-6E8A-4147-A177-3AD203B41FA5}">
                      <a16:colId xmlns:a16="http://schemas.microsoft.com/office/drawing/2014/main" val="20000"/>
                    </a:ext>
                  </a:extLst>
                </a:gridCol>
                <a:gridCol w="762691">
                  <a:extLst>
                    <a:ext uri="{9D8B030D-6E8A-4147-A177-3AD203B41FA5}">
                      <a16:colId xmlns:a16="http://schemas.microsoft.com/office/drawing/2014/main" val="20001"/>
                    </a:ext>
                  </a:extLst>
                </a:gridCol>
                <a:gridCol w="763696">
                  <a:extLst>
                    <a:ext uri="{9D8B030D-6E8A-4147-A177-3AD203B41FA5}">
                      <a16:colId xmlns:a16="http://schemas.microsoft.com/office/drawing/2014/main" val="20002"/>
                    </a:ext>
                  </a:extLst>
                </a:gridCol>
                <a:gridCol w="761686">
                  <a:extLst>
                    <a:ext uri="{9D8B030D-6E8A-4147-A177-3AD203B41FA5}">
                      <a16:colId xmlns:a16="http://schemas.microsoft.com/office/drawing/2014/main" val="20003"/>
                    </a:ext>
                  </a:extLst>
                </a:gridCol>
                <a:gridCol w="763696">
                  <a:extLst>
                    <a:ext uri="{9D8B030D-6E8A-4147-A177-3AD203B41FA5}">
                      <a16:colId xmlns:a16="http://schemas.microsoft.com/office/drawing/2014/main" val="20004"/>
                    </a:ext>
                  </a:extLst>
                </a:gridCol>
                <a:gridCol w="762690">
                  <a:extLst>
                    <a:ext uri="{9D8B030D-6E8A-4147-A177-3AD203B41FA5}">
                      <a16:colId xmlns:a16="http://schemas.microsoft.com/office/drawing/2014/main" val="20005"/>
                    </a:ext>
                  </a:extLst>
                </a:gridCol>
                <a:gridCol w="762690">
                  <a:extLst>
                    <a:ext uri="{9D8B030D-6E8A-4147-A177-3AD203B41FA5}">
                      <a16:colId xmlns:a16="http://schemas.microsoft.com/office/drawing/2014/main" val="20006"/>
                    </a:ext>
                  </a:extLst>
                </a:gridCol>
                <a:gridCol w="762690">
                  <a:extLst>
                    <a:ext uri="{9D8B030D-6E8A-4147-A177-3AD203B41FA5}">
                      <a16:colId xmlns:a16="http://schemas.microsoft.com/office/drawing/2014/main" val="20007"/>
                    </a:ext>
                  </a:extLst>
                </a:gridCol>
                <a:gridCol w="762690">
                  <a:extLst>
                    <a:ext uri="{9D8B030D-6E8A-4147-A177-3AD203B41FA5}">
                      <a16:colId xmlns:a16="http://schemas.microsoft.com/office/drawing/2014/main" val="20008"/>
                    </a:ext>
                  </a:extLst>
                </a:gridCol>
                <a:gridCol w="762690">
                  <a:extLst>
                    <a:ext uri="{9D8B030D-6E8A-4147-A177-3AD203B41FA5}">
                      <a16:colId xmlns:a16="http://schemas.microsoft.com/office/drawing/2014/main" val="20009"/>
                    </a:ext>
                  </a:extLst>
                </a:gridCol>
                <a:gridCol w="762691">
                  <a:extLst>
                    <a:ext uri="{9D8B030D-6E8A-4147-A177-3AD203B41FA5}">
                      <a16:colId xmlns:a16="http://schemas.microsoft.com/office/drawing/2014/main" val="20010"/>
                    </a:ext>
                  </a:extLst>
                </a:gridCol>
              </a:tblGrid>
              <a:tr h="411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1" u="none" strike="noStrike" cap="none" normalizeH="0" baseline="0" dirty="0">
                          <a:ln>
                            <a:noFill/>
                          </a:ln>
                          <a:solidFill>
                            <a:schemeClr val="tx1"/>
                          </a:solidFill>
                          <a:effectLst/>
                          <a:latin typeface="Arial" charset="0"/>
                          <a:ea typeface="宋体" pitchFamily="2" charset="-122"/>
                        </a:rPr>
                        <a:t>D</a:t>
                      </a:r>
                      <a:r>
                        <a:rPr kumimoji="0" lang="en-US" altLang="zh-CN" sz="1600" b="0" i="0" u="none" strike="noStrike" cap="none" normalizeH="0" baseline="0" dirty="0">
                          <a:ln>
                            <a:noFill/>
                          </a:ln>
                          <a:solidFill>
                            <a:schemeClr val="tx1"/>
                          </a:solidFill>
                          <a:effectLst/>
                          <a:latin typeface="Arial" charset="0"/>
                          <a:ea typeface="宋体" pitchFamily="2" charset="-122"/>
                        </a:rPr>
                        <a:t>/mm</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a:ln>
                            <a:noFill/>
                          </a:ln>
                          <a:solidFill>
                            <a:schemeClr val="tx1"/>
                          </a:solidFill>
                          <a:effectLst/>
                          <a:latin typeface="Arial" charset="0"/>
                          <a:ea typeface="宋体" pitchFamily="2" charset="-122"/>
                        </a:rPr>
                        <a:t>12.337</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a:ln>
                            <a:noFill/>
                          </a:ln>
                          <a:solidFill>
                            <a:schemeClr val="tx1"/>
                          </a:solidFill>
                          <a:effectLst/>
                          <a:latin typeface="Arial" charset="0"/>
                          <a:ea typeface="宋体" pitchFamily="2" charset="-122"/>
                        </a:rPr>
                        <a:t>12.349</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a:ln>
                            <a:noFill/>
                          </a:ln>
                          <a:solidFill>
                            <a:schemeClr val="tx1"/>
                          </a:solidFill>
                          <a:effectLst/>
                          <a:latin typeface="Arial" charset="0"/>
                          <a:ea typeface="宋体" pitchFamily="2" charset="-122"/>
                        </a:rPr>
                        <a:t>12.333</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a:ln>
                            <a:noFill/>
                          </a:ln>
                          <a:solidFill>
                            <a:schemeClr val="tx1"/>
                          </a:solidFill>
                          <a:effectLst/>
                          <a:latin typeface="Arial" charset="0"/>
                          <a:ea typeface="宋体" pitchFamily="2" charset="-122"/>
                        </a:rPr>
                        <a:t>12.353</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a:ln>
                            <a:noFill/>
                          </a:ln>
                          <a:solidFill>
                            <a:schemeClr val="tx1"/>
                          </a:solidFill>
                          <a:effectLst/>
                          <a:latin typeface="Arial" charset="0"/>
                          <a:ea typeface="宋体" pitchFamily="2" charset="-122"/>
                        </a:rPr>
                        <a:t>12.339</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chemeClr val="tx1"/>
                          </a:solidFill>
                          <a:effectLst/>
                          <a:latin typeface="Arial" charset="0"/>
                          <a:ea typeface="宋体" pitchFamily="2" charset="-122"/>
                        </a:rPr>
                        <a:t>12.352</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chemeClr val="tx1"/>
                          </a:solidFill>
                          <a:effectLst/>
                          <a:latin typeface="Arial" charset="0"/>
                          <a:ea typeface="宋体" pitchFamily="2" charset="-122"/>
                        </a:rPr>
                        <a:t>12.345</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chemeClr val="tx1"/>
                          </a:solidFill>
                          <a:effectLst/>
                          <a:latin typeface="Arial" charset="0"/>
                          <a:ea typeface="宋体" pitchFamily="2" charset="-122"/>
                        </a:rPr>
                        <a:t>12.348</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600" b="0" i="0" u="none" strike="noStrike" cap="none" normalizeH="0" baseline="0" dirty="0">
                          <a:ln>
                            <a:noFill/>
                          </a:ln>
                          <a:solidFill>
                            <a:schemeClr val="tx1"/>
                          </a:solidFill>
                          <a:effectLst/>
                          <a:latin typeface="Arial" charset="0"/>
                          <a:ea typeface="宋体" pitchFamily="2" charset="-122"/>
                        </a:rPr>
                        <a:t>12.356</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a:ln>
                            <a:noFill/>
                          </a:ln>
                          <a:solidFill>
                            <a:schemeClr val="tx1"/>
                          </a:solidFill>
                          <a:effectLst/>
                          <a:latin typeface="Arial" charset="0"/>
                          <a:ea typeface="宋体" pitchFamily="2" charset="-122"/>
                        </a:rPr>
                        <a:t>12.340</a:t>
                      </a:r>
                    </a:p>
                  </a:txBody>
                  <a:tcPr marL="68580" marR="685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4" name="TextBox 13">
            <a:extLst>
              <a:ext uri="{FF2B5EF4-FFF2-40B4-BE49-F238E27FC236}">
                <a16:creationId xmlns:a16="http://schemas.microsoft.com/office/drawing/2014/main" id="{5C82D2AD-45FA-93B1-DF36-2F54945642E8}"/>
              </a:ext>
            </a:extLst>
          </p:cNvPr>
          <p:cNvSpPr txBox="1"/>
          <p:nvPr/>
        </p:nvSpPr>
        <p:spPr>
          <a:xfrm>
            <a:off x="1065640" y="4989396"/>
            <a:ext cx="1980029" cy="400110"/>
          </a:xfrm>
          <a:prstGeom prst="rect">
            <a:avLst/>
          </a:prstGeom>
          <a:noFill/>
        </p:spPr>
        <p:txBody>
          <a:bodyPr wrap="none" rtlCol="0">
            <a:spAutoFit/>
          </a:bodyPr>
          <a:lstStyle/>
          <a:p>
            <a:pPr eaLnBrk="1" fontAlgn="auto" hangingPunct="1">
              <a:spcBef>
                <a:spcPts val="0"/>
              </a:spcBef>
              <a:spcAft>
                <a:spcPts val="0"/>
              </a:spcAft>
            </a:pPr>
            <a:r>
              <a:rPr lang="zh-CN" altLang="en-US" sz="2000" dirty="0">
                <a:solidFill>
                  <a:prstClr val="black"/>
                </a:solidFill>
                <a:latin typeface="宋体" panose="02010600030101010101" pitchFamily="2" charset="-122"/>
              </a:rPr>
              <a:t>标准不确定度：</a:t>
            </a:r>
          </a:p>
        </p:txBody>
      </p:sp>
    </p:spTree>
    <p:extLst>
      <p:ext uri="{BB962C8B-B14F-4D97-AF65-F5344CB8AC3E}">
        <p14:creationId xmlns:p14="http://schemas.microsoft.com/office/powerpoint/2010/main" val="255725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7711" y="503068"/>
            <a:ext cx="8766313" cy="346249"/>
            <a:chOff x="427383" y="763200"/>
            <a:chExt cx="11688417" cy="461665"/>
          </a:xfrm>
        </p:grpSpPr>
        <p:sp>
          <p:nvSpPr>
            <p:cNvPr id="3" name="矩形 2"/>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5" name="Text Box 88"/>
          <p:cNvSpPr txBox="1">
            <a:spLocks noChangeArrowheads="1"/>
          </p:cNvSpPr>
          <p:nvPr/>
        </p:nvSpPr>
        <p:spPr bwMode="gray">
          <a:xfrm>
            <a:off x="377699" y="260648"/>
            <a:ext cx="550754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3200" b="1" dirty="0">
                <a:solidFill>
                  <a:srgbClr val="0070C0"/>
                </a:solidFill>
                <a:latin typeface="宋体" panose="02010600030101010101" pitchFamily="2" charset="-122"/>
                <a:ea typeface="宋体" panose="02010600030101010101" pitchFamily="2" charset="-122"/>
              </a:rPr>
              <a:t>标准不确定度的</a:t>
            </a:r>
            <a:r>
              <a:rPr lang="en-US" altLang="zh-CN" sz="3200" b="1" dirty="0">
                <a:solidFill>
                  <a:srgbClr val="0070C0"/>
                </a:solidFill>
                <a:latin typeface="宋体" panose="02010600030101010101" pitchFamily="2" charset="-122"/>
                <a:ea typeface="宋体" panose="02010600030101010101" pitchFamily="2" charset="-122"/>
              </a:rPr>
              <a:t>B</a:t>
            </a:r>
            <a:r>
              <a:rPr lang="zh-CN" altLang="en-US" sz="3200" b="1" dirty="0">
                <a:solidFill>
                  <a:srgbClr val="0070C0"/>
                </a:solidFill>
                <a:latin typeface="宋体" panose="02010600030101010101" pitchFamily="2" charset="-122"/>
                <a:ea typeface="宋体" panose="02010600030101010101" pitchFamily="2" charset="-122"/>
              </a:rPr>
              <a:t>类评定</a:t>
            </a:r>
          </a:p>
        </p:txBody>
      </p:sp>
      <p:sp>
        <p:nvSpPr>
          <p:cNvPr id="9" name="文本框 8">
            <a:extLst>
              <a:ext uri="{FF2B5EF4-FFF2-40B4-BE49-F238E27FC236}">
                <a16:creationId xmlns:a16="http://schemas.microsoft.com/office/drawing/2014/main" id="{3536B180-78BB-0A3F-CFFE-05EAE509419D}"/>
              </a:ext>
            </a:extLst>
          </p:cNvPr>
          <p:cNvSpPr txBox="1"/>
          <p:nvPr/>
        </p:nvSpPr>
        <p:spPr>
          <a:xfrm>
            <a:off x="377699" y="1030949"/>
            <a:ext cx="8561637" cy="5149102"/>
          </a:xfrm>
          <a:prstGeom prst="rect">
            <a:avLst/>
          </a:prstGeom>
          <a:noFill/>
        </p:spPr>
        <p:txBody>
          <a:bodyPr wrap="square">
            <a:spAutoFit/>
          </a:bodyPr>
          <a:lstStyle/>
          <a:p>
            <a:pPr algn="l">
              <a:lnSpc>
                <a:spcPct val="120000"/>
              </a:lnSpc>
              <a:buFont typeface="+mj-lt"/>
              <a:buAutoNum type="arabicPeriod"/>
            </a:pPr>
            <a:r>
              <a:rPr lang="en-US" altLang="zh-CN" sz="2400" b="1" i="0" dirty="0">
                <a:effectLst/>
                <a:latin typeface="Times New Roman" panose="02020603050405020304" pitchFamily="18" charset="0"/>
                <a:ea typeface="宋体" panose="02010600030101010101" pitchFamily="2" charset="-122"/>
                <a:cs typeface="Times New Roman" panose="02020603050405020304" pitchFamily="18" charset="0"/>
              </a:rPr>
              <a:t> B</a:t>
            </a: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类评定的定义和应用场景</a:t>
            </a:r>
            <a:r>
              <a:rPr lang="zh-CN" altLang="en-US" sz="2400" b="0" i="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b="0" i="0" dirty="0">
              <a:effectLst/>
              <a:latin typeface="Times New Roman" panose="02020603050405020304" pitchFamily="18" charset="0"/>
              <a:ea typeface="宋体" panose="02010600030101010101" pitchFamily="2" charset="-122"/>
              <a:cs typeface="Times New Roman" panose="02020603050405020304" pitchFamily="18" charset="0"/>
            </a:endParaRPr>
          </a:p>
          <a:p>
            <a:pPr marL="828000" lvl="1" indent="-288000">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用</a:t>
            </a:r>
            <a:r>
              <a:rPr lang="zh-CN" altLang="en-US" sz="2000" i="0" dirty="0">
                <a:effectLst/>
                <a:latin typeface="Times New Roman" panose="02020603050405020304" pitchFamily="18" charset="0"/>
                <a:ea typeface="宋体" panose="02010600030101010101" pitchFamily="2" charset="-122"/>
                <a:cs typeface="Times New Roman" panose="02020603050405020304" pitchFamily="18" charset="0"/>
              </a:rPr>
              <a:t>不同于测量不确定度 </a:t>
            </a:r>
            <a:r>
              <a:rPr lang="en-US" altLang="zh-CN" sz="2000" i="0" dirty="0">
                <a:effectLst/>
                <a:latin typeface="Times New Roman" panose="02020603050405020304" pitchFamily="18" charset="0"/>
                <a:ea typeface="宋体" panose="02010600030101010101" pitchFamily="2" charset="-122"/>
                <a:cs typeface="Times New Roman" panose="02020603050405020304" pitchFamily="18" charset="0"/>
              </a:rPr>
              <a:t>A </a:t>
            </a:r>
            <a:r>
              <a:rPr lang="zh-CN" altLang="en-US" sz="2000" i="0" dirty="0">
                <a:effectLst/>
                <a:latin typeface="Times New Roman" panose="02020603050405020304" pitchFamily="18" charset="0"/>
                <a:ea typeface="宋体" panose="02010600030101010101" pitchFamily="2" charset="-122"/>
                <a:cs typeface="Times New Roman" panose="02020603050405020304" pitchFamily="18" charset="0"/>
              </a:rPr>
              <a:t>类评定的方法</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对测量不确定度分量进行的评定</a:t>
            </a:r>
          </a:p>
          <a:p>
            <a:pPr marL="828000" lvl="1" indent="-28800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用于当被测量的估计值不是由重复观测得到的情况。</a:t>
            </a:r>
          </a:p>
          <a:p>
            <a:pPr marL="828000" lvl="1" indent="-28800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适用于缺乏重复观测数据的情况下评估测量不确定度。</a:t>
            </a:r>
            <a:endPar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endParaRPr>
          </a:p>
          <a:p>
            <a:pPr algn="l">
              <a:lnSpc>
                <a:spcPct val="120000"/>
              </a:lnSpc>
              <a:spcBef>
                <a:spcPts val="1800"/>
              </a:spcBef>
              <a:buFont typeface="+mj-lt"/>
              <a:buAutoNum type="arabicPeriod"/>
            </a:pPr>
            <a:r>
              <a:rPr lang="en-US" altLang="zh-CN" sz="2400" b="1" i="0" dirty="0">
                <a:effectLst/>
                <a:latin typeface="Times New Roman" panose="02020603050405020304" pitchFamily="18" charset="0"/>
                <a:ea typeface="宋体" panose="02010600030101010101" pitchFamily="2" charset="-122"/>
                <a:cs typeface="Times New Roman" panose="02020603050405020304" pitchFamily="18" charset="0"/>
              </a:rPr>
              <a:t> B</a:t>
            </a: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类评定依赖于各种非实验性的信息源</a:t>
            </a:r>
            <a:r>
              <a:rPr lang="zh-CN" altLang="en-US" sz="24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历史测量数据。</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校准证书、认证数据</a:t>
            </a:r>
            <a:endPar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endParaRP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制造商技术说明</a:t>
            </a:r>
            <a:endPar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endParaRP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技术经验</a:t>
            </a:r>
            <a:endPar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endParaRP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参考手册数据</a:t>
            </a:r>
            <a:endParaRPr lang="en-US" altLang="zh-CN" sz="2400" b="0" i="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2250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D98B-1884-5710-9D24-5F59A00DACD0}"/>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B182FFBA-3162-DE81-FB98-39AC75EBC07E}"/>
              </a:ext>
            </a:extLst>
          </p:cNvPr>
          <p:cNvGrpSpPr/>
          <p:nvPr/>
        </p:nvGrpSpPr>
        <p:grpSpPr>
          <a:xfrm>
            <a:off x="377711" y="503068"/>
            <a:ext cx="8766313" cy="346249"/>
            <a:chOff x="427383" y="763200"/>
            <a:chExt cx="11688417" cy="461665"/>
          </a:xfrm>
        </p:grpSpPr>
        <p:sp>
          <p:nvSpPr>
            <p:cNvPr id="3" name="矩形 2">
              <a:extLst>
                <a:ext uri="{FF2B5EF4-FFF2-40B4-BE49-F238E27FC236}">
                  <a16:creationId xmlns:a16="http://schemas.microsoft.com/office/drawing/2014/main" id="{37AADE49-1855-AD0D-CAA2-5E6FC95C5964}"/>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D8B61761-2CCE-B094-7049-37BEDA161D01}"/>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5" name="Text Box 88">
            <a:extLst>
              <a:ext uri="{FF2B5EF4-FFF2-40B4-BE49-F238E27FC236}">
                <a16:creationId xmlns:a16="http://schemas.microsoft.com/office/drawing/2014/main" id="{96D4A7C6-6C35-1EA2-DE0F-7295B356F2AA}"/>
              </a:ext>
            </a:extLst>
          </p:cNvPr>
          <p:cNvSpPr txBox="1">
            <a:spLocks noChangeArrowheads="1"/>
          </p:cNvSpPr>
          <p:nvPr/>
        </p:nvSpPr>
        <p:spPr bwMode="gray">
          <a:xfrm>
            <a:off x="377699" y="260648"/>
            <a:ext cx="550754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3200" b="1" dirty="0">
                <a:solidFill>
                  <a:srgbClr val="0070C0"/>
                </a:solidFill>
                <a:latin typeface="宋体" panose="02010600030101010101" pitchFamily="2" charset="-122"/>
                <a:ea typeface="宋体" panose="02010600030101010101" pitchFamily="2" charset="-122"/>
              </a:rPr>
              <a:t>标准不确定度的</a:t>
            </a:r>
            <a:r>
              <a:rPr lang="en-US" altLang="zh-CN" sz="3200" b="1" dirty="0">
                <a:solidFill>
                  <a:srgbClr val="0070C0"/>
                </a:solidFill>
                <a:latin typeface="宋体" panose="02010600030101010101" pitchFamily="2" charset="-122"/>
                <a:ea typeface="宋体" panose="02010600030101010101" pitchFamily="2" charset="-122"/>
              </a:rPr>
              <a:t>B</a:t>
            </a:r>
            <a:r>
              <a:rPr lang="zh-CN" altLang="en-US" sz="3200" b="1" dirty="0">
                <a:solidFill>
                  <a:srgbClr val="0070C0"/>
                </a:solidFill>
                <a:latin typeface="宋体" panose="02010600030101010101" pitchFamily="2" charset="-122"/>
                <a:ea typeface="宋体" panose="02010600030101010101" pitchFamily="2" charset="-122"/>
              </a:rPr>
              <a:t>类评定</a:t>
            </a:r>
          </a:p>
        </p:txBody>
      </p:sp>
      <p:sp>
        <p:nvSpPr>
          <p:cNvPr id="9" name="文本框 8">
            <a:extLst>
              <a:ext uri="{FF2B5EF4-FFF2-40B4-BE49-F238E27FC236}">
                <a16:creationId xmlns:a16="http://schemas.microsoft.com/office/drawing/2014/main" id="{539D0550-8019-C2AD-0DE6-EFB0523F0E09}"/>
              </a:ext>
            </a:extLst>
          </p:cNvPr>
          <p:cNvSpPr txBox="1"/>
          <p:nvPr/>
        </p:nvSpPr>
        <p:spPr>
          <a:xfrm>
            <a:off x="384348" y="1068661"/>
            <a:ext cx="8204824" cy="3544112"/>
          </a:xfrm>
          <a:prstGeom prst="rect">
            <a:avLst/>
          </a:prstGeom>
          <a:noFill/>
        </p:spPr>
        <p:txBody>
          <a:bodyPr wrap="square">
            <a:spAutoFit/>
          </a:bodyPr>
          <a:lstStyle/>
          <a:p>
            <a:pPr marL="342900" indent="-342900" algn="l">
              <a:lnSpc>
                <a:spcPct val="120000"/>
              </a:lnSpc>
              <a:buFont typeface="+mj-lt"/>
              <a:buAutoNum type="arabicPeriod" startAt="3"/>
            </a:pP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评定方法的特点</a:t>
            </a:r>
            <a:r>
              <a:rPr lang="zh-CN" altLang="en-US" sz="24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5200" lvl="1" indent="-288000" algn="l">
              <a:lnSpc>
                <a:spcPct val="120000"/>
              </a:lnSpc>
            </a:pP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需要合理利用可用信息，并依赖经验和对相关知识的理解进行评估。</a:t>
            </a:r>
          </a:p>
          <a:p>
            <a:pPr marL="745200" lvl="1" indent="-288000" algn="l">
              <a:lnSpc>
                <a:spcPct val="120000"/>
              </a:lnSpc>
            </a:pP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不直接基于实验数据，而是依靠多种信息源进行合理推断。</a:t>
            </a:r>
            <a:endPar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l">
              <a:lnSpc>
                <a:spcPct val="120000"/>
              </a:lnSpc>
              <a:spcBef>
                <a:spcPts val="1800"/>
              </a:spcBef>
              <a:buFont typeface="+mj-lt"/>
              <a:buAutoNum type="arabicPeriod" startAt="3"/>
            </a:pP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b="1" i="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en-US" sz="2400" b="1" i="0" dirty="0">
                <a:effectLst/>
                <a:latin typeface="Times New Roman" panose="02020603050405020304" pitchFamily="18" charset="0"/>
                <a:ea typeface="宋体" panose="02010600030101010101" pitchFamily="2" charset="-122"/>
                <a:cs typeface="Times New Roman" panose="02020603050405020304" pitchFamily="18" charset="0"/>
              </a:rPr>
              <a:t>类评定的关系</a:t>
            </a:r>
            <a:r>
              <a:rPr lang="zh-CN" altLang="en-US" sz="24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56000" lvl="1" indent="-288000" algn="l">
              <a:lnSpc>
                <a:spcPct val="120000"/>
              </a:lnSpc>
              <a:spcBef>
                <a:spcPts val="600"/>
              </a:spcBef>
            </a:pP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当</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A</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类数据基于较少的观测次数时，</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类评定可以同样可靠。</a:t>
            </a:r>
          </a:p>
          <a:p>
            <a:pPr marL="756000" lvl="1" indent="-288000" algn="l">
              <a:lnSpc>
                <a:spcPct val="120000"/>
              </a:lnSpc>
              <a:spcBef>
                <a:spcPts val="600"/>
              </a:spcBef>
            </a:pP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在缺乏充分实验数据的情况下，</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B</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类评定对于确保测量结果的完整性和可靠性至关重要。</a:t>
            </a:r>
          </a:p>
        </p:txBody>
      </p:sp>
    </p:spTree>
    <p:extLst>
      <p:ext uri="{BB962C8B-B14F-4D97-AF65-F5344CB8AC3E}">
        <p14:creationId xmlns:p14="http://schemas.microsoft.com/office/powerpoint/2010/main" val="1964920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3551" y="503067"/>
            <a:ext cx="8766313" cy="346249"/>
            <a:chOff x="427383" y="763200"/>
            <a:chExt cx="11688417" cy="461665"/>
          </a:xfrm>
        </p:grpSpPr>
        <p:sp>
          <p:nvSpPr>
            <p:cNvPr id="3" name="矩形 2"/>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4" name="矩形 3"/>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5" name="Text Box 88"/>
          <p:cNvSpPr txBox="1">
            <a:spLocks noChangeArrowheads="1"/>
          </p:cNvSpPr>
          <p:nvPr/>
        </p:nvSpPr>
        <p:spPr bwMode="gray">
          <a:xfrm>
            <a:off x="323543" y="260648"/>
            <a:ext cx="550754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测量过程中的常见分布</a:t>
            </a:r>
            <a:r>
              <a:rPr lang="en-US" altLang="zh-CN" sz="2800" b="1" dirty="0">
                <a:solidFill>
                  <a:srgbClr val="5B9BD5"/>
                </a:solidFill>
                <a:latin typeface="宋体" panose="02010600030101010101" pitchFamily="2" charset="-122"/>
                <a:ea typeface="宋体" panose="02010600030101010101" pitchFamily="2" charset="-122"/>
              </a:rPr>
              <a:t>:</a:t>
            </a:r>
            <a:r>
              <a:rPr lang="zh-CN" altLang="en-US" sz="2800" b="1" dirty="0">
                <a:solidFill>
                  <a:srgbClr val="5B9BD5"/>
                </a:solidFill>
                <a:latin typeface="宋体" panose="02010600030101010101" pitchFamily="2" charset="-122"/>
                <a:ea typeface="宋体" panose="02010600030101010101" pitchFamily="2" charset="-122"/>
              </a:rPr>
              <a:t>正态</a:t>
            </a: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62D02B6F-AE96-352F-D42C-A741C57550CE}"/>
                  </a:ext>
                </a:extLst>
              </p:cNvPr>
              <p:cNvSpPr txBox="1"/>
              <p:nvPr/>
            </p:nvSpPr>
            <p:spPr>
              <a:xfrm>
                <a:off x="755576" y="1381670"/>
                <a:ext cx="2822275" cy="7779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000" i="1" smtClean="0">
                          <a:latin typeface="Cambria Math" panose="02040503050406030204" pitchFamily="18" charset="0"/>
                        </a:rPr>
                        <m:t>𝑓</m:t>
                      </m:r>
                      <m:d>
                        <m:dPr>
                          <m:ctrlPr>
                            <a:rPr lang="zh-CN" altLang="en-US" sz="2000" i="1">
                              <a:latin typeface="Cambria Math" panose="02040503050406030204" pitchFamily="18" charset="0"/>
                            </a:rPr>
                          </m:ctrlPr>
                        </m:dPr>
                        <m:e>
                          <m:r>
                            <a:rPr lang="zh-CN" altLang="en-US" sz="2000" i="1">
                              <a:latin typeface="Cambria Math" panose="02040503050406030204" pitchFamily="18" charset="0"/>
                            </a:rPr>
                            <m:t>𝛿</m:t>
                          </m:r>
                        </m:e>
                      </m:d>
                      <m:r>
                        <a:rPr lang="zh-CN" altLang="en-US" sz="2000" i="0">
                          <a:latin typeface="Cambria Math" panose="02040503050406030204" pitchFamily="18" charset="0"/>
                        </a:rPr>
                        <m:t>=</m:t>
                      </m:r>
                      <m:f>
                        <m:fPr>
                          <m:ctrlPr>
                            <a:rPr lang="zh-CN" altLang="en-US" sz="2000" i="1">
                              <a:solidFill>
                                <a:srgbClr val="836967"/>
                              </a:solidFill>
                              <a:latin typeface="Cambria Math" panose="02040503050406030204" pitchFamily="18" charset="0"/>
                            </a:rPr>
                          </m:ctrlPr>
                        </m:fPr>
                        <m:num>
                          <m:r>
                            <a:rPr lang="zh-CN" altLang="en-US" sz="2000" i="0">
                              <a:latin typeface="Cambria Math" panose="02040503050406030204" pitchFamily="18" charset="0"/>
                            </a:rPr>
                            <m:t>1</m:t>
                          </m:r>
                        </m:num>
                        <m:den>
                          <m:rad>
                            <m:radPr>
                              <m:degHide m:val="on"/>
                              <m:ctrlPr>
                                <a:rPr lang="zh-CN" altLang="en-US" sz="2000" i="1">
                                  <a:solidFill>
                                    <a:srgbClr val="836967"/>
                                  </a:solidFill>
                                  <a:latin typeface="Cambria Math" panose="02040503050406030204" pitchFamily="18" charset="0"/>
                                </a:rPr>
                              </m:ctrlPr>
                            </m:radPr>
                            <m:deg/>
                            <m:e>
                              <m:r>
                                <a:rPr lang="zh-CN" altLang="en-US" sz="2000" i="0">
                                  <a:latin typeface="Cambria Math" panose="02040503050406030204" pitchFamily="18" charset="0"/>
                                </a:rPr>
                                <m:t>2</m:t>
                              </m:r>
                              <m:r>
                                <a:rPr lang="zh-CN" altLang="en-US" sz="2000" i="1">
                                  <a:latin typeface="Cambria Math" panose="02040503050406030204" pitchFamily="18" charset="0"/>
                                </a:rPr>
                                <m:t>𝜋</m:t>
                              </m:r>
                            </m:e>
                          </m:rad>
                          <m:r>
                            <a:rPr lang="zh-CN" altLang="en-US" sz="2000" i="1">
                              <a:latin typeface="Cambria Math" panose="02040503050406030204" pitchFamily="18" charset="0"/>
                            </a:rPr>
                            <m:t>𝜎</m:t>
                          </m:r>
                        </m:den>
                      </m:f>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𝑒</m:t>
                          </m:r>
                        </m:e>
                        <m:sup>
                          <m:r>
                            <a:rPr lang="zh-CN" altLang="en-US" sz="2000" i="0">
                              <a:latin typeface="Cambria Math" panose="02040503050406030204" pitchFamily="18" charset="0"/>
                            </a:rPr>
                            <m:t>−</m:t>
                          </m:r>
                          <m:f>
                            <m:fPr>
                              <m:ctrlPr>
                                <a:rPr lang="zh-CN" altLang="en-US" sz="2000" i="1">
                                  <a:solidFill>
                                    <a:srgbClr val="836967"/>
                                  </a:solidFill>
                                  <a:latin typeface="Cambria Math" panose="02040503050406030204" pitchFamily="18" charset="0"/>
                                </a:rPr>
                              </m:ctrlPr>
                            </m:fPr>
                            <m:num>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𝛿</m:t>
                                  </m:r>
                                </m:e>
                                <m:sup>
                                  <m:r>
                                    <a:rPr lang="zh-CN" altLang="en-US" sz="2000" i="0">
                                      <a:latin typeface="Cambria Math" panose="02040503050406030204" pitchFamily="18" charset="0"/>
                                    </a:rPr>
                                    <m:t>2</m:t>
                                  </m:r>
                                </m:sup>
                              </m:sSup>
                            </m:num>
                            <m:den>
                              <m:r>
                                <a:rPr lang="zh-CN" altLang="en-US" sz="2000" i="0">
                                  <a:latin typeface="Cambria Math" panose="02040503050406030204" pitchFamily="18" charset="0"/>
                                </a:rPr>
                                <m:t>2</m:t>
                              </m:r>
                              <m:sSup>
                                <m:sSupPr>
                                  <m:ctrlPr>
                                    <a:rPr lang="zh-CN" altLang="en-US" sz="2000" i="1">
                                      <a:solidFill>
                                        <a:srgbClr val="836967"/>
                                      </a:solidFill>
                                      <a:latin typeface="Cambria Math" panose="02040503050406030204" pitchFamily="18" charset="0"/>
                                    </a:rPr>
                                  </m:ctrlPr>
                                </m:sSupPr>
                                <m:e>
                                  <m:r>
                                    <a:rPr lang="zh-CN" altLang="en-US" sz="2000" i="1">
                                      <a:latin typeface="Cambria Math" panose="02040503050406030204" pitchFamily="18" charset="0"/>
                                    </a:rPr>
                                    <m:t>𝜎</m:t>
                                  </m:r>
                                </m:e>
                                <m:sup>
                                  <m:r>
                                    <a:rPr lang="zh-CN" altLang="en-US" sz="2000" i="0">
                                      <a:latin typeface="Cambria Math" panose="02040503050406030204" pitchFamily="18" charset="0"/>
                                    </a:rPr>
                                    <m:t>2</m:t>
                                  </m:r>
                                </m:sup>
                              </m:sSup>
                            </m:den>
                          </m:f>
                        </m:sup>
                      </m:sSup>
                    </m:oMath>
                  </m:oMathPara>
                </a14:m>
                <a:endParaRPr lang="zh-CN" altLang="en-US" sz="2000" dirty="0"/>
              </a:p>
            </p:txBody>
          </p:sp>
        </mc:Choice>
        <mc:Fallback xmlns="">
          <p:sp>
            <p:nvSpPr>
              <p:cNvPr id="27" name="文本框 26">
                <a:extLst>
                  <a:ext uri="{FF2B5EF4-FFF2-40B4-BE49-F238E27FC236}">
                    <a16:creationId xmlns:a16="http://schemas.microsoft.com/office/drawing/2014/main" id="{62D02B6F-AE96-352F-D42C-A741C57550CE}"/>
                  </a:ext>
                </a:extLst>
              </p:cNvPr>
              <p:cNvSpPr txBox="1">
                <a:spLocks noRot="1" noChangeAspect="1" noMove="1" noResize="1" noEditPoints="1" noAdjustHandles="1" noChangeArrowheads="1" noChangeShapeType="1" noTextEdit="1"/>
              </p:cNvSpPr>
              <p:nvPr/>
            </p:nvSpPr>
            <p:spPr>
              <a:xfrm>
                <a:off x="755576" y="1381670"/>
                <a:ext cx="2822275" cy="777970"/>
              </a:xfrm>
              <a:prstGeom prst="rect">
                <a:avLst/>
              </a:prstGeom>
              <a:blipFill>
                <a:blip r:embed="rId3"/>
                <a:stretch>
                  <a:fillRect/>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F37313E0-A9C0-A172-F19D-57D6ED45B8D8}"/>
              </a:ext>
            </a:extLst>
          </p:cNvPr>
          <p:cNvPicPr>
            <a:picLocks noChangeAspect="1"/>
          </p:cNvPicPr>
          <p:nvPr/>
        </p:nvPicPr>
        <p:blipFill>
          <a:blip r:embed="rId4"/>
          <a:stretch>
            <a:fillRect/>
          </a:stretch>
        </p:blipFill>
        <p:spPr>
          <a:xfrm>
            <a:off x="3486472" y="945648"/>
            <a:ext cx="5519920" cy="2427984"/>
          </a:xfrm>
          <a:prstGeom prst="rect">
            <a:avLst/>
          </a:prstGeom>
        </p:spPr>
      </p:pic>
      <p:sp>
        <p:nvSpPr>
          <p:cNvPr id="8" name="文本框 7">
            <a:extLst>
              <a:ext uri="{FF2B5EF4-FFF2-40B4-BE49-F238E27FC236}">
                <a16:creationId xmlns:a16="http://schemas.microsoft.com/office/drawing/2014/main" id="{E497AF61-E764-F52F-EAF9-0678C9A84E2C}"/>
              </a:ext>
            </a:extLst>
          </p:cNvPr>
          <p:cNvSpPr txBox="1"/>
          <p:nvPr/>
        </p:nvSpPr>
        <p:spPr>
          <a:xfrm>
            <a:off x="5692434" y="3384850"/>
            <a:ext cx="1107996" cy="369332"/>
          </a:xfrm>
          <a:prstGeom prst="rect">
            <a:avLst/>
          </a:prstGeom>
          <a:noFill/>
        </p:spPr>
        <p:txBody>
          <a:bodyPr wrap="none" rtlCol="0">
            <a:spAutoFit/>
          </a:bodyPr>
          <a:lstStyle/>
          <a:p>
            <a:r>
              <a:rPr lang="zh-CN" altLang="en-US" dirty="0"/>
              <a:t>正态分布</a:t>
            </a:r>
          </a:p>
        </p:txBody>
      </p:sp>
      <p:pic>
        <p:nvPicPr>
          <p:cNvPr id="10" name="图片 9">
            <a:extLst>
              <a:ext uri="{FF2B5EF4-FFF2-40B4-BE49-F238E27FC236}">
                <a16:creationId xmlns:a16="http://schemas.microsoft.com/office/drawing/2014/main" id="{BB2A8E69-E1D4-0A49-2CBD-4D1D0CC0D2C4}"/>
              </a:ext>
            </a:extLst>
          </p:cNvPr>
          <p:cNvPicPr>
            <a:picLocks noChangeAspect="1"/>
          </p:cNvPicPr>
          <p:nvPr/>
        </p:nvPicPr>
        <p:blipFill>
          <a:blip r:embed="rId5"/>
          <a:stretch>
            <a:fillRect/>
          </a:stretch>
        </p:blipFill>
        <p:spPr>
          <a:xfrm>
            <a:off x="85832" y="3783142"/>
            <a:ext cx="8920713" cy="1092063"/>
          </a:xfrm>
          <a:prstGeom prst="rect">
            <a:avLst/>
          </a:prstGeom>
        </p:spPr>
      </p:pic>
      <p:sp>
        <p:nvSpPr>
          <p:cNvPr id="12" name="文本框 11">
            <a:extLst>
              <a:ext uri="{FF2B5EF4-FFF2-40B4-BE49-F238E27FC236}">
                <a16:creationId xmlns:a16="http://schemas.microsoft.com/office/drawing/2014/main" id="{204D35D2-8BF8-BEAE-B737-69F57959F747}"/>
              </a:ext>
            </a:extLst>
          </p:cNvPr>
          <p:cNvSpPr txBox="1"/>
          <p:nvPr/>
        </p:nvSpPr>
        <p:spPr>
          <a:xfrm>
            <a:off x="611560" y="920005"/>
            <a:ext cx="4572000" cy="461665"/>
          </a:xfrm>
          <a:prstGeom prst="rect">
            <a:avLst/>
          </a:prstGeom>
          <a:noFill/>
        </p:spPr>
        <p:txBody>
          <a:bodyPr wrap="square">
            <a:spAutoFit/>
          </a:bodyPr>
          <a:lstStyle/>
          <a:p>
            <a:r>
              <a:rPr lang="zh-CN" altLang="en-US" sz="2400" dirty="0"/>
              <a:t>高斯函数</a:t>
            </a: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8E57BD0-06B2-7EDC-19A1-DE4209FA6D73}"/>
                  </a:ext>
                </a:extLst>
              </p:cNvPr>
              <p:cNvSpPr txBox="1"/>
              <p:nvPr/>
            </p:nvSpPr>
            <p:spPr>
              <a:xfrm>
                <a:off x="611560" y="5093466"/>
                <a:ext cx="4572000" cy="461665"/>
              </a:xfrm>
              <a:prstGeom prst="rect">
                <a:avLst/>
              </a:prstGeom>
              <a:noFill/>
            </p:spPr>
            <p:txBody>
              <a:bodyPr wrap="square">
                <a:spAutoFit/>
              </a:bodyPr>
              <a:lstStyle/>
              <a:p>
                <a:r>
                  <a:rPr lang="zh-CN" altLang="en-US" sz="2400" dirty="0"/>
                  <a:t>极限不确定度：</a:t>
                </a:r>
                <a:r>
                  <a:rPr lang="el-GR" altLang="zh-CN" sz="2400" dirty="0">
                    <a:latin typeface="Times New Roman" panose="02020603050405020304" pitchFamily="18" charset="0"/>
                    <a:cs typeface="Times New Roman" panose="02020603050405020304" pitchFamily="18" charset="0"/>
                  </a:rPr>
                  <a:t>Δ</a:t>
                </a:r>
                <a:r>
                  <a:rPr lang="en-US" altLang="zh-CN" sz="2400" dirty="0">
                    <a:latin typeface="Times New Roman" panose="02020603050405020304" pitchFamily="18" charset="0"/>
                    <a:cs typeface="Times New Roman" panose="02020603050405020304" pitchFamily="18" charset="0"/>
                  </a:rPr>
                  <a:t>=3</a:t>
                </a:r>
                <a14:m>
                  <m:oMath xmlns:m="http://schemas.openxmlformats.org/officeDocument/2006/math">
                    <m:r>
                      <a:rPr lang="zh-CN" altLang="en-US" sz="2400" i="1" smtClean="0">
                        <a:latin typeface="Cambria Math" panose="02040503050406030204" pitchFamily="18" charset="0"/>
                      </a:rPr>
                      <m:t>𝜎</m:t>
                    </m:r>
                  </m:oMath>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48E57BD0-06B2-7EDC-19A1-DE4209FA6D73}"/>
                  </a:ext>
                </a:extLst>
              </p:cNvPr>
              <p:cNvSpPr txBox="1">
                <a:spLocks noRot="1" noChangeAspect="1" noMove="1" noResize="1" noEditPoints="1" noAdjustHandles="1" noChangeArrowheads="1" noChangeShapeType="1" noTextEdit="1"/>
              </p:cNvSpPr>
              <p:nvPr/>
            </p:nvSpPr>
            <p:spPr>
              <a:xfrm>
                <a:off x="611560" y="5093466"/>
                <a:ext cx="4572000" cy="461665"/>
              </a:xfrm>
              <a:prstGeom prst="rect">
                <a:avLst/>
              </a:prstGeom>
              <a:blipFill>
                <a:blip r:embed="rId6"/>
                <a:stretch>
                  <a:fillRect l="-2000" t="-14667" b="-32000"/>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855FC7E5-9469-F5C2-8F6F-CEA19CAD458A}"/>
              </a:ext>
            </a:extLst>
          </p:cNvPr>
          <p:cNvSpPr txBox="1"/>
          <p:nvPr/>
        </p:nvSpPr>
        <p:spPr>
          <a:xfrm>
            <a:off x="611560" y="5681519"/>
            <a:ext cx="4572000" cy="461665"/>
          </a:xfrm>
          <a:prstGeom prst="rect">
            <a:avLst/>
          </a:prstGeom>
          <a:noFill/>
        </p:spPr>
        <p:txBody>
          <a:bodyPr wrap="square">
            <a:spAutoFit/>
          </a:bodyPr>
          <a:lstStyle/>
          <a:p>
            <a:r>
              <a:rPr lang="zh-CN" altLang="en-US" sz="2400" dirty="0"/>
              <a:t>标准不确定度：</a:t>
            </a:r>
            <a:r>
              <a:rPr lang="en-US" altLang="zh-CN" sz="2400" i="1" dirty="0">
                <a:latin typeface="Times New Roman" panose="02020603050405020304" pitchFamily="18" charset="0"/>
                <a:cs typeface="Times New Roman" panose="02020603050405020304" pitchFamily="18" charset="0"/>
              </a:rPr>
              <a:t>u</a:t>
            </a:r>
            <a:r>
              <a:rPr lang="en-US" altLang="zh-CN" sz="2400" dirty="0">
                <a:latin typeface="Times New Roman" panose="02020603050405020304" pitchFamily="18" charset="0"/>
                <a:cs typeface="Times New Roman" panose="02020603050405020304" pitchFamily="18" charset="0"/>
              </a:rPr>
              <a:t>=</a:t>
            </a:r>
            <a:r>
              <a:rPr lang="el-GR" altLang="zh-CN" sz="2400" dirty="0">
                <a:latin typeface="Times New Roman" panose="02020603050405020304" pitchFamily="18" charset="0"/>
                <a:cs typeface="Times New Roman" panose="02020603050405020304" pitchFamily="18" charset="0"/>
              </a:rPr>
              <a:t> Δ</a:t>
            </a:r>
            <a:r>
              <a:rPr lang="en-US" altLang="zh-CN" sz="2400" dirty="0">
                <a:latin typeface="Times New Roman" panose="02020603050405020304" pitchFamily="18" charset="0"/>
                <a:cs typeface="Times New Roman" panose="02020603050405020304" pitchFamily="18" charset="0"/>
              </a:rPr>
              <a:t>/3</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978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6FD5D-3E51-6C6C-D802-1CE85BD9989D}"/>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DE7A0BD4-F9A9-A9FA-E368-8834E7A89BAC}"/>
              </a:ext>
            </a:extLst>
          </p:cNvPr>
          <p:cNvGrpSpPr/>
          <p:nvPr/>
        </p:nvGrpSpPr>
        <p:grpSpPr>
          <a:xfrm>
            <a:off x="323551" y="503067"/>
            <a:ext cx="8766313" cy="346249"/>
            <a:chOff x="427383" y="763200"/>
            <a:chExt cx="11688417" cy="461665"/>
          </a:xfrm>
        </p:grpSpPr>
        <p:sp>
          <p:nvSpPr>
            <p:cNvPr id="3" name="矩形 2">
              <a:extLst>
                <a:ext uri="{FF2B5EF4-FFF2-40B4-BE49-F238E27FC236}">
                  <a16:creationId xmlns:a16="http://schemas.microsoft.com/office/drawing/2014/main" id="{74A327D5-826E-0E29-60F8-073634CECA9D}"/>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3442903-D134-4E26-B45E-1B830C28957F}"/>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5" name="Text Box 88">
            <a:extLst>
              <a:ext uri="{FF2B5EF4-FFF2-40B4-BE49-F238E27FC236}">
                <a16:creationId xmlns:a16="http://schemas.microsoft.com/office/drawing/2014/main" id="{4E1792BA-D75B-71AB-5D3C-B2A5354B77B0}"/>
              </a:ext>
            </a:extLst>
          </p:cNvPr>
          <p:cNvSpPr txBox="1">
            <a:spLocks noChangeArrowheads="1"/>
          </p:cNvSpPr>
          <p:nvPr/>
        </p:nvSpPr>
        <p:spPr bwMode="gray">
          <a:xfrm>
            <a:off x="323543" y="260648"/>
            <a:ext cx="550754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测量过程中的常见分布</a:t>
            </a:r>
            <a:r>
              <a:rPr lang="en-US" altLang="zh-CN" sz="2800" b="1" dirty="0">
                <a:solidFill>
                  <a:srgbClr val="5B9BD5"/>
                </a:solidFill>
                <a:latin typeface="宋体" panose="02010600030101010101" pitchFamily="2" charset="-122"/>
                <a:ea typeface="宋体" panose="02010600030101010101" pitchFamily="2" charset="-122"/>
              </a:rPr>
              <a:t>:</a:t>
            </a:r>
            <a:r>
              <a:rPr lang="zh-CN" altLang="en-US" sz="2800" b="1" dirty="0">
                <a:solidFill>
                  <a:srgbClr val="5B9BD5"/>
                </a:solidFill>
                <a:latin typeface="宋体" panose="02010600030101010101" pitchFamily="2" charset="-122"/>
                <a:ea typeface="宋体" panose="02010600030101010101" pitchFamily="2" charset="-122"/>
              </a:rPr>
              <a:t>正态</a:t>
            </a:r>
          </a:p>
        </p:txBody>
      </p:sp>
      <p:sp>
        <p:nvSpPr>
          <p:cNvPr id="29" name="文本框 28">
            <a:extLst>
              <a:ext uri="{FF2B5EF4-FFF2-40B4-BE49-F238E27FC236}">
                <a16:creationId xmlns:a16="http://schemas.microsoft.com/office/drawing/2014/main" id="{B1383BF7-A758-66A6-CF48-87D6616AF891}"/>
              </a:ext>
            </a:extLst>
          </p:cNvPr>
          <p:cNvSpPr txBox="1"/>
          <p:nvPr/>
        </p:nvSpPr>
        <p:spPr>
          <a:xfrm>
            <a:off x="2195736" y="2549822"/>
            <a:ext cx="4968552" cy="461665"/>
          </a:xfrm>
          <a:prstGeom prst="rect">
            <a:avLst/>
          </a:prstGeom>
          <a:noFill/>
        </p:spPr>
        <p:txBody>
          <a:bodyPr wrap="square">
            <a:spAutoFit/>
          </a:bodyPr>
          <a:lstStyle/>
          <a:p>
            <a:r>
              <a:rPr lang="en-US" altLang="zh-CN" sz="2400" i="1" dirty="0">
                <a:effectLst/>
                <a:latin typeface="Times New Roman" panose="02020603050405020304" pitchFamily="18" charset="0"/>
                <a:ea typeface="Times New Roman" panose="02020603050405020304" pitchFamily="18" charset="0"/>
              </a:rPr>
              <a:t>u</a:t>
            </a:r>
            <a:r>
              <a:rPr lang="en-US" altLang="zh-CN" sz="2400" i="1" baseline="-25000" dirty="0">
                <a:effectLst/>
                <a:latin typeface="Times New Roman" panose="02020603050405020304" pitchFamily="18" charset="0"/>
                <a:ea typeface="Times New Roman" panose="02020603050405020304" pitchFamily="18" charset="0"/>
              </a:rPr>
              <a:t>c</a:t>
            </a:r>
            <a:r>
              <a:rPr lang="en-US" altLang="zh-CN" sz="2400" dirty="0">
                <a:effectLst/>
                <a:latin typeface="Times New Roman" panose="02020603050405020304" pitchFamily="18" charset="0"/>
                <a:ea typeface="Times New Roman" panose="02020603050405020304" pitchFamily="18" charset="0"/>
              </a:rPr>
              <a:t> </a:t>
            </a:r>
            <a:r>
              <a:rPr lang="en-US" altLang="zh-CN" sz="2400" dirty="0">
                <a:effectLst/>
                <a:latin typeface="Symbol" panose="05050102010706020507" pitchFamily="18" charset="2"/>
                <a:ea typeface="Symbol" panose="05050102010706020507" pitchFamily="18" charset="2"/>
                <a:cs typeface="Times New Roman" panose="02020603050405020304" pitchFamily="18" charset="0"/>
              </a:rPr>
              <a:t>=</a:t>
            </a:r>
            <a:r>
              <a:rPr lang="en-US" altLang="zh-CN" sz="2400" spc="-125" dirty="0">
                <a:effectLst/>
                <a:latin typeface="Times New Roman" panose="02020603050405020304" pitchFamily="18" charset="0"/>
                <a:ea typeface="Times New Roman" panose="02020603050405020304" pitchFamily="18" charset="0"/>
              </a:rPr>
              <a:t> </a:t>
            </a:r>
            <a:r>
              <a:rPr lang="en-US" altLang="zh-CN" sz="2400" dirty="0">
                <a:effectLst/>
                <a:latin typeface="Times New Roman" panose="02020603050405020304" pitchFamily="18" charset="0"/>
                <a:ea typeface="Times New Roman" panose="02020603050405020304" pitchFamily="18" charset="0"/>
              </a:rPr>
              <a:t>0.004 mm / 3 = 0.0013 mm</a:t>
            </a:r>
            <a:r>
              <a:rPr lang="en-US" altLang="zh-CN" sz="2400" i="1" spc="-10" dirty="0">
                <a:effectLst/>
                <a:latin typeface="Times New Roman" panose="02020603050405020304" pitchFamily="18" charset="0"/>
                <a:ea typeface="Times New Roman" panose="02020603050405020304" pitchFamily="18" charset="0"/>
              </a:rPr>
              <a:t> </a:t>
            </a:r>
            <a:endParaRPr lang="zh-CN" altLang="en-US" sz="2400" dirty="0"/>
          </a:p>
        </p:txBody>
      </p:sp>
      <p:sp>
        <p:nvSpPr>
          <p:cNvPr id="6" name="文本框 5">
            <a:extLst>
              <a:ext uri="{FF2B5EF4-FFF2-40B4-BE49-F238E27FC236}">
                <a16:creationId xmlns:a16="http://schemas.microsoft.com/office/drawing/2014/main" id="{0B57E40D-8006-8235-D837-AADCAC20F03C}"/>
              </a:ext>
            </a:extLst>
          </p:cNvPr>
          <p:cNvSpPr txBox="1"/>
          <p:nvPr/>
        </p:nvSpPr>
        <p:spPr>
          <a:xfrm>
            <a:off x="394048" y="1049729"/>
            <a:ext cx="8393595" cy="1128579"/>
          </a:xfrm>
          <a:prstGeom prst="rect">
            <a:avLst/>
          </a:prstGeom>
          <a:noFill/>
        </p:spPr>
        <p:txBody>
          <a:bodyPr wrap="square">
            <a:spAutoFit/>
          </a:bodyPr>
          <a:lstStyle/>
          <a:p>
            <a:pPr algn="just">
              <a:lnSpc>
                <a:spcPct val="150000"/>
              </a:lnSpc>
            </a:pPr>
            <a:r>
              <a:rPr lang="zh-CN" altLang="zh-CN" sz="2400" spc="-1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示例</a:t>
            </a:r>
            <a:r>
              <a:rPr lang="zh-CN" altLang="zh-CN" sz="2400" spc="-1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400" spc="-10" dirty="0">
                <a:latin typeface="Times New Roman" panose="02020603050405020304" pitchFamily="18" charset="0"/>
                <a:cs typeface="Times New Roman" panose="02020603050405020304" pitchFamily="18" charset="0"/>
              </a:rPr>
              <a:t>仪器出厂说明给出：千分尺的仪器允差为</a:t>
            </a:r>
            <a:r>
              <a:rPr lang="en-US" altLang="zh-CN" sz="2400" spc="-10" dirty="0">
                <a:latin typeface="Times New Roman" panose="02020603050405020304" pitchFamily="18" charset="0"/>
                <a:cs typeface="Times New Roman" panose="02020603050405020304" pitchFamily="18" charset="0"/>
              </a:rPr>
              <a:t>0.004 mm</a:t>
            </a:r>
            <a:r>
              <a:rPr lang="zh-CN" altLang="en-US" sz="2400" spc="-10" dirty="0">
                <a:latin typeface="Times New Roman" panose="02020603050405020304" pitchFamily="18" charset="0"/>
                <a:cs typeface="Times New Roman" panose="02020603050405020304" pitchFamily="18" charset="0"/>
              </a:rPr>
              <a:t>，服从正态分布，则用该千分尺测量时引入的标准不确定度：</a:t>
            </a:r>
            <a:endParaRPr lang="zh-CN" altLang="en-US" sz="2400" dirty="0"/>
          </a:p>
        </p:txBody>
      </p:sp>
    </p:spTree>
    <p:extLst>
      <p:ext uri="{BB962C8B-B14F-4D97-AF65-F5344CB8AC3E}">
        <p14:creationId xmlns:p14="http://schemas.microsoft.com/office/powerpoint/2010/main" val="248192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370520" y="342920"/>
            <a:ext cx="4873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测量过程中的常见分布：矩形</a:t>
            </a:r>
            <a:endParaRPr lang="en-US" altLang="zh-CN" sz="2800" b="1" dirty="0">
              <a:solidFill>
                <a:srgbClr val="5B9BD5"/>
              </a:solidFill>
              <a:latin typeface="宋体" panose="02010600030101010101" pitchFamily="2" charset="-122"/>
              <a:ea typeface="宋体" panose="02010600030101010101" pitchFamily="2" charset="-122"/>
            </a:endParaRPr>
          </a:p>
        </p:txBody>
      </p:sp>
      <p:grpSp>
        <p:nvGrpSpPr>
          <p:cNvPr id="3" name="组合 2"/>
          <p:cNvGrpSpPr/>
          <p:nvPr/>
        </p:nvGrpSpPr>
        <p:grpSpPr>
          <a:xfrm>
            <a:off x="429891" y="562517"/>
            <a:ext cx="8766313" cy="346249"/>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3" name="灯片编号占位符 2"/>
          <p:cNvSpPr>
            <a:spLocks noGrp="1"/>
          </p:cNvSpPr>
          <p:nvPr>
            <p:ph type="sldNum" sz="quarter" idx="12"/>
          </p:nvPr>
        </p:nvSpPr>
        <p:spPr>
          <a:xfrm>
            <a:off x="8388424" y="5593050"/>
            <a:ext cx="288032" cy="230508"/>
          </a:xfrm>
        </p:spPr>
        <p:txBody>
          <a:bodyPr/>
          <a:lstStyle/>
          <a:p>
            <a:pPr defTabSz="514350" eaLnBrk="1" fontAlgn="auto" hangingPunct="1">
              <a:spcBef>
                <a:spcPts val="0"/>
              </a:spcBef>
              <a:spcAft>
                <a:spcPts val="0"/>
              </a:spcAft>
            </a:pPr>
            <a:fld id="{49AE70B2-8BF9-45C0-BB95-33D1B9D3A854}" type="slidenum">
              <a:rPr lang="zh-CN" altLang="en-US">
                <a:solidFill>
                  <a:srgbClr val="000000">
                    <a:tint val="75000"/>
                  </a:srgbClr>
                </a:solidFill>
                <a:latin typeface="等线" panose="020F0502020204030204"/>
                <a:ea typeface="等线" panose="02010600030101010101" pitchFamily="2" charset="-122"/>
              </a:rPr>
              <a:pPr defTabSz="514350" eaLnBrk="1" fontAlgn="auto" hangingPunct="1">
                <a:spcBef>
                  <a:spcPts val="0"/>
                </a:spcBef>
                <a:spcAft>
                  <a:spcPts val="0"/>
                </a:spcAft>
              </a:pPr>
              <a:t>26</a:t>
            </a:fld>
            <a:endParaRPr lang="zh-CN" altLang="en-US">
              <a:solidFill>
                <a:srgbClr val="000000">
                  <a:tint val="75000"/>
                </a:srgbClr>
              </a:solidFill>
              <a:latin typeface="等线" panose="020F0502020204030204"/>
              <a:ea typeface="等线" panose="02010600030101010101" pitchFamily="2" charset="-122"/>
            </a:endParaRPr>
          </a:p>
        </p:txBody>
      </p:sp>
      <p:pic>
        <p:nvPicPr>
          <p:cNvPr id="6" name="图片 5">
            <a:extLst>
              <a:ext uri="{FF2B5EF4-FFF2-40B4-BE49-F238E27FC236}">
                <a16:creationId xmlns:a16="http://schemas.microsoft.com/office/drawing/2014/main" id="{706ED8FC-7380-0C9C-59DE-4C9CAA7055DE}"/>
              </a:ext>
            </a:extLst>
          </p:cNvPr>
          <p:cNvPicPr>
            <a:picLocks noChangeAspect="1"/>
          </p:cNvPicPr>
          <p:nvPr/>
        </p:nvPicPr>
        <p:blipFill rotWithShape="1">
          <a:blip r:embed="rId2"/>
          <a:srcRect r="3516" b="2886"/>
          <a:stretch/>
        </p:blipFill>
        <p:spPr>
          <a:xfrm>
            <a:off x="1375270" y="908766"/>
            <a:ext cx="4873450" cy="3766363"/>
          </a:xfrm>
          <a:prstGeom prst="rect">
            <a:avLst/>
          </a:prstGeom>
        </p:spPr>
      </p:pic>
      <p:sp>
        <p:nvSpPr>
          <p:cNvPr id="12" name="文本框 11">
            <a:extLst>
              <a:ext uri="{FF2B5EF4-FFF2-40B4-BE49-F238E27FC236}">
                <a16:creationId xmlns:a16="http://schemas.microsoft.com/office/drawing/2014/main" id="{E9A3FF37-3984-A4D0-75B5-8D8CE6AAB55D}"/>
              </a:ext>
            </a:extLst>
          </p:cNvPr>
          <p:cNvSpPr txBox="1"/>
          <p:nvPr/>
        </p:nvSpPr>
        <p:spPr>
          <a:xfrm>
            <a:off x="1623214" y="5226547"/>
            <a:ext cx="2368061" cy="369332"/>
          </a:xfrm>
          <a:prstGeom prst="rect">
            <a:avLst/>
          </a:prstGeom>
          <a:noFill/>
        </p:spPr>
        <p:txBody>
          <a:bodyPr wrap="square">
            <a:spAutoFit/>
          </a:bodyPr>
          <a:lstStyle/>
          <a:p>
            <a:r>
              <a:rPr lang="zh-CN" altLang="en-US" dirty="0">
                <a:solidFill>
                  <a:srgbClr val="FF0000"/>
                </a:solidFill>
                <a:effectLst/>
                <a:ea typeface="宋体" panose="02010600030101010101" pitchFamily="2" charset="-122"/>
                <a:cs typeface="Times New Roman" panose="02020603050405020304" pitchFamily="18" charset="0"/>
              </a:rPr>
              <a:t>置信水平：</a:t>
            </a:r>
            <a:r>
              <a:rPr lang="en-US" altLang="zh-CN" dirty="0">
                <a:solidFill>
                  <a:srgbClr val="FF0000"/>
                </a:solidFill>
                <a:effectLst/>
                <a:ea typeface="宋体" panose="02010600030101010101" pitchFamily="2" charset="-122"/>
                <a:cs typeface="Times New Roman" panose="02020603050405020304" pitchFamily="18" charset="0"/>
              </a:rPr>
              <a:t>0.5773</a:t>
            </a:r>
            <a:endParaRPr lang="zh-CN" altLang="en-US" dirty="0">
              <a:solidFill>
                <a:srgbClr val="FF0000"/>
              </a:solidFill>
            </a:endParaRPr>
          </a:p>
        </p:txBody>
      </p:sp>
    </p:spTree>
    <p:extLst>
      <p:ext uri="{BB962C8B-B14F-4D97-AF65-F5344CB8AC3E}">
        <p14:creationId xmlns:p14="http://schemas.microsoft.com/office/powerpoint/2010/main" val="2977926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BD75-F5B2-785C-7E02-CA987DDE3301}"/>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CBC7B555-5912-F9C5-3140-35B988B3A75E}"/>
              </a:ext>
            </a:extLst>
          </p:cNvPr>
          <p:cNvSpPr txBox="1">
            <a:spLocks noChangeArrowheads="1"/>
          </p:cNvSpPr>
          <p:nvPr/>
        </p:nvSpPr>
        <p:spPr bwMode="auto">
          <a:xfrm>
            <a:off x="370520" y="342920"/>
            <a:ext cx="4873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测量过程中的常见分布：三角</a:t>
            </a:r>
            <a:endParaRPr lang="en-US" altLang="zh-CN" sz="2800" b="1" dirty="0">
              <a:solidFill>
                <a:srgbClr val="5B9BD5"/>
              </a:solidFill>
              <a:latin typeface="宋体" panose="02010600030101010101" pitchFamily="2" charset="-122"/>
              <a:ea typeface="宋体" panose="02010600030101010101" pitchFamily="2" charset="-122"/>
            </a:endParaRPr>
          </a:p>
        </p:txBody>
      </p:sp>
      <p:grpSp>
        <p:nvGrpSpPr>
          <p:cNvPr id="3" name="组合 2">
            <a:extLst>
              <a:ext uri="{FF2B5EF4-FFF2-40B4-BE49-F238E27FC236}">
                <a16:creationId xmlns:a16="http://schemas.microsoft.com/office/drawing/2014/main" id="{DF80F384-5D93-D15F-F669-3B6A3DB87F58}"/>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A2F4A684-B351-D3A9-712F-7E22C0F39884}"/>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CF453DF9-7302-552E-9FFD-9B8188FE06BC}"/>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3" name="灯片编号占位符 2">
            <a:extLst>
              <a:ext uri="{FF2B5EF4-FFF2-40B4-BE49-F238E27FC236}">
                <a16:creationId xmlns:a16="http://schemas.microsoft.com/office/drawing/2014/main" id="{426F86B6-325B-7DE0-DC2D-3A9945C83896}"/>
              </a:ext>
            </a:extLst>
          </p:cNvPr>
          <p:cNvSpPr>
            <a:spLocks noGrp="1"/>
          </p:cNvSpPr>
          <p:nvPr>
            <p:ph type="sldNum" sz="quarter" idx="12"/>
          </p:nvPr>
        </p:nvSpPr>
        <p:spPr>
          <a:xfrm>
            <a:off x="8388424" y="5593050"/>
            <a:ext cx="288032" cy="230508"/>
          </a:xfrm>
        </p:spPr>
        <p:txBody>
          <a:bodyPr/>
          <a:lstStyle/>
          <a:p>
            <a:pPr defTabSz="514350" eaLnBrk="1" fontAlgn="auto" hangingPunct="1">
              <a:spcBef>
                <a:spcPts val="0"/>
              </a:spcBef>
              <a:spcAft>
                <a:spcPts val="0"/>
              </a:spcAft>
            </a:pPr>
            <a:fld id="{49AE70B2-8BF9-45C0-BB95-33D1B9D3A854}" type="slidenum">
              <a:rPr lang="zh-CN" altLang="en-US">
                <a:solidFill>
                  <a:srgbClr val="000000">
                    <a:tint val="75000"/>
                  </a:srgbClr>
                </a:solidFill>
                <a:latin typeface="等线" panose="020F0502020204030204"/>
                <a:ea typeface="等线" panose="02010600030101010101" pitchFamily="2" charset="-122"/>
              </a:rPr>
              <a:pPr defTabSz="514350" eaLnBrk="1" fontAlgn="auto" hangingPunct="1">
                <a:spcBef>
                  <a:spcPts val="0"/>
                </a:spcBef>
                <a:spcAft>
                  <a:spcPts val="0"/>
                </a:spcAft>
              </a:pPr>
              <a:t>27</a:t>
            </a:fld>
            <a:endParaRPr lang="zh-CN" altLang="en-US">
              <a:solidFill>
                <a:srgbClr val="000000">
                  <a:tint val="75000"/>
                </a:srgbClr>
              </a:solidFill>
              <a:latin typeface="等线" panose="020F0502020204030204"/>
              <a:ea typeface="等线" panose="02010600030101010101" pitchFamily="2" charset="-122"/>
            </a:endParaRPr>
          </a:p>
        </p:txBody>
      </p:sp>
      <p:sp>
        <p:nvSpPr>
          <p:cNvPr id="12" name="文本框 11">
            <a:extLst>
              <a:ext uri="{FF2B5EF4-FFF2-40B4-BE49-F238E27FC236}">
                <a16:creationId xmlns:a16="http://schemas.microsoft.com/office/drawing/2014/main" id="{FDF8884E-39F2-E012-F78F-5D6A99FEDDE9}"/>
              </a:ext>
            </a:extLst>
          </p:cNvPr>
          <p:cNvSpPr txBox="1"/>
          <p:nvPr/>
        </p:nvSpPr>
        <p:spPr>
          <a:xfrm>
            <a:off x="1547664" y="4941168"/>
            <a:ext cx="2368061" cy="369332"/>
          </a:xfrm>
          <a:prstGeom prst="rect">
            <a:avLst/>
          </a:prstGeom>
          <a:noFill/>
        </p:spPr>
        <p:txBody>
          <a:bodyPr wrap="square">
            <a:spAutoFit/>
          </a:bodyPr>
          <a:lstStyle/>
          <a:p>
            <a:r>
              <a:rPr lang="zh-CN" altLang="en-US" dirty="0">
                <a:solidFill>
                  <a:srgbClr val="FF0000"/>
                </a:solidFill>
                <a:effectLst/>
                <a:ea typeface="宋体" panose="02010600030101010101" pitchFamily="2" charset="-122"/>
                <a:cs typeface="Times New Roman" panose="02020603050405020304" pitchFamily="18" charset="0"/>
              </a:rPr>
              <a:t>置信水平：</a:t>
            </a:r>
            <a:r>
              <a:rPr lang="en-US" altLang="zh-CN" dirty="0">
                <a:solidFill>
                  <a:srgbClr val="FF0000"/>
                </a:solidFill>
                <a:effectLst/>
                <a:ea typeface="宋体" panose="02010600030101010101" pitchFamily="2" charset="-122"/>
                <a:cs typeface="Times New Roman" panose="02020603050405020304" pitchFamily="18" charset="0"/>
              </a:rPr>
              <a:t>0.65</a:t>
            </a:r>
            <a:endParaRPr lang="zh-CN" altLang="en-US" dirty="0">
              <a:solidFill>
                <a:srgbClr val="FF0000"/>
              </a:solidFill>
            </a:endParaRPr>
          </a:p>
        </p:txBody>
      </p:sp>
      <p:pic>
        <p:nvPicPr>
          <p:cNvPr id="7" name="图片 6">
            <a:extLst>
              <a:ext uri="{FF2B5EF4-FFF2-40B4-BE49-F238E27FC236}">
                <a16:creationId xmlns:a16="http://schemas.microsoft.com/office/drawing/2014/main" id="{92AF1E38-D2DE-37BF-9FBF-8CB0C62BAB27}"/>
              </a:ext>
            </a:extLst>
          </p:cNvPr>
          <p:cNvPicPr>
            <a:picLocks noChangeAspect="1"/>
          </p:cNvPicPr>
          <p:nvPr/>
        </p:nvPicPr>
        <p:blipFill rotWithShape="1">
          <a:blip r:embed="rId2"/>
          <a:srcRect r="3747" b="3200"/>
          <a:stretch/>
        </p:blipFill>
        <p:spPr>
          <a:xfrm>
            <a:off x="1592729" y="898917"/>
            <a:ext cx="5433160" cy="4019866"/>
          </a:xfrm>
          <a:prstGeom prst="rect">
            <a:avLst/>
          </a:prstGeom>
        </p:spPr>
      </p:pic>
    </p:spTree>
    <p:extLst>
      <p:ext uri="{BB962C8B-B14F-4D97-AF65-F5344CB8AC3E}">
        <p14:creationId xmlns:p14="http://schemas.microsoft.com/office/powerpoint/2010/main" val="3304657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429868" y="271174"/>
            <a:ext cx="2169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en-US" altLang="zh-CN" sz="2800" b="1" dirty="0">
                <a:solidFill>
                  <a:srgbClr val="5B9BD5"/>
                </a:solidFill>
                <a:latin typeface="宋体" panose="02010600030101010101" pitchFamily="2" charset="-122"/>
                <a:ea typeface="宋体" panose="02010600030101010101" pitchFamily="2" charset="-122"/>
              </a:rPr>
              <a:t>B</a:t>
            </a:r>
            <a:r>
              <a:rPr lang="zh-CN" altLang="en-US" sz="2800" b="1" dirty="0">
                <a:solidFill>
                  <a:srgbClr val="5B9BD5"/>
                </a:solidFill>
                <a:latin typeface="宋体" panose="02010600030101010101" pitchFamily="2" charset="-122"/>
                <a:ea typeface="宋体" panose="02010600030101010101" pitchFamily="2" charset="-122"/>
              </a:rPr>
              <a:t>类评定示例</a:t>
            </a:r>
          </a:p>
        </p:txBody>
      </p:sp>
      <p:grpSp>
        <p:nvGrpSpPr>
          <p:cNvPr id="3" name="组合 2"/>
          <p:cNvGrpSpPr/>
          <p:nvPr/>
        </p:nvGrpSpPr>
        <p:grpSpPr>
          <a:xfrm>
            <a:off x="429891" y="490509"/>
            <a:ext cx="8766313" cy="346249"/>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ACC4FBC-4281-76AB-5BE2-DFD14727FFB7}"/>
                  </a:ext>
                </a:extLst>
              </p:cNvPr>
              <p:cNvSpPr txBox="1"/>
              <p:nvPr/>
            </p:nvSpPr>
            <p:spPr>
              <a:xfrm>
                <a:off x="356324" y="1126888"/>
                <a:ext cx="8139918" cy="4224875"/>
              </a:xfrm>
              <a:prstGeom prst="rect">
                <a:avLst/>
              </a:prstGeom>
              <a:noFill/>
            </p:spPr>
            <p:txBody>
              <a:bodyPr wrap="square">
                <a:spAutoFit/>
              </a:bodyPr>
              <a:lstStyle/>
              <a:p>
                <a:pPr indent="457200" algn="just">
                  <a:lnSpc>
                    <a:spcPct val="150000"/>
                  </a:lnSpc>
                  <a:spcBef>
                    <a:spcPts val="1200"/>
                  </a:spcBef>
                </a:pPr>
                <a:r>
                  <a:rPr lang="zh-CN" altLang="zh-CN" sz="2000" spc="-1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示例</a:t>
                </a:r>
                <a:r>
                  <a:rPr lang="zh-CN" altLang="zh-CN" sz="2000" spc="-1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t>手册中给出了纯铜在20℃时的线膨胀系数α</a:t>
                </a:r>
                <a:r>
                  <a:rPr lang="zh-CN" altLang="en-US" sz="2000" baseline="-25000" dirty="0"/>
                  <a:t>2</a:t>
                </a:r>
                <a:r>
                  <a:rPr lang="en-US" altLang="zh-CN" sz="2000" baseline="-25000" dirty="0"/>
                  <a:t>0</a:t>
                </a:r>
                <a:r>
                  <a:rPr lang="zh-CN" altLang="en-US" sz="2000" dirty="0"/>
                  <a:t>(Cu)=16.52 x10</a:t>
                </a:r>
                <a:r>
                  <a:rPr lang="en-US" altLang="zh-CN" sz="2000" baseline="30000" dirty="0"/>
                  <a:t>-6 </a:t>
                </a:r>
                <a:r>
                  <a:rPr lang="zh-CN" altLang="en-US" sz="2000" dirty="0"/>
                  <a:t>℃</a:t>
                </a:r>
                <a:r>
                  <a:rPr lang="en-US" altLang="zh-CN" sz="2000" baseline="30000" dirty="0"/>
                  <a:t>-1</a:t>
                </a:r>
                <a:r>
                  <a:rPr lang="zh-CN" altLang="en-US" sz="2000" dirty="0"/>
                  <a:t>，并且指出这个值的误差不应超过 0.40 x 10</a:t>
                </a:r>
                <a:r>
                  <a:rPr lang="en-US" altLang="zh-CN" sz="2000" baseline="30000" dirty="0"/>
                  <a:t>-6 </a:t>
                </a:r>
                <a:r>
                  <a:rPr lang="zh-CN" altLang="en-US" sz="2000" dirty="0"/>
                  <a:t>℃</a:t>
                </a:r>
                <a:r>
                  <a:rPr lang="en-US" altLang="zh-CN" sz="2000" baseline="30000" dirty="0"/>
                  <a:t>-1</a:t>
                </a:r>
                <a:r>
                  <a:rPr lang="zh-CN" altLang="en-US" sz="2000" dirty="0"/>
                  <a:t>。</a:t>
                </a:r>
                <a:endParaRPr lang="en-US" altLang="zh-CN" sz="2000" dirty="0"/>
              </a:p>
              <a:p>
                <a:pPr indent="457200" algn="just">
                  <a:lnSpc>
                    <a:spcPct val="150000"/>
                  </a:lnSpc>
                  <a:spcBef>
                    <a:spcPts val="1200"/>
                  </a:spcBef>
                </a:pPr>
                <a:r>
                  <a:rPr lang="zh-CN" altLang="en-US" sz="2000" dirty="0"/>
                  <a:t>假设α</a:t>
                </a:r>
                <a:r>
                  <a:rPr lang="zh-CN" altLang="en-US" sz="2000" baseline="-25000" dirty="0"/>
                  <a:t>2</a:t>
                </a:r>
                <a:r>
                  <a:rPr lang="en-US" altLang="zh-CN" sz="2000" baseline="-25000" dirty="0"/>
                  <a:t>0</a:t>
                </a:r>
                <a:r>
                  <a:rPr lang="zh-CN" altLang="en-US" sz="2000" dirty="0"/>
                  <a:t>(Cu)的值等概率地分布在 16.12 x 10</a:t>
                </a:r>
                <a:r>
                  <a:rPr lang="en-US" altLang="zh-CN" sz="2000" baseline="30000" dirty="0"/>
                  <a:t>-6 </a:t>
                </a:r>
                <a:r>
                  <a:rPr lang="zh-CN" altLang="en-US" sz="2000" dirty="0"/>
                  <a:t>℃</a:t>
                </a:r>
                <a:r>
                  <a:rPr lang="en-US" altLang="zh-CN" sz="2000" baseline="30000" dirty="0"/>
                  <a:t>-1</a:t>
                </a:r>
                <a:r>
                  <a:rPr lang="zh-CN" altLang="en-US" sz="2000" dirty="0"/>
                  <a:t>到16.92 x 10</a:t>
                </a:r>
                <a:r>
                  <a:rPr lang="en-US" altLang="zh-CN" sz="2000" baseline="30000" dirty="0"/>
                  <a:t>-6 </a:t>
                </a:r>
                <a:r>
                  <a:rPr lang="zh-CN" altLang="en-US" sz="2000" dirty="0"/>
                  <a:t>℃</a:t>
                </a:r>
                <a:r>
                  <a:rPr lang="en-US" altLang="zh-CN" sz="2000" baseline="30000" dirty="0"/>
                  <a:t>-1</a:t>
                </a:r>
                <a:r>
                  <a:rPr lang="zh-CN" altLang="en-US" sz="2000" dirty="0"/>
                  <a:t>的区间内，而且这个值不太可能落在此区间之外。区间的半宽度</a:t>
                </a:r>
                <a:r>
                  <a:rPr lang="en-US" altLang="zh-CN" sz="2000" dirty="0">
                    <a:latin typeface="Times New Roman" panose="02020603050405020304" pitchFamily="18" charset="0"/>
                    <a:cs typeface="Times New Roman" panose="02020603050405020304" pitchFamily="18" charset="0"/>
                  </a:rPr>
                  <a:t>a</a:t>
                </a:r>
                <a:r>
                  <a:rPr lang="zh-CN" altLang="en-US" sz="2000" dirty="0"/>
                  <a:t>=0.40x 10</a:t>
                </a:r>
                <a:r>
                  <a:rPr lang="en-US" altLang="zh-CN" sz="2000" baseline="30000" dirty="0"/>
                  <a:t>-6 </a:t>
                </a:r>
                <a:r>
                  <a:rPr lang="zh-CN" altLang="en-US" sz="2000" dirty="0"/>
                  <a:t>℃</a:t>
                </a:r>
                <a:r>
                  <a:rPr lang="en-US" altLang="zh-CN" sz="2000" baseline="30000" dirty="0"/>
                  <a:t>-1</a:t>
                </a:r>
                <a:r>
                  <a:rPr lang="zh-CN" altLang="en-US" sz="2000" dirty="0"/>
                  <a:t> 。</a:t>
                </a:r>
                <a:endParaRPr lang="en-US" altLang="zh-CN" sz="2000" dirty="0"/>
              </a:p>
              <a:p>
                <a:pPr indent="457200" algn="just">
                  <a:lnSpc>
                    <a:spcPct val="150000"/>
                  </a:lnSpc>
                  <a:spcBef>
                    <a:spcPts val="1200"/>
                  </a:spcBef>
                </a:pPr>
                <a:r>
                  <a:rPr lang="zh-CN" altLang="en-US" sz="2000" dirty="0"/>
                  <a:t>根据对称矩形分布的公式，线膨胀系数α</a:t>
                </a:r>
                <a:r>
                  <a:rPr lang="zh-CN" altLang="en-US" sz="2000" baseline="-25000" dirty="0"/>
                  <a:t>2</a:t>
                </a:r>
                <a:r>
                  <a:rPr lang="en-US" altLang="zh-CN" sz="2000" baseline="-25000" dirty="0"/>
                  <a:t>0</a:t>
                </a:r>
                <a:r>
                  <a:rPr lang="zh-CN" altLang="en-US" sz="2000" dirty="0"/>
                  <a:t>(Cu)的标准不确定度u(α</a:t>
                </a:r>
                <a:r>
                  <a:rPr lang="zh-CN" altLang="en-US" sz="2000" baseline="-25000" dirty="0"/>
                  <a:t>2</a:t>
                </a:r>
                <a:r>
                  <a:rPr lang="en-US" altLang="zh-CN" sz="2000" baseline="-25000" dirty="0"/>
                  <a:t>0</a:t>
                </a:r>
                <a:r>
                  <a:rPr lang="zh-CN" altLang="en-US" sz="2000" dirty="0"/>
                  <a:t>)为：</a:t>
                </a:r>
                <a:endParaRPr lang="en-US" altLang="zh-CN" sz="2000" dirty="0"/>
              </a:p>
              <a:p>
                <a:pPr indent="457200" algn="ctr">
                  <a:lnSpc>
                    <a:spcPct val="150000"/>
                  </a:lnSpc>
                  <a:spcBef>
                    <a:spcPts val="0"/>
                  </a:spcBef>
                </a:pPr>
                <a:r>
                  <a:rPr lang="zh-CN" altLang="en-US" sz="2000" dirty="0"/>
                  <a:t>u(α</a:t>
                </a:r>
                <a:r>
                  <a:rPr lang="zh-CN" altLang="en-US" sz="2000" baseline="-25000" dirty="0"/>
                  <a:t>2</a:t>
                </a:r>
                <a:r>
                  <a:rPr lang="en-US" altLang="zh-CN" sz="2000" baseline="-25000" dirty="0"/>
                  <a:t>0</a:t>
                </a:r>
                <a:r>
                  <a:rPr lang="zh-CN" altLang="en-US" sz="2000" dirty="0"/>
                  <a:t>) = (0.40 x 10</a:t>
                </a:r>
                <a:r>
                  <a:rPr lang="en-US" altLang="zh-CN" sz="2000" baseline="30000" dirty="0"/>
                  <a:t>-6 </a:t>
                </a:r>
                <a:r>
                  <a:rPr lang="zh-CN" altLang="en-US" sz="2000" dirty="0"/>
                  <a:t>℃</a:t>
                </a:r>
                <a:r>
                  <a:rPr lang="en-US" altLang="zh-CN" sz="2000" baseline="30000" dirty="0"/>
                  <a:t>-1</a:t>
                </a:r>
                <a:r>
                  <a:rPr lang="zh-CN" altLang="en-US" sz="2000" dirty="0"/>
                  <a:t>)/</a:t>
                </a:r>
                <a14:m>
                  <m:oMath xmlns:m="http://schemas.openxmlformats.org/officeDocument/2006/math">
                    <m:rad>
                      <m:radPr>
                        <m:degHide m:val="on"/>
                        <m:ctrlPr>
                          <a:rPr lang="zh-CN" altLang="en-US" sz="2000" i="1" dirty="0" smtClean="0">
                            <a:latin typeface="Cambria Math" panose="02040503050406030204" pitchFamily="18" charset="0"/>
                          </a:rPr>
                        </m:ctrlPr>
                      </m:radPr>
                      <m:deg/>
                      <m:e>
                        <m:r>
                          <a:rPr lang="en-US" altLang="zh-CN" sz="2000" b="0" i="1" dirty="0" smtClean="0">
                            <a:latin typeface="Cambria Math" panose="02040503050406030204" pitchFamily="18" charset="0"/>
                          </a:rPr>
                          <m:t>3</m:t>
                        </m:r>
                      </m:e>
                    </m:rad>
                    <m:r>
                      <a:rPr lang="en-US" altLang="zh-CN" sz="2000" b="0" i="1" dirty="0" smtClean="0">
                        <a:latin typeface="Cambria Math" panose="02040503050406030204" pitchFamily="18" charset="0"/>
                      </a:rPr>
                      <m:t> </m:t>
                    </m:r>
                  </m:oMath>
                </a14:m>
                <a:r>
                  <a:rPr lang="zh-CN" altLang="en-US" sz="2000" dirty="0"/>
                  <a:t>≈ 0.23 x 10</a:t>
                </a:r>
                <a:r>
                  <a:rPr lang="en-US" altLang="zh-CN" sz="2000" baseline="30000" dirty="0"/>
                  <a:t>-6 </a:t>
                </a:r>
                <a:r>
                  <a:rPr lang="zh-CN" altLang="en-US" sz="2000" dirty="0"/>
                  <a:t>℃</a:t>
                </a:r>
                <a:r>
                  <a:rPr lang="en-US" altLang="zh-CN" sz="2000" baseline="30000" dirty="0"/>
                  <a:t>-1</a:t>
                </a:r>
                <a:endParaRPr lang="zh-CN" altLang="en-US" sz="2000" dirty="0"/>
              </a:p>
            </p:txBody>
          </p:sp>
        </mc:Choice>
        <mc:Fallback xmlns="">
          <p:sp>
            <p:nvSpPr>
              <p:cNvPr id="10" name="文本框 9">
                <a:extLst>
                  <a:ext uri="{FF2B5EF4-FFF2-40B4-BE49-F238E27FC236}">
                    <a16:creationId xmlns:a16="http://schemas.microsoft.com/office/drawing/2014/main" id="{EACC4FBC-4281-76AB-5BE2-DFD14727FFB7}"/>
                  </a:ext>
                </a:extLst>
              </p:cNvPr>
              <p:cNvSpPr txBox="1">
                <a:spLocks noRot="1" noChangeAspect="1" noMove="1" noResize="1" noEditPoints="1" noAdjustHandles="1" noChangeArrowheads="1" noChangeShapeType="1" noTextEdit="1"/>
              </p:cNvSpPr>
              <p:nvPr/>
            </p:nvSpPr>
            <p:spPr>
              <a:xfrm>
                <a:off x="356324" y="1126888"/>
                <a:ext cx="8139918" cy="4224875"/>
              </a:xfrm>
              <a:prstGeom prst="rect">
                <a:avLst/>
              </a:prstGeom>
              <a:blipFill>
                <a:blip r:embed="rId2"/>
                <a:stretch>
                  <a:fillRect l="-749" r="-7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77911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429868" y="271174"/>
            <a:ext cx="27093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单次测量的情况</a:t>
            </a:r>
          </a:p>
        </p:txBody>
      </p:sp>
      <p:grpSp>
        <p:nvGrpSpPr>
          <p:cNvPr id="3" name="组合 2"/>
          <p:cNvGrpSpPr/>
          <p:nvPr/>
        </p:nvGrpSpPr>
        <p:grpSpPr>
          <a:xfrm>
            <a:off x="429891" y="490509"/>
            <a:ext cx="8766313" cy="346249"/>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6" name="文本框 5">
            <a:extLst>
              <a:ext uri="{FF2B5EF4-FFF2-40B4-BE49-F238E27FC236}">
                <a16:creationId xmlns:a16="http://schemas.microsoft.com/office/drawing/2014/main" id="{7EF419D1-42AA-ADFA-2572-AF652E939408}"/>
              </a:ext>
            </a:extLst>
          </p:cNvPr>
          <p:cNvSpPr txBox="1"/>
          <p:nvPr/>
        </p:nvSpPr>
        <p:spPr>
          <a:xfrm>
            <a:off x="429868" y="5862717"/>
            <a:ext cx="7200800" cy="724109"/>
          </a:xfrm>
          <a:prstGeom prst="rect">
            <a:avLst/>
          </a:prstGeom>
          <a:noFill/>
        </p:spPr>
        <p:txBody>
          <a:bodyPr wrap="square">
            <a:spAutoFit/>
          </a:bodyPr>
          <a:lstStyle/>
          <a:p>
            <a:pPr indent="457200">
              <a:lnSpc>
                <a:spcPct val="120000"/>
              </a:lnSpc>
            </a:pPr>
            <a:r>
              <a:rPr lang="zh-CN" altLang="en-US" dirty="0">
                <a:solidFill>
                  <a:srgbClr val="FF0000"/>
                </a:solidFill>
              </a:rPr>
              <a:t>如果预先没有进行一系列的重复测量，被测量的实验标准差未知，且需对测量值进行标准不确定度评估，应进行重复测量。</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0297273-5C6A-8AA5-85E0-1781C1801369}"/>
                  </a:ext>
                </a:extLst>
              </p:cNvPr>
              <p:cNvSpPr txBox="1"/>
              <p:nvPr/>
            </p:nvSpPr>
            <p:spPr>
              <a:xfrm>
                <a:off x="2479429" y="1056102"/>
                <a:ext cx="4488601" cy="1596014"/>
              </a:xfrm>
              <a:prstGeom prst="rect">
                <a:avLst/>
              </a:prstGeom>
              <a:noFill/>
            </p:spPr>
            <p:txBody>
              <a:bodyPr wrap="none" rtlCol="0">
                <a:spAutoFit/>
              </a:bodyPr>
              <a:lstStyle/>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事先对</a:t>
                </a:r>
                <a:r>
                  <a:rPr lang="en-US" altLang="zh-CN"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dirty="0">
                    <a:latin typeface="Times New Roman" panose="02020603050405020304" pitchFamily="18" charset="0"/>
                    <a:ea typeface="宋体" panose="02010600030101010101" pitchFamily="2" charset="-122"/>
                    <a:cs typeface="Times New Roman" panose="02020603050405020304" pitchFamily="18" charset="0"/>
                  </a:rPr>
                  <a:t>进行</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n</a:t>
                </a:r>
                <a:r>
                  <a:rPr lang="zh-CN" altLang="en-US" dirty="0">
                    <a:latin typeface="Times New Roman" panose="02020603050405020304" pitchFamily="18" charset="0"/>
                    <a:ea typeface="宋体" panose="02010600030101010101" pitchFamily="2" charset="-122"/>
                    <a:cs typeface="Times New Roman" panose="02020603050405020304" pitchFamily="18" charset="0"/>
                  </a:rPr>
                  <a:t>次独立重复观测得到</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Sub>
                  </m:oMath>
                </a14:m>
                <a:endParaRPr lang="en-US" altLang="zh-CN" b="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求平均值     </a:t>
                </a:r>
                <a14:m>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b="0" i="1" dirty="0" smtClean="0">
                        <a:latin typeface="Cambria Math" panose="02040503050406030204" pitchFamily="18" charset="0"/>
                      </a:rPr>
                      <m:t>=</m:t>
                    </m:r>
                    <m:f>
                      <m:fPr>
                        <m:ctrlPr>
                          <a:rPr lang="en-US" altLang="zh-CN" b="0" i="1" dirty="0" smtClean="0">
                            <a:latin typeface="Cambria Math" panose="02040503050406030204" pitchFamily="18" charset="0"/>
                          </a:rPr>
                        </m:ctrlPr>
                      </m:fPr>
                      <m:num>
                        <m:r>
                          <a:rPr lang="en-US" altLang="zh-CN" b="0" i="1" dirty="0" smtClean="0">
                            <a:latin typeface="Cambria Math" panose="02040503050406030204" pitchFamily="18" charset="0"/>
                          </a:rPr>
                          <m:t>1</m:t>
                        </m:r>
                      </m:num>
                      <m:den>
                        <m:r>
                          <a:rPr lang="en-US" altLang="zh-CN" b="0" i="1" dirty="0" smtClean="0">
                            <a:latin typeface="Cambria Math" panose="02040503050406030204" pitchFamily="18" charset="0"/>
                          </a:rPr>
                          <m:t>𝑛</m:t>
                        </m:r>
                      </m:den>
                    </m:f>
                    <m:r>
                      <a:rPr lang="en-US" altLang="zh-CN" b="0" i="1" dirty="0" smtClean="0">
                        <a:latin typeface="Cambria Math" panose="02040503050406030204" pitchFamily="18" charset="0"/>
                      </a:rPr>
                      <m:t>∑</m:t>
                    </m:r>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𝑖</m:t>
                        </m:r>
                      </m:sub>
                    </m:sSub>
                  </m:oMath>
                </a14:m>
                <a:endParaRPr lang="en-US" altLang="zh-CN" b="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b="0" dirty="0">
                    <a:latin typeface="Times New Roman" panose="02020603050405020304" pitchFamily="18" charset="0"/>
                    <a:ea typeface="宋体" panose="02010600030101010101" pitchFamily="2" charset="-122"/>
                    <a:cs typeface="Times New Roman" panose="02020603050405020304" pitchFamily="18" charset="0"/>
                  </a:rPr>
                  <a:t>求实验标准差 </a:t>
                </a:r>
                <a14:m>
                  <m:oMath xmlns:m="http://schemas.openxmlformats.org/officeDocument/2006/math">
                    <m:r>
                      <a:rPr lang="en-US" altLang="zh-CN" b="0" i="1" smtClean="0">
                        <a:latin typeface="Cambria Math" panose="02040503050406030204" pitchFamily="18" charset="0"/>
                      </a:rPr>
                      <m:t>𝑆</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m:rPr>
                            <m:sty m:val="p"/>
                          </m:rPr>
                          <a:rPr lang="en-US" altLang="zh-CN" dirty="0" err="1">
                            <a:latin typeface="Cambria Math" panose="02040503050406030204" pitchFamily="18" charset="0"/>
                          </a:rPr>
                          <m:t>Σ</m:t>
                        </m:r>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𝑥</m:t>
                                </m:r>
                              </m:e>
                            </m:d>
                          </m:e>
                          <m:sup>
                            <m:r>
                              <a:rPr lang="en-US" altLang="zh-CN" i="1">
                                <a:latin typeface="Cambria Math" panose="02040503050406030204" pitchFamily="18" charset="0"/>
                              </a:rPr>
                              <m:t>2</m:t>
                            </m:r>
                          </m:sup>
                        </m:sSup>
                        <m:r>
                          <a:rPr lang="en-US" altLang="zh-CN" i="1">
                            <a:latin typeface="Cambria Math" panose="02040503050406030204" pitchFamily="18" charset="0"/>
                          </a:rPr>
                          <m:t>/(</m:t>
                        </m:r>
                        <m:r>
                          <a:rPr lang="en-US" altLang="zh-CN" i="1">
                            <a:latin typeface="Cambria Math" panose="02040503050406030204" pitchFamily="18" charset="0"/>
                          </a:rPr>
                          <m:t>𝑛</m:t>
                        </m:r>
                        <m:r>
                          <a:rPr lang="en-US" altLang="zh-CN" i="1">
                            <a:latin typeface="Cambria Math" panose="02040503050406030204" pitchFamily="18" charset="0"/>
                          </a:rPr>
                          <m:t>−1)</m:t>
                        </m:r>
                      </m:e>
                    </m:rad>
                  </m:oMath>
                </a14:m>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D0297273-5C6A-8AA5-85E0-1781C1801369}"/>
                  </a:ext>
                </a:extLst>
              </p:cNvPr>
              <p:cNvSpPr txBox="1">
                <a:spLocks noRot="1" noChangeAspect="1" noMove="1" noResize="1" noEditPoints="1" noAdjustHandles="1" noChangeArrowheads="1" noChangeShapeType="1" noTextEdit="1"/>
              </p:cNvSpPr>
              <p:nvPr/>
            </p:nvSpPr>
            <p:spPr>
              <a:xfrm>
                <a:off x="2479429" y="1056102"/>
                <a:ext cx="4488601" cy="1596014"/>
              </a:xfrm>
              <a:prstGeom prst="rect">
                <a:avLst/>
              </a:prstGeom>
              <a:blipFill>
                <a:blip r:embed="rId2"/>
                <a:stretch>
                  <a:fillRect l="-1223" t="-1145" b="-34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537AF32-148A-3EBD-40B8-FE578C24BB67}"/>
                  </a:ext>
                </a:extLst>
              </p:cNvPr>
              <p:cNvSpPr txBox="1"/>
              <p:nvPr/>
            </p:nvSpPr>
            <p:spPr>
              <a:xfrm>
                <a:off x="1877980" y="3352974"/>
                <a:ext cx="5724644" cy="2391039"/>
              </a:xfrm>
              <a:prstGeom prst="rect">
                <a:avLst/>
              </a:prstGeom>
              <a:noFill/>
            </p:spPr>
            <p:txBody>
              <a:bodyPr wrap="none" rtlCol="0">
                <a:spAutoFit/>
              </a:bodyPr>
              <a:lstStyle/>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在随后测量中按照规范化常规测量对同类被测量的相同</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被测量量</a:t>
                </a:r>
                <a:r>
                  <a:rPr lang="en-US" altLang="zh-CN" dirty="0">
                    <a:latin typeface="Times New Roman" panose="02020603050405020304" pitchFamily="18" charset="0"/>
                    <a:ea typeface="宋体" panose="02010600030101010101" pitchFamily="2" charset="-122"/>
                    <a:cs typeface="Times New Roman" panose="02020603050405020304" pitchFamily="18" charset="0"/>
                  </a:rPr>
                  <a:t>X</a:t>
                </a:r>
                <a:r>
                  <a:rPr lang="zh-CN" altLang="en-US" dirty="0">
                    <a:latin typeface="Times New Roman" panose="02020603050405020304" pitchFamily="18" charset="0"/>
                    <a:ea typeface="宋体" panose="02010600030101010101" pitchFamily="2" charset="-122"/>
                    <a:cs typeface="Times New Roman" panose="02020603050405020304" pitchFamily="18" charset="0"/>
                  </a:rPr>
                  <a:t>进行</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m</a:t>
                </a:r>
                <a:r>
                  <a:rPr lang="zh-CN" altLang="en-US" dirty="0">
                    <a:latin typeface="Times New Roman" panose="02020603050405020304" pitchFamily="18" charset="0"/>
                    <a:ea typeface="宋体" panose="02010600030101010101" pitchFamily="2" charset="-122"/>
                    <a:cs typeface="Times New Roman" panose="02020603050405020304" pitchFamily="18" charset="0"/>
                  </a:rPr>
                  <a:t>次测量得</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 …,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𝑚</m:t>
                        </m:r>
                      </m:sub>
                    </m:sSub>
                  </m:oMath>
                </a14:m>
                <a:endParaRPr lang="en-US" altLang="zh-CN" b="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计算测量结果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m:rPr>
                        <m:sty m:val="p"/>
                      </m:rPr>
                      <a:rPr lang="en-US" altLang="zh-CN" b="0" i="0" smtClean="0">
                        <a:latin typeface="Cambria Math" panose="02040503050406030204" pitchFamily="18" charset="0"/>
                      </a:rPr>
                      <m:t>Σ</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𝑚</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𝑚</m:t>
                    </m:r>
                  </m:oMath>
                </a14:m>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计算</a:t>
                </a:r>
                <a:r>
                  <a:rPr lang="en-US" altLang="zh-CN"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latin typeface="Times New Roman" panose="02020603050405020304" pitchFamily="18" charset="0"/>
                    <a:ea typeface="宋体" panose="02010600030101010101" pitchFamily="2" charset="-122"/>
                    <a:cs typeface="Times New Roman" panose="02020603050405020304" pitchFamily="18" charset="0"/>
                  </a:rPr>
                  <a:t>类评定标准不确定度</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𝑠</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𝑚</m:t>
                        </m:r>
                      </m:e>
                    </m:rad>
                  </m:oMath>
                </a14:m>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当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m</a:t>
                </a:r>
                <a:r>
                  <a:rPr lang="en-US" altLang="zh-CN" dirty="0">
                    <a:latin typeface="Times New Roman" panose="02020603050405020304" pitchFamily="18" charset="0"/>
                    <a:ea typeface="宋体" panose="02010600030101010101" pitchFamily="2" charset="-122"/>
                    <a:cs typeface="Times New Roman" panose="02020603050405020304" pitchFamily="18" charset="0"/>
                  </a:rPr>
                  <a:t>=1</a:t>
                </a:r>
                <a:r>
                  <a:rPr lang="zh-CN" altLang="en-US" dirty="0">
                    <a:latin typeface="Times New Roman" panose="02020603050405020304" pitchFamily="18" charset="0"/>
                    <a:ea typeface="宋体" panose="02010600030101010101" pitchFamily="2" charset="-122"/>
                    <a:cs typeface="Times New Roman" panose="02020603050405020304" pitchFamily="18" charset="0"/>
                  </a:rPr>
                  <a:t>（只测一次），</a:t>
                </a:r>
                <a:r>
                  <a:rPr lang="en-US" altLang="zh-CN"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latin typeface="Times New Roman" panose="02020603050405020304" pitchFamily="18" charset="0"/>
                    <a:ea typeface="宋体" panose="02010600030101010101" pitchFamily="2" charset="-122"/>
                    <a:cs typeface="Times New Roman" panose="02020603050405020304" pitchFamily="18" charset="0"/>
                  </a:rPr>
                  <a:t>类标准不确定度   </a:t>
                </a:r>
                <a14:m>
                  <m:oMath xmlns:m="http://schemas.openxmlformats.org/officeDocument/2006/math">
                    <m:r>
                      <a:rPr lang="en-US" altLang="zh-CN" b="0" i="1" smtClean="0">
                        <a:latin typeface="Cambria Math" panose="02040503050406030204" pitchFamily="18" charset="0"/>
                      </a:rPr>
                      <m:t>𝑢</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𝑠</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e>
                    </m:d>
                  </m:oMath>
                </a14:m>
                <a:endParaRPr lang="en-US" altLang="zh-CN" b="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20000"/>
                  </a:lnSpc>
                </a:pPr>
                <a:r>
                  <a:rPr lang="zh-CN" altLang="en-US" dirty="0">
                    <a:latin typeface="Times New Roman" panose="02020603050405020304" pitchFamily="18" charset="0"/>
                    <a:ea typeface="宋体" panose="02010600030101010101" pitchFamily="2" charset="-122"/>
                    <a:cs typeface="Times New Roman" panose="02020603050405020304" pitchFamily="18" charset="0"/>
                  </a:rPr>
                  <a:t>自由度为 </a:t>
                </a:r>
                <a14:m>
                  <m:oMath xmlns:m="http://schemas.openxmlformats.org/officeDocument/2006/math">
                    <m:r>
                      <a:rPr lang="en-US" altLang="zh-CN" b="0" i="0" smtClean="0">
                        <a:latin typeface="Cambria Math" panose="02040503050406030204" pitchFamily="18" charset="0"/>
                      </a:rPr>
                      <m:t>             </m:t>
                    </m:r>
                    <m:r>
                      <a:rPr lang="en-US" altLang="zh-CN" b="0" i="1" smtClean="0">
                        <a:latin typeface="Cambria Math" panose="02040503050406030204" pitchFamily="18" charset="0"/>
                      </a:rPr>
                      <m:t>𝜈</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r>
                      <a:rPr lang="en-US" altLang="zh-CN" b="0" i="1" smtClean="0">
                        <a:latin typeface="Cambria Math" panose="02040503050406030204" pitchFamily="18" charset="0"/>
                      </a:rPr>
                      <m:t>−1 </m:t>
                    </m:r>
                  </m:oMath>
                </a14:m>
                <a:endParaRPr lang="en-US" altLang="zh-CN" b="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A537AF32-148A-3EBD-40B8-FE578C24BB67}"/>
                  </a:ext>
                </a:extLst>
              </p:cNvPr>
              <p:cNvSpPr txBox="1">
                <a:spLocks noRot="1" noChangeAspect="1" noMove="1" noResize="1" noEditPoints="1" noAdjustHandles="1" noChangeArrowheads="1" noChangeShapeType="1" noTextEdit="1"/>
              </p:cNvSpPr>
              <p:nvPr/>
            </p:nvSpPr>
            <p:spPr>
              <a:xfrm>
                <a:off x="1877980" y="3352974"/>
                <a:ext cx="5724644" cy="2391039"/>
              </a:xfrm>
              <a:prstGeom prst="rect">
                <a:avLst/>
              </a:prstGeom>
              <a:blipFill>
                <a:blip r:embed="rId3"/>
                <a:stretch>
                  <a:fillRect l="-852" t="-765" r="-319" b="-2551"/>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D3B5E7B8-78AE-56F5-D2D9-0E201C91DAAB}"/>
              </a:ext>
            </a:extLst>
          </p:cNvPr>
          <p:cNvSpPr txBox="1"/>
          <p:nvPr/>
        </p:nvSpPr>
        <p:spPr>
          <a:xfrm>
            <a:off x="479039" y="1628777"/>
            <a:ext cx="1210588" cy="400110"/>
          </a:xfrm>
          <a:prstGeom prst="rect">
            <a:avLst/>
          </a:prstGeom>
          <a:noFill/>
        </p:spPr>
        <p:txBody>
          <a:bodyPr wrap="none" rtlCol="0">
            <a:spAutoFit/>
          </a:bodyPr>
          <a:lstStyle/>
          <a:p>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预先测量</a:t>
            </a:r>
          </a:p>
        </p:txBody>
      </p:sp>
      <p:sp>
        <p:nvSpPr>
          <p:cNvPr id="11" name="文本框 10">
            <a:extLst>
              <a:ext uri="{FF2B5EF4-FFF2-40B4-BE49-F238E27FC236}">
                <a16:creationId xmlns:a16="http://schemas.microsoft.com/office/drawing/2014/main" id="{9B548E64-C219-B2AA-76B4-C57A3F7B10B8}"/>
              </a:ext>
            </a:extLst>
          </p:cNvPr>
          <p:cNvSpPr txBox="1"/>
          <p:nvPr/>
        </p:nvSpPr>
        <p:spPr>
          <a:xfrm>
            <a:off x="479039" y="4148384"/>
            <a:ext cx="1210588" cy="400110"/>
          </a:xfrm>
          <a:prstGeom prst="rect">
            <a:avLst/>
          </a:prstGeom>
          <a:noFill/>
        </p:spPr>
        <p:txBody>
          <a:bodyPr wrap="none" rtlCol="0">
            <a:spAutoFit/>
          </a:bodyPr>
          <a:lstStyle/>
          <a:p>
            <a:r>
              <a:rPr lang="zh-CN" altLang="en-US" sz="2000" b="1" dirty="0">
                <a:latin typeface="Times New Roman" panose="02020603050405020304" pitchFamily="18" charset="0"/>
                <a:ea typeface="宋体" panose="02010600030101010101" pitchFamily="2" charset="-122"/>
                <a:cs typeface="Times New Roman" panose="02020603050405020304" pitchFamily="18" charset="0"/>
              </a:rPr>
              <a:t>实际测量</a:t>
            </a:r>
          </a:p>
        </p:txBody>
      </p:sp>
      <p:sp>
        <p:nvSpPr>
          <p:cNvPr id="12" name="矩形 11">
            <a:extLst>
              <a:ext uri="{FF2B5EF4-FFF2-40B4-BE49-F238E27FC236}">
                <a16:creationId xmlns:a16="http://schemas.microsoft.com/office/drawing/2014/main" id="{31ABEDDB-381C-05F3-C358-632BBCAED460}"/>
              </a:ext>
            </a:extLst>
          </p:cNvPr>
          <p:cNvSpPr/>
          <p:nvPr/>
        </p:nvSpPr>
        <p:spPr>
          <a:xfrm>
            <a:off x="2303936" y="1007779"/>
            <a:ext cx="4839588" cy="168153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5D858794-98BA-DE8B-71CA-44A396760AD9}"/>
              </a:ext>
            </a:extLst>
          </p:cNvPr>
          <p:cNvSpPr/>
          <p:nvPr/>
        </p:nvSpPr>
        <p:spPr>
          <a:xfrm>
            <a:off x="1793816" y="3208500"/>
            <a:ext cx="5859830" cy="259339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a:extLst>
              <a:ext uri="{FF2B5EF4-FFF2-40B4-BE49-F238E27FC236}">
                <a16:creationId xmlns:a16="http://schemas.microsoft.com/office/drawing/2014/main" id="{76A27AC7-9607-7F7F-E248-FBD9B4B98A6B}"/>
              </a:ext>
            </a:extLst>
          </p:cNvPr>
          <p:cNvCxnSpPr/>
          <p:nvPr/>
        </p:nvCxnSpPr>
        <p:spPr>
          <a:xfrm>
            <a:off x="4723731" y="2745868"/>
            <a:ext cx="0" cy="462633"/>
          </a:xfrm>
          <a:prstGeom prst="straightConnector1">
            <a:avLst/>
          </a:prstGeom>
          <a:ln w="635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147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78F5C-D016-471D-3753-67BCCC6DD3A5}"/>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B82EB084-562D-F90C-F332-DC9F89AE0A94}"/>
              </a:ext>
            </a:extLst>
          </p:cNvPr>
          <p:cNvSpPr txBox="1">
            <a:spLocks noChangeArrowheads="1"/>
          </p:cNvSpPr>
          <p:nvPr/>
        </p:nvSpPr>
        <p:spPr bwMode="auto">
          <a:xfrm>
            <a:off x="319936" y="354723"/>
            <a:ext cx="2709396"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lnSpc>
                <a:spcPts val="2700"/>
              </a:lnSpc>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测量精度、误差</a:t>
            </a:r>
          </a:p>
        </p:txBody>
      </p:sp>
      <p:grpSp>
        <p:nvGrpSpPr>
          <p:cNvPr id="3" name="组合 2">
            <a:extLst>
              <a:ext uri="{FF2B5EF4-FFF2-40B4-BE49-F238E27FC236}">
                <a16:creationId xmlns:a16="http://schemas.microsoft.com/office/drawing/2014/main" id="{9D40227D-D06F-B89C-8913-9133CF5B8B5C}"/>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5C7077E8-2CC9-2944-AE7F-DBDE90030409}"/>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CE6BBEB0-D1A9-F6DF-B38B-F5827B29411C}"/>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6" name="文本框 5">
            <a:extLst>
              <a:ext uri="{FF2B5EF4-FFF2-40B4-BE49-F238E27FC236}">
                <a16:creationId xmlns:a16="http://schemas.microsoft.com/office/drawing/2014/main" id="{A12ABC70-7D96-D8A9-02ED-C135ED455584}"/>
              </a:ext>
            </a:extLst>
          </p:cNvPr>
          <p:cNvSpPr txBox="1"/>
          <p:nvPr/>
        </p:nvSpPr>
        <p:spPr>
          <a:xfrm>
            <a:off x="328545" y="933010"/>
            <a:ext cx="8494941" cy="5786199"/>
          </a:xfrm>
          <a:prstGeom prst="rect">
            <a:avLst/>
          </a:prstGeom>
          <a:noFill/>
        </p:spPr>
        <p:txBody>
          <a:bodyPr wrap="square">
            <a:spAutoFit/>
          </a:bodyPr>
          <a:lstStyle/>
          <a:p>
            <a:pPr algn="l">
              <a:spcBef>
                <a:spcPts val="600"/>
              </a:spcBef>
              <a:buFont typeface="+mj-lt"/>
              <a:buAutoNum type="arabicPeriod"/>
            </a:pPr>
            <a:r>
              <a:rPr lang="zh-CN" altLang="en-US" sz="2000" b="1" i="0" dirty="0">
                <a:effectLst/>
                <a:latin typeface="宋体" panose="02010600030101010101" pitchFamily="2" charset="-122"/>
                <a:ea typeface="宋体" panose="02010600030101010101" pitchFamily="2" charset="-122"/>
              </a:rPr>
              <a:t>测量精度</a:t>
            </a:r>
            <a:r>
              <a:rPr lang="zh-CN" altLang="en-US" sz="2000" b="0" i="0" dirty="0">
                <a:effectLst/>
                <a:latin typeface="宋体" panose="02010600030101010101" pitchFamily="2" charset="-122"/>
                <a:ea typeface="宋体" panose="02010600030101010101" pitchFamily="2" charset="-122"/>
              </a:rPr>
              <a:t>：</a:t>
            </a:r>
          </a:p>
          <a:p>
            <a:pPr marL="742950" lvl="1" indent="-285750" algn="l">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精度是指测量结果接近真实值的程度。</a:t>
            </a:r>
          </a:p>
          <a:p>
            <a:pPr marL="742950" lvl="1" indent="-285750" algn="l">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高精度意味着测量结果更接近被测量的实际值。</a:t>
            </a:r>
            <a:endParaRPr lang="en-US" altLang="zh-CN" sz="2000" b="0" i="0" dirty="0">
              <a:effectLst/>
              <a:latin typeface="宋体" panose="02010600030101010101" pitchFamily="2" charset="-122"/>
              <a:ea typeface="宋体" panose="02010600030101010101" pitchFamily="2" charset="-122"/>
            </a:endParaRPr>
          </a:p>
          <a:p>
            <a:pPr algn="l">
              <a:spcBef>
                <a:spcPts val="1200"/>
              </a:spcBef>
              <a:buFont typeface="+mj-lt"/>
              <a:buAutoNum type="arabicPeriod"/>
            </a:pPr>
            <a:r>
              <a:rPr lang="zh-CN" altLang="en-US" sz="2000" b="1" i="0" dirty="0">
                <a:effectLst/>
                <a:latin typeface="宋体" panose="02010600030101010101" pitchFamily="2" charset="-122"/>
                <a:ea typeface="宋体" panose="02010600030101010101" pitchFamily="2" charset="-122"/>
              </a:rPr>
              <a:t>测量误差</a:t>
            </a:r>
            <a:r>
              <a:rPr lang="zh-CN" altLang="en-US" sz="2000" b="0" i="0" dirty="0">
                <a:effectLst/>
                <a:latin typeface="宋体" panose="02010600030101010101" pitchFamily="2" charset="-122"/>
                <a:ea typeface="宋体" panose="02010600030101010101" pitchFamily="2" charset="-122"/>
              </a:rPr>
              <a:t>：</a:t>
            </a:r>
          </a:p>
          <a:p>
            <a:pPr marL="742950" lvl="1" indent="-285750" algn="l">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误差是测量结果与真实值之间的差异。</a:t>
            </a:r>
          </a:p>
          <a:p>
            <a:pPr marL="742950" lvl="1" indent="-285750" algn="l">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测量的不完善导致误差的产生。</a:t>
            </a:r>
            <a:endParaRPr lang="en-US" altLang="zh-CN" sz="2000" b="0" i="0" dirty="0">
              <a:effectLst/>
              <a:latin typeface="宋体" panose="02010600030101010101" pitchFamily="2" charset="-122"/>
              <a:ea typeface="宋体" panose="02010600030101010101" pitchFamily="2" charset="-122"/>
            </a:endParaRPr>
          </a:p>
          <a:p>
            <a:pPr algn="l">
              <a:spcBef>
                <a:spcPts val="1200"/>
              </a:spcBef>
              <a:buFont typeface="+mj-lt"/>
              <a:buAutoNum type="arabicPeriod"/>
            </a:pPr>
            <a:r>
              <a:rPr lang="zh-CN" altLang="en-US" sz="2000" b="1" i="0" dirty="0">
                <a:effectLst/>
                <a:latin typeface="宋体" panose="02010600030101010101" pitchFamily="2" charset="-122"/>
                <a:ea typeface="宋体" panose="02010600030101010101" pitchFamily="2" charset="-122"/>
              </a:rPr>
              <a:t>误差的分类</a:t>
            </a:r>
            <a:r>
              <a:rPr lang="zh-CN" altLang="en-US" sz="2000" b="0" i="0" dirty="0">
                <a:effectLst/>
                <a:latin typeface="宋体" panose="02010600030101010101" pitchFamily="2" charset="-122"/>
                <a:ea typeface="宋体" panose="02010600030101010101" pitchFamily="2" charset="-122"/>
              </a:rPr>
              <a:t>：</a:t>
            </a:r>
          </a:p>
          <a:p>
            <a:pPr marL="742950" lvl="1" indent="-285750" algn="l">
              <a:spcBef>
                <a:spcPts val="600"/>
              </a:spcBef>
              <a:buFont typeface="+mj-lt"/>
              <a:buAutoNum type="arabicPeriod"/>
            </a:pPr>
            <a:r>
              <a:rPr lang="zh-CN" altLang="en-US" sz="2000" b="1" i="0" dirty="0">
                <a:effectLst/>
                <a:latin typeface="宋体" panose="02010600030101010101" pitchFamily="2" charset="-122"/>
                <a:ea typeface="宋体" panose="02010600030101010101" pitchFamily="2" charset="-122"/>
              </a:rPr>
              <a:t>随机误差</a:t>
            </a:r>
            <a:r>
              <a:rPr lang="zh-CN" altLang="en-US" sz="2000" b="0" i="0" dirty="0">
                <a:effectLst/>
                <a:latin typeface="宋体" panose="02010600030101010101" pitchFamily="2" charset="-122"/>
                <a:ea typeface="宋体" panose="02010600030101010101" pitchFamily="2" charset="-122"/>
              </a:rPr>
              <a:t>：由无法控制的随机变量引起（</a:t>
            </a:r>
            <a:r>
              <a:rPr lang="zh-CN" altLang="en-US" sz="2000" b="0" i="0" dirty="0">
                <a:solidFill>
                  <a:srgbClr val="FF0000"/>
                </a:solidFill>
                <a:effectLst/>
                <a:latin typeface="宋体" panose="02010600030101010101" pitchFamily="2" charset="-122"/>
                <a:ea typeface="宋体" panose="02010600030101010101" pitchFamily="2" charset="-122"/>
              </a:rPr>
              <a:t>随机影响</a:t>
            </a:r>
            <a:r>
              <a:rPr lang="zh-CN" altLang="en-US" sz="2000" b="0" i="0" dirty="0">
                <a:effectLst/>
                <a:latin typeface="宋体" panose="02010600030101010101" pitchFamily="2" charset="-122"/>
                <a:ea typeface="宋体" panose="02010600030101010101" pitchFamily="2" charset="-122"/>
              </a:rPr>
              <a:t>），通常通过增加测量次数和使用统计方法减少。</a:t>
            </a:r>
          </a:p>
          <a:p>
            <a:pPr marL="742950" lvl="1" indent="-285750" algn="l">
              <a:spcBef>
                <a:spcPts val="600"/>
              </a:spcBef>
              <a:buFont typeface="+mj-lt"/>
              <a:buAutoNum type="arabicPeriod"/>
            </a:pPr>
            <a:r>
              <a:rPr lang="zh-CN" altLang="en-US" sz="2000" b="1" i="0" dirty="0">
                <a:effectLst/>
                <a:latin typeface="宋体" panose="02010600030101010101" pitchFamily="2" charset="-122"/>
                <a:ea typeface="宋体" panose="02010600030101010101" pitchFamily="2" charset="-122"/>
              </a:rPr>
              <a:t>系统误差</a:t>
            </a:r>
            <a:r>
              <a:rPr lang="zh-CN" altLang="en-US" sz="2000" b="0" i="0" dirty="0">
                <a:effectLst/>
                <a:latin typeface="宋体" panose="02010600030101010101" pitchFamily="2" charset="-122"/>
                <a:ea typeface="宋体" panose="02010600030101010101" pitchFamily="2" charset="-122"/>
              </a:rPr>
              <a:t>：由测量设备的不完善、操作者误差或测量方法的局限性等因素引起（</a:t>
            </a:r>
            <a:r>
              <a:rPr lang="zh-CN" altLang="en-US" sz="2000" b="0" i="0" dirty="0">
                <a:solidFill>
                  <a:srgbClr val="FF0000"/>
                </a:solidFill>
                <a:effectLst/>
                <a:latin typeface="宋体" panose="02010600030101010101" pitchFamily="2" charset="-122"/>
                <a:ea typeface="宋体" panose="02010600030101010101" pitchFamily="2" charset="-122"/>
              </a:rPr>
              <a:t>系统影响</a:t>
            </a:r>
            <a:r>
              <a:rPr lang="zh-CN" altLang="en-US" sz="2000" b="0" i="0" dirty="0">
                <a:effectLst/>
                <a:latin typeface="宋体" panose="02010600030101010101" pitchFamily="2" charset="-122"/>
                <a:ea typeface="宋体" panose="02010600030101010101" pitchFamily="2" charset="-122"/>
              </a:rPr>
              <a:t>），可通过校准和修正减少。</a:t>
            </a:r>
            <a:endParaRPr lang="en-US" altLang="zh-CN" sz="2000" b="0" i="0" dirty="0">
              <a:effectLst/>
              <a:latin typeface="宋体" panose="02010600030101010101" pitchFamily="2" charset="-122"/>
              <a:ea typeface="宋体" panose="02010600030101010101" pitchFamily="2" charset="-122"/>
            </a:endParaRPr>
          </a:p>
          <a:p>
            <a:pPr algn="l">
              <a:spcBef>
                <a:spcPts val="1200"/>
              </a:spcBef>
              <a:buFont typeface="+mj-lt"/>
              <a:buAutoNum type="arabicPeriod"/>
            </a:pPr>
            <a:r>
              <a:rPr lang="zh-CN" altLang="en-US" sz="2000" b="1" i="0" dirty="0">
                <a:effectLst/>
                <a:latin typeface="宋体" panose="02010600030101010101" pitchFamily="2" charset="-122"/>
                <a:ea typeface="宋体" panose="02010600030101010101" pitchFamily="2" charset="-122"/>
              </a:rPr>
              <a:t>误差与不确定度的关系</a:t>
            </a:r>
            <a:r>
              <a:rPr lang="zh-CN" altLang="en-US" sz="2000" b="0" i="0" dirty="0">
                <a:effectLst/>
                <a:latin typeface="宋体" panose="02010600030101010101" pitchFamily="2" charset="-122"/>
                <a:ea typeface="宋体" panose="02010600030101010101" pitchFamily="2" charset="-122"/>
              </a:rPr>
              <a:t>：</a:t>
            </a:r>
          </a:p>
          <a:p>
            <a:pPr marL="742950" lvl="1" indent="-285750" algn="l">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误差是一个理想的概念，因真值未知而难以准确知晓。</a:t>
            </a:r>
          </a:p>
          <a:p>
            <a:pPr marL="742950" lvl="1" indent="-285750" algn="l">
              <a:spcBef>
                <a:spcPts val="600"/>
              </a:spcBef>
              <a:buFont typeface="+mj-lt"/>
              <a:buAutoNum type="arabicPeriod"/>
            </a:pPr>
            <a:r>
              <a:rPr lang="zh-CN" altLang="en-US" sz="2000" b="0" i="0" dirty="0">
                <a:effectLst/>
                <a:latin typeface="宋体" panose="02010600030101010101" pitchFamily="2" charset="-122"/>
                <a:ea typeface="宋体" panose="02010600030101010101" pitchFamily="2" charset="-122"/>
              </a:rPr>
              <a:t>根据</a:t>
            </a:r>
            <a:r>
              <a:rPr lang="en-US" altLang="zh-CN" sz="2000" b="0" i="0" dirty="0">
                <a:effectLst/>
                <a:latin typeface="宋体" panose="02010600030101010101" pitchFamily="2" charset="-122"/>
                <a:ea typeface="宋体" panose="02010600030101010101" pitchFamily="2" charset="-122"/>
              </a:rPr>
              <a:t>《</a:t>
            </a:r>
            <a:r>
              <a:rPr lang="zh-CN" altLang="en-US" sz="2000" b="0" i="0" dirty="0">
                <a:effectLst/>
                <a:latin typeface="宋体" panose="02010600030101010101" pitchFamily="2" charset="-122"/>
                <a:ea typeface="宋体" panose="02010600030101010101" pitchFamily="2" charset="-122"/>
              </a:rPr>
              <a:t>测量不确定度评定和表示</a:t>
            </a:r>
            <a:r>
              <a:rPr lang="en-US" altLang="zh-CN" sz="2000" b="0" i="0" dirty="0">
                <a:effectLst/>
                <a:latin typeface="宋体" panose="02010600030101010101" pitchFamily="2" charset="-122"/>
                <a:ea typeface="宋体" panose="02010600030101010101" pitchFamily="2" charset="-122"/>
              </a:rPr>
              <a:t>》</a:t>
            </a:r>
            <a:r>
              <a:rPr lang="zh-CN" altLang="en-US" sz="2000" b="0" i="0" dirty="0">
                <a:effectLst/>
                <a:latin typeface="宋体" panose="02010600030101010101" pitchFamily="2" charset="-122"/>
                <a:ea typeface="宋体" panose="02010600030101010101" pitchFamily="2" charset="-122"/>
              </a:rPr>
              <a:t>国家标准，</a:t>
            </a:r>
            <a:r>
              <a:rPr lang="zh-CN" altLang="en-US" sz="2000" b="0" i="0" dirty="0">
                <a:solidFill>
                  <a:srgbClr val="FF0000"/>
                </a:solidFill>
                <a:effectLst/>
                <a:latin typeface="宋体" panose="02010600030101010101" pitchFamily="2" charset="-122"/>
                <a:ea typeface="宋体" panose="02010600030101010101" pitchFamily="2" charset="-122"/>
              </a:rPr>
              <a:t>推荐使用不确定度来评定测量结果</a:t>
            </a:r>
            <a:r>
              <a:rPr lang="zh-CN" altLang="en-US" sz="2000" b="0" i="0" dirty="0">
                <a:solidFill>
                  <a:srgbClr val="374151"/>
                </a:solidFill>
                <a:effectLst/>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47233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34DC-CE47-E4C0-35D4-93E8DE2597CB}"/>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15CAB0EE-8F1A-6104-7766-46B92C460B40}"/>
              </a:ext>
            </a:extLst>
          </p:cNvPr>
          <p:cNvSpPr txBox="1">
            <a:spLocks noChangeArrowheads="1"/>
          </p:cNvSpPr>
          <p:nvPr/>
        </p:nvSpPr>
        <p:spPr bwMode="auto">
          <a:xfrm>
            <a:off x="429868" y="271174"/>
            <a:ext cx="30700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合成标准不确定度</a:t>
            </a:r>
          </a:p>
        </p:txBody>
      </p:sp>
      <p:grpSp>
        <p:nvGrpSpPr>
          <p:cNvPr id="3" name="组合 2">
            <a:extLst>
              <a:ext uri="{FF2B5EF4-FFF2-40B4-BE49-F238E27FC236}">
                <a16:creationId xmlns:a16="http://schemas.microsoft.com/office/drawing/2014/main" id="{F617E0EA-4363-AE6A-F294-BB11E56245E5}"/>
              </a:ext>
            </a:extLst>
          </p:cNvPr>
          <p:cNvGrpSpPr/>
          <p:nvPr/>
        </p:nvGrpSpPr>
        <p:grpSpPr>
          <a:xfrm>
            <a:off x="429891" y="490509"/>
            <a:ext cx="8766313" cy="346249"/>
            <a:chOff x="427383" y="763200"/>
            <a:chExt cx="11688417" cy="461665"/>
          </a:xfrm>
        </p:grpSpPr>
        <p:sp>
          <p:nvSpPr>
            <p:cNvPr id="4" name="矩形 3">
              <a:extLst>
                <a:ext uri="{FF2B5EF4-FFF2-40B4-BE49-F238E27FC236}">
                  <a16:creationId xmlns:a16="http://schemas.microsoft.com/office/drawing/2014/main" id="{6B20495C-BFE5-29F4-82D2-A69004275E8E}"/>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C0733C7A-DF0F-B2EC-74E5-0D7CD7DDFB4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3" name="灯片编号占位符 2">
            <a:extLst>
              <a:ext uri="{FF2B5EF4-FFF2-40B4-BE49-F238E27FC236}">
                <a16:creationId xmlns:a16="http://schemas.microsoft.com/office/drawing/2014/main" id="{714CDF4B-39BD-EE37-E95E-1FC42DE4AA9A}"/>
              </a:ext>
            </a:extLst>
          </p:cNvPr>
          <p:cNvSpPr>
            <a:spLocks noGrp="1"/>
          </p:cNvSpPr>
          <p:nvPr>
            <p:ph type="sldNum" sz="quarter" idx="12"/>
          </p:nvPr>
        </p:nvSpPr>
        <p:spPr>
          <a:xfrm>
            <a:off x="8388424" y="5593050"/>
            <a:ext cx="288032" cy="230508"/>
          </a:xfrm>
        </p:spPr>
        <p:txBody>
          <a:bodyPr/>
          <a:lstStyle/>
          <a:p>
            <a:pPr defTabSz="514350" eaLnBrk="1" fontAlgn="auto" hangingPunct="1">
              <a:spcBef>
                <a:spcPts val="0"/>
              </a:spcBef>
              <a:spcAft>
                <a:spcPts val="0"/>
              </a:spcAft>
            </a:pPr>
            <a:fld id="{49AE70B2-8BF9-45C0-BB95-33D1B9D3A854}" type="slidenum">
              <a:rPr lang="zh-CN" altLang="en-US">
                <a:solidFill>
                  <a:srgbClr val="000000">
                    <a:tint val="75000"/>
                  </a:srgbClr>
                </a:solidFill>
                <a:latin typeface="等线" panose="020F0502020204030204"/>
                <a:ea typeface="等线" panose="02010600030101010101" pitchFamily="2" charset="-122"/>
              </a:rPr>
              <a:pPr defTabSz="514350" eaLnBrk="1" fontAlgn="auto" hangingPunct="1">
                <a:spcBef>
                  <a:spcPts val="0"/>
                </a:spcBef>
                <a:spcAft>
                  <a:spcPts val="0"/>
                </a:spcAft>
              </a:pPr>
              <a:t>30</a:t>
            </a:fld>
            <a:endParaRPr lang="zh-CN" altLang="en-US">
              <a:solidFill>
                <a:srgbClr val="000000">
                  <a:tint val="75000"/>
                </a:srgbClr>
              </a:solidFill>
              <a:latin typeface="等线" panose="020F0502020204030204"/>
              <a:ea typeface="等线" panose="02010600030101010101" pitchFamily="2" charset="-122"/>
            </a:endParaRPr>
          </a:p>
        </p:txBody>
      </p:sp>
      <p:pic>
        <p:nvPicPr>
          <p:cNvPr id="7" name="图片 6">
            <a:extLst>
              <a:ext uri="{FF2B5EF4-FFF2-40B4-BE49-F238E27FC236}">
                <a16:creationId xmlns:a16="http://schemas.microsoft.com/office/drawing/2014/main" id="{B08E7577-8865-1976-A556-31B852B6F1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752279"/>
            <a:ext cx="3816424" cy="973421"/>
          </a:xfrm>
          <a:prstGeom prst="rect">
            <a:avLst/>
          </a:prstGeom>
        </p:spPr>
      </p:pic>
      <p:sp>
        <p:nvSpPr>
          <p:cNvPr id="8" name="文本框 7">
            <a:extLst>
              <a:ext uri="{FF2B5EF4-FFF2-40B4-BE49-F238E27FC236}">
                <a16:creationId xmlns:a16="http://schemas.microsoft.com/office/drawing/2014/main" id="{15F43E6E-D919-C99D-5E52-B641B86F9219}"/>
              </a:ext>
            </a:extLst>
          </p:cNvPr>
          <p:cNvSpPr txBox="1"/>
          <p:nvPr/>
        </p:nvSpPr>
        <p:spPr>
          <a:xfrm>
            <a:off x="621740" y="3042173"/>
            <a:ext cx="2749471" cy="400110"/>
          </a:xfrm>
          <a:prstGeom prst="rect">
            <a:avLst/>
          </a:prstGeom>
          <a:noFill/>
        </p:spPr>
        <p:txBody>
          <a:bodyPr wrap="none" rtlCol="0">
            <a:spAutoFit/>
          </a:bodyPr>
          <a:lstStyle/>
          <a:p>
            <a:r>
              <a:rPr lang="zh-CN" altLang="en-US" sz="2000" dirty="0">
                <a:latin typeface="宋体" panose="02010600030101010101" pitchFamily="2" charset="-122"/>
                <a:ea typeface="宋体" panose="02010600030101010101" pitchFamily="2" charset="-122"/>
              </a:rPr>
              <a:t>当各个分量不相关时：</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F83A8A4-61F8-EA2C-EE0F-A3875125ACC4}"/>
                  </a:ext>
                </a:extLst>
              </p:cNvPr>
              <p:cNvSpPr txBox="1"/>
              <p:nvPr/>
            </p:nvSpPr>
            <p:spPr>
              <a:xfrm>
                <a:off x="496693" y="1020724"/>
                <a:ext cx="8179763" cy="1582100"/>
              </a:xfrm>
              <a:prstGeom prst="rect">
                <a:avLst/>
              </a:prstGeom>
              <a:noFill/>
            </p:spPr>
            <p:txBody>
              <a:bodyPr wrap="square">
                <a:spAutoFit/>
              </a:bodyPr>
              <a:lstStyle/>
              <a:p>
                <a:pPr indent="457200" algn="just">
                  <a:lnSpc>
                    <a:spcPct val="120000"/>
                  </a:lnSpc>
                </a:pPr>
                <a:r>
                  <a:rPr lang="zh-CN" altLang="en-US" sz="2000" dirty="0">
                    <a:latin typeface="宋体" panose="02010600030101010101" pitchFamily="2" charset="-122"/>
                  </a:rPr>
                  <a:t>当测量结果受多种因素影响形成了若干个不确定度分量时，测量结果</a:t>
                </a:r>
                <a14:m>
                  <m:oMath xmlns:m="http://schemas.openxmlformats.org/officeDocument/2006/math">
                    <m:r>
                      <m:rPr>
                        <m:lit/>
                      </m:rPr>
                      <a:rPr lang="en-US" altLang="zh-CN" sz="2000" i="1" dirty="0" smtClean="0">
                        <a:latin typeface="Cambria Math" panose="02040503050406030204" pitchFamily="18" charset="0"/>
                      </a:rPr>
                      <m:t> </m:t>
                    </m:r>
                    <m:r>
                      <a:rPr lang="en-US" altLang="zh-CN" sz="2000" i="1" dirty="0">
                        <a:latin typeface="Cambria Math" panose="02040503050406030204" pitchFamily="18" charset="0"/>
                      </a:rPr>
                      <m:t>𝑦</m:t>
                    </m:r>
                  </m:oMath>
                </a14:m>
                <a:r>
                  <a:rPr lang="zh-CN" altLang="en-US" sz="2000" dirty="0">
                    <a:latin typeface="宋体" panose="02010600030101010101" pitchFamily="2" charset="-122"/>
                  </a:rPr>
                  <a:t>，作为被测量</a:t>
                </a:r>
                <a14:m>
                  <m:oMath xmlns:m="http://schemas.openxmlformats.org/officeDocument/2006/math">
                    <m:r>
                      <m:rPr>
                        <m:lit/>
                      </m:rPr>
                      <a:rPr lang="en-US" altLang="zh-CN" sz="2000" i="1" dirty="0" smtClean="0">
                        <a:latin typeface="Cambria Math" panose="02040503050406030204" pitchFamily="18" charset="0"/>
                      </a:rPr>
                      <m:t> </m:t>
                    </m:r>
                    <m:r>
                      <a:rPr lang="en-US" altLang="zh-CN" sz="2000" i="1" dirty="0">
                        <a:latin typeface="Cambria Math" panose="02040503050406030204" pitchFamily="18" charset="0"/>
                      </a:rPr>
                      <m:t>𝑌</m:t>
                    </m:r>
                    <m:r>
                      <m:rPr>
                        <m:lit/>
                      </m:rPr>
                      <a:rPr lang="en-US" altLang="zh-CN" sz="2000" i="1" dirty="0">
                        <a:latin typeface="Cambria Math" panose="02040503050406030204" pitchFamily="18" charset="0"/>
                      </a:rPr>
                      <m:t> </m:t>
                    </m:r>
                  </m:oMath>
                </a14:m>
                <a:r>
                  <a:rPr lang="zh-CN" altLang="en-US" sz="2000" dirty="0">
                    <a:latin typeface="宋体" panose="02010600030101010101" pitchFamily="2" charset="-122"/>
                  </a:rPr>
                  <a:t>的估计值时，其标准不确定度是由输入估计值</a:t>
                </a:r>
                <a14:m>
                  <m:oMath xmlns:m="http://schemas.openxmlformats.org/officeDocument/2006/math">
                    <m:d>
                      <m:dPr>
                        <m:ctrlPr>
                          <a:rPr lang="en-US" altLang="zh-CN" sz="2000" i="1" dirty="0" smtClean="0">
                            <a:latin typeface="Cambria Math" panose="02040503050406030204" pitchFamily="18" charset="0"/>
                          </a:rPr>
                        </m:ctrlPr>
                      </m:dPr>
                      <m:e>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1</m:t>
                            </m:r>
                          </m:sub>
                        </m:sSub>
                        <m:r>
                          <a:rPr lang="en-US" altLang="zh-CN" sz="2000" i="1" dirty="0" smtClean="0">
                            <a:latin typeface="Cambria Math" panose="02040503050406030204" pitchFamily="18" charset="0"/>
                          </a:rPr>
                          <m:t>,</m:t>
                        </m:r>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𝑥</m:t>
                            </m:r>
                          </m:e>
                          <m:sub>
                            <m:r>
                              <a:rPr lang="en-US" altLang="zh-CN" sz="2000" i="1" dirty="0" smtClean="0">
                                <a:latin typeface="Cambria Math" panose="02040503050406030204" pitchFamily="18" charset="0"/>
                              </a:rPr>
                              <m:t>2</m:t>
                            </m:r>
                          </m:sub>
                        </m:sSub>
                        <m:r>
                          <a:rPr lang="en-US" altLang="zh-CN" sz="2000" i="1" dirty="0" smtClean="0">
                            <a:latin typeface="Cambria Math" panose="02040503050406030204" pitchFamily="18" charset="0"/>
                          </a:rPr>
                          <m:t>,…</m:t>
                        </m:r>
                        <m:r>
                          <a:rPr lang="en-US" altLang="zh-CN" sz="2000" i="1" dirty="0" err="1">
                            <a:latin typeface="Cambria Math" panose="02040503050406030204" pitchFamily="18" charset="0"/>
                          </a:rPr>
                          <m:t>,</m:t>
                        </m:r>
                        <m:sSub>
                          <m:sSubPr>
                            <m:ctrlPr>
                              <a:rPr lang="en-US" altLang="zh-CN" sz="2000" i="1" dirty="0" err="1">
                                <a:latin typeface="Cambria Math" panose="02040503050406030204" pitchFamily="18" charset="0"/>
                              </a:rPr>
                            </m:ctrlPr>
                          </m:sSubPr>
                          <m:e>
                            <m:r>
                              <a:rPr lang="en-US" altLang="zh-CN" sz="2000" i="1" dirty="0" err="1">
                                <a:latin typeface="Cambria Math" panose="02040503050406030204" pitchFamily="18" charset="0"/>
                              </a:rPr>
                              <m:t>𝑥</m:t>
                            </m:r>
                          </m:e>
                          <m:sub>
                            <m:r>
                              <a:rPr lang="en-US" altLang="zh-CN" sz="2000" i="1" dirty="0" err="1">
                                <a:latin typeface="Cambria Math" panose="02040503050406030204" pitchFamily="18" charset="0"/>
                              </a:rPr>
                              <m:t>𝑁</m:t>
                            </m:r>
                          </m:sub>
                        </m:sSub>
                      </m:e>
                    </m:d>
                  </m:oMath>
                </a14:m>
                <a:r>
                  <a:rPr lang="zh-CN" altLang="en-US" sz="2000" dirty="0">
                    <a:latin typeface="宋体" panose="02010600030101010101" pitchFamily="2" charset="-122"/>
                  </a:rPr>
                  <a:t>的标准不确定度分量通过适当的方法合成得到的。这个合成的标准不确定度用</a:t>
                </a:r>
                <a14:m>
                  <m:oMath xmlns:m="http://schemas.openxmlformats.org/officeDocument/2006/math">
                    <m:sSub>
                      <m:sSubPr>
                        <m:ctrlPr>
                          <a:rPr lang="en-US" altLang="zh-CN" sz="2000" i="1" dirty="0" smtClean="0">
                            <a:latin typeface="Cambria Math" panose="02040503050406030204" pitchFamily="18" charset="0"/>
                          </a:rPr>
                        </m:ctrlPr>
                      </m:sSubPr>
                      <m:e>
                        <m:r>
                          <a:rPr lang="en-US" altLang="zh-CN" sz="2000" i="1" dirty="0" smtClean="0">
                            <a:latin typeface="Cambria Math" panose="02040503050406030204" pitchFamily="18" charset="0"/>
                          </a:rPr>
                          <m:t>𝑢</m:t>
                        </m:r>
                      </m:e>
                      <m:sub>
                        <m:r>
                          <a:rPr lang="en-US" altLang="zh-CN" sz="2000" i="1" dirty="0" smtClean="0">
                            <a:latin typeface="Cambria Math" panose="02040503050406030204" pitchFamily="18" charset="0"/>
                          </a:rPr>
                          <m:t>𝑐</m:t>
                        </m:r>
                      </m:sub>
                    </m:sSub>
                    <m:d>
                      <m:dPr>
                        <m:begChr m:val=""/>
                        <m:ctrlPr>
                          <a:rPr lang="en-US" altLang="zh-CN" sz="2000" i="1" dirty="0">
                            <a:latin typeface="Cambria Math" panose="02040503050406030204" pitchFamily="18" charset="0"/>
                          </a:rPr>
                        </m:ctrlPr>
                      </m:dPr>
                      <m:e>
                        <m:d>
                          <m:dPr>
                            <m:endChr m:val=""/>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𝑦</m:t>
                            </m:r>
                          </m:e>
                        </m:d>
                      </m:e>
                    </m:d>
                  </m:oMath>
                </a14:m>
                <a:r>
                  <a:rPr lang="en-US" altLang="zh-CN" sz="2000" dirty="0"/>
                  <a:t> </a:t>
                </a:r>
                <a:r>
                  <a:rPr lang="zh-CN" altLang="en-US" sz="2000" dirty="0">
                    <a:latin typeface="宋体" panose="02010600030101010101" pitchFamily="2" charset="-122"/>
                  </a:rPr>
                  <a:t>表示。</a:t>
                </a:r>
              </a:p>
            </p:txBody>
          </p:sp>
        </mc:Choice>
        <mc:Fallback xmlns="">
          <p:sp>
            <p:nvSpPr>
              <p:cNvPr id="9" name="文本框 8">
                <a:extLst>
                  <a:ext uri="{FF2B5EF4-FFF2-40B4-BE49-F238E27FC236}">
                    <a16:creationId xmlns:a16="http://schemas.microsoft.com/office/drawing/2014/main" id="{3F83A8A4-61F8-EA2C-EE0F-A3875125ACC4}"/>
                  </a:ext>
                </a:extLst>
              </p:cNvPr>
              <p:cNvSpPr txBox="1">
                <a:spLocks noRot="1" noChangeAspect="1" noMove="1" noResize="1" noEditPoints="1" noAdjustHandles="1" noChangeArrowheads="1" noChangeShapeType="1" noTextEdit="1"/>
              </p:cNvSpPr>
              <p:nvPr/>
            </p:nvSpPr>
            <p:spPr>
              <a:xfrm>
                <a:off x="496693" y="1020724"/>
                <a:ext cx="8179763" cy="1582100"/>
              </a:xfrm>
              <a:prstGeom prst="rect">
                <a:avLst/>
              </a:prstGeom>
              <a:blipFill>
                <a:blip r:embed="rId3"/>
                <a:stretch>
                  <a:fillRect l="-745" t="-1154" r="-820" b="-4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D108882D-B775-3915-EAD4-28940CF536D1}"/>
                  </a:ext>
                </a:extLst>
              </p:cNvPr>
              <p:cNvSpPr txBox="1"/>
              <p:nvPr/>
            </p:nvSpPr>
            <p:spPr>
              <a:xfrm>
                <a:off x="530204" y="4015594"/>
                <a:ext cx="8074244" cy="2462341"/>
              </a:xfrm>
              <a:prstGeom prst="rect">
                <a:avLst/>
              </a:prstGeom>
              <a:noFill/>
            </p:spPr>
            <p:txBody>
              <a:bodyPr wrap="square">
                <a:spAutoFit/>
              </a:bodyPr>
              <a:lstStyle/>
              <a:p>
                <a:pPr marL="457200" indent="-457200">
                  <a:spcBef>
                    <a:spcPts val="1200"/>
                  </a:spcBef>
                </a:pPr>
                <a14:m>
                  <m:oMath xmlns:m="http://schemas.openxmlformats.org/officeDocument/2006/math">
                    <m:r>
                      <m:rPr>
                        <m:lit/>
                      </m:rPr>
                      <a:rPr lang="en-US" altLang="zh-CN" sz="2000" b="1" i="1">
                        <a:effectLst/>
                        <a:latin typeface="Cambria Math" panose="02040503050406030204" pitchFamily="18" charset="0"/>
                        <a:cs typeface="Times New Roman" panose="02020603050405020304" pitchFamily="18" charset="0"/>
                      </a:rPr>
                      <m:t>𝒇</m:t>
                    </m:r>
                    <m:r>
                      <m:rPr>
                        <m:lit/>
                      </m:rPr>
                      <a:rPr lang="en-US" altLang="zh-CN" sz="2000" b="1" i="1">
                        <a:effectLst/>
                        <a:latin typeface="Cambria Math" panose="02040503050406030204" pitchFamily="18" charset="0"/>
                        <a:cs typeface="Times New Roman" panose="02020603050405020304" pitchFamily="18" charset="0"/>
                      </a:rPr>
                      <m:t> </m:t>
                    </m:r>
                  </m:oMath>
                </a14:m>
                <a:r>
                  <a:rPr lang="zh-CN" altLang="en-US" sz="2000" dirty="0">
                    <a:effectLst/>
                    <a:latin typeface="宋体" panose="02010600030101010101" pitchFamily="2" charset="-122"/>
                    <a:cs typeface="Times New Roman" panose="02020603050405020304" pitchFamily="18" charset="0"/>
                  </a:rPr>
                  <a:t>：</a:t>
                </a:r>
                <a:r>
                  <a:rPr lang="zh-CN" altLang="zh-CN" sz="2000" dirty="0">
                    <a:effectLst/>
                    <a:latin typeface="宋体" panose="02010600030101010101" pitchFamily="2" charset="-122"/>
                    <a:cs typeface="Times New Roman" panose="02020603050405020304" pitchFamily="18" charset="0"/>
                  </a:rPr>
                  <a:t>函数关系</a:t>
                </a:r>
                <a:endParaRPr lang="en-US" altLang="zh-CN" sz="2000" dirty="0">
                  <a:effectLst/>
                  <a:latin typeface="宋体" panose="02010600030101010101" pitchFamily="2" charset="-122"/>
                  <a:cs typeface="Times New Roman" panose="02020603050405020304" pitchFamily="18" charset="0"/>
                </a:endParaRPr>
              </a:p>
              <a:p>
                <a:pPr marL="457200" indent="-457200">
                  <a:spcBef>
                    <a:spcPts val="1200"/>
                  </a:spcBef>
                </a:pPr>
                <a14:m>
                  <m:oMath xmlns:m="http://schemas.openxmlformats.org/officeDocument/2006/math">
                    <m:r>
                      <m:rPr>
                        <m:lit/>
                      </m:rPr>
                      <a:rPr lang="en-US" altLang="zh-CN" sz="2000" b="1" i="1">
                        <a:effectLst/>
                        <a:latin typeface="Cambria Math" panose="02040503050406030204" pitchFamily="18" charset="0"/>
                        <a:cs typeface="Times New Roman" panose="02020603050405020304" pitchFamily="18" charset="0"/>
                      </a:rPr>
                      <m:t>𝒖</m:t>
                    </m:r>
                    <m:d>
                      <m:dPr>
                        <m:ctrlPr>
                          <a:rPr lang="zh-CN" altLang="zh-CN" sz="2000" b="1"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000" b="1"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b="1" i="1">
                                <a:effectLst/>
                                <a:latin typeface="Cambria Math" panose="02040503050406030204" pitchFamily="18" charset="0"/>
                                <a:cs typeface="Times New Roman" panose="02020603050405020304" pitchFamily="18" charset="0"/>
                              </a:rPr>
                              <m:t>𝒙</m:t>
                            </m:r>
                          </m:e>
                          <m:sub>
                            <m:r>
                              <a:rPr lang="en-US" altLang="zh-CN" sz="2000" b="1" i="1">
                                <a:effectLst/>
                                <a:latin typeface="Cambria Math" panose="02040503050406030204" pitchFamily="18" charset="0"/>
                                <a:cs typeface="Times New Roman" panose="02020603050405020304" pitchFamily="18" charset="0"/>
                              </a:rPr>
                              <m:t>𝒊</m:t>
                            </m:r>
                          </m:sub>
                        </m:sSub>
                      </m:e>
                    </m:d>
                  </m:oMath>
                </a14:m>
                <a:r>
                  <a:rPr lang="zh-CN" altLang="en-US" sz="2000" dirty="0">
                    <a:effectLst/>
                    <a:latin typeface="宋体" panose="02010600030101010101" pitchFamily="2" charset="-122"/>
                    <a:cs typeface="Times New Roman" panose="02020603050405020304" pitchFamily="18" charset="0"/>
                  </a:rPr>
                  <a:t>：</a:t>
                </a:r>
                <a:r>
                  <a:rPr lang="zh-CN" altLang="zh-CN" sz="2000" dirty="0">
                    <a:effectLst/>
                    <a:latin typeface="宋体" panose="02010600030101010101" pitchFamily="2" charset="-122"/>
                    <a:cs typeface="Times New Roman" panose="02020603050405020304" pitchFamily="18" charset="0"/>
                  </a:rPr>
                  <a:t>根据</a:t>
                </a:r>
                <a:r>
                  <a:rPr lang="en-US" altLang="zh-CN" sz="2000" dirty="0">
                    <a:effectLst/>
                    <a:latin typeface="宋体" panose="02010600030101010101" pitchFamily="2" charset="-122"/>
                  </a:rPr>
                  <a:t>A</a:t>
                </a:r>
                <a:r>
                  <a:rPr lang="zh-CN" altLang="zh-CN" sz="2000" dirty="0">
                    <a:effectLst/>
                    <a:latin typeface="宋体" panose="02010600030101010101" pitchFamily="2" charset="-122"/>
                    <a:cs typeface="Times New Roman" panose="02020603050405020304" pitchFamily="18" charset="0"/>
                  </a:rPr>
                  <a:t>类或</a:t>
                </a:r>
                <a:r>
                  <a:rPr lang="en-US" altLang="zh-CN" sz="2000" dirty="0">
                    <a:effectLst/>
                    <a:latin typeface="宋体" panose="02010600030101010101" pitchFamily="2" charset="-122"/>
                  </a:rPr>
                  <a:t>B</a:t>
                </a:r>
                <a:r>
                  <a:rPr lang="zh-CN" altLang="zh-CN" sz="2000" dirty="0">
                    <a:effectLst/>
                    <a:latin typeface="宋体" panose="02010600030101010101" pitchFamily="2" charset="-122"/>
                    <a:cs typeface="Times New Roman" panose="02020603050405020304" pitchFamily="18" charset="0"/>
                  </a:rPr>
                  <a:t>类评定方法评定的标准不确定度</a:t>
                </a:r>
                <a:endParaRPr lang="en-US" altLang="zh-CN" sz="2000" dirty="0">
                  <a:effectLst/>
                  <a:latin typeface="宋体" panose="02010600030101010101" pitchFamily="2" charset="-122"/>
                  <a:cs typeface="Times New Roman" panose="02020603050405020304" pitchFamily="18" charset="0"/>
                </a:endParaRPr>
              </a:p>
              <a:p>
                <a:pPr marL="457200" indent="-457200">
                  <a:spcBef>
                    <a:spcPts val="1200"/>
                  </a:spcBef>
                </a:pPr>
                <a:r>
                  <a:rPr lang="zh-CN" altLang="zh-CN" sz="2000" b="1" dirty="0">
                    <a:latin typeface="宋体" panose="02010600030101010101" pitchFamily="2" charset="-122"/>
                    <a:cs typeface="Times New Roman" panose="02020603050405020304" pitchFamily="18" charset="0"/>
                  </a:rPr>
                  <a:t>灵敏系数</a:t>
                </a:r>
                <a:r>
                  <a:rPr lang="zh-CN" altLang="en-US" sz="2000" dirty="0">
                    <a:latin typeface="宋体" panose="02010600030101010101" pitchFamily="2" charset="-122"/>
                    <a:cs typeface="Times New Roman" panose="02020603050405020304" pitchFamily="18" charset="0"/>
                  </a:rPr>
                  <a:t>：</a:t>
                </a:r>
                <a:r>
                  <a:rPr lang="zh-CN" altLang="zh-CN" sz="2000" dirty="0">
                    <a:latin typeface="宋体" panose="02010600030101010101" pitchFamily="2" charset="-122"/>
                    <a:cs typeface="Times New Roman" panose="02020603050405020304" pitchFamily="18" charset="0"/>
                  </a:rPr>
                  <a:t>偏导数</a:t>
                </a:r>
                <a14:m>
                  <m:oMath xmlns:m="http://schemas.openxmlformats.org/officeDocument/2006/math">
                    <m:r>
                      <m:rPr>
                        <m:lit/>
                      </m:rPr>
                      <a:rPr lang="en-US" altLang="zh-CN" sz="2000" i="1">
                        <a:effectLst/>
                        <a:latin typeface="Cambria Math" panose="02040503050406030204" pitchFamily="18" charset="0"/>
                        <a:cs typeface="Times New Roman" panose="02020603050405020304" pitchFamily="18" charset="0"/>
                      </a:rPr>
                      <m:t>(</m:t>
                    </m:r>
                    <m:f>
                      <m:f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a:effectLst/>
                            <a:latin typeface="Cambria Math" panose="02040503050406030204" pitchFamily="18" charset="0"/>
                            <a:cs typeface="Times New Roman" panose="02020603050405020304" pitchFamily="18" charset="0"/>
                          </a:rPr>
                          <m:t>𝜕</m:t>
                        </m:r>
                        <m:r>
                          <a:rPr lang="en-US" altLang="zh-CN" sz="2000" i="1">
                            <a:effectLst/>
                            <a:latin typeface="Cambria Math" panose="02040503050406030204" pitchFamily="18" charset="0"/>
                            <a:cs typeface="Times New Roman" panose="02020603050405020304" pitchFamily="18" charset="0"/>
                          </a:rPr>
                          <m:t>𝑓</m:t>
                        </m:r>
                      </m:num>
                      <m:den>
                        <m:r>
                          <a:rPr lang="en-US" altLang="zh-CN" sz="2000">
                            <a:effectLst/>
                            <a:latin typeface="Cambria Math" panose="020405030504060302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𝑖</m:t>
                            </m:r>
                          </m:sub>
                        </m:sSub>
                      </m:den>
                    </m:f>
                    <m:r>
                      <m:rPr>
                        <m:lit/>
                      </m:rPr>
                      <a:rPr lang="en-US" altLang="zh-CN" sz="2000" i="1">
                        <a:effectLst/>
                        <a:latin typeface="Cambria Math" panose="02040503050406030204" pitchFamily="18" charset="0"/>
                        <a:cs typeface="Times New Roman" panose="02020603050405020304" pitchFamily="18" charset="0"/>
                      </a:rPr>
                      <m:t>)</m:t>
                    </m:r>
                    <m:r>
                      <m:rPr>
                        <m:lit/>
                      </m:rPr>
                      <a:rPr lang="zh-CN" altLang="zh-CN" sz="2000">
                        <a:effectLst/>
                        <a:latin typeface="Cambria Math" panose="02040503050406030204" pitchFamily="18" charset="0"/>
                        <a:cs typeface="Times New Roman" panose="02020603050405020304" pitchFamily="18" charset="0"/>
                      </a:rPr>
                      <m:t>在</m:t>
                    </m:r>
                    <m:r>
                      <m:rPr>
                        <m:lit/>
                      </m:rPr>
                      <a:rPr lang="en-US" altLang="zh-CN" sz="2000" i="1">
                        <a:effectLst/>
                        <a:latin typeface="Cambria Math" panose="020405030504060302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𝑋</m:t>
                        </m:r>
                      </m:e>
                      <m:sub>
                        <m:r>
                          <a:rPr lang="en-US" altLang="zh-CN" sz="2000" i="1">
                            <a:effectLst/>
                            <a:latin typeface="Cambria Math" panose="02040503050406030204" pitchFamily="18" charset="0"/>
                            <a:cs typeface="Times New Roman" panose="02020603050405020304" pitchFamily="18" charset="0"/>
                          </a:rPr>
                          <m:t>𝑖</m:t>
                        </m:r>
                      </m:sub>
                    </m:sSub>
                    <m:r>
                      <a:rPr lang="en-US" altLang="zh-CN" sz="2000" i="1">
                        <a:effectLst/>
                        <a:latin typeface="Cambria Math" panose="020405030504060302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𝑖</m:t>
                        </m:r>
                      </m:sub>
                    </m:sSub>
                    <m:r>
                      <m:rPr>
                        <m:lit/>
                      </m:rPr>
                      <a:rPr lang="en-US" altLang="zh-CN" sz="2000" i="1">
                        <a:effectLst/>
                        <a:latin typeface="Cambria Math" panose="02040503050406030204" pitchFamily="18" charset="0"/>
                        <a:cs typeface="Times New Roman" panose="02020603050405020304" pitchFamily="18" charset="0"/>
                      </a:rPr>
                      <m:t>)</m:t>
                    </m:r>
                  </m:oMath>
                </a14:m>
                <a:r>
                  <a:rPr lang="zh-CN" altLang="zh-CN" sz="2000" dirty="0">
                    <a:effectLst/>
                    <a:latin typeface="宋体" panose="02010600030101010101" pitchFamily="2" charset="-122"/>
                    <a:cs typeface="Times New Roman" panose="02020603050405020304" pitchFamily="18" charset="0"/>
                  </a:rPr>
                  <a:t>时评定。这些系数描述了输出量估计值</a:t>
                </a:r>
                <a14:m>
                  <m:oMath xmlns:m="http://schemas.openxmlformats.org/officeDocument/2006/math">
                    <m:r>
                      <m:rPr>
                        <m:lit/>
                      </m:r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t> </m:t>
                    </m:r>
                    <m:r>
                      <m:rPr>
                        <m:lit/>
                      </m:rPr>
                      <a:rPr lang="en-US" altLang="zh-CN" sz="2000" i="1">
                        <a:effectLst/>
                        <a:latin typeface="Cambria Math" panose="02040503050406030204" pitchFamily="18" charset="0"/>
                        <a:ea typeface="Cambria Math" panose="02040503050406030204" pitchFamily="18" charset="0"/>
                        <a:cs typeface="Times New Roman" panose="02020603050405020304" pitchFamily="18" charset="0"/>
                      </a:rPr>
                      <m:t>𝑦</m:t>
                    </m:r>
                    <m:r>
                      <m:rPr>
                        <m:lit/>
                      </m:rPr>
                      <a:rPr lang="en-US" altLang="zh-CN" sz="2000" i="1">
                        <a:effectLst/>
                        <a:latin typeface="Cambria Math" panose="02040503050406030204" pitchFamily="18" charset="0"/>
                        <a:ea typeface="Cambria Math" panose="02040503050406030204" pitchFamily="18" charset="0"/>
                        <a:cs typeface="Times New Roman" panose="02020603050405020304" pitchFamily="18" charset="0"/>
                      </a:rPr>
                      <m:t> </m:t>
                    </m:r>
                  </m:oMath>
                </a14:m>
                <a:r>
                  <a:rPr lang="zh-CN" altLang="zh-CN" sz="2000" dirty="0">
                    <a:effectLst/>
                    <a:latin typeface="宋体" panose="02010600030101010101" pitchFamily="2" charset="-122"/>
                    <a:cs typeface="Times New Roman" panose="02020603050405020304" pitchFamily="18" charset="0"/>
                  </a:rPr>
                  <a:t>如何随输入估计值</a:t>
                </a:r>
                <a14:m>
                  <m:oMath xmlns:m="http://schemas.openxmlformats.org/officeDocument/2006/math">
                    <m:r>
                      <m:rPr>
                        <m:lit/>
                      </m:rPr>
                      <a:rPr lang="en-US" altLang="zh-CN" sz="2000" i="1">
                        <a:effectLst/>
                        <a:latin typeface="Cambria Math" panose="020405030504060302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1</m:t>
                        </m:r>
                      </m:sub>
                    </m:sSub>
                    <m:r>
                      <a:rPr lang="en-US" altLang="zh-CN" sz="2000" i="1">
                        <a:effectLst/>
                        <a:latin typeface="Cambria Math" panose="020405030504060302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2</m:t>
                        </m:r>
                      </m:sub>
                    </m:sSub>
                    <m:r>
                      <a:rPr lang="en-US" altLang="zh-CN" sz="2000" i="1">
                        <a:effectLst/>
                        <a:latin typeface="Cambria Math" panose="02040503050406030204" pitchFamily="18" charset="0"/>
                        <a:cs typeface="Times New Roman" panose="02020603050405020304" pitchFamily="18" charset="0"/>
                      </a:rPr>
                      <m:t>,</m:t>
                    </m:r>
                    <m:r>
                      <a:rPr lang="zh-CN" altLang="zh-CN" sz="2000">
                        <a:effectLst/>
                        <a:latin typeface="Cambria Math" panose="02040503050406030204" pitchFamily="18" charset="0"/>
                        <a:cs typeface="Times New Roman" panose="02020603050405020304" pitchFamily="18" charset="0"/>
                      </a:rPr>
                      <m:t>…</m:t>
                    </m:r>
                    <m:r>
                      <a:rPr lang="en-US" altLang="zh-CN" sz="2000" i="1">
                        <a:effectLst/>
                        <a:latin typeface="Cambria Math" panose="020405030504060302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𝑁</m:t>
                        </m:r>
                      </m:sub>
                    </m:sSub>
                    <m:r>
                      <m:rPr>
                        <m:lit/>
                      </m:rPr>
                      <a:rPr lang="en-US" altLang="zh-CN" sz="2000" i="1">
                        <a:effectLst/>
                        <a:latin typeface="Cambria Math" panose="02040503050406030204" pitchFamily="18" charset="0"/>
                        <a:cs typeface="Times New Roman" panose="02020603050405020304" pitchFamily="18" charset="0"/>
                      </a:rPr>
                      <m:t>)</m:t>
                    </m:r>
                  </m:oMath>
                </a14:m>
                <a:r>
                  <a:rPr lang="zh-CN" altLang="zh-CN" sz="2000" dirty="0">
                    <a:effectLst/>
                    <a:latin typeface="宋体" panose="02010600030101010101" pitchFamily="2" charset="-122"/>
                    <a:cs typeface="Times New Roman" panose="02020603050405020304" pitchFamily="18" charset="0"/>
                  </a:rPr>
                  <a:t>的变化而变化</a:t>
                </a:r>
                <a:endParaRPr lang="en-US" altLang="zh-CN" sz="2000" dirty="0">
                  <a:effectLst/>
                  <a:latin typeface="宋体" panose="02010600030101010101" pitchFamily="2" charset="-122"/>
                  <a:cs typeface="Times New Roman" panose="02020603050405020304" pitchFamily="18" charset="0"/>
                </a:endParaRPr>
              </a:p>
              <a:p>
                <a:pPr>
                  <a:spcBef>
                    <a:spcPts val="1200"/>
                  </a:spcBef>
                </a:pPr>
                <a:r>
                  <a:rPr lang="zh-CN" altLang="zh-CN" sz="2000" dirty="0">
                    <a:effectLst/>
                    <a:latin typeface="宋体" panose="02010600030101010101" pitchFamily="2" charset="-122"/>
                    <a:cs typeface="Times New Roman" panose="02020603050405020304" pitchFamily="18" charset="0"/>
                  </a:rPr>
                  <a:t>由估计值</a:t>
                </a:r>
                <a14:m>
                  <m:oMath xmlns:m="http://schemas.openxmlformats.org/officeDocument/2006/math">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𝑖</m:t>
                        </m:r>
                      </m:sub>
                    </m:sSub>
                  </m:oMath>
                </a14:m>
                <a:r>
                  <a:rPr lang="zh-CN" altLang="zh-CN" sz="2000" dirty="0">
                    <a:effectLst/>
                    <a:latin typeface="宋体" panose="02010600030101010101" pitchFamily="2" charset="-122"/>
                    <a:cs typeface="Times New Roman" panose="02020603050405020304" pitchFamily="18" charset="0"/>
                  </a:rPr>
                  <a:t>的标准不确定度引起的</a:t>
                </a:r>
                <a14:m>
                  <m:oMath xmlns:m="http://schemas.openxmlformats.org/officeDocument/2006/math">
                    <m:r>
                      <m:rPr>
                        <m:lit/>
                      </m:rPr>
                      <a:rPr lang="en-US" altLang="zh-CN" sz="2000" i="1">
                        <a:effectLst/>
                        <a:latin typeface="Cambria Math" panose="02040503050406030204" pitchFamily="18" charset="0"/>
                        <a:cs typeface="Times New Roman" panose="02020603050405020304" pitchFamily="18" charset="0"/>
                      </a:rPr>
                      <m:t>𝑦</m:t>
                    </m:r>
                  </m:oMath>
                </a14:m>
                <a:r>
                  <a:rPr lang="zh-CN" altLang="zh-CN" sz="2000" dirty="0">
                    <a:effectLst/>
                    <a:latin typeface="宋体" panose="02010600030101010101" pitchFamily="2" charset="-122"/>
                    <a:cs typeface="Times New Roman" panose="02020603050405020304" pitchFamily="18" charset="0"/>
                  </a:rPr>
                  <a:t>的变化可以表示为</a:t>
                </a:r>
                <a14:m>
                  <m:oMath xmlns:m="http://schemas.openxmlformats.org/officeDocument/2006/math">
                    <m:f>
                      <m:f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000">
                            <a:effectLst/>
                            <a:latin typeface="Cambria Math" panose="02040503050406030204" pitchFamily="18" charset="0"/>
                            <a:cs typeface="Times New Roman" panose="02020603050405020304" pitchFamily="18" charset="0"/>
                          </a:rPr>
                          <m:t>𝜕</m:t>
                        </m:r>
                        <m:r>
                          <a:rPr lang="en-US" altLang="zh-CN" sz="2000" i="1">
                            <a:effectLst/>
                            <a:latin typeface="Cambria Math" panose="02040503050406030204" pitchFamily="18" charset="0"/>
                            <a:cs typeface="Times New Roman" panose="02020603050405020304" pitchFamily="18" charset="0"/>
                          </a:rPr>
                          <m:t>𝑓</m:t>
                        </m:r>
                      </m:num>
                      <m:den>
                        <m:r>
                          <a:rPr lang="en-US" altLang="zh-CN" sz="2000">
                            <a:effectLst/>
                            <a:latin typeface="Cambria Math" panose="02040503050406030204" pitchFamily="18" charset="0"/>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𝑖</m:t>
                            </m:r>
                          </m:sub>
                        </m:sSub>
                      </m:den>
                    </m:f>
                    <m:r>
                      <a:rPr lang="en-US" altLang="zh-CN" sz="2000" i="1">
                        <a:effectLst/>
                        <a:latin typeface="Cambria Math" panose="02040503050406030204" pitchFamily="18" charset="0"/>
                        <a:cs typeface="Times New Roman" panose="02020603050405020304" pitchFamily="18" charset="0"/>
                      </a:rPr>
                      <m:t>𝑢</m:t>
                    </m:r>
                    <m:d>
                      <m:d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20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a:effectLst/>
                                <a:latin typeface="Cambria Math" panose="02040503050406030204" pitchFamily="18" charset="0"/>
                                <a:cs typeface="Times New Roman" panose="02020603050405020304" pitchFamily="18" charset="0"/>
                              </a:rPr>
                              <m:t>𝑥</m:t>
                            </m:r>
                          </m:e>
                          <m:sub>
                            <m:r>
                              <a:rPr lang="en-US" altLang="zh-CN" sz="2000" i="1">
                                <a:effectLst/>
                                <a:latin typeface="Cambria Math" panose="02040503050406030204" pitchFamily="18" charset="0"/>
                                <a:cs typeface="Times New Roman" panose="02020603050405020304" pitchFamily="18" charset="0"/>
                              </a:rPr>
                              <m:t>𝑖</m:t>
                            </m:r>
                          </m:sub>
                        </m:sSub>
                      </m:e>
                    </m:d>
                  </m:oMath>
                </a14:m>
                <a:endParaRPr lang="zh-CN" altLang="en-US" sz="2000" dirty="0">
                  <a:latin typeface="宋体" panose="02010600030101010101" pitchFamily="2" charset="-122"/>
                </a:endParaRPr>
              </a:p>
            </p:txBody>
          </p:sp>
        </mc:Choice>
        <mc:Fallback xmlns="">
          <p:sp>
            <p:nvSpPr>
              <p:cNvPr id="10" name="文本框 9">
                <a:extLst>
                  <a:ext uri="{FF2B5EF4-FFF2-40B4-BE49-F238E27FC236}">
                    <a16:creationId xmlns:a16="http://schemas.microsoft.com/office/drawing/2014/main" id="{D108882D-B775-3915-EAD4-28940CF536D1}"/>
                  </a:ext>
                </a:extLst>
              </p:cNvPr>
              <p:cNvSpPr txBox="1">
                <a:spLocks noRot="1" noChangeAspect="1" noMove="1" noResize="1" noEditPoints="1" noAdjustHandles="1" noChangeArrowheads="1" noChangeShapeType="1" noTextEdit="1"/>
              </p:cNvSpPr>
              <p:nvPr/>
            </p:nvSpPr>
            <p:spPr>
              <a:xfrm>
                <a:off x="530204" y="4015594"/>
                <a:ext cx="8074244" cy="2462341"/>
              </a:xfrm>
              <a:prstGeom prst="rect">
                <a:avLst/>
              </a:prstGeom>
              <a:blipFill>
                <a:blip r:embed="rId4"/>
                <a:stretch>
                  <a:fillRect l="-831" t="-1980" r="-5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1803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CF1C8-C02B-F8C7-C819-3FE57671C01C}"/>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EA99237B-9176-478C-049F-CFE394A7C526}"/>
              </a:ext>
            </a:extLst>
          </p:cNvPr>
          <p:cNvSpPr txBox="1">
            <a:spLocks noChangeArrowheads="1"/>
          </p:cNvSpPr>
          <p:nvPr/>
        </p:nvSpPr>
        <p:spPr bwMode="auto">
          <a:xfrm>
            <a:off x="498579" y="241484"/>
            <a:ext cx="3972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rPr>
              <a:t>合成标准不确定度 示例</a:t>
            </a:r>
          </a:p>
        </p:txBody>
      </p:sp>
      <p:grpSp>
        <p:nvGrpSpPr>
          <p:cNvPr id="3" name="组合 2">
            <a:extLst>
              <a:ext uri="{FF2B5EF4-FFF2-40B4-BE49-F238E27FC236}">
                <a16:creationId xmlns:a16="http://schemas.microsoft.com/office/drawing/2014/main" id="{CE3C4607-765B-DBDF-0829-14012DF51CD6}"/>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FA8513D0-1D97-9E75-F394-29779FBBFBE6}"/>
                </a:ext>
              </a:extLst>
            </p:cNvPr>
            <p:cNvSpPr/>
            <p:nvPr/>
          </p:nvSpPr>
          <p:spPr>
            <a:xfrm>
              <a:off x="10249235" y="763200"/>
              <a:ext cx="1866565" cy="461665"/>
            </a:xfrm>
            <a:prstGeom prst="rect">
              <a:avLst/>
            </a:prstGeom>
            <a:noFill/>
            <a:ln>
              <a:noFill/>
            </a:ln>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4D998078-9317-E160-034B-C1AC95C2D1FE}"/>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16" name="Rectangle 4">
            <a:extLst>
              <a:ext uri="{FF2B5EF4-FFF2-40B4-BE49-F238E27FC236}">
                <a16:creationId xmlns:a16="http://schemas.microsoft.com/office/drawing/2014/main" id="{A7376BC3-EB1A-A82E-50CE-410331E25DC9}"/>
              </a:ext>
            </a:extLst>
          </p:cNvPr>
          <p:cNvSpPr>
            <a:spLocks noChangeArrowheads="1"/>
          </p:cNvSpPr>
          <p:nvPr/>
        </p:nvSpPr>
        <p:spPr bwMode="auto">
          <a:xfrm>
            <a:off x="870439" y="4596225"/>
            <a:ext cx="2914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zh-CN" altLang="zh-CN" sz="27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Rectangle 8">
            <a:extLst>
              <a:ext uri="{FF2B5EF4-FFF2-40B4-BE49-F238E27FC236}">
                <a16:creationId xmlns:a16="http://schemas.microsoft.com/office/drawing/2014/main" id="{1E9BD981-337A-435C-CCF0-E595BAFDE224}"/>
              </a:ext>
            </a:extLst>
          </p:cNvPr>
          <p:cNvSpPr>
            <a:spLocks noChangeArrowheads="1"/>
          </p:cNvSpPr>
          <p:nvPr/>
        </p:nvSpPr>
        <p:spPr bwMode="auto">
          <a:xfrm>
            <a:off x="216912" y="1008633"/>
            <a:ext cx="8531551" cy="938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936000" marR="0" lvl="0" indent="-936000" algn="just" defTabSz="914400" rtl="0" eaLnBrk="1" fontAlgn="auto" latinLnBrk="0" hangingPunct="1">
              <a:lnSpc>
                <a:spcPct val="120000"/>
              </a:lnSpc>
              <a:spcBef>
                <a:spcPct val="2000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题目：</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用千分尺测量一个球的直径</a:t>
            </a:r>
            <a:r>
              <a:rPr kumimoji="0" lang="en-US" altLang="zh-CN" sz="20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，测量了</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10</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次，结果如下表，求该球的直径及其不确定度。</a:t>
            </a:r>
          </a:p>
        </p:txBody>
      </p:sp>
      <p:graphicFrame>
        <p:nvGraphicFramePr>
          <p:cNvPr id="7" name="Group 6">
            <a:extLst>
              <a:ext uri="{FF2B5EF4-FFF2-40B4-BE49-F238E27FC236}">
                <a16:creationId xmlns:a16="http://schemas.microsoft.com/office/drawing/2014/main" id="{47044E63-1B5D-84F9-D0E7-38ACBF4B46DA}"/>
              </a:ext>
            </a:extLst>
          </p:cNvPr>
          <p:cNvGraphicFramePr>
            <a:graphicFrameLocks/>
          </p:cNvGraphicFramePr>
          <p:nvPr/>
        </p:nvGraphicFramePr>
        <p:xfrm>
          <a:off x="216912" y="1982993"/>
          <a:ext cx="8784976" cy="411192"/>
        </p:xfrm>
        <a:graphic>
          <a:graphicData uri="http://schemas.openxmlformats.org/drawingml/2006/table">
            <a:tbl>
              <a:tblPr/>
              <a:tblGrid>
                <a:gridCol w="798538">
                  <a:extLst>
                    <a:ext uri="{9D8B030D-6E8A-4147-A177-3AD203B41FA5}">
                      <a16:colId xmlns:a16="http://schemas.microsoft.com/office/drawing/2014/main" val="20000"/>
                    </a:ext>
                  </a:extLst>
                </a:gridCol>
                <a:gridCol w="798539">
                  <a:extLst>
                    <a:ext uri="{9D8B030D-6E8A-4147-A177-3AD203B41FA5}">
                      <a16:colId xmlns:a16="http://schemas.microsoft.com/office/drawing/2014/main" val="20001"/>
                    </a:ext>
                  </a:extLst>
                </a:gridCol>
                <a:gridCol w="799592">
                  <a:extLst>
                    <a:ext uri="{9D8B030D-6E8A-4147-A177-3AD203B41FA5}">
                      <a16:colId xmlns:a16="http://schemas.microsoft.com/office/drawing/2014/main" val="20002"/>
                    </a:ext>
                  </a:extLst>
                </a:gridCol>
                <a:gridCol w="797486">
                  <a:extLst>
                    <a:ext uri="{9D8B030D-6E8A-4147-A177-3AD203B41FA5}">
                      <a16:colId xmlns:a16="http://schemas.microsoft.com/office/drawing/2014/main" val="20003"/>
                    </a:ext>
                  </a:extLst>
                </a:gridCol>
                <a:gridCol w="799592">
                  <a:extLst>
                    <a:ext uri="{9D8B030D-6E8A-4147-A177-3AD203B41FA5}">
                      <a16:colId xmlns:a16="http://schemas.microsoft.com/office/drawing/2014/main" val="20004"/>
                    </a:ext>
                  </a:extLst>
                </a:gridCol>
                <a:gridCol w="798538">
                  <a:extLst>
                    <a:ext uri="{9D8B030D-6E8A-4147-A177-3AD203B41FA5}">
                      <a16:colId xmlns:a16="http://schemas.microsoft.com/office/drawing/2014/main" val="20005"/>
                    </a:ext>
                  </a:extLst>
                </a:gridCol>
                <a:gridCol w="798538">
                  <a:extLst>
                    <a:ext uri="{9D8B030D-6E8A-4147-A177-3AD203B41FA5}">
                      <a16:colId xmlns:a16="http://schemas.microsoft.com/office/drawing/2014/main" val="20006"/>
                    </a:ext>
                  </a:extLst>
                </a:gridCol>
                <a:gridCol w="798538">
                  <a:extLst>
                    <a:ext uri="{9D8B030D-6E8A-4147-A177-3AD203B41FA5}">
                      <a16:colId xmlns:a16="http://schemas.microsoft.com/office/drawing/2014/main" val="20007"/>
                    </a:ext>
                  </a:extLst>
                </a:gridCol>
                <a:gridCol w="798538">
                  <a:extLst>
                    <a:ext uri="{9D8B030D-6E8A-4147-A177-3AD203B41FA5}">
                      <a16:colId xmlns:a16="http://schemas.microsoft.com/office/drawing/2014/main" val="20008"/>
                    </a:ext>
                  </a:extLst>
                </a:gridCol>
                <a:gridCol w="798538">
                  <a:extLst>
                    <a:ext uri="{9D8B030D-6E8A-4147-A177-3AD203B41FA5}">
                      <a16:colId xmlns:a16="http://schemas.microsoft.com/office/drawing/2014/main" val="20009"/>
                    </a:ext>
                  </a:extLst>
                </a:gridCol>
                <a:gridCol w="798539">
                  <a:extLst>
                    <a:ext uri="{9D8B030D-6E8A-4147-A177-3AD203B41FA5}">
                      <a16:colId xmlns:a16="http://schemas.microsoft.com/office/drawing/2014/main" val="20010"/>
                    </a:ext>
                  </a:extLst>
                </a:gridCol>
              </a:tblGrid>
              <a:tr h="411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1" u="none" strike="noStrike" cap="none" normalizeH="0" baseline="0" dirty="0">
                          <a:ln>
                            <a:noFill/>
                          </a:ln>
                          <a:solidFill>
                            <a:schemeClr val="tx1"/>
                          </a:solidFill>
                          <a:effectLst/>
                          <a:latin typeface="Arial" charset="0"/>
                          <a:ea typeface="宋体" pitchFamily="2" charset="-122"/>
                        </a:rPr>
                        <a:t>D</a:t>
                      </a:r>
                      <a:r>
                        <a:rPr kumimoji="0" lang="en-US" altLang="zh-CN" sz="1800" b="0" i="0" u="none" strike="noStrike" cap="none" normalizeH="0" baseline="0" dirty="0">
                          <a:ln>
                            <a:noFill/>
                          </a:ln>
                          <a:solidFill>
                            <a:schemeClr val="tx1"/>
                          </a:solidFill>
                          <a:effectLst/>
                          <a:latin typeface="Arial" charset="0"/>
                          <a:ea typeface="宋体" pitchFamily="2" charset="-122"/>
                        </a:rPr>
                        <a:t>/mm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charset="0"/>
                          <a:ea typeface="宋体" pitchFamily="2" charset="-122"/>
                        </a:rPr>
                        <a:t>12.337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charset="0"/>
                          <a:ea typeface="宋体" pitchFamily="2" charset="-122"/>
                        </a:rPr>
                        <a:t>12.349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charset="0"/>
                          <a:ea typeface="宋体" pitchFamily="2" charset="-122"/>
                        </a:rPr>
                        <a:t>12.333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charset="0"/>
                          <a:ea typeface="宋体" pitchFamily="2" charset="-122"/>
                        </a:rPr>
                        <a:t>12.353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charset="0"/>
                          <a:ea typeface="宋体" pitchFamily="2" charset="-122"/>
                        </a:rPr>
                        <a:t>12.339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a:ln>
                            <a:noFill/>
                          </a:ln>
                          <a:solidFill>
                            <a:schemeClr val="tx1"/>
                          </a:solidFill>
                          <a:effectLst/>
                          <a:latin typeface="Arial" charset="0"/>
                          <a:ea typeface="宋体" pitchFamily="2" charset="-122"/>
                        </a:rPr>
                        <a:t>12.352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a:ln>
                            <a:noFill/>
                          </a:ln>
                          <a:solidFill>
                            <a:schemeClr val="tx1"/>
                          </a:solidFill>
                          <a:effectLst/>
                          <a:latin typeface="Arial" charset="0"/>
                          <a:ea typeface="宋体" pitchFamily="2" charset="-122"/>
                        </a:rPr>
                        <a:t>12.345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a:ln>
                            <a:noFill/>
                          </a:ln>
                          <a:solidFill>
                            <a:schemeClr val="tx1"/>
                          </a:solidFill>
                          <a:effectLst/>
                          <a:latin typeface="Arial" charset="0"/>
                          <a:ea typeface="宋体" pitchFamily="2" charset="-122"/>
                        </a:rPr>
                        <a:t>12.348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zh-CN" sz="1400" b="0" i="0" u="none" strike="noStrike" cap="none" normalizeH="0" baseline="0" dirty="0">
                          <a:ln>
                            <a:noFill/>
                          </a:ln>
                          <a:solidFill>
                            <a:schemeClr val="tx1"/>
                          </a:solidFill>
                          <a:effectLst/>
                          <a:latin typeface="Arial" charset="0"/>
                          <a:ea typeface="宋体" pitchFamily="2" charset="-122"/>
                        </a:rPr>
                        <a:t>12.356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400" b="0" i="0" u="none" strike="noStrike" cap="none" normalizeH="0" baseline="0" dirty="0">
                          <a:ln>
                            <a:noFill/>
                          </a:ln>
                          <a:solidFill>
                            <a:schemeClr val="tx1"/>
                          </a:solidFill>
                          <a:effectLst/>
                          <a:latin typeface="Arial" charset="0"/>
                          <a:ea typeface="宋体" pitchFamily="2" charset="-122"/>
                        </a:rPr>
                        <a:t>12.340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3C62851-61B1-ABA5-A51D-DEDB388C93C2}"/>
                  </a:ext>
                </a:extLst>
              </p:cNvPr>
              <p:cNvSpPr txBox="1"/>
              <p:nvPr/>
            </p:nvSpPr>
            <p:spPr>
              <a:xfrm>
                <a:off x="429891" y="3132933"/>
                <a:ext cx="2560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8" name="文本框 7">
                <a:extLst>
                  <a:ext uri="{FF2B5EF4-FFF2-40B4-BE49-F238E27FC236}">
                    <a16:creationId xmlns:a16="http://schemas.microsoft.com/office/drawing/2014/main" id="{E3C62851-61B1-ABA5-A51D-DEDB388C93C2}"/>
                  </a:ext>
                </a:extLst>
              </p:cNvPr>
              <p:cNvSpPr txBox="1">
                <a:spLocks noRot="1" noChangeAspect="1" noMove="1" noResize="1" noEditPoints="1" noAdjustHandles="1" noChangeArrowheads="1" noChangeShapeType="1" noTextEdit="1"/>
              </p:cNvSpPr>
              <p:nvPr/>
            </p:nvSpPr>
            <p:spPr>
              <a:xfrm>
                <a:off x="429891" y="3132933"/>
                <a:ext cx="2560957" cy="369332"/>
              </a:xfrm>
              <a:prstGeom prst="rect">
                <a:avLst/>
              </a:prstGeom>
              <a:blipFill>
                <a:blip r:embed="rId2"/>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7074C834-5D6D-11AD-BB7F-7203877EBD0C}"/>
              </a:ext>
            </a:extLst>
          </p:cNvPr>
          <p:cNvSpPr txBox="1"/>
          <p:nvPr/>
        </p:nvSpPr>
        <p:spPr>
          <a:xfrm>
            <a:off x="372221" y="2623043"/>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测量模型：</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F992D66-98B5-07EB-DA83-BC34FAC645FE}"/>
                  </a:ext>
                </a:extLst>
              </p:cNvPr>
              <p:cNvSpPr txBox="1"/>
              <p:nvPr/>
            </p:nvSpPr>
            <p:spPr>
              <a:xfrm>
                <a:off x="3479286" y="2702467"/>
                <a:ext cx="5522602" cy="1393587"/>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a14:m>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：千分尺的视读长度</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Sub>
                  </m:oMath>
                </a14:m>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：千分尺校准证书给出的仪器偏差</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oMath>
                </a14:m>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：千分尺卡钳与待测球接触点偏离直径引起的偏差</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Sub>
                  </m:oMath>
                </a14:m>
                <a:r>
                  <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：加持球时形变或者温度波动引起的偏差</a:t>
                </a:r>
                <a:endParaRPr kumimoji="0" lang="en-US" altLang="zh-CN"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2F992D66-98B5-07EB-DA83-BC34FAC645FE}"/>
                  </a:ext>
                </a:extLst>
              </p:cNvPr>
              <p:cNvSpPr txBox="1">
                <a:spLocks noRot="1" noChangeAspect="1" noMove="1" noResize="1" noEditPoints="1" noAdjustHandles="1" noChangeArrowheads="1" noChangeShapeType="1" noTextEdit="1"/>
              </p:cNvSpPr>
              <p:nvPr/>
            </p:nvSpPr>
            <p:spPr>
              <a:xfrm>
                <a:off x="3479286" y="2702467"/>
                <a:ext cx="5522602" cy="1393587"/>
              </a:xfrm>
              <a:prstGeom prst="rect">
                <a:avLst/>
              </a:prstGeom>
              <a:blipFill>
                <a:blip r:embed="rId3"/>
                <a:stretch>
                  <a:fillRect r="-221" b="-61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对象 6">
                <a:extLst>
                  <a:ext uri="{FF2B5EF4-FFF2-40B4-BE49-F238E27FC236}">
                    <a16:creationId xmlns:a16="http://schemas.microsoft.com/office/drawing/2014/main" id="{C3507BAD-0B63-06F1-C4E5-927C6B1F254E}"/>
                  </a:ext>
                </a:extLst>
              </p:cNvPr>
              <p:cNvSpPr txBox="1"/>
              <p:nvPr/>
            </p:nvSpPr>
            <p:spPr bwMode="auto">
              <a:xfrm>
                <a:off x="1629817" y="4404336"/>
                <a:ext cx="3729095" cy="652564"/>
              </a:xfrm>
              <a:prstGeom prst="rect">
                <a:avLst/>
              </a:prstGeom>
              <a:no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m:rPr>
                              <m:sty m:val="p"/>
                            </m:rPr>
                            <a:rPr kumimoji="0" lang="en-US" altLang="zh-CN" sz="1400" b="0" i="1" u="none" strike="noStrike" kern="1200" cap="none" spc="0" normalizeH="0" baseline="0" noProof="0">
                              <a:ln>
                                <a:noFill/>
                              </a:ln>
                              <a:solidFill>
                                <a:srgbClr val="000000"/>
                              </a:solidFill>
                              <a:effectLst/>
                              <a:uLnTx/>
                              <a:uFillTx/>
                              <a:latin typeface="Cambria Math" panose="02040503050406030204" pitchFamily="18" charset="0"/>
                              <a:cs typeface="+mn-cs"/>
                            </a:rPr>
                            <m:t>D</m:t>
                          </m:r>
                        </m:e>
                        <m:sub>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r>
                        <a:rPr kumimoji="0" lang="en-US" altLang="zh-CN" sz="14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bar>
                        <m:barPr>
                          <m:pos m:val="top"/>
                          <m:ctrlP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barPr>
                        <m:e>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𝐷</m:t>
                          </m:r>
                        </m:e>
                      </m:bar>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1</m:t>
                          </m:r>
                        </m:num>
                        <m:den>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den>
                      </m:f>
                      <m:nary>
                        <m:naryPr>
                          <m:chr m:val="∑"/>
                          <m:ctrlP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sSub>
                            <m:sSubPr>
                              <m:ctrlP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𝐷</m:t>
                              </m:r>
                            </m:e>
                            <m:sub>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e>
                      </m:nary>
                      <m: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t>=12.345</m:t>
                      </m:r>
                      <m:m>
                        <m:mPr>
                          <m:plcHide m:val="on"/>
                          <m:mcs>
                            <m:mc>
                              <m:mcPr>
                                <m:count m:val="2"/>
                                <m:mcJc m:val="center"/>
                              </m:mcPr>
                            </m:mc>
                          </m:mcs>
                          <m:ctrlPr>
                            <a:rPr kumimoji="0" lang="zh-CN" altLang="en-US" sz="14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nor/>
                              </m:rPr>
                              <a:rPr kumimoji="0" lang="en-US" altLang="zh-CN" sz="1400" b="0" i="0" u="none" strike="noStrike" kern="120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cs typeface="+mn-cs"/>
                              </a:rPr>
                              <m:t> </m:t>
                            </m:r>
                            <m:r>
                              <m:rPr>
                                <m:nor/>
                              </m:rPr>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m:t>mm</m:t>
                            </m:r>
                          </m:e>
                          <m:e/>
                        </m:mr>
                      </m:m>
                    </m:oMath>
                  </m:oMathPara>
                </a14:m>
                <a:endPar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11" name="对象 6">
                <a:extLst>
                  <a:ext uri="{FF2B5EF4-FFF2-40B4-BE49-F238E27FC236}">
                    <a16:creationId xmlns:a16="http://schemas.microsoft.com/office/drawing/2014/main" id="{C3507BAD-0B63-06F1-C4E5-927C6B1F254E}"/>
                  </a:ext>
                </a:extLst>
              </p:cNvPr>
              <p:cNvSpPr txBox="1">
                <a:spLocks noRot="1" noChangeAspect="1" noMove="1" noResize="1" noEditPoints="1" noAdjustHandles="1" noChangeArrowheads="1" noChangeShapeType="1" noTextEdit="1"/>
              </p:cNvSpPr>
              <p:nvPr/>
            </p:nvSpPr>
            <p:spPr bwMode="auto">
              <a:xfrm>
                <a:off x="1629817" y="4404336"/>
                <a:ext cx="3729095" cy="652564"/>
              </a:xfrm>
              <a:prstGeom prst="rect">
                <a:avLst/>
              </a:prstGeom>
              <a:blipFill>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0">
                <a:extLst>
                  <a:ext uri="{FF2B5EF4-FFF2-40B4-BE49-F238E27FC236}">
                    <a16:creationId xmlns:a16="http://schemas.microsoft.com/office/drawing/2014/main" id="{C3AEEC1D-E893-9968-FB04-5F6FDC600E76}"/>
                  </a:ext>
                </a:extLst>
              </p:cNvPr>
              <p:cNvSpPr txBox="1"/>
              <p:nvPr/>
            </p:nvSpPr>
            <p:spPr>
              <a:xfrm>
                <a:off x="429891" y="4558476"/>
                <a:ext cx="104329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oMath>
                </a14:m>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mc:Choice>
        <mc:Fallback xmlns="">
          <p:sp>
            <p:nvSpPr>
              <p:cNvPr id="12" name="TextBox 10">
                <a:extLst>
                  <a:ext uri="{FF2B5EF4-FFF2-40B4-BE49-F238E27FC236}">
                    <a16:creationId xmlns:a16="http://schemas.microsoft.com/office/drawing/2014/main" id="{C3AEEC1D-E893-9968-FB04-5F6FDC600E76}"/>
                  </a:ext>
                </a:extLst>
              </p:cNvPr>
              <p:cNvSpPr txBox="1">
                <a:spLocks noRot="1" noChangeAspect="1" noMove="1" noResize="1" noEditPoints="1" noAdjustHandles="1" noChangeArrowheads="1" noChangeShapeType="1" noTextEdit="1"/>
              </p:cNvSpPr>
              <p:nvPr/>
            </p:nvSpPr>
            <p:spPr>
              <a:xfrm>
                <a:off x="429891" y="4558476"/>
                <a:ext cx="1043299" cy="400110"/>
              </a:xfrm>
              <a:prstGeom prst="rect">
                <a:avLst/>
              </a:prstGeom>
              <a:blipFill>
                <a:blip r:embed="rId5"/>
                <a:stretch>
                  <a:fillRect l="-6433" t="-9231" r="-5263" b="-2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对象 8">
                <a:extLst>
                  <a:ext uri="{FF2B5EF4-FFF2-40B4-BE49-F238E27FC236}">
                    <a16:creationId xmlns:a16="http://schemas.microsoft.com/office/drawing/2014/main" id="{389CD182-D509-546F-20A4-2B23EB2835E7}"/>
                  </a:ext>
                </a:extLst>
              </p:cNvPr>
              <p:cNvSpPr txBox="1"/>
              <p:nvPr/>
            </p:nvSpPr>
            <p:spPr bwMode="auto">
              <a:xfrm>
                <a:off x="3494846" y="4887467"/>
                <a:ext cx="4461530" cy="971550"/>
              </a:xfrm>
              <a:prstGeom prst="rect">
                <a:avLst/>
              </a:prstGeom>
              <a:noFill/>
              <a:ln>
                <a:noFill/>
              </a:ln>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sub>
                      </m:s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ad>
                        <m:radPr>
                          <m:degHide m:val="on"/>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radPr>
                        <m:deg/>
                        <m:e>
                          <m:f>
                            <m:f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nary>
                                <m:naryPr>
                                  <m:chr m:val="∑"/>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naryPr>
                                <m: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sup>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𝐷</m:t>
                                      </m:r>
                                    </m:e>
                                    <m: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𝑖</m:t>
                                      </m:r>
                                    </m:sub>
                                  </m:s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bar>
                                    <m:barPr>
                                      <m:pos m:val="top"/>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bar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𝐷</m:t>
                                      </m:r>
                                    </m:e>
                                  </m:bar>
                                  <m:sSup>
                                    <m:sSup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e>
                                    <m: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nary>
                            </m:num>
                            <m:den>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𝑛</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𝑛</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den>
                          </m:f>
                        </m:e>
                      </m:rad>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=0.00</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25 </m:t>
                      </m:r>
                      <m:m>
                        <m:mPr>
                          <m:plcHide m:val="on"/>
                          <m:mcs>
                            <m:mc>
                              <m:mcPr>
                                <m:count m:val="2"/>
                                <m:mcJc m:val="center"/>
                              </m:mcPr>
                            </m:mc>
                          </m:mcs>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r>
                              <m:rPr>
                                <m:nor/>
                              </m:rPr>
                              <a:rPr kumimoji="0"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m:t>mm</m:t>
                            </m:r>
                          </m:e>
                          <m:e/>
                        </m:mr>
                      </m:m>
                    </m:oMath>
                  </m:oMathPara>
                </a14:m>
                <a:endParaRPr kumimoji="0" lang="zh-CN"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4" name="对象 8">
                <a:extLst>
                  <a:ext uri="{FF2B5EF4-FFF2-40B4-BE49-F238E27FC236}">
                    <a16:creationId xmlns:a16="http://schemas.microsoft.com/office/drawing/2014/main" id="{389CD182-D509-546F-20A4-2B23EB2835E7}"/>
                  </a:ext>
                </a:extLst>
              </p:cNvPr>
              <p:cNvSpPr txBox="1">
                <a:spLocks noRot="1" noChangeAspect="1" noMove="1" noResize="1" noEditPoints="1" noAdjustHandles="1" noChangeArrowheads="1" noChangeShapeType="1" noTextEdit="1"/>
              </p:cNvSpPr>
              <p:nvPr/>
            </p:nvSpPr>
            <p:spPr bwMode="auto">
              <a:xfrm>
                <a:off x="3494846" y="4887467"/>
                <a:ext cx="4461530" cy="971550"/>
              </a:xfrm>
              <a:prstGeom prst="rect">
                <a:avLst/>
              </a:prstGeom>
              <a:blipFill>
                <a:blip r:embed="rId6"/>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0">
                <a:extLst>
                  <a:ext uri="{FF2B5EF4-FFF2-40B4-BE49-F238E27FC236}">
                    <a16:creationId xmlns:a16="http://schemas.microsoft.com/office/drawing/2014/main" id="{8BCEF224-BCC3-41F9-9D3C-F9E2DBDD9733}"/>
                  </a:ext>
                </a:extLst>
              </p:cNvPr>
              <p:cNvSpPr txBox="1"/>
              <p:nvPr/>
            </p:nvSpPr>
            <p:spPr>
              <a:xfrm>
                <a:off x="435855" y="6046760"/>
                <a:ext cx="103733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oMath>
                </a14:m>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mc:Choice>
        <mc:Fallback xmlns="">
          <p:sp>
            <p:nvSpPr>
              <p:cNvPr id="15" name="TextBox 10">
                <a:extLst>
                  <a:ext uri="{FF2B5EF4-FFF2-40B4-BE49-F238E27FC236}">
                    <a16:creationId xmlns:a16="http://schemas.microsoft.com/office/drawing/2014/main" id="{8BCEF224-BCC3-41F9-9D3C-F9E2DBDD9733}"/>
                  </a:ext>
                </a:extLst>
              </p:cNvPr>
              <p:cNvSpPr txBox="1">
                <a:spLocks noRot="1" noChangeAspect="1" noMove="1" noResize="1" noEditPoints="1" noAdjustHandles="1" noChangeArrowheads="1" noChangeShapeType="1" noTextEdit="1"/>
              </p:cNvSpPr>
              <p:nvPr/>
            </p:nvSpPr>
            <p:spPr>
              <a:xfrm>
                <a:off x="435855" y="6046760"/>
                <a:ext cx="1037335" cy="400110"/>
              </a:xfrm>
              <a:prstGeom prst="rect">
                <a:avLst/>
              </a:prstGeom>
              <a:blipFill>
                <a:blip r:embed="rId7"/>
                <a:stretch>
                  <a:fillRect l="-5848" t="-9091" r="-5263" b="-25758"/>
                </a:stretch>
              </a:blipFill>
            </p:spPr>
            <p:txBody>
              <a:bodyPr/>
              <a:lstStyle/>
              <a:p>
                <a:r>
                  <a:rPr lang="zh-CN" altLang="en-US">
                    <a:noFill/>
                  </a:rPr>
                  <a:t> </a:t>
                </a:r>
              </a:p>
            </p:txBody>
          </p:sp>
        </mc:Fallback>
      </mc:AlternateContent>
      <p:sp>
        <p:nvSpPr>
          <p:cNvPr id="17" name="文本框 16">
            <a:extLst>
              <a:ext uri="{FF2B5EF4-FFF2-40B4-BE49-F238E27FC236}">
                <a16:creationId xmlns:a16="http://schemas.microsoft.com/office/drawing/2014/main" id="{1E2779D0-B16E-01D7-E4D7-880161A00309}"/>
              </a:ext>
            </a:extLst>
          </p:cNvPr>
          <p:cNvSpPr txBox="1"/>
          <p:nvPr/>
        </p:nvSpPr>
        <p:spPr>
          <a:xfrm>
            <a:off x="3261792" y="6051453"/>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标准不确定度：</a:t>
            </a:r>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BFA868E7-70E3-10E7-D6FE-8DC5EF4A3CEB}"/>
                  </a:ext>
                </a:extLst>
              </p:cNvPr>
              <p:cNvSpPr txBox="1"/>
              <p:nvPr/>
            </p:nvSpPr>
            <p:spPr>
              <a:xfrm>
                <a:off x="5086284" y="5993392"/>
                <a:ext cx="3111915" cy="4417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zh-CN" altLang="en-US"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𝑢</m:t>
                        </m:r>
                      </m:e>
                      <m:sub>
                        <m:sSub>
                          <m:sSubPr>
                            <m:ctrlP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𝐷</m:t>
                            </m:r>
                          </m:e>
                          <m:sub>
                            <m:r>
                              <a:rPr kumimoji="0" lang="en-US" altLang="zh-CN" sz="1600" b="0" i="1" u="none" strike="noStrike" kern="1200" cap="none" spc="0" normalizeH="0" baseline="0" noProof="0">
                                <a:ln>
                                  <a:noFill/>
                                </a:ln>
                                <a:solidFill>
                                  <a:srgbClr val="000000"/>
                                </a:solidFill>
                                <a:effectLst/>
                                <a:uLnTx/>
                                <a:uFillTx/>
                                <a:latin typeface="Cambria Math" panose="02040503050406030204" pitchFamily="18" charset="0"/>
                                <a:cs typeface="+mn-cs"/>
                              </a:rPr>
                              <m:t>1</m:t>
                            </m:r>
                          </m:sub>
                        </m:sSub>
                      </m:sub>
                    </m:sSub>
                    <m:r>
                      <a:rPr kumimoji="0" lang="en-US" altLang="zh-CN"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fPr>
                      <m:num>
                        <m:r>
                          <a:rPr kumimoji="0" lang="en-US" altLang="zh-CN"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1600" b="0" i="1" u="none" strike="noStrike" kern="1200" cap="none" spc="0" normalizeH="0" baseline="0" noProof="0">
                            <a:ln>
                              <a:noFill/>
                            </a:ln>
                            <a:solidFill>
                              <a:srgbClr val="000000"/>
                            </a:solidFill>
                            <a:effectLst/>
                            <a:uLnTx/>
                            <a:uFillTx/>
                            <a:latin typeface="Cambria Math" panose="02040503050406030204" pitchFamily="18" charset="0"/>
                            <a:cs typeface="+mn-cs"/>
                          </a:rPr>
                          <m:t>0</m:t>
                        </m:r>
                        <m: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r>
                          <a:rPr kumimoji="0" lang="en-US" altLang="zh-CN" sz="1600" b="0" i="1" u="none" strike="noStrike" kern="1200" cap="none" spc="0" normalizeH="0" baseline="0" noProof="0">
                            <a:ln>
                              <a:noFill/>
                            </a:ln>
                            <a:solidFill>
                              <a:srgbClr val="000000"/>
                            </a:solidFill>
                            <a:effectLst/>
                            <a:uLnTx/>
                            <a:uFillTx/>
                            <a:latin typeface="Cambria Math" panose="02040503050406030204" pitchFamily="18" charset="0"/>
                            <a:cs typeface="+mn-cs"/>
                          </a:rPr>
                          <m:t>4</m:t>
                        </m:r>
                      </m:num>
                      <m:den>
                        <m:r>
                          <a:rPr kumimoji="0" lang="en-US" altLang="zh-CN" sz="1600" b="0" i="1" u="none" strike="noStrike" kern="1200" cap="none" spc="0" normalizeH="0" baseline="0" noProof="0">
                            <a:ln>
                              <a:noFill/>
                            </a:ln>
                            <a:solidFill>
                              <a:srgbClr val="000000"/>
                            </a:solidFill>
                            <a:effectLst/>
                            <a:uLnTx/>
                            <a:uFillTx/>
                            <a:latin typeface="Cambria Math" panose="02040503050406030204" pitchFamily="18" charset="0"/>
                            <a:cs typeface="+mn-cs"/>
                          </a:rPr>
                          <m:t>3</m:t>
                        </m:r>
                      </m:den>
                    </m:f>
                    <m:r>
                      <a:rPr kumimoji="0" lang="en-US" altLang="zh-CN" sz="1600" b="0" i="1" u="none" strike="noStrike" kern="1200" cap="none" spc="0" normalizeH="0" baseline="0" noProof="0">
                        <a:ln>
                          <a:noFill/>
                        </a:ln>
                        <a:solidFill>
                          <a:srgbClr val="000000"/>
                        </a:solidFill>
                        <a:effectLst/>
                        <a:uLnTx/>
                        <a:uFillTx/>
                        <a:latin typeface="Cambria Math" panose="02040503050406030204" pitchFamily="18" charset="0"/>
                        <a:cs typeface="+mn-cs"/>
                      </a:rPr>
                      <m:t>=</m:t>
                    </m:r>
                  </m:oMath>
                </a14:m>
                <a:r>
                  <a:rPr kumimoji="0" lang="en-US" altLang="zh-CN" sz="1600" b="0" i="0"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rPr>
                  <a:t>0.0013</a:t>
                </a:r>
                <a:r>
                  <a:rPr kumimoji="0" lang="en-US" altLang="zh-CN" sz="1600" b="0" i="1"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rPr>
                  <a:t> </a:t>
                </a:r>
                <a:r>
                  <a:rPr kumimoji="0" lang="en-US" altLang="zh-CN" sz="1600" b="0" i="0"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rPr>
                  <a:t>mm</a:t>
                </a:r>
                <a:endParaRPr kumimoji="0" lang="zh-CN" altLang="en-US" sz="1600" b="0" i="0" u="none" strike="noStrike" kern="1200" cap="none" spc="0" normalizeH="0" baseline="0" noProof="0" dirty="0">
                  <a:ln>
                    <a:noFill/>
                  </a:ln>
                  <a:solidFill>
                    <a:srgbClr val="000000"/>
                  </a:solidFill>
                  <a:effectLst/>
                  <a:uLnTx/>
                  <a:uFillTx/>
                  <a:latin typeface="Cambria Math" panose="02040503050406030204" pitchFamily="18" charset="0"/>
                  <a:ea typeface="宋体" panose="02010600030101010101" pitchFamily="2" charset="-122"/>
                  <a:cs typeface="+mn-cs"/>
                </a:endParaRPr>
              </a:p>
            </p:txBody>
          </p:sp>
        </mc:Choice>
        <mc:Fallback xmlns="">
          <p:sp>
            <p:nvSpPr>
              <p:cNvPr id="18" name="文本框 17">
                <a:extLst>
                  <a:ext uri="{FF2B5EF4-FFF2-40B4-BE49-F238E27FC236}">
                    <a16:creationId xmlns:a16="http://schemas.microsoft.com/office/drawing/2014/main" id="{BFA868E7-70E3-10E7-D6FE-8DC5EF4A3CEB}"/>
                  </a:ext>
                </a:extLst>
              </p:cNvPr>
              <p:cNvSpPr txBox="1">
                <a:spLocks noRot="1" noChangeAspect="1" noMove="1" noResize="1" noEditPoints="1" noAdjustHandles="1" noChangeArrowheads="1" noChangeShapeType="1" noTextEdit="1"/>
              </p:cNvSpPr>
              <p:nvPr/>
            </p:nvSpPr>
            <p:spPr>
              <a:xfrm>
                <a:off x="5086284" y="5993392"/>
                <a:ext cx="3111915" cy="441788"/>
              </a:xfrm>
              <a:prstGeom prst="rect">
                <a:avLst/>
              </a:prstGeom>
              <a:blipFill>
                <a:blip r:embed="rId8"/>
                <a:stretch>
                  <a:fillRect b="-2740"/>
                </a:stretch>
              </a:blipFill>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71C3DA85-E463-7C07-AD74-E7D2D4A0DF29}"/>
              </a:ext>
            </a:extLst>
          </p:cNvPr>
          <p:cNvSpPr txBox="1"/>
          <p:nvPr/>
        </p:nvSpPr>
        <p:spPr>
          <a:xfrm>
            <a:off x="1710369" y="5218685"/>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标准不确定度：</a:t>
            </a:r>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7C1C7430-DF30-9661-0B35-5949174864D0}"/>
                  </a:ext>
                </a:extLst>
              </p:cNvPr>
              <p:cNvSpPr txBox="1"/>
              <p:nvPr/>
            </p:nvSpPr>
            <p:spPr>
              <a:xfrm>
                <a:off x="1733015" y="6077538"/>
                <a:ext cx="1467068"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𝐷</m:t>
                        </m:r>
                      </m:e>
                      <m:sub>
                        <m: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r>
                      <a:rPr kumimoji="0" lang="en-US" altLang="zh-CN" sz="16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oMath>
                </a14:m>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0 mm</a:t>
                </a:r>
                <a:endPar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mc:Choice>
        <mc:Fallback xmlns="">
          <p:sp>
            <p:nvSpPr>
              <p:cNvPr id="21" name="文本框 20">
                <a:extLst>
                  <a:ext uri="{FF2B5EF4-FFF2-40B4-BE49-F238E27FC236}">
                    <a16:creationId xmlns:a16="http://schemas.microsoft.com/office/drawing/2014/main" id="{7C1C7430-DF30-9661-0B35-5949174864D0}"/>
                  </a:ext>
                </a:extLst>
              </p:cNvPr>
              <p:cNvSpPr txBox="1">
                <a:spLocks noRot="1" noChangeAspect="1" noMove="1" noResize="1" noEditPoints="1" noAdjustHandles="1" noChangeArrowheads="1" noChangeShapeType="1" noTextEdit="1"/>
              </p:cNvSpPr>
              <p:nvPr/>
            </p:nvSpPr>
            <p:spPr>
              <a:xfrm>
                <a:off x="1733015" y="6077538"/>
                <a:ext cx="1467068" cy="338554"/>
              </a:xfrm>
              <a:prstGeom prst="rect">
                <a:avLst/>
              </a:prstGeom>
              <a:blipFill>
                <a:blip r:embed="rId9"/>
                <a:stretch>
                  <a:fillRect t="-5357" b="-214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15001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048A-A510-C39C-0ECB-70C74B3CD97A}"/>
            </a:ext>
          </a:extLst>
        </p:cNvPr>
        <p:cNvGrpSpPr/>
        <p:nvPr/>
      </p:nvGrpSpPr>
      <p:grpSpPr>
        <a:xfrm>
          <a:off x="0" y="0"/>
          <a:ext cx="0" cy="0"/>
          <a:chOff x="0" y="0"/>
          <a:chExt cx="0" cy="0"/>
        </a:xfrm>
      </p:grpSpPr>
      <p:grpSp>
        <p:nvGrpSpPr>
          <p:cNvPr id="2" name="组合 1">
            <a:extLst>
              <a:ext uri="{FF2B5EF4-FFF2-40B4-BE49-F238E27FC236}">
                <a16:creationId xmlns:a16="http://schemas.microsoft.com/office/drawing/2014/main" id="{998D1D72-D8DF-03B5-A64F-E3E998469361}"/>
              </a:ext>
            </a:extLst>
          </p:cNvPr>
          <p:cNvGrpSpPr/>
          <p:nvPr/>
        </p:nvGrpSpPr>
        <p:grpSpPr>
          <a:xfrm>
            <a:off x="377711" y="706491"/>
            <a:ext cx="8766313" cy="346249"/>
            <a:chOff x="427383" y="763200"/>
            <a:chExt cx="11688417" cy="461665"/>
          </a:xfrm>
        </p:grpSpPr>
        <p:sp>
          <p:nvSpPr>
            <p:cNvPr id="3" name="矩形 2">
              <a:extLst>
                <a:ext uri="{FF2B5EF4-FFF2-40B4-BE49-F238E27FC236}">
                  <a16:creationId xmlns:a16="http://schemas.microsoft.com/office/drawing/2014/main" id="{922693A5-18BD-BE20-7DDD-E6B8A89197EC}"/>
                </a:ext>
              </a:extLst>
            </p:cNvPr>
            <p:cNvSpPr/>
            <p:nvPr/>
          </p:nvSpPr>
          <p:spPr>
            <a:xfrm>
              <a:off x="10249235" y="763200"/>
              <a:ext cx="1866565" cy="461665"/>
            </a:xfrm>
            <a:prstGeom prst="rect">
              <a:avLst/>
            </a:prstGeom>
            <a:noFill/>
            <a:ln>
              <a:noFill/>
            </a:ln>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5C88702B-C6A5-4591-2F20-AF0EBB4682AE}"/>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5" name="Text Box 88">
            <a:extLst>
              <a:ext uri="{FF2B5EF4-FFF2-40B4-BE49-F238E27FC236}">
                <a16:creationId xmlns:a16="http://schemas.microsoft.com/office/drawing/2014/main" id="{BBCC60E2-4117-61BD-136F-D10B2A52EB77}"/>
              </a:ext>
            </a:extLst>
          </p:cNvPr>
          <p:cNvSpPr txBox="1">
            <a:spLocks noChangeArrowheads="1"/>
          </p:cNvSpPr>
          <p:nvPr/>
        </p:nvSpPr>
        <p:spPr bwMode="gray">
          <a:xfrm>
            <a:off x="377688" y="280127"/>
            <a:ext cx="83886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rPr>
              <a:t>不确定度评定 示例</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B2DC7B2-4851-9582-0B05-F2290C831C58}"/>
                  </a:ext>
                </a:extLst>
              </p:cNvPr>
              <p:cNvSpPr txBox="1"/>
              <p:nvPr/>
            </p:nvSpPr>
            <p:spPr>
              <a:xfrm>
                <a:off x="589832" y="1188066"/>
                <a:ext cx="7857070" cy="795667"/>
              </a:xfrm>
              <a:prstGeom prst="rect">
                <a:avLst/>
              </a:prstGeom>
              <a:noFill/>
            </p:spPr>
            <p:txBody>
              <a:bodyPr wrap="square" rtlCol="0">
                <a:spAutoFit/>
              </a:bodyPr>
              <a:lstStyle/>
              <a:p>
                <a:pPr marL="0" marR="0" lvl="0" indent="457200" algn="l" defTabSz="914400" rtl="0" eaLnBrk="1" fontAlgn="auto" latinLnBrk="0" hangingPunct="1">
                  <a:lnSpc>
                    <a:spcPct val="12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如测量过程中较为仔细或精度要求不太高时，可认为</a:t>
                </a:r>
                <a14:m>
                  <m:oMath xmlns:m="http://schemas.openxmlformats.org/officeDocument/2006/math">
                    <m:sSub>
                      <m:sSubPr>
                        <m:ctrlP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Sub>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和</m:t>
                    </m:r>
                    <m:sSub>
                      <m:sSubPr>
                        <m:ctrl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D</m:t>
                        </m:r>
                      </m:e>
                      <m:sub>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3</m:t>
                        </m:r>
                      </m:sub>
                    </m:sSub>
                  </m:oMath>
                </a14:m>
                <a:r>
                  <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的影响可忽略。</a:t>
                </a:r>
              </a:p>
            </p:txBody>
          </p:sp>
        </mc:Choice>
        <mc:Fallback xmlns="">
          <p:sp>
            <p:nvSpPr>
              <p:cNvPr id="6" name="文本框 5">
                <a:extLst>
                  <a:ext uri="{FF2B5EF4-FFF2-40B4-BE49-F238E27FC236}">
                    <a16:creationId xmlns:a16="http://schemas.microsoft.com/office/drawing/2014/main" id="{CB2DC7B2-4851-9582-0B05-F2290C831C58}"/>
                  </a:ext>
                </a:extLst>
              </p:cNvPr>
              <p:cNvSpPr txBox="1">
                <a:spLocks noRot="1" noChangeAspect="1" noMove="1" noResize="1" noEditPoints="1" noAdjustHandles="1" noChangeArrowheads="1" noChangeShapeType="1" noTextEdit="1"/>
              </p:cNvSpPr>
              <p:nvPr/>
            </p:nvSpPr>
            <p:spPr>
              <a:xfrm>
                <a:off x="589832" y="1188066"/>
                <a:ext cx="7857070" cy="795667"/>
              </a:xfrm>
              <a:prstGeom prst="rect">
                <a:avLst/>
              </a:prstGeom>
              <a:blipFill>
                <a:blip r:embed="rId2"/>
                <a:stretch>
                  <a:fillRect l="-853" t="-3077" r="-543"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1176EF5-0380-9391-90DD-DF34FA13B1CC}"/>
                  </a:ext>
                </a:extLst>
              </p:cNvPr>
              <p:cNvSpPr txBox="1"/>
              <p:nvPr/>
            </p:nvSpPr>
            <p:spPr>
              <a:xfrm>
                <a:off x="1358232" y="2923294"/>
                <a:ext cx="4275273" cy="56368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𝑢</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𝑐</m:t>
                            </m:r>
                          </m:sub>
                        </m:sSub>
                        <m:d>
                          <m:d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e>
                        </m:d>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𝑢</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ad>
                      <m:radPr>
                        <m:degHide m:val="on"/>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radPr>
                      <m:deg/>
                      <m:e>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Sub>
                              </m:sub>
                            </m:sSub>
                          </m:e>
                          <m: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p>
                          <m:sSup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sub>
                                </m:sSub>
                              </m:sub>
                            </m:sSub>
                          </m:e>
                          <m:sup>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p>
                        </m:sSup>
                      </m:e>
                    </m:rad>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a14:m>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0.0028 mm</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7" name="文本框 6">
                <a:extLst>
                  <a:ext uri="{FF2B5EF4-FFF2-40B4-BE49-F238E27FC236}">
                    <a16:creationId xmlns:a16="http://schemas.microsoft.com/office/drawing/2014/main" id="{21176EF5-0380-9391-90DD-DF34FA13B1CC}"/>
                  </a:ext>
                </a:extLst>
              </p:cNvPr>
              <p:cNvSpPr txBox="1">
                <a:spLocks noRot="1" noChangeAspect="1" noMove="1" noResize="1" noEditPoints="1" noAdjustHandles="1" noChangeArrowheads="1" noChangeShapeType="1" noTextEdit="1"/>
              </p:cNvSpPr>
              <p:nvPr/>
            </p:nvSpPr>
            <p:spPr>
              <a:xfrm>
                <a:off x="1358232" y="2923294"/>
                <a:ext cx="4275273" cy="563680"/>
              </a:xfrm>
              <a:prstGeom prst="rect">
                <a:avLst/>
              </a:prstGeom>
              <a:blipFill>
                <a:blip r:embed="rId3"/>
                <a:stretch>
                  <a:fillRect r="-2710"/>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4B8E84AF-BEB5-3382-E4F0-79121CCDB35B}"/>
              </a:ext>
            </a:extLst>
          </p:cNvPr>
          <p:cNvSpPr txBox="1"/>
          <p:nvPr/>
        </p:nvSpPr>
        <p:spPr>
          <a:xfrm>
            <a:off x="632328" y="2398403"/>
            <a:ext cx="31341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则直径</a:t>
            </a: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的标准不确定度为：</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786ACD5C-C807-998E-D014-F6F487D626B1}"/>
                  </a:ext>
                </a:extLst>
              </p:cNvPr>
              <p:cNvSpPr txBox="1"/>
              <p:nvPr/>
            </p:nvSpPr>
            <p:spPr>
              <a:xfrm>
                <a:off x="1358232" y="4794698"/>
                <a:ext cx="28724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12.345</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±0.00</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e>
                    </m:d>
                  </m:oMath>
                </a14:m>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mm</a:t>
                </a: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12" name="文本框 11">
                <a:extLst>
                  <a:ext uri="{FF2B5EF4-FFF2-40B4-BE49-F238E27FC236}">
                    <a16:creationId xmlns:a16="http://schemas.microsoft.com/office/drawing/2014/main" id="{786ACD5C-C807-998E-D014-F6F487D626B1}"/>
                  </a:ext>
                </a:extLst>
              </p:cNvPr>
              <p:cNvSpPr txBox="1">
                <a:spLocks noRot="1" noChangeAspect="1" noMove="1" noResize="1" noEditPoints="1" noAdjustHandles="1" noChangeArrowheads="1" noChangeShapeType="1" noTextEdit="1"/>
              </p:cNvSpPr>
              <p:nvPr/>
            </p:nvSpPr>
            <p:spPr>
              <a:xfrm>
                <a:off x="1358232" y="4794698"/>
                <a:ext cx="2872453" cy="369332"/>
              </a:xfrm>
              <a:prstGeom prst="rect">
                <a:avLst/>
              </a:prstGeom>
              <a:blipFill>
                <a:blip r:embed="rId4"/>
                <a:stretch>
                  <a:fillRect t="-10000" r="-1062" b="-26667"/>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D15EFE4B-E14D-FCF7-DEC9-61261101A6BC}"/>
              </a:ext>
            </a:extLst>
          </p:cNvPr>
          <p:cNvSpPr txBox="1"/>
          <p:nvPr/>
        </p:nvSpPr>
        <p:spPr>
          <a:xfrm>
            <a:off x="632328" y="4090266"/>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最终结果</a:t>
            </a:r>
          </a:p>
        </p:txBody>
      </p:sp>
    </p:spTree>
    <p:extLst>
      <p:ext uri="{BB962C8B-B14F-4D97-AF65-F5344CB8AC3E}">
        <p14:creationId xmlns:p14="http://schemas.microsoft.com/office/powerpoint/2010/main" val="2891077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F987-CCBE-9E3E-7FB2-0034E9862249}"/>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6DEDE234-C93D-621B-4CC6-DEF426DE40E9}"/>
              </a:ext>
            </a:extLst>
          </p:cNvPr>
          <p:cNvSpPr txBox="1">
            <a:spLocks noChangeArrowheads="1"/>
          </p:cNvSpPr>
          <p:nvPr/>
        </p:nvSpPr>
        <p:spPr bwMode="auto">
          <a:xfrm>
            <a:off x="498579" y="241484"/>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自由度</a:t>
            </a:r>
          </a:p>
        </p:txBody>
      </p:sp>
      <p:grpSp>
        <p:nvGrpSpPr>
          <p:cNvPr id="3" name="组合 2">
            <a:extLst>
              <a:ext uri="{FF2B5EF4-FFF2-40B4-BE49-F238E27FC236}">
                <a16:creationId xmlns:a16="http://schemas.microsoft.com/office/drawing/2014/main" id="{F6E79DEF-6E2D-8C96-EAEF-6987E2670772}"/>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968AA38A-AB5D-806A-6AF0-97A5D52A947C}"/>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DC23E83A-4E43-FAE6-57BF-B0DD3CE1ADFC}"/>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6" name="Rectangle 4">
            <a:extLst>
              <a:ext uri="{FF2B5EF4-FFF2-40B4-BE49-F238E27FC236}">
                <a16:creationId xmlns:a16="http://schemas.microsoft.com/office/drawing/2014/main" id="{8563D059-744E-5BE3-50B3-AAE8A76A2D4D}"/>
              </a:ext>
            </a:extLst>
          </p:cNvPr>
          <p:cNvSpPr>
            <a:spLocks noChangeArrowheads="1"/>
          </p:cNvSpPr>
          <p:nvPr/>
        </p:nvSpPr>
        <p:spPr bwMode="auto">
          <a:xfrm>
            <a:off x="870439" y="4596225"/>
            <a:ext cx="2914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685800" eaLnBrk="1" fontAlgn="auto" hangingPunct="1">
              <a:spcBef>
                <a:spcPct val="0"/>
              </a:spcBef>
              <a:spcAft>
                <a:spcPts val="0"/>
              </a:spcAft>
              <a:buNone/>
            </a:pPr>
            <a:endParaRPr lang="zh-CN" altLang="zh-CN" sz="2700">
              <a:solidFill>
                <a:srgbClr val="000000"/>
              </a:solidFill>
            </a:endParaRPr>
          </a:p>
        </p:txBody>
      </p:sp>
      <p:sp>
        <p:nvSpPr>
          <p:cNvPr id="6" name="文本框 5">
            <a:extLst>
              <a:ext uri="{FF2B5EF4-FFF2-40B4-BE49-F238E27FC236}">
                <a16:creationId xmlns:a16="http://schemas.microsoft.com/office/drawing/2014/main" id="{3902184B-3DA0-1687-4D2A-CB2AEAB108B2}"/>
              </a:ext>
            </a:extLst>
          </p:cNvPr>
          <p:cNvSpPr txBox="1"/>
          <p:nvPr/>
        </p:nvSpPr>
        <p:spPr>
          <a:xfrm>
            <a:off x="212358" y="1017425"/>
            <a:ext cx="5295746" cy="2873159"/>
          </a:xfrm>
          <a:prstGeom prst="rect">
            <a:avLst/>
          </a:prstGeom>
          <a:noFill/>
        </p:spPr>
        <p:txBody>
          <a:bodyPr wrap="square">
            <a:spAutoFit/>
          </a:bodyPr>
          <a:lstStyle/>
          <a:p>
            <a:pPr marL="360000" indent="-360000" algn="l">
              <a:lnSpc>
                <a:spcPct val="120000"/>
              </a:lnSpc>
              <a:spcBef>
                <a:spcPts val="600"/>
              </a:spcBef>
              <a:buFont typeface="+mj-lt"/>
              <a:buAutoNum type="arabicPeriod"/>
            </a:pPr>
            <a:r>
              <a:rPr lang="zh-CN" altLang="en-US" sz="2000" b="1" i="0" dirty="0">
                <a:effectLst/>
                <a:latin typeface="Times New Roman" panose="02020603050405020304" pitchFamily="18" charset="0"/>
                <a:ea typeface="宋体" panose="02010600030101010101" pitchFamily="2" charset="-122"/>
                <a:cs typeface="Times New Roman" panose="02020603050405020304" pitchFamily="18" charset="0"/>
              </a:rPr>
              <a:t> 自由度的定义</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自由度是在进行统计计算时可以自由变化的值的数量。</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在计算一组数据的方差时，自由度等于数据点的总数减去施加的限制数量。</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当计算标准差时，自由度是数据点数量（</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）减去</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，即 </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 - 1</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7" name="图片 6">
            <a:extLst>
              <a:ext uri="{FF2B5EF4-FFF2-40B4-BE49-F238E27FC236}">
                <a16:creationId xmlns:a16="http://schemas.microsoft.com/office/drawing/2014/main" id="{6EBF9EFF-0DBA-AECE-4AB8-17ADE50BD362}"/>
              </a:ext>
            </a:extLst>
          </p:cNvPr>
          <p:cNvPicPr>
            <a:picLocks noChangeAspect="1"/>
          </p:cNvPicPr>
          <p:nvPr/>
        </p:nvPicPr>
        <p:blipFill>
          <a:blip r:embed="rId2"/>
          <a:stretch>
            <a:fillRect/>
          </a:stretch>
        </p:blipFill>
        <p:spPr>
          <a:xfrm>
            <a:off x="5548100" y="873078"/>
            <a:ext cx="3448785" cy="3176889"/>
          </a:xfrm>
          <a:prstGeom prst="rect">
            <a:avLst/>
          </a:prstGeom>
        </p:spPr>
      </p:pic>
      <p:sp>
        <p:nvSpPr>
          <p:cNvPr id="8" name="文本框 7">
            <a:extLst>
              <a:ext uri="{FF2B5EF4-FFF2-40B4-BE49-F238E27FC236}">
                <a16:creationId xmlns:a16="http://schemas.microsoft.com/office/drawing/2014/main" id="{10C403F2-170C-50CD-5930-900BD019F65B}"/>
              </a:ext>
            </a:extLst>
          </p:cNvPr>
          <p:cNvSpPr txBox="1"/>
          <p:nvPr/>
        </p:nvSpPr>
        <p:spPr>
          <a:xfrm>
            <a:off x="250623" y="3912309"/>
            <a:ext cx="8752129" cy="2657715"/>
          </a:xfrm>
          <a:prstGeom prst="rect">
            <a:avLst/>
          </a:prstGeom>
          <a:noFill/>
        </p:spPr>
        <p:txBody>
          <a:bodyPr wrap="square">
            <a:spAutoFit/>
          </a:bodyPr>
          <a:lstStyle/>
          <a:p>
            <a:pPr marL="360000" indent="-360000" algn="l">
              <a:lnSpc>
                <a:spcPct val="120000"/>
              </a:lnSpc>
              <a:spcBef>
                <a:spcPts val="600"/>
              </a:spcBef>
              <a:buFont typeface="+mj-lt"/>
              <a:buAutoNum type="arabicPeriod" startAt="2"/>
            </a:pPr>
            <a:r>
              <a:rPr lang="zh-CN" altLang="en-US" sz="2000" b="1" i="0" dirty="0">
                <a:effectLst/>
                <a:latin typeface="Times New Roman" panose="02020603050405020304" pitchFamily="18" charset="0"/>
                <a:ea typeface="宋体" panose="02010600030101010101" pitchFamily="2" charset="-122"/>
                <a:cs typeface="Times New Roman" panose="02020603050405020304" pitchFamily="18" charset="0"/>
              </a:rPr>
              <a:t> 自由度的重要性</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自由度的大小影响对测量结果可信度的评估。</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自由度越大，统计推断就越可靠，使得计算出的标准差更具代表性。</a:t>
            </a:r>
          </a:p>
          <a:p>
            <a:pPr marL="360000" indent="-360000" algn="l">
              <a:lnSpc>
                <a:spcPct val="120000"/>
              </a:lnSpc>
              <a:spcBef>
                <a:spcPts val="600"/>
              </a:spcBef>
              <a:buFont typeface="+mj-lt"/>
              <a:buAutoNum type="arabicPeriod" startAt="2"/>
            </a:pPr>
            <a:r>
              <a:rPr lang="en-US" altLang="zh-CN" sz="2000" b="1" i="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1" i="1" dirty="0">
                <a:effectLst/>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b="1" i="0" dirty="0">
                <a:effectLst/>
                <a:latin typeface="Times New Roman" panose="02020603050405020304" pitchFamily="18" charset="0"/>
                <a:ea typeface="宋体" panose="02010600030101010101" pitchFamily="2" charset="-122"/>
                <a:cs typeface="Times New Roman" panose="02020603050405020304" pitchFamily="18" charset="0"/>
              </a:rPr>
              <a:t>分布与自由度的关系</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当样本量较小时，</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分布提供了估计置信区间的更好方法。</a:t>
            </a:r>
          </a:p>
          <a:p>
            <a:pPr marL="742950" lvl="1" indent="-285750" algn="l">
              <a:lnSpc>
                <a:spcPct val="120000"/>
              </a:lnSpc>
              <a:spcBef>
                <a:spcPts val="600"/>
              </a:spcBef>
              <a:buFont typeface="+mj-lt"/>
              <a:buAutoNum type="arabicPeriod"/>
            </a:pP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分布的形状取决于自由度，自由度越高，</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分布越接近</a:t>
            </a:r>
            <a:r>
              <a:rPr lang="zh-CN" altLang="en-US" sz="2000" b="1" i="0" dirty="0">
                <a:effectLst/>
                <a:latin typeface="Times New Roman" panose="02020603050405020304" pitchFamily="18" charset="0"/>
                <a:ea typeface="宋体" panose="02010600030101010101" pitchFamily="2" charset="-122"/>
                <a:cs typeface="Times New Roman" panose="02020603050405020304" pitchFamily="18" charset="0"/>
              </a:rPr>
              <a:t>标准正态分布</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p:txBody>
      </p:sp>
      <p:sp>
        <p:nvSpPr>
          <p:cNvPr id="10" name="文本框 9">
            <a:extLst>
              <a:ext uri="{FF2B5EF4-FFF2-40B4-BE49-F238E27FC236}">
                <a16:creationId xmlns:a16="http://schemas.microsoft.com/office/drawing/2014/main" id="{841283F4-6F0C-44C4-3079-F0A4746495D6}"/>
              </a:ext>
            </a:extLst>
          </p:cNvPr>
          <p:cNvSpPr txBox="1"/>
          <p:nvPr/>
        </p:nvSpPr>
        <p:spPr>
          <a:xfrm>
            <a:off x="6334574" y="3920830"/>
            <a:ext cx="1875835" cy="369332"/>
          </a:xfrm>
          <a:prstGeom prst="rect">
            <a:avLst/>
          </a:prstGeom>
          <a:noFill/>
        </p:spPr>
        <p:txBody>
          <a:bodyPr wrap="none" rtlCol="0">
            <a:spAutoFit/>
          </a:bodyPr>
          <a:lstStyle/>
          <a:p>
            <a:r>
              <a:rPr kumimoji="0" lang="en-US" altLang="zh-CN" b="1"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a:t>
            </a:r>
            <a:r>
              <a:rPr kumimoji="0" lang="zh-CN" altLang="en-US"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分布与正态分布</a:t>
            </a:r>
            <a:endParaRPr lang="zh-CN" altLang="en-US" sz="1600" dirty="0"/>
          </a:p>
        </p:txBody>
      </p:sp>
    </p:spTree>
    <p:extLst>
      <p:ext uri="{BB962C8B-B14F-4D97-AF65-F5344CB8AC3E}">
        <p14:creationId xmlns:p14="http://schemas.microsoft.com/office/powerpoint/2010/main" val="454195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498579" y="241484"/>
            <a:ext cx="12666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自由度</a:t>
            </a:r>
          </a:p>
        </p:txBody>
      </p:sp>
      <p:grpSp>
        <p:nvGrpSpPr>
          <p:cNvPr id="3" name="组合 2"/>
          <p:cNvGrpSpPr/>
          <p:nvPr/>
        </p:nvGrpSpPr>
        <p:grpSpPr>
          <a:xfrm>
            <a:off x="429891" y="562517"/>
            <a:ext cx="8766313" cy="346249"/>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6" name="Rectangle 4"/>
          <p:cNvSpPr>
            <a:spLocks noChangeArrowheads="1"/>
          </p:cNvSpPr>
          <p:nvPr/>
        </p:nvSpPr>
        <p:spPr bwMode="auto">
          <a:xfrm>
            <a:off x="870439" y="4596225"/>
            <a:ext cx="2914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685800" eaLnBrk="1" fontAlgn="auto" hangingPunct="1">
              <a:spcBef>
                <a:spcPct val="0"/>
              </a:spcBef>
              <a:spcAft>
                <a:spcPts val="0"/>
              </a:spcAft>
              <a:buNone/>
            </a:pPr>
            <a:endParaRPr lang="zh-CN" altLang="zh-CN" sz="2700">
              <a:solidFill>
                <a:srgbClr val="000000"/>
              </a:solidFill>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8FFC5EB-B7EA-F363-1CD3-BBEEFE7657A8}"/>
                  </a:ext>
                </a:extLst>
              </p:cNvPr>
              <p:cNvSpPr txBox="1"/>
              <p:nvPr/>
            </p:nvSpPr>
            <p:spPr>
              <a:xfrm>
                <a:off x="240710" y="1128110"/>
                <a:ext cx="8582776" cy="3871060"/>
              </a:xfrm>
              <a:prstGeom prst="rect">
                <a:avLst/>
              </a:prstGeom>
              <a:noFill/>
            </p:spPr>
            <p:txBody>
              <a:bodyPr wrap="square">
                <a:spAutoFit/>
              </a:bodyPr>
              <a:lstStyle/>
              <a:p>
                <a:pPr marL="360000" indent="-360000" algn="l">
                  <a:lnSpc>
                    <a:spcPct val="120000"/>
                  </a:lnSpc>
                  <a:spcBef>
                    <a:spcPts val="600"/>
                  </a:spcBef>
                  <a:buFont typeface="+mj-lt"/>
                  <a:buAutoNum type="arabicPeriod" startAt="4"/>
                </a:pPr>
                <a:r>
                  <a:rPr lang="zh-CN" altLang="en-US" sz="2000" b="1" i="0" dirty="0">
                    <a:effectLst/>
                    <a:latin typeface="Times New Roman" panose="02020603050405020304" pitchFamily="18" charset="0"/>
                    <a:ea typeface="宋体" panose="02010600030101010101" pitchFamily="2" charset="-122"/>
                    <a:cs typeface="Times New Roman" panose="02020603050405020304" pitchFamily="18" charset="0"/>
                  </a:rPr>
                  <a:t>置信区间与自由度</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有限次测量要扩大置信区间，使用大于</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的</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因子乘以标准不确定度。</a:t>
                </a:r>
              </a:p>
              <a:p>
                <a:pPr marL="742950" lvl="1" indent="-285750">
                  <a:lnSpc>
                    <a:spcPct val="120000"/>
                  </a:lnSpc>
                  <a:spcBef>
                    <a:spcPts val="600"/>
                  </a:spcBef>
                  <a:buFont typeface="+mj-lt"/>
                  <a:buAutoNum type="arabicPeriod"/>
                </a:pP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t</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因子与自由度相关，置信区间扩大为 </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a:t>
                </a:r>
                <a14:m>
                  <m:oMath xmlns:m="http://schemas.openxmlformats.org/officeDocument/2006/math">
                    <m:sSub>
                      <m:sSubPr>
                        <m:ctrlPr>
                          <a:rPr lang="en-US" altLang="zh-CN" sz="2000" b="0" i="1" smtClean="0">
                            <a:effectLst/>
                            <a:latin typeface="Cambria Math" panose="02040503050406030204" pitchFamily="18" charset="0"/>
                          </a:rPr>
                        </m:ctrlPr>
                      </m:sSubPr>
                      <m:e>
                        <m:r>
                          <a:rPr lang="en-US" altLang="zh-CN" sz="2000" b="0" i="1" smtClean="0">
                            <a:effectLst/>
                            <a:latin typeface="Cambria Math" panose="02040503050406030204" pitchFamily="18" charset="0"/>
                          </a:rPr>
                          <m:t>𝑡</m:t>
                        </m:r>
                      </m:e>
                      <m:sub>
                        <m:r>
                          <a:rPr lang="en-US" altLang="zh-CN" sz="2000" b="0" i="1" smtClean="0">
                            <a:effectLst/>
                            <a:latin typeface="Cambria Math" panose="02040503050406030204" pitchFamily="18" charset="0"/>
                          </a:rPr>
                          <m:t>𝑝</m:t>
                        </m:r>
                      </m:sub>
                    </m:sSub>
                  </m:oMath>
                </a14:m>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u</a:t>
                </a:r>
                <a:r>
                  <a:rPr lang="en-US" altLang="zh-CN" sz="2000" b="0" i="0" baseline="-25000" dirty="0">
                    <a:effectLst/>
                    <a:latin typeface="Times New Roman" panose="02020603050405020304" pitchFamily="18" charset="0"/>
                    <a:ea typeface="宋体" panose="02010600030101010101" pitchFamily="2" charset="-122"/>
                    <a:cs typeface="Times New Roman" panose="02020603050405020304" pitchFamily="18" charset="0"/>
                  </a:rPr>
                  <a:t>c</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𝑝</m:t>
                        </m:r>
                      </m:sub>
                    </m:sSub>
                  </m:oMath>
                </a14:m>
                <a:r>
                  <a:rPr lang="en-US" altLang="zh-CN" sz="2000" i="1" dirty="0">
                    <a:latin typeface="Times New Roman" panose="02020603050405020304" pitchFamily="18" charset="0"/>
                    <a:cs typeface="Times New Roman" panose="02020603050405020304" pitchFamily="18" charset="0"/>
                  </a:rPr>
                  <a:t>u</a:t>
                </a:r>
                <a:r>
                  <a:rPr lang="en-US" altLang="zh-CN" sz="2000" baseline="-25000" dirty="0">
                    <a:latin typeface="Times New Roman" panose="02020603050405020304" pitchFamily="18" charset="0"/>
                    <a:cs typeface="Times New Roman" panose="02020603050405020304" pitchFamily="18" charset="0"/>
                  </a:rPr>
                  <a:t>c</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360000" indent="-360000" algn="l">
                  <a:lnSpc>
                    <a:spcPct val="120000"/>
                  </a:lnSpc>
                  <a:spcBef>
                    <a:spcPts val="600"/>
                  </a:spcBef>
                  <a:buFont typeface="+mj-lt"/>
                  <a:buAutoNum type="arabicPeriod" startAt="4"/>
                </a:pPr>
                <a:r>
                  <a:rPr lang="zh-CN" altLang="en-US" sz="2000" b="1" i="0" dirty="0">
                    <a:effectLst/>
                    <a:latin typeface="Times New Roman" panose="02020603050405020304" pitchFamily="18" charset="0"/>
                    <a:ea typeface="宋体" panose="02010600030101010101" pitchFamily="2" charset="-122"/>
                    <a:cs typeface="Times New Roman" panose="02020603050405020304" pitchFamily="18" charset="0"/>
                  </a:rPr>
                  <a:t>自由度的不同情境</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次独立观测值的算术平均值估计单个量时，自由度为 </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 - 1</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次独立观测值确定最小二乘法直线的斜率和截距时，每个量的自由度为 </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 - 2</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a:p>
                <a:pPr marL="742950" lvl="1" indent="-285750" algn="l">
                  <a:lnSpc>
                    <a:spcPct val="120000"/>
                  </a:lnSpc>
                  <a:spcBef>
                    <a:spcPts val="600"/>
                  </a:spcBef>
                  <a:buFont typeface="+mj-lt"/>
                  <a:buAutoNum type="arabicPeriod"/>
                </a:pP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用</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个数据点拟合</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个参数的最小二乘法，每个参数的自由度为 </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n</a:t>
                </a:r>
                <a:r>
                  <a:rPr lang="en-US" altLang="zh-CN" sz="2000" b="0" i="0" dirty="0">
                    <a:effectLst/>
                    <a:latin typeface="Times New Roman" panose="02020603050405020304" pitchFamily="18" charset="0"/>
                    <a:ea typeface="宋体" panose="02010600030101010101" pitchFamily="2" charset="-122"/>
                    <a:cs typeface="Times New Roman" panose="02020603050405020304" pitchFamily="18" charset="0"/>
                  </a:rPr>
                  <a:t> - </a:t>
                </a:r>
                <a:r>
                  <a:rPr lang="en-US" altLang="zh-CN" sz="2000" b="0" i="1" dirty="0">
                    <a:effectLst/>
                    <a:latin typeface="Times New Roman" panose="02020603050405020304" pitchFamily="18" charset="0"/>
                    <a:ea typeface="宋体" panose="02010600030101010101" pitchFamily="2" charset="-122"/>
                    <a:cs typeface="Times New Roman" panose="02020603050405020304" pitchFamily="18" charset="0"/>
                  </a:rPr>
                  <a:t>m</a:t>
                </a:r>
                <a:r>
                  <a:rPr lang="zh-CN" altLang="en-US" sz="2000" b="0" i="0" dirty="0">
                    <a:effectLst/>
                    <a:latin typeface="Times New Roman" panose="02020603050405020304" pitchFamily="18" charset="0"/>
                    <a:ea typeface="宋体" panose="02010600030101010101" pitchFamily="2" charset="-122"/>
                    <a:cs typeface="Times New Roman" panose="02020603050405020304" pitchFamily="18" charset="0"/>
                  </a:rPr>
                  <a:t>。</a:t>
                </a:r>
              </a:p>
            </p:txBody>
          </p:sp>
        </mc:Choice>
        <mc:Fallback xmlns="">
          <p:sp>
            <p:nvSpPr>
              <p:cNvPr id="6" name="文本框 5">
                <a:extLst>
                  <a:ext uri="{FF2B5EF4-FFF2-40B4-BE49-F238E27FC236}">
                    <a16:creationId xmlns:a16="http://schemas.microsoft.com/office/drawing/2014/main" id="{A8FFC5EB-B7EA-F363-1CD3-BBEEFE7657A8}"/>
                  </a:ext>
                </a:extLst>
              </p:cNvPr>
              <p:cNvSpPr txBox="1">
                <a:spLocks noRot="1" noChangeAspect="1" noMove="1" noResize="1" noEditPoints="1" noAdjustHandles="1" noChangeArrowheads="1" noChangeShapeType="1" noTextEdit="1"/>
              </p:cNvSpPr>
              <p:nvPr/>
            </p:nvSpPr>
            <p:spPr>
              <a:xfrm>
                <a:off x="240710" y="1128110"/>
                <a:ext cx="8582776" cy="3871060"/>
              </a:xfrm>
              <a:prstGeom prst="rect">
                <a:avLst/>
              </a:prstGeom>
              <a:blipFill>
                <a:blip r:embed="rId2"/>
                <a:stretch>
                  <a:fillRect l="-568" t="-472" b="-15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257802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523C1-922A-6AE1-3A9A-3F0197D5CF56}"/>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390E7EEA-1E9E-820D-12B3-565DCFE6A39C}"/>
              </a:ext>
            </a:extLst>
          </p:cNvPr>
          <p:cNvSpPr txBox="1">
            <a:spLocks noChangeArrowheads="1"/>
          </p:cNvSpPr>
          <p:nvPr/>
        </p:nvSpPr>
        <p:spPr bwMode="auto">
          <a:xfrm>
            <a:off x="498579" y="241484"/>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有效自由度</a:t>
            </a:r>
          </a:p>
        </p:txBody>
      </p:sp>
      <p:grpSp>
        <p:nvGrpSpPr>
          <p:cNvPr id="3" name="组合 2">
            <a:extLst>
              <a:ext uri="{FF2B5EF4-FFF2-40B4-BE49-F238E27FC236}">
                <a16:creationId xmlns:a16="http://schemas.microsoft.com/office/drawing/2014/main" id="{3AFAA84A-9152-6E08-F819-F0C6A1069162}"/>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35520448-D81C-EEFA-E6A5-9CDBAEEBA157}"/>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4C75376A-E2DD-7D27-DDDA-9B5D7E879185}"/>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3" name="灯片编号占位符 2">
            <a:extLst>
              <a:ext uri="{FF2B5EF4-FFF2-40B4-BE49-F238E27FC236}">
                <a16:creationId xmlns:a16="http://schemas.microsoft.com/office/drawing/2014/main" id="{2DEC4098-98EA-9281-E506-F9AAE2DF560B}"/>
              </a:ext>
            </a:extLst>
          </p:cNvPr>
          <p:cNvSpPr>
            <a:spLocks noGrp="1"/>
          </p:cNvSpPr>
          <p:nvPr>
            <p:ph type="sldNum" sz="quarter" idx="12"/>
          </p:nvPr>
        </p:nvSpPr>
        <p:spPr>
          <a:xfrm>
            <a:off x="8388424" y="5593050"/>
            <a:ext cx="435062" cy="212214"/>
          </a:xfrm>
        </p:spPr>
        <p:txBody>
          <a:bodyPr/>
          <a:lstStyle/>
          <a:p>
            <a:pPr defTabSz="514350" eaLnBrk="1" fontAlgn="auto" hangingPunct="1">
              <a:spcBef>
                <a:spcPts val="0"/>
              </a:spcBef>
              <a:spcAft>
                <a:spcPts val="0"/>
              </a:spcAft>
            </a:pPr>
            <a:fld id="{49AE70B2-8BF9-45C0-BB95-33D1B9D3A854}" type="slidenum">
              <a:rPr lang="zh-CN" altLang="en-US">
                <a:solidFill>
                  <a:srgbClr val="000000">
                    <a:tint val="75000"/>
                  </a:srgbClr>
                </a:solidFill>
                <a:latin typeface="等线" panose="020F0502020204030204"/>
                <a:ea typeface="等线" panose="02010600030101010101" pitchFamily="2" charset="-122"/>
              </a:rPr>
              <a:pPr defTabSz="514350" eaLnBrk="1" fontAlgn="auto" hangingPunct="1">
                <a:spcBef>
                  <a:spcPts val="0"/>
                </a:spcBef>
                <a:spcAft>
                  <a:spcPts val="0"/>
                </a:spcAft>
              </a:pPr>
              <a:t>35</a:t>
            </a:fld>
            <a:endParaRPr lang="zh-CN" altLang="en-US">
              <a:solidFill>
                <a:srgbClr val="000000">
                  <a:tint val="75000"/>
                </a:srgbClr>
              </a:solidFill>
              <a:latin typeface="等线" panose="020F0502020204030204"/>
              <a:ea typeface="等线" panose="02010600030101010101" pitchFamily="2" charset="-122"/>
            </a:endParaRPr>
          </a:p>
        </p:txBody>
      </p:sp>
      <p:sp>
        <p:nvSpPr>
          <p:cNvPr id="16" name="Rectangle 4">
            <a:extLst>
              <a:ext uri="{FF2B5EF4-FFF2-40B4-BE49-F238E27FC236}">
                <a16:creationId xmlns:a16="http://schemas.microsoft.com/office/drawing/2014/main" id="{DDAA2ACD-C936-BF42-3E07-1B5EEF2D02FF}"/>
              </a:ext>
            </a:extLst>
          </p:cNvPr>
          <p:cNvSpPr>
            <a:spLocks noChangeArrowheads="1"/>
          </p:cNvSpPr>
          <p:nvPr/>
        </p:nvSpPr>
        <p:spPr bwMode="auto">
          <a:xfrm>
            <a:off x="870439" y="4596225"/>
            <a:ext cx="2914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685800" eaLnBrk="1" fontAlgn="auto" hangingPunct="1">
              <a:spcBef>
                <a:spcPct val="0"/>
              </a:spcBef>
              <a:spcAft>
                <a:spcPts val="0"/>
              </a:spcAft>
              <a:buNone/>
            </a:pPr>
            <a:endParaRPr lang="zh-CN" altLang="zh-CN" sz="2700">
              <a:solidFill>
                <a:srgbClr val="000000"/>
              </a:solidFill>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9F9F3A16-8A72-D45A-212C-EE659543373E}"/>
                  </a:ext>
                </a:extLst>
              </p:cNvPr>
              <p:cNvSpPr txBox="1"/>
              <p:nvPr/>
            </p:nvSpPr>
            <p:spPr>
              <a:xfrm>
                <a:off x="375139" y="1039447"/>
                <a:ext cx="8448347" cy="4176464"/>
              </a:xfrm>
              <a:prstGeom prst="rect">
                <a:avLst/>
              </a:prstGeom>
              <a:noFill/>
            </p:spPr>
            <p:txBody>
              <a:bodyPr wrap="square">
                <a:spAutoFit/>
              </a:bodyPr>
              <a:lstStyle/>
              <a:p>
                <a:pPr indent="457200" algn="just">
                  <a:lnSpc>
                    <a:spcPct val="120000"/>
                  </a:lnSpc>
                  <a:spcBef>
                    <a:spcPts val="600"/>
                  </a:spcBef>
                </a:pPr>
                <a:r>
                  <a:rPr lang="zh-CN" altLang="zh-CN" sz="2000" kern="100" dirty="0">
                    <a:effectLst/>
                    <a:latin typeface="Times New Roman" panose="02020603050405020304" pitchFamily="18" charset="0"/>
                    <a:cs typeface="Times New Roman" panose="02020603050405020304" pitchFamily="18" charset="0"/>
                  </a:rPr>
                  <a:t>如果</a:t>
                </a:r>
                <a14:m>
                  <m:oMath xmlns:m="http://schemas.openxmlformats.org/officeDocument/2006/math">
                    <m:sSubSup>
                      <m:sSubSup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000" i="1" kern="100">
                            <a:effectLst/>
                            <a:latin typeface="Cambria Math" panose="02040503050406030204" pitchFamily="18" charset="0"/>
                            <a:cs typeface="Times New Roman" panose="02020603050405020304" pitchFamily="18" charset="0"/>
                          </a:rPr>
                          <m:t>𝑢</m:t>
                        </m:r>
                      </m:e>
                      <m:sub>
                        <m:r>
                          <a:rPr lang="en-US" altLang="zh-CN" sz="2000" i="1" kern="100">
                            <a:effectLst/>
                            <a:latin typeface="Cambria Math" panose="02040503050406030204" pitchFamily="18" charset="0"/>
                            <a:cs typeface="Times New Roman" panose="02020603050405020304" pitchFamily="18" charset="0"/>
                          </a:rPr>
                          <m:t>𝑐</m:t>
                        </m:r>
                      </m:sub>
                      <m:sup>
                        <m:r>
                          <a:rPr lang="en-US" altLang="zh-CN" sz="2000" i="1" kern="100">
                            <a:effectLst/>
                            <a:latin typeface="Cambria Math" panose="02040503050406030204" pitchFamily="18" charset="0"/>
                            <a:cs typeface="Times New Roman" panose="02020603050405020304" pitchFamily="18" charset="0"/>
                          </a:rPr>
                          <m:t>2</m:t>
                        </m:r>
                      </m:sup>
                    </m:sSubSup>
                    <m:d>
                      <m:d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kern="100">
                            <a:effectLst/>
                            <a:latin typeface="Cambria Math" panose="02040503050406030204" pitchFamily="18" charset="0"/>
                            <a:cs typeface="Times New Roman" panose="02020603050405020304" pitchFamily="18" charset="0"/>
                          </a:rPr>
                          <m:t>𝑦</m:t>
                        </m:r>
                      </m:e>
                    </m:d>
                  </m:oMath>
                </a14:m>
                <a:r>
                  <a:rPr lang="zh-CN" altLang="zh-CN" sz="2000" kern="100" dirty="0">
                    <a:effectLst/>
                    <a:latin typeface="Times New Roman" panose="02020603050405020304" pitchFamily="18" charset="0"/>
                    <a:cs typeface="Times New Roman" panose="02020603050405020304" pitchFamily="18" charset="0"/>
                  </a:rPr>
                  <a:t>是二个或多个</a:t>
                </a:r>
                <a:r>
                  <a:rPr lang="zh-CN" altLang="zh-CN" sz="2000" kern="0" dirty="0">
                    <a:effectLst/>
                    <a:latin typeface="等线" panose="02010600030101010101" pitchFamily="2" charset="-122"/>
                    <a:cs typeface="宋体" panose="02010600030101010101" pitchFamily="2" charset="-122"/>
                  </a:rPr>
                  <a:t>估计方差分量的合成</a:t>
                </a:r>
                <a:r>
                  <a:rPr lang="zh-CN" altLang="zh-CN" sz="2000" kern="100" dirty="0">
                    <a:effectLst/>
                    <a:latin typeface="Times New Roman" panose="02020603050405020304" pitchFamily="18" charset="0"/>
                    <a:cs typeface="Times New Roman" panose="02020603050405020304" pitchFamily="18" charset="0"/>
                  </a:rPr>
                  <a:t>。当各分量相互独立且输出量接近正态分布或</a:t>
                </a:r>
                <a:r>
                  <a:rPr lang="en-US" altLang="zh-CN" sz="2000" i="1" kern="100" dirty="0">
                    <a:effectLst/>
                    <a:latin typeface="Times New Roman" panose="02020603050405020304" pitchFamily="18" charset="0"/>
                    <a:cs typeface="Times New Roman" panose="02020603050405020304" pitchFamily="18" charset="0"/>
                  </a:rPr>
                  <a:t>t</a:t>
                </a:r>
                <a:r>
                  <a:rPr lang="zh-CN" altLang="zh-CN" sz="2000" kern="100" dirty="0">
                    <a:effectLst/>
                    <a:latin typeface="Times New Roman" panose="02020603050405020304" pitchFamily="18" charset="0"/>
                    <a:cs typeface="Times New Roman" panose="02020603050405020304" pitchFamily="18" charset="0"/>
                  </a:rPr>
                  <a:t>分布时，这个变量的分布可以通过</a:t>
                </a:r>
                <a:r>
                  <a:rPr lang="en-US" altLang="zh-CN" sz="2000" i="1" kern="100" dirty="0">
                    <a:effectLst/>
                    <a:latin typeface="Times New Roman" panose="02020603050405020304" pitchFamily="18" charset="0"/>
                    <a:cs typeface="Times New Roman" panose="02020603050405020304" pitchFamily="18" charset="0"/>
                  </a:rPr>
                  <a:t>t</a:t>
                </a:r>
                <a:r>
                  <a:rPr lang="zh-CN" altLang="zh-CN" sz="2000" kern="100" dirty="0">
                    <a:effectLst/>
                    <a:latin typeface="Times New Roman" panose="02020603050405020304" pitchFamily="18" charset="0"/>
                    <a:cs typeface="Times New Roman" panose="02020603050405020304" pitchFamily="18" charset="0"/>
                  </a:rPr>
                  <a:t>分布来近似，其有效自由度</a:t>
                </a:r>
                <a14:m>
                  <m:oMath xmlns:m="http://schemas.openxmlformats.org/officeDocument/2006/math">
                    <m:r>
                      <m:rPr>
                        <m:lit/>
                      </m:rPr>
                      <a:rPr lang="en-US" altLang="zh-CN" sz="2000" i="1" kern="100">
                        <a:effectLst/>
                        <a:latin typeface="Cambria Math" panose="02040503050406030204" pitchFamily="18" charset="0"/>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cs typeface="Times New Roman" panose="02020603050405020304" pitchFamily="18" charset="0"/>
                          </a:rPr>
                          <m:t>𝑣</m:t>
                        </m:r>
                      </m:e>
                      <m:sub>
                        <m:r>
                          <m:rPr>
                            <m:nor/>
                          </m:rPr>
                          <a:rPr lang="en-US" altLang="zh-CN" sz="2000" kern="100">
                            <a:effectLst/>
                            <a:latin typeface="Cambria Math" panose="02040503050406030204" pitchFamily="18" charset="0"/>
                            <a:cs typeface="Times New Roman" panose="02020603050405020304" pitchFamily="18" charset="0"/>
                          </a:rPr>
                          <m:t>eff</m:t>
                        </m:r>
                      </m:sub>
                    </m:sSub>
                    <m:r>
                      <m:rPr>
                        <m:lit/>
                      </m:rPr>
                      <a:rPr lang="en-US" altLang="zh-CN" sz="2000" i="1" kern="100">
                        <a:effectLst/>
                        <a:latin typeface="Cambria Math" panose="02040503050406030204" pitchFamily="18" charset="0"/>
                        <a:cs typeface="Times New Roman" panose="02020603050405020304" pitchFamily="18" charset="0"/>
                      </a:rPr>
                      <m:t>)</m:t>
                    </m:r>
                  </m:oMath>
                </a14:m>
                <a:r>
                  <a:rPr lang="zh-CN" altLang="zh-CN" sz="2000" kern="100" dirty="0">
                    <a:effectLst/>
                    <a:latin typeface="Times New Roman" panose="02020603050405020304" pitchFamily="18" charset="0"/>
                    <a:cs typeface="Times New Roman" panose="02020603050405020304" pitchFamily="18" charset="0"/>
                  </a:rPr>
                  <a:t>可以使用</a:t>
                </a:r>
                <a:r>
                  <a:rPr lang="en-US" altLang="zh-CN" sz="2000" kern="100" dirty="0">
                    <a:effectLst/>
                    <a:latin typeface="Times New Roman" panose="02020603050405020304" pitchFamily="18" charset="0"/>
                    <a:cs typeface="Times New Roman" panose="02020603050405020304" pitchFamily="18" charset="0"/>
                  </a:rPr>
                  <a:t>Welch-Satterthwaite</a:t>
                </a:r>
                <a:r>
                  <a:rPr lang="zh-CN" altLang="zh-CN" sz="2000" kern="100" dirty="0">
                    <a:effectLst/>
                    <a:latin typeface="Times New Roman" panose="02020603050405020304" pitchFamily="18" charset="0"/>
                    <a:cs typeface="Times New Roman" panose="02020603050405020304" pitchFamily="18" charset="0"/>
                  </a:rPr>
                  <a:t>公式得到：</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ctr">
                  <a:lnSpc>
                    <a:spcPct val="120000"/>
                  </a:lnSpc>
                  <a:spcBef>
                    <a:spcPts val="600"/>
                  </a:spcBef>
                </a:pPr>
                <a:r>
                  <a:rPr lang="en-US" altLang="zh-CN" sz="2000" kern="100" dirty="0">
                    <a:effectLst/>
                    <a:latin typeface="Cambria Math" panose="02040503050406030204" pitchFamily="18" charset="0"/>
                    <a:cs typeface="Times New Roman" panose="02020603050405020304" pitchFamily="18" charset="0"/>
                  </a:rPr>
                  <a:t> </a:t>
                </a:r>
                <a14:m>
                  <m:oMath xmlns:m="http://schemas.openxmlformats.org/officeDocument/2006/math">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cs typeface="Times New Roman" panose="02020603050405020304" pitchFamily="18" charset="0"/>
                          </a:rPr>
                          <m:t>𝑣</m:t>
                        </m:r>
                      </m:e>
                      <m:sub>
                        <m:r>
                          <m:rPr>
                            <m:nor/>
                          </m:rPr>
                          <a:rPr lang="en-US" altLang="zh-CN" sz="2000" kern="100">
                            <a:effectLst/>
                            <a:latin typeface="Cambria Math" panose="02040503050406030204" pitchFamily="18" charset="0"/>
                            <a:cs typeface="Times New Roman" panose="02020603050405020304" pitchFamily="18" charset="0"/>
                          </a:rPr>
                          <m:t>eff</m:t>
                        </m:r>
                      </m:sub>
                    </m:sSub>
                    <m:r>
                      <a:rPr lang="en-US" altLang="zh-CN" sz="2000" i="1" kern="100">
                        <a:effectLst/>
                        <a:latin typeface="Cambria Math" panose="02040503050406030204" pitchFamily="18" charset="0"/>
                        <a:cs typeface="Times New Roman" panose="02020603050405020304" pitchFamily="18" charset="0"/>
                      </a:rPr>
                      <m:t>=</m:t>
                    </m:r>
                    <m:f>
                      <m:f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000" i="1" kern="100">
                                <a:effectLst/>
                                <a:latin typeface="Cambria Math" panose="02040503050406030204" pitchFamily="18" charset="0"/>
                                <a:cs typeface="Times New Roman" panose="02020603050405020304" pitchFamily="18" charset="0"/>
                              </a:rPr>
                              <m:t>𝑢</m:t>
                            </m:r>
                          </m:e>
                          <m:sub>
                            <m:r>
                              <a:rPr lang="en-US" altLang="zh-CN" sz="2000" i="1" kern="100">
                                <a:effectLst/>
                                <a:latin typeface="Cambria Math" panose="02040503050406030204" pitchFamily="18" charset="0"/>
                                <a:cs typeface="Times New Roman" panose="02020603050405020304" pitchFamily="18" charset="0"/>
                              </a:rPr>
                              <m:t>𝑐</m:t>
                            </m:r>
                          </m:sub>
                          <m:sup>
                            <m:r>
                              <a:rPr lang="en-US" altLang="zh-CN" sz="2000" i="1" kern="100">
                                <a:effectLst/>
                                <a:latin typeface="Cambria Math" panose="02040503050406030204" pitchFamily="18" charset="0"/>
                                <a:cs typeface="Times New Roman" panose="02020603050405020304" pitchFamily="18" charset="0"/>
                              </a:rPr>
                              <m:t>4</m:t>
                            </m:r>
                          </m:sup>
                        </m:sSubSup>
                        <m:r>
                          <a:rPr lang="en-US" altLang="zh-CN" sz="2000" i="1" kern="100">
                            <a:effectLst/>
                            <a:latin typeface="Cambria Math" panose="02040503050406030204" pitchFamily="18" charset="0"/>
                            <a:cs typeface="Times New Roman" panose="02020603050405020304" pitchFamily="18" charset="0"/>
                          </a:rPr>
                          <m:t>(</m:t>
                        </m:r>
                        <m:r>
                          <a:rPr lang="en-US" altLang="zh-CN" sz="2000" i="1" kern="100">
                            <a:effectLst/>
                            <a:latin typeface="Cambria Math" panose="02040503050406030204" pitchFamily="18" charset="0"/>
                            <a:cs typeface="Times New Roman" panose="02020603050405020304" pitchFamily="18" charset="0"/>
                          </a:rPr>
                          <m:t>𝑦</m:t>
                        </m:r>
                        <m:r>
                          <a:rPr lang="en-US" altLang="zh-CN" sz="2000" i="1" kern="100">
                            <a:effectLst/>
                            <a:latin typeface="Cambria Math" panose="02040503050406030204" pitchFamily="18" charset="0"/>
                            <a:cs typeface="Times New Roman" panose="02020603050405020304" pitchFamily="18" charset="0"/>
                          </a:rPr>
                          <m:t>)</m:t>
                        </m:r>
                      </m:num>
                      <m:den>
                        <m:nary>
                          <m:naryPr>
                            <m:chr m:val="∑"/>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2000" i="1" kern="100">
                                <a:effectLst/>
                                <a:latin typeface="Cambria Math" panose="02040503050406030204" pitchFamily="18" charset="0"/>
                                <a:cs typeface="Times New Roman" panose="02020603050405020304" pitchFamily="18" charset="0"/>
                              </a:rPr>
                              <m:t>𝑖</m:t>
                            </m:r>
                            <m:r>
                              <a:rPr lang="en-US" altLang="zh-CN" sz="2000" i="1" kern="100">
                                <a:effectLst/>
                                <a:latin typeface="Cambria Math" panose="02040503050406030204" pitchFamily="18" charset="0"/>
                                <a:cs typeface="Times New Roman" panose="02020603050405020304" pitchFamily="18" charset="0"/>
                              </a:rPr>
                              <m:t>=1</m:t>
                            </m:r>
                          </m:sub>
                          <m:sup>
                            <m:r>
                              <a:rPr lang="en-US" altLang="zh-CN" sz="2000" i="1" kern="100">
                                <a:effectLst/>
                                <a:latin typeface="Cambria Math" panose="02040503050406030204" pitchFamily="18" charset="0"/>
                                <a:cs typeface="Times New Roman" panose="02020603050405020304" pitchFamily="18" charset="0"/>
                              </a:rPr>
                              <m:t>𝑁</m:t>
                            </m:r>
                          </m:sup>
                          <m:e>
                            <m:sSubSup>
                              <m:sSubSup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000" i="1" kern="100">
                                    <a:effectLst/>
                                    <a:latin typeface="Cambria Math" panose="02040503050406030204" pitchFamily="18" charset="0"/>
                                    <a:cs typeface="Times New Roman" panose="02020603050405020304" pitchFamily="18" charset="0"/>
                                  </a:rPr>
                                  <m:t>𝑢</m:t>
                                </m:r>
                              </m:e>
                              <m:sub>
                                <m:r>
                                  <a:rPr lang="en-US" altLang="zh-CN" sz="2000" i="1" kern="100">
                                    <a:effectLst/>
                                    <a:latin typeface="Cambria Math" panose="02040503050406030204" pitchFamily="18" charset="0"/>
                                    <a:cs typeface="Times New Roman" panose="02020603050405020304" pitchFamily="18" charset="0"/>
                                  </a:rPr>
                                  <m:t>𝑖</m:t>
                                </m:r>
                              </m:sub>
                              <m:sup>
                                <m:r>
                                  <a:rPr lang="en-US" altLang="zh-CN" sz="2000" i="1" kern="100">
                                    <a:effectLst/>
                                    <a:latin typeface="Cambria Math" panose="02040503050406030204" pitchFamily="18" charset="0"/>
                                    <a:cs typeface="Times New Roman" panose="02020603050405020304" pitchFamily="18" charset="0"/>
                                  </a:rPr>
                                  <m:t>4</m:t>
                                </m:r>
                              </m:sup>
                            </m:sSubSup>
                            <m:d>
                              <m:d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kern="100">
                                    <a:effectLst/>
                                    <a:latin typeface="Cambria Math" panose="02040503050406030204" pitchFamily="18" charset="0"/>
                                    <a:cs typeface="Times New Roman" panose="02020603050405020304" pitchFamily="18" charset="0"/>
                                  </a:rPr>
                                  <m:t>𝑦</m:t>
                                </m:r>
                              </m:e>
                            </m:d>
                            <m:r>
                              <m:rPr>
                                <m:lit/>
                              </m:rPr>
                              <a:rPr lang="en-US" altLang="zh-CN" sz="2000" i="1" kern="100">
                                <a:effectLst/>
                                <a:latin typeface="Cambria Math" panose="02040503050406030204" pitchFamily="18" charset="0"/>
                                <a:cs typeface="Times New Roman" panose="02020603050405020304" pitchFamily="18" charset="0"/>
                              </a:rPr>
                              <m:t>/</m:t>
                            </m:r>
                          </m:e>
                        </m:nary>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cs typeface="Times New Roman" panose="02020603050405020304" pitchFamily="18" charset="0"/>
                              </a:rPr>
                              <m:t>𝑣</m:t>
                            </m:r>
                          </m:e>
                          <m:sub>
                            <m:r>
                              <a:rPr lang="en-US" altLang="zh-CN" sz="2000" i="1" kern="100">
                                <a:effectLst/>
                                <a:latin typeface="Cambria Math" panose="02040503050406030204" pitchFamily="18" charset="0"/>
                                <a:cs typeface="Times New Roman" panose="02020603050405020304" pitchFamily="18" charset="0"/>
                              </a:rPr>
                              <m:t>𝑖</m:t>
                            </m:r>
                          </m:sub>
                        </m:sSub>
                      </m:den>
                    </m:f>
                  </m:oMath>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nSpc>
                    <a:spcPct val="120000"/>
                  </a:lnSpc>
                  <a:spcBef>
                    <a:spcPts val="1800"/>
                  </a:spcBef>
                </a:pPr>
                <a:r>
                  <a:rPr lang="zh-CN" altLang="zh-CN" sz="2000" kern="100" dirty="0">
                    <a:effectLst/>
                    <a:latin typeface="Times New Roman" panose="02020603050405020304" pitchFamily="18" charset="0"/>
                    <a:cs typeface="Times New Roman" panose="02020603050405020304" pitchFamily="18" charset="0"/>
                  </a:rPr>
                  <a:t>在这里，</a:t>
                </a:r>
                <a14:m>
                  <m:oMath xmlns:m="http://schemas.openxmlformats.org/officeDocument/2006/math">
                    <m:sSubSup>
                      <m:sSubSup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000" i="1" kern="100">
                            <a:effectLst/>
                            <a:latin typeface="Cambria Math" panose="02040503050406030204" pitchFamily="18" charset="0"/>
                            <a:cs typeface="Times New Roman" panose="02020603050405020304" pitchFamily="18" charset="0"/>
                          </a:rPr>
                          <m:t>𝑢</m:t>
                        </m:r>
                      </m:e>
                      <m:sub>
                        <m:r>
                          <a:rPr lang="en-US" altLang="zh-CN" sz="2000" i="1" kern="100">
                            <a:effectLst/>
                            <a:latin typeface="Cambria Math" panose="02040503050406030204" pitchFamily="18" charset="0"/>
                            <a:cs typeface="Times New Roman" panose="02020603050405020304" pitchFamily="18" charset="0"/>
                          </a:rPr>
                          <m:t>𝑐</m:t>
                        </m:r>
                      </m:sub>
                      <m:sup>
                        <m:r>
                          <a:rPr lang="en-US" altLang="zh-CN" sz="2000" i="1" kern="100">
                            <a:effectLst/>
                            <a:latin typeface="Cambria Math" panose="02040503050406030204" pitchFamily="18" charset="0"/>
                            <a:cs typeface="Times New Roman" panose="02020603050405020304" pitchFamily="18" charset="0"/>
                          </a:rPr>
                          <m:t>2</m:t>
                        </m:r>
                      </m:sup>
                    </m:sSubSup>
                    <m:d>
                      <m:d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kern="100">
                            <a:effectLst/>
                            <a:latin typeface="Cambria Math" panose="02040503050406030204" pitchFamily="18" charset="0"/>
                            <a:cs typeface="Times New Roman" panose="02020603050405020304" pitchFamily="18" charset="0"/>
                          </a:rPr>
                          <m:t>𝑦</m:t>
                        </m:r>
                      </m:e>
                    </m:d>
                    <m:r>
                      <a:rPr lang="en-US" altLang="zh-CN" sz="2000" i="1" kern="100">
                        <a:effectLst/>
                        <a:latin typeface="Cambria Math" panose="02040503050406030204" pitchFamily="18" charset="0"/>
                        <a:cs typeface="Times New Roman" panose="02020603050405020304" pitchFamily="18" charset="0"/>
                      </a:rPr>
                      <m:t>=</m:t>
                    </m:r>
                    <m:nary>
                      <m:naryPr>
                        <m:chr m:val="∑"/>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2000" i="1" kern="100">
                            <a:effectLst/>
                            <a:latin typeface="Cambria Math" panose="02040503050406030204" pitchFamily="18" charset="0"/>
                            <a:cs typeface="Times New Roman" panose="02020603050405020304" pitchFamily="18" charset="0"/>
                          </a:rPr>
                          <m:t>𝑖</m:t>
                        </m:r>
                        <m:r>
                          <a:rPr lang="en-US" altLang="zh-CN" sz="2000" i="1" kern="100">
                            <a:effectLst/>
                            <a:latin typeface="Cambria Math" panose="02040503050406030204" pitchFamily="18" charset="0"/>
                            <a:cs typeface="Times New Roman" panose="02020603050405020304" pitchFamily="18" charset="0"/>
                          </a:rPr>
                          <m:t>=1</m:t>
                        </m:r>
                      </m:sub>
                      <m:sup>
                        <m:r>
                          <a:rPr lang="en-US" altLang="zh-CN" sz="2000" i="1" kern="100">
                            <a:effectLst/>
                            <a:latin typeface="Cambria Math" panose="02040503050406030204" pitchFamily="18" charset="0"/>
                            <a:cs typeface="Times New Roman" panose="02020603050405020304" pitchFamily="18" charset="0"/>
                          </a:rPr>
                          <m:t>𝑁</m:t>
                        </m:r>
                      </m:sup>
                      <m:e>
                        <m:sSubSup>
                          <m:sSubSup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000" i="1" kern="100">
                                <a:effectLst/>
                                <a:latin typeface="Cambria Math" panose="02040503050406030204" pitchFamily="18" charset="0"/>
                                <a:cs typeface="Times New Roman" panose="02020603050405020304" pitchFamily="18" charset="0"/>
                              </a:rPr>
                              <m:t>𝑢</m:t>
                            </m:r>
                          </m:e>
                          <m:sub>
                            <m:r>
                              <a:rPr lang="en-US" altLang="zh-CN" sz="2000" i="1" kern="100">
                                <a:effectLst/>
                                <a:latin typeface="Cambria Math" panose="02040503050406030204" pitchFamily="18" charset="0"/>
                                <a:cs typeface="Times New Roman" panose="02020603050405020304" pitchFamily="18" charset="0"/>
                              </a:rPr>
                              <m:t>𝑖</m:t>
                            </m:r>
                          </m:sub>
                          <m:sup>
                            <m:r>
                              <a:rPr lang="en-US" altLang="zh-CN" sz="2000" i="1" kern="100">
                                <a:effectLst/>
                                <a:latin typeface="Cambria Math" panose="02040503050406030204" pitchFamily="18" charset="0"/>
                                <a:cs typeface="Times New Roman" panose="02020603050405020304" pitchFamily="18" charset="0"/>
                              </a:rPr>
                              <m:t>2</m:t>
                            </m:r>
                          </m:sup>
                        </m:sSubSup>
                        <m:d>
                          <m:d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kern="100">
                                <a:effectLst/>
                                <a:latin typeface="Cambria Math" panose="02040503050406030204" pitchFamily="18" charset="0"/>
                                <a:cs typeface="Times New Roman" panose="02020603050405020304" pitchFamily="18" charset="0"/>
                              </a:rPr>
                              <m:t>𝑦</m:t>
                            </m:r>
                          </m:e>
                        </m:d>
                      </m:e>
                    </m:nary>
                  </m:oMath>
                </a14:m>
                <a:r>
                  <a:rPr lang="zh-CN" altLang="zh-CN" sz="2000" kern="100" dirty="0">
                    <a:effectLst/>
                    <a:latin typeface="Times New Roman" panose="02020603050405020304" pitchFamily="18" charset="0"/>
                    <a:cs typeface="Times New Roman" panose="02020603050405020304" pitchFamily="18" charset="0"/>
                  </a:rPr>
                  <a:t>，</a:t>
                </a:r>
                <a14:m>
                  <m:oMath xmlns:m="http://schemas.openxmlformats.org/officeDocument/2006/math">
                    <m:sSubSup>
                      <m:sSubSup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000" i="1" kern="100">
                            <a:effectLst/>
                            <a:latin typeface="Cambria Math" panose="02040503050406030204" pitchFamily="18" charset="0"/>
                            <a:cs typeface="Times New Roman" panose="02020603050405020304" pitchFamily="18" charset="0"/>
                          </a:rPr>
                          <m:t>𝑢</m:t>
                        </m:r>
                      </m:e>
                      <m:sub>
                        <m:r>
                          <a:rPr lang="en-US" altLang="zh-CN" sz="2000" i="1" kern="100">
                            <a:effectLst/>
                            <a:latin typeface="Cambria Math" panose="02040503050406030204" pitchFamily="18" charset="0"/>
                            <a:cs typeface="Times New Roman" panose="02020603050405020304" pitchFamily="18" charset="0"/>
                          </a:rPr>
                          <m:t>𝑖</m:t>
                        </m:r>
                      </m:sub>
                      <m:sup>
                        <m:r>
                          <a:rPr lang="en-US" altLang="zh-CN" sz="2000" i="1" kern="100">
                            <a:effectLst/>
                            <a:latin typeface="Cambria Math" panose="02040503050406030204" pitchFamily="18" charset="0"/>
                            <a:cs typeface="Times New Roman" panose="02020603050405020304" pitchFamily="18" charset="0"/>
                          </a:rPr>
                          <m:t>2</m:t>
                        </m:r>
                      </m:sup>
                    </m:sSubSup>
                    <m:d>
                      <m:d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000" i="1" kern="100">
                            <a:effectLst/>
                            <a:latin typeface="Cambria Math" panose="02040503050406030204" pitchFamily="18" charset="0"/>
                            <a:cs typeface="Times New Roman" panose="02020603050405020304" pitchFamily="18" charset="0"/>
                          </a:rPr>
                          <m:t>𝑦</m:t>
                        </m:r>
                      </m:e>
                    </m:d>
                  </m:oMath>
                </a14:m>
                <a:r>
                  <a:rPr lang="en-US" altLang="zh-CN" sz="2000" kern="100" dirty="0">
                    <a:effectLst/>
                    <a:latin typeface="Times New Roman" panose="02020603050405020304" pitchFamily="18" charset="0"/>
                    <a:cs typeface="Times New Roman" panose="02020603050405020304" pitchFamily="18" charset="0"/>
                  </a:rPr>
                  <a:t>=</a:t>
                </a:r>
                <a14:m>
                  <m:oMath xmlns:m="http://schemas.openxmlformats.org/officeDocument/2006/math">
                    <m:sSup>
                      <m:sSupPr>
                        <m:ctrlPr>
                          <a:rPr lang="en-US" altLang="zh-CN" sz="2000" i="1" kern="100" smtClean="0">
                            <a:latin typeface="Cambria Math" panose="02040503050406030204" pitchFamily="18" charset="0"/>
                            <a:cs typeface="Times New Roman" panose="02020603050405020304" pitchFamily="18" charset="0"/>
                          </a:rPr>
                        </m:ctrlPr>
                      </m:sSupPr>
                      <m:e>
                        <m:r>
                          <m:rPr>
                            <m:nor/>
                          </m:rPr>
                          <a:rPr lang="en-US" altLang="zh-CN" sz="2000" kern="100" dirty="0">
                            <a:latin typeface="Times New Roman" panose="02020603050405020304" pitchFamily="18" charset="0"/>
                            <a:cs typeface="Times New Roman" panose="02020603050405020304" pitchFamily="18" charset="0"/>
                          </a:rPr>
                          <m:t>[</m:t>
                        </m:r>
                        <m:sSub>
                          <m:sSubPr>
                            <m:ctrlPr>
                              <a:rPr lang="en-US" altLang="zh-CN" sz="2000" i="1" kern="100" dirty="0">
                                <a:latin typeface="Cambria Math" panose="02040503050406030204" pitchFamily="18" charset="0"/>
                                <a:cs typeface="Times New Roman" panose="02020603050405020304" pitchFamily="18" charset="0"/>
                              </a:rPr>
                            </m:ctrlPr>
                          </m:sSubPr>
                          <m:e>
                            <m:r>
                              <a:rPr lang="en-US" altLang="zh-CN" sz="2000" i="1" kern="100" dirty="0">
                                <a:latin typeface="Cambria Math" panose="02040503050406030204" pitchFamily="18" charset="0"/>
                                <a:cs typeface="Times New Roman" panose="02020603050405020304" pitchFamily="18" charset="0"/>
                              </a:rPr>
                              <m:t>𝑐</m:t>
                            </m:r>
                          </m:e>
                          <m:sub>
                            <m:r>
                              <a:rPr lang="en-US" altLang="zh-CN" sz="2000" i="1" kern="100" dirty="0">
                                <a:latin typeface="Cambria Math" panose="02040503050406030204" pitchFamily="18" charset="0"/>
                                <a:cs typeface="Times New Roman" panose="02020603050405020304" pitchFamily="18" charset="0"/>
                              </a:rPr>
                              <m:t>𝑖</m:t>
                            </m:r>
                          </m:sub>
                        </m:sSub>
                        <m:r>
                          <a:rPr lang="en-US" altLang="zh-CN" sz="2000" i="1" kern="100">
                            <a:latin typeface="Cambria Math" panose="02040503050406030204" pitchFamily="18" charset="0"/>
                            <a:cs typeface="Times New Roman" panose="02020603050405020304" pitchFamily="18" charset="0"/>
                          </a:rPr>
                          <m:t>𝑢</m:t>
                        </m:r>
                        <m:r>
                          <a:rPr lang="en-US" altLang="zh-CN" sz="2000" i="1" kern="100">
                            <a:latin typeface="Cambria Math" panose="02040503050406030204" pitchFamily="18" charset="0"/>
                            <a:cs typeface="Times New Roman" panose="02020603050405020304" pitchFamily="18" charset="0"/>
                          </a:rPr>
                          <m:t>(</m:t>
                        </m:r>
                        <m:sSub>
                          <m:sSubPr>
                            <m:ctrlPr>
                              <a:rPr lang="zh-CN" altLang="zh-CN" sz="20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latin typeface="Cambria Math" panose="02040503050406030204" pitchFamily="18" charset="0"/>
                                <a:cs typeface="Times New Roman" panose="02020603050405020304" pitchFamily="18" charset="0"/>
                              </a:rPr>
                              <m:t>𝑥</m:t>
                            </m:r>
                          </m:e>
                          <m:sub>
                            <m:r>
                              <a:rPr lang="en-US" altLang="zh-CN" sz="2000" i="1" kern="100">
                                <a:latin typeface="Cambria Math" panose="02040503050406030204" pitchFamily="18" charset="0"/>
                                <a:cs typeface="Times New Roman" panose="02020603050405020304" pitchFamily="18" charset="0"/>
                              </a:rPr>
                              <m:t>𝑖</m:t>
                            </m:r>
                          </m:sub>
                        </m:sSub>
                        <m:r>
                          <a:rPr lang="en-US" altLang="zh-CN" sz="2000" i="1" kern="100">
                            <a:latin typeface="Cambria Math" panose="02040503050406030204" pitchFamily="18" charset="0"/>
                            <a:cs typeface="Times New Roman" panose="02020603050405020304" pitchFamily="18" charset="0"/>
                          </a:rPr>
                          <m:t>)]</m:t>
                        </m:r>
                      </m:e>
                      <m:sup>
                        <m:r>
                          <a:rPr lang="en-US" altLang="zh-CN" sz="2000" b="0" i="1" kern="100" smtClean="0">
                            <a:latin typeface="Cambria Math" panose="02040503050406030204" pitchFamily="18" charset="0"/>
                            <a:cs typeface="Times New Roman" panose="02020603050405020304" pitchFamily="18" charset="0"/>
                          </a:rPr>
                          <m:t>2</m:t>
                        </m:r>
                      </m:sup>
                    </m:sSup>
                  </m:oMath>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20000"/>
                  </a:lnSpc>
                  <a:spcBef>
                    <a:spcPts val="600"/>
                  </a:spcBef>
                </a:pPr>
                <a:endParaRPr lang="en-US" altLang="zh-CN" sz="2000" kern="100" dirty="0">
                  <a:effectLst/>
                  <a:latin typeface="Times New Roman" panose="02020603050405020304" pitchFamily="18" charset="0"/>
                  <a:cs typeface="Times New Roman" panose="02020603050405020304" pitchFamily="18" charset="0"/>
                </a:endParaRPr>
              </a:p>
              <a:p>
                <a:pPr indent="266700" algn="just">
                  <a:lnSpc>
                    <a:spcPct val="120000"/>
                  </a:lnSpc>
                  <a:spcBef>
                    <a:spcPts val="600"/>
                  </a:spcBef>
                </a:pPr>
                <a:r>
                  <a:rPr lang="zh-CN" altLang="zh-CN" sz="2000" kern="100" dirty="0">
                    <a:effectLst/>
                    <a:latin typeface="Times New Roman" panose="02020603050405020304" pitchFamily="18" charset="0"/>
                    <a:cs typeface="Times New Roman" panose="02020603050405020304" pitchFamily="18" charset="0"/>
                  </a:rPr>
                  <a:t>有效自由度的概念用于指示用于估计的数据点的独立信息量。在合成不确定度的情况下，有效自由度提供了一个用于近似</a:t>
                </a:r>
                <a:r>
                  <a:rPr lang="en-US" altLang="zh-CN" sz="2000" i="1" kern="100" dirty="0">
                    <a:effectLst/>
                    <a:latin typeface="Times New Roman" panose="02020603050405020304" pitchFamily="18" charset="0"/>
                    <a:cs typeface="Times New Roman" panose="02020603050405020304" pitchFamily="18" charset="0"/>
                  </a:rPr>
                  <a:t>t</a:t>
                </a:r>
                <a:r>
                  <a:rPr lang="zh-CN" altLang="zh-CN" sz="2000" kern="100" dirty="0">
                    <a:effectLst/>
                    <a:latin typeface="Times New Roman" panose="02020603050405020304" pitchFamily="18" charset="0"/>
                    <a:cs typeface="Times New Roman" panose="02020603050405020304" pitchFamily="18" charset="0"/>
                  </a:rPr>
                  <a:t>分布的度量，使得可以通过</a:t>
                </a:r>
                <a:r>
                  <a:rPr lang="en-US" altLang="zh-CN" sz="2000" i="1" kern="100" dirty="0">
                    <a:effectLst/>
                    <a:latin typeface="Times New Roman" panose="02020603050405020304" pitchFamily="18" charset="0"/>
                    <a:cs typeface="Times New Roman" panose="02020603050405020304" pitchFamily="18" charset="0"/>
                  </a:rPr>
                  <a:t>t</a:t>
                </a:r>
                <a:r>
                  <a:rPr lang="zh-CN" altLang="zh-CN" sz="2000" kern="100" dirty="0">
                    <a:effectLst/>
                    <a:latin typeface="Times New Roman" panose="02020603050405020304" pitchFamily="18" charset="0"/>
                    <a:cs typeface="Times New Roman" panose="02020603050405020304" pitchFamily="18" charset="0"/>
                  </a:rPr>
                  <a:t>分布来近似估计置信区间。</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9F9F3A16-8A72-D45A-212C-EE659543373E}"/>
                  </a:ext>
                </a:extLst>
              </p:cNvPr>
              <p:cNvSpPr txBox="1">
                <a:spLocks noRot="1" noChangeAspect="1" noMove="1" noResize="1" noEditPoints="1" noAdjustHandles="1" noChangeArrowheads="1" noChangeShapeType="1" noTextEdit="1"/>
              </p:cNvSpPr>
              <p:nvPr/>
            </p:nvSpPr>
            <p:spPr>
              <a:xfrm>
                <a:off x="375139" y="1039447"/>
                <a:ext cx="8448347" cy="4176464"/>
              </a:xfrm>
              <a:prstGeom prst="rect">
                <a:avLst/>
              </a:prstGeom>
              <a:blipFill>
                <a:blip r:embed="rId2"/>
                <a:stretch>
                  <a:fillRect l="-794" t="-584" r="-794" b="-16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72943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9342A-E2C0-AD1F-0ED8-AEDE88D1FF6C}"/>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83287F96-00DB-0FA9-1C5D-F49411812751}"/>
              </a:ext>
            </a:extLst>
          </p:cNvPr>
          <p:cNvSpPr txBox="1">
            <a:spLocks noChangeArrowheads="1"/>
          </p:cNvSpPr>
          <p:nvPr/>
        </p:nvSpPr>
        <p:spPr bwMode="auto">
          <a:xfrm>
            <a:off x="498579" y="241484"/>
            <a:ext cx="41520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扩展不确定度和包含因子</a:t>
            </a:r>
          </a:p>
        </p:txBody>
      </p:sp>
      <p:grpSp>
        <p:nvGrpSpPr>
          <p:cNvPr id="3" name="组合 2">
            <a:extLst>
              <a:ext uri="{FF2B5EF4-FFF2-40B4-BE49-F238E27FC236}">
                <a16:creationId xmlns:a16="http://schemas.microsoft.com/office/drawing/2014/main" id="{CE2A06E8-BC52-EE96-6E54-3BB90B6D3DC9}"/>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B31F0B3F-0667-B231-F4A8-EA13E6EE7D27}"/>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BA388640-F121-D430-9F5A-3C15E4B9E6AA}"/>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3" name="灯片编号占位符 2">
            <a:extLst>
              <a:ext uri="{FF2B5EF4-FFF2-40B4-BE49-F238E27FC236}">
                <a16:creationId xmlns:a16="http://schemas.microsoft.com/office/drawing/2014/main" id="{52E4A2BA-C6CA-529D-4580-D857DD2DEDF3}"/>
              </a:ext>
            </a:extLst>
          </p:cNvPr>
          <p:cNvSpPr>
            <a:spLocks noGrp="1"/>
          </p:cNvSpPr>
          <p:nvPr>
            <p:ph type="sldNum" sz="quarter" idx="12"/>
          </p:nvPr>
        </p:nvSpPr>
        <p:spPr>
          <a:xfrm>
            <a:off x="8388424" y="5593050"/>
            <a:ext cx="435062" cy="212214"/>
          </a:xfrm>
        </p:spPr>
        <p:txBody>
          <a:bodyPr/>
          <a:lstStyle/>
          <a:p>
            <a:pPr defTabSz="514350" eaLnBrk="1" fontAlgn="auto" hangingPunct="1">
              <a:spcBef>
                <a:spcPts val="0"/>
              </a:spcBef>
              <a:spcAft>
                <a:spcPts val="0"/>
              </a:spcAft>
            </a:pPr>
            <a:fld id="{49AE70B2-8BF9-45C0-BB95-33D1B9D3A854}" type="slidenum">
              <a:rPr lang="zh-CN" altLang="en-US">
                <a:solidFill>
                  <a:srgbClr val="000000">
                    <a:tint val="75000"/>
                  </a:srgbClr>
                </a:solidFill>
                <a:latin typeface="等线" panose="020F0502020204030204"/>
                <a:ea typeface="等线" panose="02010600030101010101" pitchFamily="2" charset="-122"/>
              </a:rPr>
              <a:pPr defTabSz="514350" eaLnBrk="1" fontAlgn="auto" hangingPunct="1">
                <a:spcBef>
                  <a:spcPts val="0"/>
                </a:spcBef>
                <a:spcAft>
                  <a:spcPts val="0"/>
                </a:spcAft>
              </a:pPr>
              <a:t>36</a:t>
            </a:fld>
            <a:endParaRPr lang="zh-CN" altLang="en-US">
              <a:solidFill>
                <a:srgbClr val="000000">
                  <a:tint val="75000"/>
                </a:srgbClr>
              </a:solidFill>
              <a:latin typeface="等线" panose="020F0502020204030204"/>
              <a:ea typeface="等线" panose="02010600030101010101" pitchFamily="2" charset="-122"/>
            </a:endParaRPr>
          </a:p>
        </p:txBody>
      </p:sp>
      <p:sp>
        <p:nvSpPr>
          <p:cNvPr id="16" name="Rectangle 4">
            <a:extLst>
              <a:ext uri="{FF2B5EF4-FFF2-40B4-BE49-F238E27FC236}">
                <a16:creationId xmlns:a16="http://schemas.microsoft.com/office/drawing/2014/main" id="{791D9FAF-4B75-45C9-8696-F787DFB096B7}"/>
              </a:ext>
            </a:extLst>
          </p:cNvPr>
          <p:cNvSpPr>
            <a:spLocks noChangeArrowheads="1"/>
          </p:cNvSpPr>
          <p:nvPr/>
        </p:nvSpPr>
        <p:spPr bwMode="auto">
          <a:xfrm>
            <a:off x="870439" y="4596225"/>
            <a:ext cx="2914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685800" eaLnBrk="1" fontAlgn="auto" hangingPunct="1">
              <a:spcBef>
                <a:spcPct val="0"/>
              </a:spcBef>
              <a:spcAft>
                <a:spcPts val="0"/>
              </a:spcAft>
              <a:buNone/>
            </a:pPr>
            <a:endParaRPr lang="zh-CN" altLang="zh-CN" sz="2700">
              <a:solidFill>
                <a:srgbClr val="000000"/>
              </a:solidFill>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F7D0B61-E5BC-5DBF-5412-7CF34231BA80}"/>
                  </a:ext>
                </a:extLst>
              </p:cNvPr>
              <p:cNvSpPr txBox="1"/>
              <p:nvPr/>
            </p:nvSpPr>
            <p:spPr>
              <a:xfrm>
                <a:off x="379047" y="1033252"/>
                <a:ext cx="8118523" cy="1822743"/>
              </a:xfrm>
              <a:prstGeom prst="rect">
                <a:avLst/>
              </a:prstGeom>
              <a:noFill/>
            </p:spPr>
            <p:txBody>
              <a:bodyPr wrap="square">
                <a:spAutoFit/>
              </a:bodyPr>
              <a:lstStyle/>
              <a:p>
                <a:pPr algn="just">
                  <a:lnSpc>
                    <a:spcPct val="120000"/>
                  </a:lnSpc>
                </a:pPr>
                <a:r>
                  <a:rPr lang="zh-CN" altLang="zh-CN" sz="2400" dirty="0">
                    <a:effectLst/>
                    <a:latin typeface="Times New Roman" panose="02020603050405020304" pitchFamily="18" charset="0"/>
                    <a:cs typeface="Times New Roman" panose="02020603050405020304" pitchFamily="18" charset="0"/>
                  </a:rPr>
                  <a:t>扩展不确定度，通常用符号</a:t>
                </a:r>
                <a:r>
                  <a:rPr lang="en-US" altLang="zh-CN" sz="2400" i="1" dirty="0">
                    <a:effectLst/>
                    <a:latin typeface="Times New Roman" panose="02020603050405020304" pitchFamily="18" charset="0"/>
                    <a:cs typeface="Times New Roman" panose="02020603050405020304" pitchFamily="18" charset="0"/>
                  </a:rPr>
                  <a:t>U</a:t>
                </a:r>
                <a:r>
                  <a:rPr lang="zh-CN" altLang="zh-CN" sz="2400" dirty="0">
                    <a:effectLst/>
                    <a:latin typeface="Times New Roman" panose="02020603050405020304" pitchFamily="18" charset="0"/>
                    <a:cs typeface="Times New Roman" panose="02020603050405020304" pitchFamily="18" charset="0"/>
                  </a:rPr>
                  <a:t>（或</a:t>
                </a:r>
                <a:r>
                  <a:rPr lang="en-US" altLang="zh-CN" sz="2400" i="1" dirty="0">
                    <a:effectLst/>
                    <a:latin typeface="Times New Roman" panose="02020603050405020304" pitchFamily="18" charset="0"/>
                    <a:cs typeface="Times New Roman" panose="02020603050405020304" pitchFamily="18" charset="0"/>
                  </a:rPr>
                  <a:t>U</a:t>
                </a:r>
                <a:r>
                  <a:rPr lang="en-US" altLang="zh-CN" sz="2400" baseline="-25000" dirty="0">
                    <a:effectLst/>
                    <a:latin typeface="Times New Roman" panose="02020603050405020304" pitchFamily="18" charset="0"/>
                    <a:cs typeface="Times New Roman" panose="02020603050405020304" pitchFamily="18" charset="0"/>
                  </a:rPr>
                  <a:t>p</a:t>
                </a:r>
                <a:r>
                  <a:rPr lang="zh-CN" altLang="zh-CN" sz="2400" dirty="0">
                    <a:effectLst/>
                    <a:latin typeface="Times New Roman" panose="02020603050405020304" pitchFamily="18" charset="0"/>
                    <a:cs typeface="Times New Roman" panose="02020603050405020304" pitchFamily="18" charset="0"/>
                  </a:rPr>
                  <a:t>）表示，是由合成标准不确定度</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a:effectLst/>
                            <a:latin typeface="Cambria Math" panose="02040503050406030204" pitchFamily="18" charset="0"/>
                            <a:cs typeface="Times New Roman" panose="02020603050405020304" pitchFamily="18" charset="0"/>
                          </a:rPr>
                          <m:t>𝑢</m:t>
                        </m:r>
                      </m:e>
                      <m:sub>
                        <m:r>
                          <a:rPr lang="en-US" altLang="zh-CN" sz="2400" i="1">
                            <a:effectLst/>
                            <a:latin typeface="Cambria Math" panose="02040503050406030204" pitchFamily="18" charset="0"/>
                            <a:cs typeface="Times New Roman" panose="02020603050405020304" pitchFamily="18" charset="0"/>
                          </a:rPr>
                          <m:t>𝑐</m:t>
                        </m:r>
                      </m:sub>
                    </m:sSub>
                    <m:d>
                      <m:d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i="1">
                            <a:effectLst/>
                            <a:latin typeface="Cambria Math" panose="02040503050406030204" pitchFamily="18" charset="0"/>
                            <a:cs typeface="Times New Roman" panose="02020603050405020304" pitchFamily="18" charset="0"/>
                          </a:rPr>
                          <m:t>𝑦</m:t>
                        </m:r>
                      </m:e>
                    </m:d>
                  </m:oMath>
                </a14:m>
                <a:r>
                  <a:rPr lang="zh-CN" altLang="zh-CN" sz="2400" dirty="0">
                    <a:effectLst/>
                    <a:latin typeface="Times New Roman" panose="02020603050405020304" pitchFamily="18" charset="0"/>
                    <a:cs typeface="Times New Roman" panose="02020603050405020304" pitchFamily="18" charset="0"/>
                  </a:rPr>
                  <a:t>乘以一个包含因子</a:t>
                </a:r>
                <a:r>
                  <a:rPr lang="en-US" altLang="zh-CN" sz="2400" i="1" dirty="0">
                    <a:effectLst/>
                    <a:latin typeface="Times New Roman" panose="02020603050405020304" pitchFamily="18" charset="0"/>
                    <a:cs typeface="Times New Roman" panose="02020603050405020304" pitchFamily="18" charset="0"/>
                  </a:rPr>
                  <a:t>k</a:t>
                </a:r>
                <a:r>
                  <a:rPr lang="en-US" altLang="zh-CN" sz="2400" dirty="0">
                    <a:effectLst/>
                    <a:latin typeface="Times New Roman" panose="02020603050405020304" pitchFamily="18" charset="0"/>
                    <a:cs typeface="Times New Roman" panose="02020603050405020304" pitchFamily="18" charset="0"/>
                  </a:rPr>
                  <a:t> (</a:t>
                </a:r>
                <a:r>
                  <a:rPr lang="zh-CN" altLang="zh-CN" sz="2400" dirty="0">
                    <a:effectLst/>
                    <a:latin typeface="Times New Roman" panose="02020603050405020304" pitchFamily="18" charset="0"/>
                    <a:cs typeface="Times New Roman" panose="02020603050405020304" pitchFamily="18" charset="0"/>
                  </a:rPr>
                  <a:t>或</a:t>
                </a:r>
                <a:r>
                  <a:rPr lang="en-US" altLang="zh-CN" sz="2400" i="1" dirty="0" err="1">
                    <a:effectLst/>
                    <a:latin typeface="Times New Roman" panose="02020603050405020304" pitchFamily="18" charset="0"/>
                    <a:cs typeface="Times New Roman" panose="02020603050405020304" pitchFamily="18" charset="0"/>
                  </a:rPr>
                  <a:t>k</a:t>
                </a:r>
                <a:r>
                  <a:rPr lang="en-US" altLang="zh-CN" sz="2400" i="1" baseline="-25000" dirty="0" err="1">
                    <a:effectLst/>
                    <a:latin typeface="Times New Roman" panose="02020603050405020304" pitchFamily="18" charset="0"/>
                    <a:cs typeface="Times New Roman" panose="02020603050405020304" pitchFamily="18" charset="0"/>
                  </a:rPr>
                  <a:t>p</a:t>
                </a:r>
                <a:r>
                  <a:rPr lang="en-US" altLang="zh-CN" sz="2400" dirty="0">
                    <a:effectLst/>
                    <a:latin typeface="Times New Roman" panose="02020603050405020304" pitchFamily="18" charset="0"/>
                    <a:cs typeface="Times New Roman" panose="02020603050405020304" pitchFamily="18" charset="0"/>
                  </a:rPr>
                  <a:t>)</a:t>
                </a:r>
                <a:r>
                  <a:rPr lang="zh-CN" altLang="zh-CN" sz="2400" dirty="0">
                    <a:effectLst/>
                    <a:latin typeface="Times New Roman" panose="02020603050405020304" pitchFamily="18" charset="0"/>
                    <a:cs typeface="Times New Roman" panose="02020603050405020304" pitchFamily="18" charset="0"/>
                  </a:rPr>
                  <a:t>得到的。包含因子</a:t>
                </a:r>
                <a:r>
                  <a:rPr lang="en-US" altLang="zh-CN" sz="2400" i="1" dirty="0">
                    <a:effectLst/>
                    <a:latin typeface="Times New Roman" panose="02020603050405020304" pitchFamily="18" charset="0"/>
                    <a:cs typeface="Times New Roman" panose="02020603050405020304" pitchFamily="18" charset="0"/>
                  </a:rPr>
                  <a:t>k</a:t>
                </a:r>
                <a:r>
                  <a:rPr lang="en-US" altLang="zh-CN" sz="2400" dirty="0">
                    <a:effectLst/>
                    <a:latin typeface="Times New Roman" panose="02020603050405020304" pitchFamily="18" charset="0"/>
                    <a:cs typeface="Times New Roman" panose="02020603050405020304" pitchFamily="18" charset="0"/>
                  </a:rPr>
                  <a:t> (</a:t>
                </a:r>
                <a:r>
                  <a:rPr lang="zh-CN" altLang="zh-CN" sz="2400" dirty="0">
                    <a:effectLst/>
                    <a:latin typeface="Times New Roman" panose="02020603050405020304" pitchFamily="18" charset="0"/>
                    <a:cs typeface="Times New Roman" panose="02020603050405020304" pitchFamily="18" charset="0"/>
                  </a:rPr>
                  <a:t>或</a:t>
                </a:r>
                <a:r>
                  <a:rPr lang="en-US" altLang="zh-CN" sz="2400" i="1" dirty="0" err="1">
                    <a:effectLst/>
                    <a:latin typeface="Times New Roman" panose="02020603050405020304" pitchFamily="18" charset="0"/>
                    <a:cs typeface="Times New Roman" panose="02020603050405020304" pitchFamily="18" charset="0"/>
                  </a:rPr>
                  <a:t>k</a:t>
                </a:r>
                <a:r>
                  <a:rPr lang="en-US" altLang="zh-CN" sz="2400" i="1" baseline="-25000" dirty="0" err="1">
                    <a:effectLst/>
                    <a:latin typeface="Times New Roman" panose="02020603050405020304" pitchFamily="18" charset="0"/>
                    <a:cs typeface="Times New Roman" panose="02020603050405020304" pitchFamily="18" charset="0"/>
                  </a:rPr>
                  <a:t>p</a:t>
                </a:r>
                <a:r>
                  <a:rPr lang="en-US" altLang="zh-CN" sz="2400" dirty="0">
                    <a:effectLst/>
                    <a:latin typeface="Times New Roman" panose="02020603050405020304" pitchFamily="18" charset="0"/>
                    <a:cs typeface="Times New Roman" panose="02020603050405020304" pitchFamily="18" charset="0"/>
                  </a:rPr>
                  <a:t>)</a:t>
                </a:r>
                <a:r>
                  <a:rPr lang="zh-CN" altLang="zh-CN" sz="2400" dirty="0">
                    <a:effectLst/>
                    <a:latin typeface="Times New Roman" panose="02020603050405020304" pitchFamily="18" charset="0"/>
                    <a:cs typeface="Times New Roman" panose="02020603050405020304" pitchFamily="18" charset="0"/>
                  </a:rPr>
                  <a:t>是一个扩大因子，用于生成一个包含大部分可能值的区间</a:t>
                </a:r>
                <a:r>
                  <a:rPr lang="zh-CN" altLang="en-US" sz="2400" dirty="0">
                    <a:effectLst/>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7F7D0B61-E5BC-5DBF-5412-7CF34231BA80}"/>
                  </a:ext>
                </a:extLst>
              </p:cNvPr>
              <p:cNvSpPr txBox="1">
                <a:spLocks noRot="1" noChangeAspect="1" noMove="1" noResize="1" noEditPoints="1" noAdjustHandles="1" noChangeArrowheads="1" noChangeShapeType="1" noTextEdit="1"/>
              </p:cNvSpPr>
              <p:nvPr/>
            </p:nvSpPr>
            <p:spPr>
              <a:xfrm>
                <a:off x="379047" y="1033252"/>
                <a:ext cx="8118523" cy="1822743"/>
              </a:xfrm>
              <a:prstGeom prst="rect">
                <a:avLst/>
              </a:prstGeom>
              <a:blipFill>
                <a:blip r:embed="rId2"/>
                <a:stretch>
                  <a:fillRect l="-1126" t="-2000" r="-1201" b="-5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24DA40C-A9A0-F278-92E6-5946C54E1454}"/>
                  </a:ext>
                </a:extLst>
              </p:cNvPr>
              <p:cNvSpPr txBox="1"/>
              <p:nvPr/>
            </p:nvSpPr>
            <p:spPr>
              <a:xfrm>
                <a:off x="2910610" y="2961923"/>
                <a:ext cx="3055396" cy="55643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sz="2800" i="1" smtClean="0">
                              <a:solidFill>
                                <a:srgbClr val="836967"/>
                              </a:solidFill>
                              <a:latin typeface="Cambria Math" panose="02040503050406030204" pitchFamily="18" charset="0"/>
                            </a:rPr>
                          </m:ctrlPr>
                        </m:sSubPr>
                        <m:e>
                          <m:r>
                            <a:rPr lang="zh-CN" altLang="en-US" sz="2800" i="1">
                              <a:latin typeface="Cambria Math" panose="02040503050406030204" pitchFamily="18" charset="0"/>
                            </a:rPr>
                            <m:t>𝑈</m:t>
                          </m:r>
                        </m:e>
                        <m:sub>
                          <m:r>
                            <a:rPr lang="zh-CN" altLang="en-US" sz="2800" i="1">
                              <a:latin typeface="Cambria Math" panose="02040503050406030204" pitchFamily="18" charset="0"/>
                            </a:rPr>
                            <m:t>𝑝</m:t>
                          </m:r>
                        </m:sub>
                      </m:sSub>
                      <m:r>
                        <a:rPr lang="zh-CN" altLang="en-US" sz="2800" i="0">
                          <a:latin typeface="Cambria Math" panose="02040503050406030204" pitchFamily="18" charset="0"/>
                        </a:rPr>
                        <m:t>=</m:t>
                      </m:r>
                      <m:sSub>
                        <m:sSubPr>
                          <m:ctrlPr>
                            <a:rPr lang="zh-CN" altLang="en-US" sz="2800" i="1">
                              <a:solidFill>
                                <a:srgbClr val="836967"/>
                              </a:solidFill>
                              <a:latin typeface="Cambria Math" panose="02040503050406030204" pitchFamily="18" charset="0"/>
                            </a:rPr>
                          </m:ctrlPr>
                        </m:sSubPr>
                        <m:e>
                          <m:r>
                            <a:rPr lang="zh-CN" altLang="en-US" sz="2800" i="1">
                              <a:latin typeface="Cambria Math" panose="02040503050406030204" pitchFamily="18" charset="0"/>
                            </a:rPr>
                            <m:t>𝑘</m:t>
                          </m:r>
                        </m:e>
                        <m:sub>
                          <m:r>
                            <a:rPr lang="zh-CN" altLang="en-US" sz="2800" i="1">
                              <a:latin typeface="Cambria Math" panose="02040503050406030204" pitchFamily="18" charset="0"/>
                            </a:rPr>
                            <m:t>𝑝</m:t>
                          </m:r>
                        </m:sub>
                      </m:sSub>
                      <m:r>
                        <a:rPr lang="zh-CN" altLang="en-US" sz="2800" i="0">
                          <a:latin typeface="Cambria Math" panose="02040503050406030204" pitchFamily="18" charset="0"/>
                        </a:rPr>
                        <m:t>×</m:t>
                      </m:r>
                      <m:sSub>
                        <m:sSubPr>
                          <m:ctrlPr>
                            <a:rPr lang="zh-CN" altLang="en-US" sz="2800" i="1">
                              <a:solidFill>
                                <a:srgbClr val="836967"/>
                              </a:solidFill>
                              <a:latin typeface="Cambria Math" panose="02040503050406030204" pitchFamily="18" charset="0"/>
                            </a:rPr>
                          </m:ctrlPr>
                        </m:sSubPr>
                        <m:e>
                          <m:r>
                            <a:rPr lang="zh-CN" altLang="en-US" sz="2800" i="1">
                              <a:latin typeface="Cambria Math" panose="02040503050406030204" pitchFamily="18" charset="0"/>
                            </a:rPr>
                            <m:t>𝑢</m:t>
                          </m:r>
                        </m:e>
                        <m:sub>
                          <m:r>
                            <a:rPr lang="zh-CN" altLang="en-US" sz="2800" i="1">
                              <a:latin typeface="Cambria Math" panose="02040503050406030204" pitchFamily="18" charset="0"/>
                            </a:rPr>
                            <m:t>𝑐</m:t>
                          </m:r>
                        </m:sub>
                      </m:sSub>
                      <m:d>
                        <m:dPr>
                          <m:ctrlPr>
                            <a:rPr lang="zh-CN" altLang="en-US" sz="2800" i="1">
                              <a:solidFill>
                                <a:srgbClr val="836967"/>
                              </a:solidFill>
                              <a:latin typeface="Cambria Math" panose="02040503050406030204" pitchFamily="18" charset="0"/>
                            </a:rPr>
                          </m:ctrlPr>
                        </m:dPr>
                        <m:e>
                          <m:r>
                            <a:rPr lang="zh-CN" altLang="en-US" sz="2800" i="1">
                              <a:latin typeface="Cambria Math" panose="02040503050406030204" pitchFamily="18" charset="0"/>
                            </a:rPr>
                            <m:t>𝑦</m:t>
                          </m:r>
                        </m:e>
                      </m:d>
                    </m:oMath>
                  </m:oMathPara>
                </a14:m>
                <a:endParaRPr lang="zh-CN" altLang="en-US" sz="2800" dirty="0"/>
              </a:p>
            </p:txBody>
          </p:sp>
        </mc:Choice>
        <mc:Fallback xmlns="">
          <p:sp>
            <p:nvSpPr>
              <p:cNvPr id="8" name="文本框 7">
                <a:extLst>
                  <a:ext uri="{FF2B5EF4-FFF2-40B4-BE49-F238E27FC236}">
                    <a16:creationId xmlns:a16="http://schemas.microsoft.com/office/drawing/2014/main" id="{424DA40C-A9A0-F278-92E6-5946C54E1454}"/>
                  </a:ext>
                </a:extLst>
              </p:cNvPr>
              <p:cNvSpPr txBox="1">
                <a:spLocks noRot="1" noChangeAspect="1" noMove="1" noResize="1" noEditPoints="1" noAdjustHandles="1" noChangeArrowheads="1" noChangeShapeType="1" noTextEdit="1"/>
              </p:cNvSpPr>
              <p:nvPr/>
            </p:nvSpPr>
            <p:spPr>
              <a:xfrm>
                <a:off x="2910610" y="2961923"/>
                <a:ext cx="3055396" cy="556434"/>
              </a:xfrm>
              <a:prstGeom prst="rect">
                <a:avLst/>
              </a:prstGeom>
              <a:blipFill>
                <a:blip r:embed="rId3"/>
                <a:stretch>
                  <a:fillRect/>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7B74EC26-0760-9C05-1D1D-31650BF305DA}"/>
              </a:ext>
            </a:extLst>
          </p:cNvPr>
          <p:cNvSpPr txBox="1"/>
          <p:nvPr/>
        </p:nvSpPr>
        <p:spPr>
          <a:xfrm>
            <a:off x="500417" y="4168896"/>
            <a:ext cx="7995825" cy="1241943"/>
          </a:xfrm>
          <a:prstGeom prst="rect">
            <a:avLst/>
          </a:prstGeom>
          <a:noFill/>
        </p:spPr>
        <p:txBody>
          <a:bodyPr wrap="square">
            <a:spAutoFit/>
          </a:bodyPr>
          <a:lstStyle/>
          <a:p>
            <a:pPr marL="457200" indent="-457200" algn="just">
              <a:lnSpc>
                <a:spcPct val="120000"/>
              </a:lnSpc>
              <a:spcBef>
                <a:spcPts val="600"/>
              </a:spcBef>
              <a:buFont typeface="+mj-lt"/>
              <a:buAutoNum type="arabicPeriod"/>
            </a:pPr>
            <a:r>
              <a:rPr lang="zh-CN" altLang="zh-CN" sz="2000" kern="0" dirty="0">
                <a:solidFill>
                  <a:srgbClr val="000000"/>
                </a:solidFill>
                <a:effectLst/>
                <a:latin typeface="Times New Roman" panose="02020603050405020304" pitchFamily="18" charset="0"/>
                <a:cs typeface="Times New Roman" panose="02020603050405020304" pitchFamily="18" charset="0"/>
              </a:rPr>
              <a:t>根据所要求的置信水平</a:t>
            </a:r>
            <a:r>
              <a:rPr lang="en-US" altLang="zh-CN" sz="2000" i="1" kern="0" dirty="0">
                <a:solidFill>
                  <a:srgbClr val="000000"/>
                </a:solidFill>
                <a:effectLst/>
                <a:latin typeface="Times New Roman" panose="02020603050405020304" pitchFamily="18" charset="0"/>
                <a:cs typeface="Times New Roman" panose="02020603050405020304" pitchFamily="18" charset="0"/>
              </a:rPr>
              <a:t>p</a:t>
            </a:r>
            <a:r>
              <a:rPr lang="zh-CN" altLang="zh-CN" sz="2000" kern="0" dirty="0">
                <a:solidFill>
                  <a:srgbClr val="000000"/>
                </a:solidFill>
                <a:effectLst/>
                <a:latin typeface="Times New Roman" panose="02020603050405020304" pitchFamily="18" charset="0"/>
                <a:cs typeface="Times New Roman" panose="02020603050405020304" pitchFamily="18" charset="0"/>
              </a:rPr>
              <a:t>及根据</a:t>
            </a:r>
            <a:r>
              <a:rPr lang="zh-CN" altLang="en-US" sz="2000" kern="0" dirty="0">
                <a:solidFill>
                  <a:srgbClr val="000000"/>
                </a:solidFill>
                <a:effectLst/>
                <a:latin typeface="Times New Roman" panose="02020603050405020304" pitchFamily="18" charset="0"/>
                <a:cs typeface="Times New Roman" panose="02020603050405020304" pitchFamily="18" charset="0"/>
              </a:rPr>
              <a:t>公</a:t>
            </a:r>
            <a:r>
              <a:rPr lang="zh-CN" altLang="zh-CN" sz="2000" kern="0" dirty="0">
                <a:solidFill>
                  <a:srgbClr val="000000"/>
                </a:solidFill>
                <a:effectLst/>
                <a:latin typeface="Times New Roman" panose="02020603050405020304" pitchFamily="18" charset="0"/>
                <a:cs typeface="Times New Roman" panose="02020603050405020304" pitchFamily="18" charset="0"/>
              </a:rPr>
              <a:t>式计算的有效自由度</a:t>
            </a:r>
            <a:r>
              <a:rPr lang="en-US" altLang="zh-CN" sz="2000" i="1" kern="0" dirty="0" err="1">
                <a:solidFill>
                  <a:srgbClr val="000000"/>
                </a:solidFill>
                <a:effectLst/>
                <a:latin typeface="Times New Roman" panose="02020603050405020304" pitchFamily="18" charset="0"/>
              </a:rPr>
              <a:t>v</a:t>
            </a:r>
            <a:r>
              <a:rPr lang="en-US" altLang="zh-CN" sz="2000" i="1" kern="0" baseline="-25000" dirty="0" err="1">
                <a:solidFill>
                  <a:srgbClr val="000000"/>
                </a:solidFill>
                <a:effectLst/>
                <a:latin typeface="Times New Roman" panose="02020603050405020304" pitchFamily="18" charset="0"/>
              </a:rPr>
              <a:t>eff</a:t>
            </a:r>
            <a:r>
              <a:rPr lang="zh-CN" altLang="zh-CN" sz="2000" kern="0" dirty="0">
                <a:solidFill>
                  <a:srgbClr val="000000"/>
                </a:solidFill>
                <a:effectLst/>
                <a:latin typeface="Times New Roman" panose="02020603050405020304" pitchFamily="18" charset="0"/>
                <a:cs typeface="Times New Roman" panose="02020603050405020304" pitchFamily="18" charset="0"/>
              </a:rPr>
              <a:t>，查</a:t>
            </a:r>
            <a:r>
              <a:rPr lang="en-US" altLang="zh-CN" sz="2000" i="1" kern="0" dirty="0">
                <a:solidFill>
                  <a:srgbClr val="000000"/>
                </a:solidFill>
                <a:effectLst/>
                <a:latin typeface="Times New Roman" panose="02020603050405020304" pitchFamily="18" charset="0"/>
              </a:rPr>
              <a:t>t</a:t>
            </a:r>
            <a:r>
              <a:rPr lang="zh-CN" altLang="en-US" sz="2000" kern="0" dirty="0">
                <a:solidFill>
                  <a:srgbClr val="000000"/>
                </a:solidFill>
                <a:effectLst/>
                <a:latin typeface="Times New Roman" panose="02020603050405020304" pitchFamily="18" charset="0"/>
              </a:rPr>
              <a:t>分布表得到</a:t>
            </a:r>
            <a:r>
              <a:rPr lang="en-US" altLang="zh-CN" sz="2000" i="1" kern="0" dirty="0" err="1">
                <a:solidFill>
                  <a:srgbClr val="000000"/>
                </a:solidFill>
                <a:effectLst/>
                <a:latin typeface="Times New Roman" panose="02020603050405020304" pitchFamily="18" charset="0"/>
              </a:rPr>
              <a:t>t</a:t>
            </a:r>
            <a:r>
              <a:rPr lang="en-US" altLang="zh-CN" sz="2000" i="1" kern="0" baseline="-25000" dirty="0" err="1">
                <a:solidFill>
                  <a:srgbClr val="000000"/>
                </a:solidFill>
                <a:effectLst/>
                <a:latin typeface="Times New Roman" panose="02020603050405020304" pitchFamily="18" charset="0"/>
              </a:rPr>
              <a:t>p</a:t>
            </a:r>
            <a:r>
              <a:rPr lang="en-US" altLang="zh-CN" sz="2000" kern="0" dirty="0">
                <a:solidFill>
                  <a:srgbClr val="000000"/>
                </a:solidFill>
                <a:effectLst/>
                <a:latin typeface="Times New Roman" panose="02020603050405020304" pitchFamily="18" charset="0"/>
              </a:rPr>
              <a:t>(</a:t>
            </a:r>
            <a:r>
              <a:rPr lang="en-US" altLang="zh-CN" sz="2000" i="1" kern="0" dirty="0" err="1">
                <a:solidFill>
                  <a:srgbClr val="000000"/>
                </a:solidFill>
                <a:effectLst/>
                <a:latin typeface="Times New Roman" panose="02020603050405020304" pitchFamily="18" charset="0"/>
              </a:rPr>
              <a:t>v</a:t>
            </a:r>
            <a:r>
              <a:rPr lang="en-US" altLang="zh-CN" sz="2000" i="1" kern="0" baseline="-25000" dirty="0" err="1">
                <a:solidFill>
                  <a:srgbClr val="000000"/>
                </a:solidFill>
                <a:effectLst/>
                <a:latin typeface="Times New Roman" panose="02020603050405020304" pitchFamily="18" charset="0"/>
              </a:rPr>
              <a:t>eff</a:t>
            </a:r>
            <a:r>
              <a:rPr lang="en-US" altLang="zh-CN" sz="2000" i="1" kern="0" dirty="0">
                <a:solidFill>
                  <a:srgbClr val="000000"/>
                </a:solidFill>
                <a:effectLst/>
                <a:latin typeface="Times New Roman" panose="02020603050405020304" pitchFamily="18" charset="0"/>
              </a:rPr>
              <a:t> </a:t>
            </a:r>
            <a:r>
              <a:rPr lang="en-US" altLang="zh-CN" sz="2000" kern="0" dirty="0">
                <a:solidFill>
                  <a:srgbClr val="000000"/>
                </a:solidFill>
                <a:effectLst/>
                <a:latin typeface="Times New Roman" panose="02020603050405020304" pitchFamily="18" charset="0"/>
              </a:rPr>
              <a:t>)</a:t>
            </a:r>
            <a:r>
              <a:rPr lang="zh-CN" altLang="en-US" sz="2000" kern="0" dirty="0">
                <a:solidFill>
                  <a:srgbClr val="000000"/>
                </a:solidFill>
                <a:effectLst/>
                <a:latin typeface="Times New Roman" panose="02020603050405020304" pitchFamily="18" charset="0"/>
              </a:rPr>
              <a:t>，</a:t>
            </a:r>
            <a:r>
              <a:rPr lang="zh-CN" altLang="zh-CN" sz="2000" kern="0" dirty="0">
                <a:solidFill>
                  <a:srgbClr val="000000"/>
                </a:solidFill>
                <a:latin typeface="Times New Roman" panose="02020603050405020304" pitchFamily="18" charset="0"/>
                <a:cs typeface="Times New Roman" panose="02020603050405020304" pitchFamily="18" charset="0"/>
              </a:rPr>
              <a:t>取</a:t>
            </a:r>
            <a:r>
              <a:rPr lang="zh-CN" altLang="zh-CN" sz="2000" kern="0" dirty="0">
                <a:solidFill>
                  <a:srgbClr val="000000"/>
                </a:solidFill>
                <a:latin typeface="Times New Roman" panose="02020603050405020304" pitchFamily="18" charset="0"/>
              </a:rPr>
              <a:t> </a:t>
            </a:r>
            <a:r>
              <a:rPr lang="en-US" altLang="zh-CN" sz="2000" i="1" kern="0" dirty="0" err="1">
                <a:solidFill>
                  <a:srgbClr val="000000"/>
                </a:solidFill>
                <a:latin typeface="Times New Roman" panose="02020603050405020304" pitchFamily="18" charset="0"/>
              </a:rPr>
              <a:t>k</a:t>
            </a:r>
            <a:r>
              <a:rPr lang="en-US" altLang="zh-CN" sz="2000" i="1" kern="0" baseline="-25000" dirty="0" err="1">
                <a:solidFill>
                  <a:srgbClr val="000000"/>
                </a:solidFill>
                <a:latin typeface="Times New Roman" panose="02020603050405020304" pitchFamily="18" charset="0"/>
              </a:rPr>
              <a:t>p</a:t>
            </a:r>
            <a:r>
              <a:rPr lang="en-US" altLang="zh-CN" sz="2000" i="1" kern="0" dirty="0">
                <a:solidFill>
                  <a:srgbClr val="000000"/>
                </a:solidFill>
                <a:latin typeface="Times New Roman" panose="02020603050405020304" pitchFamily="18" charset="0"/>
              </a:rPr>
              <a:t>= </a:t>
            </a:r>
            <a:r>
              <a:rPr lang="en-US" altLang="zh-CN" sz="2000" i="1" kern="0" dirty="0" err="1">
                <a:solidFill>
                  <a:srgbClr val="000000"/>
                </a:solidFill>
                <a:latin typeface="Times New Roman" panose="02020603050405020304" pitchFamily="18" charset="0"/>
              </a:rPr>
              <a:t>t</a:t>
            </a:r>
            <a:r>
              <a:rPr lang="en-US" altLang="zh-CN" sz="2000" i="1" kern="0" baseline="-25000" dirty="0" err="1">
                <a:solidFill>
                  <a:srgbClr val="000000"/>
                </a:solidFill>
                <a:latin typeface="Times New Roman" panose="02020603050405020304" pitchFamily="18" charset="0"/>
              </a:rPr>
              <a:t>p</a:t>
            </a:r>
            <a:r>
              <a:rPr lang="en-US" altLang="zh-CN" sz="2000" kern="0" dirty="0">
                <a:solidFill>
                  <a:srgbClr val="000000"/>
                </a:solidFill>
                <a:latin typeface="Times New Roman" panose="02020603050405020304" pitchFamily="18" charset="0"/>
              </a:rPr>
              <a:t>(</a:t>
            </a:r>
            <a:r>
              <a:rPr lang="en-US" altLang="zh-CN" sz="2000" i="1" kern="0" dirty="0" err="1">
                <a:solidFill>
                  <a:srgbClr val="000000"/>
                </a:solidFill>
                <a:latin typeface="Times New Roman" panose="02020603050405020304" pitchFamily="18" charset="0"/>
              </a:rPr>
              <a:t>v</a:t>
            </a:r>
            <a:r>
              <a:rPr lang="en-US" altLang="zh-CN" sz="2000" i="1" kern="0" baseline="-25000" dirty="0" err="1">
                <a:solidFill>
                  <a:srgbClr val="000000"/>
                </a:solidFill>
                <a:latin typeface="Times New Roman" panose="02020603050405020304" pitchFamily="18" charset="0"/>
              </a:rPr>
              <a:t>eff</a:t>
            </a:r>
            <a:r>
              <a:rPr lang="en-US" altLang="zh-CN" sz="2000" i="1" kern="0" dirty="0">
                <a:solidFill>
                  <a:srgbClr val="000000"/>
                </a:solidFill>
                <a:latin typeface="Times New Roman" panose="02020603050405020304" pitchFamily="18" charset="0"/>
              </a:rPr>
              <a:t> </a:t>
            </a:r>
            <a:r>
              <a:rPr lang="en-US" altLang="zh-CN" sz="2000" kern="0" dirty="0">
                <a:solidFill>
                  <a:srgbClr val="000000"/>
                </a:solidFill>
                <a:latin typeface="Times New Roman" panose="02020603050405020304" pitchFamily="18" charset="0"/>
              </a:rPr>
              <a:t>)</a:t>
            </a:r>
            <a:r>
              <a:rPr lang="zh-CN" altLang="zh-CN" sz="2000" kern="0" dirty="0">
                <a:solidFill>
                  <a:srgbClr val="000000"/>
                </a:solidFill>
                <a:effectLst/>
                <a:latin typeface="Times New Roman" panose="02020603050405020304" pitchFamily="18" charset="0"/>
                <a:cs typeface="Times New Roman" panose="02020603050405020304" pitchFamily="18" charset="0"/>
              </a:rPr>
              <a:t>。</a:t>
            </a:r>
            <a:endParaRPr lang="en-US" altLang="zh-CN" sz="2000" kern="0" dirty="0">
              <a:solidFill>
                <a:srgbClr val="000000"/>
              </a:solidFill>
              <a:effectLst/>
              <a:latin typeface="Times New Roman" panose="02020603050405020304" pitchFamily="18" charset="0"/>
              <a:cs typeface="Times New Roman" panose="02020603050405020304" pitchFamily="18" charset="0"/>
            </a:endParaRPr>
          </a:p>
          <a:p>
            <a:pPr marL="457200" indent="-457200" algn="just">
              <a:lnSpc>
                <a:spcPct val="120000"/>
              </a:lnSpc>
              <a:spcBef>
                <a:spcPts val="600"/>
              </a:spcBef>
              <a:buFont typeface="+mj-lt"/>
              <a:buAutoNum type="arabicPeriod"/>
            </a:pPr>
            <a:r>
              <a:rPr lang="zh-CN" altLang="zh-CN" sz="2000" kern="0" dirty="0">
                <a:solidFill>
                  <a:srgbClr val="000000"/>
                </a:solidFill>
                <a:effectLst/>
                <a:latin typeface="Times New Roman" panose="02020603050405020304" pitchFamily="18" charset="0"/>
                <a:cs typeface="Times New Roman" panose="02020603050405020304" pitchFamily="18" charset="0"/>
              </a:rPr>
              <a:t>如果</a:t>
            </a:r>
            <a:r>
              <a:rPr lang="zh-CN" altLang="zh-CN" sz="2000" kern="0" dirty="0">
                <a:solidFill>
                  <a:srgbClr val="000000"/>
                </a:solidFill>
                <a:effectLst/>
                <a:latin typeface="Times New Roman" panose="02020603050405020304" pitchFamily="18" charset="0"/>
              </a:rPr>
              <a:t> </a:t>
            </a:r>
            <a:r>
              <a:rPr lang="en-US" altLang="zh-CN" sz="2000" i="1" kern="0" dirty="0" err="1">
                <a:solidFill>
                  <a:srgbClr val="000000"/>
                </a:solidFill>
                <a:effectLst/>
                <a:latin typeface="Times New Roman" panose="02020603050405020304" pitchFamily="18" charset="0"/>
              </a:rPr>
              <a:t>v</a:t>
            </a:r>
            <a:r>
              <a:rPr lang="en-US" altLang="zh-CN" sz="2000" i="1" kern="0" baseline="-25000" dirty="0" err="1">
                <a:solidFill>
                  <a:srgbClr val="000000"/>
                </a:solidFill>
                <a:effectLst/>
                <a:latin typeface="Times New Roman" panose="02020603050405020304" pitchFamily="18" charset="0"/>
              </a:rPr>
              <a:t>eff</a:t>
            </a:r>
            <a:r>
              <a:rPr lang="zh-CN" altLang="zh-CN" sz="2000" kern="0" dirty="0">
                <a:solidFill>
                  <a:srgbClr val="000000"/>
                </a:solidFill>
                <a:effectLst/>
                <a:latin typeface="Times New Roman" panose="02020603050405020304" pitchFamily="18" charset="0"/>
                <a:cs typeface="Times New Roman" panose="02020603050405020304" pitchFamily="18" charset="0"/>
              </a:rPr>
              <a:t>不是整数，可将</a:t>
            </a:r>
            <a:r>
              <a:rPr lang="en-US" altLang="zh-CN" sz="2000" i="1" kern="0" dirty="0" err="1">
                <a:solidFill>
                  <a:srgbClr val="000000"/>
                </a:solidFill>
                <a:effectLst/>
                <a:latin typeface="Times New Roman" panose="02020603050405020304" pitchFamily="18" charset="0"/>
              </a:rPr>
              <a:t>v</a:t>
            </a:r>
            <a:r>
              <a:rPr lang="en-US" altLang="zh-CN" sz="2000" i="1" kern="0" baseline="-25000" dirty="0" err="1">
                <a:solidFill>
                  <a:srgbClr val="000000"/>
                </a:solidFill>
                <a:effectLst/>
                <a:latin typeface="Times New Roman" panose="02020603050405020304" pitchFamily="18" charset="0"/>
              </a:rPr>
              <a:t>eff</a:t>
            </a:r>
            <a:r>
              <a:rPr lang="zh-CN" altLang="zh-CN" sz="2000" kern="0" dirty="0">
                <a:solidFill>
                  <a:srgbClr val="000000"/>
                </a:solidFill>
                <a:effectLst/>
                <a:latin typeface="Times New Roman" panose="02020603050405020304" pitchFamily="18" charset="0"/>
                <a:cs typeface="Times New Roman" panose="02020603050405020304" pitchFamily="18" charset="0"/>
              </a:rPr>
              <a:t>内插或修约到靠近的较小的整数。</a:t>
            </a:r>
            <a:endParaRPr lang="zh-CN" altLang="en-US" sz="2000" dirty="0">
              <a:latin typeface="Times New Roman" panose="02020603050405020304" pitchFamily="18" charset="0"/>
            </a:endParaRPr>
          </a:p>
        </p:txBody>
      </p:sp>
    </p:spTree>
    <p:extLst>
      <p:ext uri="{BB962C8B-B14F-4D97-AF65-F5344CB8AC3E}">
        <p14:creationId xmlns:p14="http://schemas.microsoft.com/office/powerpoint/2010/main" val="2213431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DDD6C-6EC6-08C2-EB49-1171B5CF857E}"/>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85B3D851-FC2D-4134-0E12-89F8B4160DE4}"/>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F3E4C500-798C-A82B-1547-8D7D21F23861}"/>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EDA23ACA-6D3E-B211-5875-82B61EC016A1}"/>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260AB2D3-3E5D-DA44-0F3C-B1CB0C34E1A7}"/>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FAA7F83C-6CC6-1A37-D082-95BDBE3E3798}"/>
              </a:ext>
            </a:extLst>
          </p:cNvPr>
          <p:cNvSpPr/>
          <p:nvPr/>
        </p:nvSpPr>
        <p:spPr>
          <a:xfrm>
            <a:off x="323528" y="134724"/>
            <a:ext cx="1632178"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en-US" altLang="zh-CN" sz="3200" b="1"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 </a:t>
            </a: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分布表</a:t>
            </a:r>
            <a:endParaRPr kumimoji="1"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pic>
        <p:nvPicPr>
          <p:cNvPr id="12" name="图片 1">
            <a:extLst>
              <a:ext uri="{FF2B5EF4-FFF2-40B4-BE49-F238E27FC236}">
                <a16:creationId xmlns:a16="http://schemas.microsoft.com/office/drawing/2014/main" id="{18C1493F-C9ED-8F2E-894E-C8189A948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791701"/>
            <a:ext cx="6512097" cy="5993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448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D31FD-5D63-01B3-28F5-AAB59687B814}"/>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B53721C9-38CA-42EE-93A9-084E497E63AB}"/>
              </a:ext>
            </a:extLst>
          </p:cNvPr>
          <p:cNvSpPr txBox="1">
            <a:spLocks noChangeArrowheads="1"/>
          </p:cNvSpPr>
          <p:nvPr/>
        </p:nvSpPr>
        <p:spPr bwMode="auto">
          <a:xfrm>
            <a:off x="498579" y="241484"/>
            <a:ext cx="45127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不确定度评定和表示的程序</a:t>
            </a:r>
          </a:p>
        </p:txBody>
      </p:sp>
      <p:grpSp>
        <p:nvGrpSpPr>
          <p:cNvPr id="3" name="组合 2">
            <a:extLst>
              <a:ext uri="{FF2B5EF4-FFF2-40B4-BE49-F238E27FC236}">
                <a16:creationId xmlns:a16="http://schemas.microsoft.com/office/drawing/2014/main" id="{C70507D2-0E55-D66E-D2B9-FDF1A2CC7F12}"/>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23D2828D-68F3-C297-09AF-8381A8F47717}"/>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5BF2ACCC-2677-F93A-D204-A4B622F8D16A}"/>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3" name="灯片编号占位符 2">
            <a:extLst>
              <a:ext uri="{FF2B5EF4-FFF2-40B4-BE49-F238E27FC236}">
                <a16:creationId xmlns:a16="http://schemas.microsoft.com/office/drawing/2014/main" id="{DFB56A00-9ED7-C46D-15C1-07173897AFE6}"/>
              </a:ext>
            </a:extLst>
          </p:cNvPr>
          <p:cNvSpPr>
            <a:spLocks noGrp="1"/>
          </p:cNvSpPr>
          <p:nvPr>
            <p:ph type="sldNum" sz="quarter" idx="12"/>
          </p:nvPr>
        </p:nvSpPr>
        <p:spPr>
          <a:xfrm>
            <a:off x="8388424" y="5593050"/>
            <a:ext cx="435062" cy="212214"/>
          </a:xfrm>
        </p:spPr>
        <p:txBody>
          <a:bodyPr/>
          <a:lstStyle/>
          <a:p>
            <a:pPr defTabSz="514350" eaLnBrk="1" fontAlgn="auto" hangingPunct="1">
              <a:spcBef>
                <a:spcPts val="0"/>
              </a:spcBef>
              <a:spcAft>
                <a:spcPts val="0"/>
              </a:spcAft>
            </a:pPr>
            <a:fld id="{49AE70B2-8BF9-45C0-BB95-33D1B9D3A854}" type="slidenum">
              <a:rPr lang="zh-CN" altLang="en-US">
                <a:solidFill>
                  <a:srgbClr val="000000">
                    <a:tint val="75000"/>
                  </a:srgbClr>
                </a:solidFill>
                <a:latin typeface="等线" panose="020F0502020204030204"/>
                <a:ea typeface="等线" panose="02010600030101010101" pitchFamily="2" charset="-122"/>
              </a:rPr>
              <a:pPr defTabSz="514350" eaLnBrk="1" fontAlgn="auto" hangingPunct="1">
                <a:spcBef>
                  <a:spcPts val="0"/>
                </a:spcBef>
                <a:spcAft>
                  <a:spcPts val="0"/>
                </a:spcAft>
              </a:pPr>
              <a:t>38</a:t>
            </a:fld>
            <a:endParaRPr lang="zh-CN" altLang="en-US">
              <a:solidFill>
                <a:srgbClr val="000000">
                  <a:tint val="75000"/>
                </a:srgbClr>
              </a:solidFill>
              <a:latin typeface="等线" panose="020F0502020204030204"/>
              <a:ea typeface="等线" panose="02010600030101010101" pitchFamily="2" charset="-122"/>
            </a:endParaRPr>
          </a:p>
        </p:txBody>
      </p:sp>
      <p:sp>
        <p:nvSpPr>
          <p:cNvPr id="16" name="Rectangle 4">
            <a:extLst>
              <a:ext uri="{FF2B5EF4-FFF2-40B4-BE49-F238E27FC236}">
                <a16:creationId xmlns:a16="http://schemas.microsoft.com/office/drawing/2014/main" id="{4EFBFCEB-F984-9A3A-DCFB-7F85D5F69FF0}"/>
              </a:ext>
            </a:extLst>
          </p:cNvPr>
          <p:cNvSpPr>
            <a:spLocks noChangeArrowheads="1"/>
          </p:cNvSpPr>
          <p:nvPr/>
        </p:nvSpPr>
        <p:spPr bwMode="auto">
          <a:xfrm>
            <a:off x="870439" y="4596225"/>
            <a:ext cx="2914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685800" eaLnBrk="1" fontAlgn="auto" hangingPunct="1">
              <a:spcBef>
                <a:spcPct val="0"/>
              </a:spcBef>
              <a:spcAft>
                <a:spcPts val="0"/>
              </a:spcAft>
              <a:buNone/>
            </a:pPr>
            <a:endParaRPr lang="zh-CN" altLang="zh-CN" sz="2700">
              <a:solidFill>
                <a:srgbClr val="000000"/>
              </a:solidFill>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8B152DA-FBF3-2FF4-243C-9822366137AF}"/>
                  </a:ext>
                </a:extLst>
              </p:cNvPr>
              <p:cNvSpPr txBox="1"/>
              <p:nvPr/>
            </p:nvSpPr>
            <p:spPr>
              <a:xfrm>
                <a:off x="435992" y="1135570"/>
                <a:ext cx="8528495" cy="4760086"/>
              </a:xfrm>
              <a:prstGeom prst="rect">
                <a:avLst/>
              </a:prstGeom>
              <a:noFill/>
            </p:spPr>
            <p:txBody>
              <a:bodyPr wrap="square">
                <a:spAutoFit/>
              </a:bodyPr>
              <a:lstStyle/>
              <a:p>
                <a:pPr marL="342900" indent="-342900" algn="just">
                  <a:lnSpc>
                    <a:spcPct val="120000"/>
                  </a:lnSpc>
                  <a:spcBef>
                    <a:spcPts val="1200"/>
                  </a:spcBef>
                  <a:buAutoNum type="arabicPeriod"/>
                </a:pPr>
                <a:r>
                  <a:rPr lang="zh-CN" altLang="en-US" dirty="0">
                    <a:latin typeface="Times New Roman" panose="02020603050405020304" pitchFamily="18" charset="0"/>
                    <a:ea typeface="宋体" panose="02010600030101010101" pitchFamily="2" charset="-122"/>
                    <a:cs typeface="Times New Roman" panose="02020603050405020304" pitchFamily="18" charset="0"/>
                  </a:rPr>
                  <a:t>构建测量模型： </a:t>
                </a:r>
                <a14:m>
                  <m:oMath xmlns:m="http://schemas.openxmlformats.org/officeDocument/2006/math">
                    <m:r>
                      <a:rPr lang="en-US" altLang="zh-CN" i="1" dirty="0" smtClean="0">
                        <a:latin typeface="Cambria Math" panose="02040503050406030204" pitchFamily="18" charset="0"/>
                      </a:rPr>
                      <m:t>𝑌</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𝑓</m:t>
                    </m:r>
                    <m:r>
                      <a:rPr lang="zh-CN" altLang="en-US" i="1" dirty="0">
                        <a:latin typeface="Cambria Math" panose="02040503050406030204" pitchFamily="18" charset="0"/>
                      </a:rPr>
                      <m:t>（</m:t>
                    </m:r>
                    <m:r>
                      <a:rPr lang="en-US" altLang="zh-CN" i="1" dirty="0">
                        <a:latin typeface="Cambria Math" panose="02040503050406030204" pitchFamily="18" charset="0"/>
                      </a:rPr>
                      <m:t>𝑋</m:t>
                    </m:r>
                    <m:r>
                      <a:rPr lang="en-US" altLang="zh-CN" i="1" baseline="-25000" dirty="0">
                        <a:latin typeface="Cambria Math" panose="02040503050406030204" pitchFamily="18" charset="0"/>
                      </a:rPr>
                      <m:t>1</m:t>
                    </m:r>
                    <m:r>
                      <a:rPr lang="zh-CN" altLang="en-US" i="1" dirty="0">
                        <a:latin typeface="Cambria Math" panose="02040503050406030204" pitchFamily="18" charset="0"/>
                      </a:rPr>
                      <m:t>，</m:t>
                    </m:r>
                    <m:r>
                      <a:rPr lang="en-US" altLang="zh-CN" i="1" dirty="0">
                        <a:latin typeface="Cambria Math" panose="02040503050406030204" pitchFamily="18" charset="0"/>
                      </a:rPr>
                      <m:t>𝑋</m:t>
                    </m:r>
                    <m:r>
                      <a:rPr lang="en-US" altLang="zh-CN" i="1" baseline="-25000" dirty="0">
                        <a:latin typeface="Cambria Math" panose="02040503050406030204" pitchFamily="18" charset="0"/>
                      </a:rPr>
                      <m:t>2</m:t>
                    </m:r>
                    <m:r>
                      <a:rPr lang="zh-CN" altLang="en-US" i="1" dirty="0">
                        <a:latin typeface="Cambria Math" panose="02040503050406030204" pitchFamily="18" charset="0"/>
                      </a:rPr>
                      <m:t>，</m:t>
                    </m:r>
                    <m:r>
                      <a:rPr lang="en-US" altLang="zh-CN" i="1" dirty="0">
                        <a:latin typeface="Cambria Math" panose="02040503050406030204" pitchFamily="18" charset="0"/>
                      </a:rPr>
                      <m:t>… </m:t>
                    </m:r>
                    <m:r>
                      <a:rPr lang="en-US" altLang="zh-CN" i="1" dirty="0">
                        <a:latin typeface="Cambria Math" panose="02040503050406030204" pitchFamily="18" charset="0"/>
                      </a:rPr>
                      <m:t>𝑋𝑁</m:t>
                    </m:r>
                    <m:r>
                      <a:rPr lang="zh-CN" altLang="en-US" i="1" dirty="0">
                        <a:latin typeface="Cambria Math" panose="02040503050406030204" pitchFamily="18" charset="0"/>
                      </a:rPr>
                      <m:t>），</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输入量应包括所有对测量结果的不确定度有显著影响的分量的修正值和修正因子。</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20000"/>
                  </a:lnSpc>
                  <a:spcBef>
                    <a:spcPts val="1200"/>
                  </a:spcBef>
                  <a:buAutoNum type="arabicPeriod" startAt="2"/>
                </a:pPr>
                <a:r>
                  <a:rPr lang="zh-CN" altLang="en-US" dirty="0">
                    <a:latin typeface="Times New Roman" panose="02020603050405020304" pitchFamily="18" charset="0"/>
                    <a:ea typeface="宋体" panose="02010600030101010101" pitchFamily="2" charset="-122"/>
                    <a:cs typeface="Times New Roman" panose="02020603050405020304" pitchFamily="18" charset="0"/>
                  </a:rPr>
                  <a:t>确定输入量 </a:t>
                </a:r>
                <a:r>
                  <a:rPr lang="en-US" altLang="zh-CN" dirty="0">
                    <a:latin typeface="Times New Roman" panose="02020603050405020304" pitchFamily="18" charset="0"/>
                    <a:ea typeface="宋体" panose="02010600030101010101" pitchFamily="2" charset="-122"/>
                    <a:cs typeface="Times New Roman" panose="02020603050405020304" pitchFamily="18" charset="0"/>
                  </a:rPr>
                  <a:t>X</a:t>
                </a:r>
                <a:r>
                  <a:rPr lang="en-US" altLang="zh-CN" baseline="-25000" dirty="0">
                    <a:latin typeface="Times New Roman" panose="02020603050405020304" pitchFamily="18" charset="0"/>
                    <a:ea typeface="宋体" panose="02010600030101010101" pitchFamily="2" charset="-122"/>
                    <a:cs typeface="Times New Roman" panose="02020603050405020304" pitchFamily="18" charset="0"/>
                  </a:rPr>
                  <a:t>i</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的估计值</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x</a:t>
                </a:r>
                <a:r>
                  <a:rPr lang="en-US" altLang="zh-CN" baseline="-25000" dirty="0">
                    <a:latin typeface="Times New Roman" panose="02020603050405020304" pitchFamily="18" charset="0"/>
                    <a:ea typeface="宋体" panose="02010600030101010101" pitchFamily="2" charset="-122"/>
                    <a:cs typeface="Times New Roman" panose="02020603050405020304" pitchFamily="18" charset="0"/>
                  </a:rPr>
                  <a:t>i</a:t>
                </a:r>
                <a:r>
                  <a:rPr lang="zh-CN" altLang="en-US" dirty="0">
                    <a:latin typeface="Times New Roman" panose="02020603050405020304" pitchFamily="18" charset="0"/>
                    <a:ea typeface="宋体" panose="02010600030101010101" pitchFamily="2" charset="-122"/>
                    <a:cs typeface="Times New Roman" panose="02020603050405020304" pitchFamily="18" charset="0"/>
                  </a:rPr>
                  <a:t>，如多次测量的平均值，线性拟合的值等。</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20000"/>
                  </a:lnSpc>
                  <a:spcBef>
                    <a:spcPts val="1200"/>
                  </a:spcBef>
                  <a:buAutoNum type="arabicPeriod" startAt="3"/>
                </a:pPr>
                <a:r>
                  <a:rPr lang="zh-CN" altLang="en-US" dirty="0">
                    <a:latin typeface="Times New Roman" panose="02020603050405020304" pitchFamily="18" charset="0"/>
                    <a:ea typeface="宋体" panose="02010600030101010101" pitchFamily="2" charset="-122"/>
                    <a:cs typeface="Times New Roman" panose="02020603050405020304" pitchFamily="18" charset="0"/>
                  </a:rPr>
                  <a:t>评定每个输入估计值</a:t>
                </a:r>
                <a:r>
                  <a:rPr lang="en-US" altLang="zh-CN" i="1" dirty="0">
                    <a:latin typeface="Times New Roman" panose="02020603050405020304" pitchFamily="18" charset="0"/>
                    <a:cs typeface="Times New Roman" panose="02020603050405020304" pitchFamily="18" charset="0"/>
                  </a:rPr>
                  <a:t>x</a:t>
                </a:r>
                <a:r>
                  <a:rPr lang="en-US" altLang="zh-CN" baseline="-25000" dirty="0">
                    <a:latin typeface="Times New Roman" panose="02020603050405020304" pitchFamily="18" charset="0"/>
                    <a:cs typeface="Times New Roman" panose="02020603050405020304" pitchFamily="18" charset="0"/>
                  </a:rPr>
                  <a:t>i</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的标准不确定度 </a:t>
                </a:r>
                <a14:m>
                  <m:oMath xmlns:m="http://schemas.openxmlformats.org/officeDocument/2006/math">
                    <m:r>
                      <a:rPr lang="en-US" altLang="zh-CN" i="1" dirty="0" smtClean="0">
                        <a:latin typeface="Cambria Math" panose="02040503050406030204" pitchFamily="18" charset="0"/>
                      </a:rPr>
                      <m:t>𝑢</m:t>
                    </m:r>
                    <m:r>
                      <a:rPr lang="en-US" altLang="zh-CN" i="1" dirty="0" smtClean="0">
                        <a:latin typeface="Cambria Math" panose="02040503050406030204" pitchFamily="18" charset="0"/>
                      </a:rPr>
                      <m:t>(</m:t>
                    </m:r>
                    <m:r>
                      <m:rPr>
                        <m:nor/>
                      </m:rPr>
                      <a:rPr lang="en-US" altLang="zh-CN" i="1" dirty="0">
                        <a:latin typeface="Times New Roman" panose="02020603050405020304" pitchFamily="18" charset="0"/>
                        <a:cs typeface="Times New Roman" panose="02020603050405020304" pitchFamily="18" charset="0"/>
                      </a:rPr>
                      <m:t>x</m:t>
                    </m:r>
                    <m:r>
                      <m:rPr>
                        <m:nor/>
                      </m:rPr>
                      <a:rPr lang="en-US" altLang="zh-CN" baseline="-25000" dirty="0">
                        <a:latin typeface="Times New Roman" panose="02020603050405020304" pitchFamily="18" charset="0"/>
                        <a:cs typeface="Times New Roman" panose="02020603050405020304" pitchFamily="18" charset="0"/>
                      </a:rPr>
                      <m:t>i</m:t>
                    </m:r>
                    <m:r>
                      <a:rPr lang="en-US" altLang="zh-CN" i="1" dirty="0" smtClean="0">
                        <a:latin typeface="Cambria Math" panose="02040503050406030204" pitchFamily="18" charset="0"/>
                      </a:rPr>
                      <m:t>)</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。对由一系列观测值的统计分析获得的输入估计值，其不确定度按标准不确定度</a:t>
                </a:r>
                <a:r>
                  <a:rPr lang="en-US" altLang="zh-CN" dirty="0">
                    <a:latin typeface="Times New Roman" panose="02020603050405020304" pitchFamily="18" charset="0"/>
                    <a:ea typeface="宋体" panose="02010600030101010101" pitchFamily="2" charset="-122"/>
                    <a:cs typeface="Times New Roman" panose="02020603050405020304" pitchFamily="18" charset="0"/>
                  </a:rPr>
                  <a:t>A</a:t>
                </a:r>
                <a:r>
                  <a:rPr lang="zh-CN" altLang="en-US" dirty="0">
                    <a:latin typeface="Times New Roman" panose="02020603050405020304" pitchFamily="18" charset="0"/>
                    <a:ea typeface="宋体" panose="02010600030101010101" pitchFamily="2" charset="-122"/>
                    <a:cs typeface="Times New Roman" panose="02020603050405020304" pitchFamily="18" charset="0"/>
                  </a:rPr>
                  <a:t>类评定。对由其他方法得到的输入估计值，其不确定度</a:t>
                </a:r>
                <a14:m>
                  <m:oMath xmlns:m="http://schemas.openxmlformats.org/officeDocument/2006/math">
                    <m:r>
                      <a:rPr lang="en-US" altLang="zh-CN" i="1" dirty="0" smtClean="0">
                        <a:latin typeface="Cambria Math" panose="02040503050406030204" pitchFamily="18" charset="0"/>
                      </a:rPr>
                      <m:t>𝑢</m:t>
                    </m:r>
                    <m:r>
                      <a:rPr lang="en-US" altLang="zh-CN" i="1" dirty="0" smtClean="0">
                        <a:latin typeface="Cambria Math" panose="02040503050406030204" pitchFamily="18" charset="0"/>
                      </a:rPr>
                      <m:t>(</m:t>
                    </m:r>
                    <m:r>
                      <m:rPr>
                        <m:nor/>
                      </m:rPr>
                      <a:rPr lang="en-US" altLang="zh-CN" i="1" dirty="0">
                        <a:latin typeface="Times New Roman" panose="02020603050405020304" pitchFamily="18" charset="0"/>
                        <a:cs typeface="Times New Roman" panose="02020603050405020304" pitchFamily="18" charset="0"/>
                      </a:rPr>
                      <m:t>x</m:t>
                    </m:r>
                    <m:r>
                      <m:rPr>
                        <m:nor/>
                      </m:rPr>
                      <a:rPr lang="en-US" altLang="zh-CN" baseline="-25000" dirty="0">
                        <a:latin typeface="Times New Roman" panose="02020603050405020304" pitchFamily="18" charset="0"/>
                        <a:cs typeface="Times New Roman" panose="02020603050405020304" pitchFamily="18" charset="0"/>
                      </a:rPr>
                      <m:t>i</m:t>
                    </m:r>
                    <m:r>
                      <a:rPr lang="en-US" altLang="zh-CN" i="1" dirty="0" smtClean="0">
                        <a:latin typeface="Cambria Math" panose="02040503050406030204" pitchFamily="18" charset="0"/>
                      </a:rPr>
                      <m:t>)</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按标准不确定度的</a:t>
                </a:r>
                <a:r>
                  <a:rPr lang="en-US" altLang="zh-CN" dirty="0">
                    <a:latin typeface="Times New Roman" panose="02020603050405020304" pitchFamily="18" charset="0"/>
                    <a:ea typeface="宋体" panose="02010600030101010101" pitchFamily="2" charset="-122"/>
                    <a:cs typeface="Times New Roman" panose="02020603050405020304" pitchFamily="18" charset="0"/>
                  </a:rPr>
                  <a:t>B</a:t>
                </a:r>
                <a:r>
                  <a:rPr lang="zh-CN" altLang="en-US" dirty="0">
                    <a:latin typeface="Times New Roman" panose="02020603050405020304" pitchFamily="18" charset="0"/>
                    <a:ea typeface="宋体" panose="02010600030101010101" pitchFamily="2" charset="-122"/>
                    <a:cs typeface="Times New Roman" panose="02020603050405020304" pitchFamily="18" charset="0"/>
                  </a:rPr>
                  <a:t>类评定。</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20000"/>
                  </a:lnSpc>
                  <a:spcBef>
                    <a:spcPts val="1200"/>
                  </a:spcBef>
                  <a:buAutoNum type="arabicPeriod" startAt="4"/>
                </a:pPr>
                <a:r>
                  <a:rPr lang="zh-CN" altLang="en-US" dirty="0">
                    <a:latin typeface="Times New Roman" panose="02020603050405020304" pitchFamily="18" charset="0"/>
                    <a:ea typeface="宋体" panose="02010600030101010101" pitchFamily="2" charset="-122"/>
                    <a:cs typeface="Times New Roman" panose="02020603050405020304" pitchFamily="18" charset="0"/>
                  </a:rPr>
                  <a:t>通过函数关系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f </a:t>
                </a:r>
                <a:r>
                  <a:rPr lang="zh-CN" altLang="en-US" dirty="0">
                    <a:latin typeface="Times New Roman" panose="02020603050405020304" pitchFamily="18" charset="0"/>
                    <a:ea typeface="宋体" panose="02010600030101010101" pitchFamily="2" charset="-122"/>
                    <a:cs typeface="Times New Roman" panose="02020603050405020304" pitchFamily="18" charset="0"/>
                  </a:rPr>
                  <a:t>计算被测量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的估计值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y</a:t>
                </a:r>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20000"/>
                  </a:lnSpc>
                  <a:spcBef>
                    <a:spcPts val="1200"/>
                  </a:spcBef>
                  <a:buAutoNum type="arabicPeriod" startAt="5"/>
                </a:pPr>
                <a:r>
                  <a:rPr lang="zh-CN" altLang="en-US" dirty="0">
                    <a:latin typeface="Times New Roman" panose="02020603050405020304" pitchFamily="18" charset="0"/>
                    <a:ea typeface="宋体" panose="02010600030101010101" pitchFamily="2" charset="-122"/>
                    <a:cs typeface="Times New Roman" panose="02020603050405020304" pitchFamily="18" charset="0"/>
                  </a:rPr>
                  <a:t>确定测量结果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y </a:t>
                </a:r>
                <a:r>
                  <a:rPr lang="zh-CN" altLang="en-US" dirty="0">
                    <a:latin typeface="Times New Roman" panose="02020603050405020304" pitchFamily="18" charset="0"/>
                    <a:ea typeface="宋体" panose="02010600030101010101" pitchFamily="2" charset="-122"/>
                    <a:cs typeface="Times New Roman" panose="02020603050405020304" pitchFamily="18" charset="0"/>
                  </a:rPr>
                  <a:t>的合成标准不确定度</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𝑢</m:t>
                        </m:r>
                      </m:e>
                      <m:sub>
                        <m:r>
                          <a:rPr lang="en-US" altLang="zh-CN" i="1" dirty="0" smtClean="0">
                            <a:latin typeface="Cambria Math" panose="02040503050406030204" pitchFamily="18" charset="0"/>
                          </a:rPr>
                          <m:t>𝑐</m:t>
                        </m:r>
                        <m:d>
                          <m:dPr>
                            <m:begChr m:val=""/>
                            <m:ctrlPr>
                              <a:rPr lang="en-US" altLang="zh-CN" i="1" dirty="0">
                                <a:latin typeface="Cambria Math" panose="02040503050406030204" pitchFamily="18" charset="0"/>
                              </a:rPr>
                            </m:ctrlPr>
                          </m:dPr>
                          <m:e>
                            <m:d>
                              <m:dPr>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𝑦</m:t>
                                </m:r>
                              </m:e>
                            </m:d>
                          </m:e>
                        </m:d>
                      </m:sub>
                    </m:sSub>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20000"/>
                  </a:lnSpc>
                  <a:spcBef>
                    <a:spcPts val="1200"/>
                  </a:spcBef>
                  <a:buAutoNum type="arabicPeriod" startAt="6"/>
                </a:pPr>
                <a:r>
                  <a:rPr lang="zh-CN" altLang="en-US" dirty="0">
                    <a:latin typeface="Times New Roman" panose="02020603050405020304" pitchFamily="18" charset="0"/>
                    <a:ea typeface="宋体" panose="02010600030101010101" pitchFamily="2" charset="-122"/>
                    <a:cs typeface="Times New Roman" panose="02020603050405020304" pitchFamily="18" charset="0"/>
                  </a:rPr>
                  <a:t>确定扩展不确定度</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U</a:t>
                </a:r>
                <a:r>
                  <a:rPr lang="en-US" altLang="zh-CN" i="1" baseline="-250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dirty="0">
                    <a:latin typeface="Times New Roman" panose="02020603050405020304" pitchFamily="18" charset="0"/>
                    <a:ea typeface="宋体" panose="02010600030101010101" pitchFamily="2" charset="-122"/>
                    <a:cs typeface="Times New Roman" panose="02020603050405020304" pitchFamily="18" charset="0"/>
                  </a:rPr>
                  <a:t>。计算有效自由度</a:t>
                </a:r>
                <a14:m>
                  <m:oMath xmlns:m="http://schemas.openxmlformats.org/officeDocument/2006/math">
                    <m:sSub>
                      <m:sSubPr>
                        <m:ctrlPr>
                          <a:rPr lang="en-US" altLang="zh-CN" b="0" i="1" dirty="0" smtClean="0">
                            <a:latin typeface="Cambria Math" panose="02040503050406030204" pitchFamily="18" charset="0"/>
                          </a:rPr>
                        </m:ctrlPr>
                      </m:sSubPr>
                      <m:e>
                        <m:r>
                          <a:rPr lang="en-US" altLang="zh-CN" i="1" dirty="0" smtClean="0">
                            <a:latin typeface="Cambria Math" panose="02040503050406030204" pitchFamily="18" charset="0"/>
                          </a:rPr>
                          <m:t>𝑣</m:t>
                        </m:r>
                      </m:e>
                      <m:sub>
                        <m:r>
                          <a:rPr lang="en-US" altLang="zh-CN" i="1" dirty="0" smtClean="0">
                            <a:latin typeface="Cambria Math" panose="02040503050406030204" pitchFamily="18" charset="0"/>
                          </a:rPr>
                          <m:t>𝑒𝑓𝑓</m:t>
                        </m:r>
                      </m:sub>
                    </m:sSub>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，取对应的包含因子 </a:t>
                </a:r>
                <a14:m>
                  <m:oMath xmlns:m="http://schemas.openxmlformats.org/officeDocument/2006/math">
                    <m:r>
                      <a:rPr lang="en-US" altLang="zh-CN" i="1" dirty="0" smtClean="0">
                        <a:latin typeface="Cambria Math" panose="02040503050406030204" pitchFamily="18" charset="0"/>
                      </a:rPr>
                      <m:t>𝑘</m:t>
                    </m:r>
                    <m:r>
                      <a:rPr lang="en-US" altLang="zh-CN" i="1" baseline="-25000" dirty="0" smtClean="0">
                        <a:latin typeface="Cambria Math" panose="02040503050406030204" pitchFamily="18" charset="0"/>
                      </a:rPr>
                      <m:t>𝑝</m:t>
                    </m:r>
                    <m:r>
                      <a:rPr lang="en-US" altLang="zh-CN" i="1" dirty="0" smtClean="0">
                        <a:latin typeface="Cambria Math" panose="02040503050406030204" pitchFamily="18" charset="0"/>
                      </a:rPr>
                      <m:t>= </m:t>
                    </m:r>
                    <m:r>
                      <a:rPr lang="en-US" altLang="zh-CN" i="1" dirty="0" err="1" smtClean="0">
                        <a:latin typeface="Cambria Math" panose="02040503050406030204" pitchFamily="18" charset="0"/>
                      </a:rPr>
                      <m:t>𝑡</m:t>
                    </m:r>
                    <m:r>
                      <a:rPr lang="en-US" altLang="zh-CN" i="1" baseline="-25000" dirty="0" err="1" smtClean="0">
                        <a:latin typeface="Cambria Math" panose="02040503050406030204" pitchFamily="18" charset="0"/>
                      </a:rPr>
                      <m:t>𝑝</m:t>
                    </m:r>
                    <m:d>
                      <m:dPr>
                        <m:ctrlPr>
                          <a:rPr lang="en-US" altLang="zh-CN" i="1" dirty="0" smtClean="0">
                            <a:latin typeface="Cambria Math" panose="02040503050406030204" pitchFamily="18" charset="0"/>
                          </a:rPr>
                        </m:ctrlPr>
                      </m:dPr>
                      <m:e>
                        <m:sSub>
                          <m:sSubPr>
                            <m:ctrlPr>
                              <a:rPr lang="en-US" altLang="zh-CN" i="1" dirty="0" err="1" smtClean="0">
                                <a:latin typeface="Cambria Math" panose="02040503050406030204" pitchFamily="18" charset="0"/>
                              </a:rPr>
                            </m:ctrlPr>
                          </m:sSubPr>
                          <m:e>
                            <m:r>
                              <a:rPr lang="en-US" altLang="zh-CN" i="1" dirty="0" err="1" smtClean="0">
                                <a:latin typeface="Cambria Math" panose="02040503050406030204" pitchFamily="18" charset="0"/>
                              </a:rPr>
                              <m:t>𝑣</m:t>
                            </m:r>
                          </m:e>
                          <m:sub>
                            <m:r>
                              <a:rPr lang="en-US" altLang="zh-CN" i="1" dirty="0" err="1" smtClean="0">
                                <a:latin typeface="Cambria Math" panose="02040503050406030204" pitchFamily="18" charset="0"/>
                              </a:rPr>
                              <m:t>𝑒𝑓𝑓</m:t>
                            </m:r>
                          </m:sub>
                        </m:sSub>
                      </m:e>
                    </m:d>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，计算</a:t>
                </a:r>
                <a14:m>
                  <m:oMath xmlns:m="http://schemas.openxmlformats.org/officeDocument/2006/math">
                    <m:r>
                      <a:rPr lang="en-US" altLang="zh-CN" i="1" dirty="0" smtClean="0">
                        <a:latin typeface="Cambria Math" panose="02040503050406030204" pitchFamily="18" charset="0"/>
                      </a:rPr>
                      <m:t>𝑈</m:t>
                    </m:r>
                    <m:r>
                      <a:rPr lang="en-US" altLang="zh-CN" i="1" baseline="-25000" dirty="0" smtClean="0">
                        <a:latin typeface="Cambria Math" panose="02040503050406030204" pitchFamily="18" charset="0"/>
                      </a:rPr>
                      <m:t>𝑝</m:t>
                    </m:r>
                    <m:r>
                      <a:rPr lang="en-US" altLang="zh-CN" i="1" dirty="0" smtClean="0">
                        <a:latin typeface="Cambria Math" panose="02040503050406030204" pitchFamily="18" charset="0"/>
                      </a:rPr>
                      <m:t>=</m:t>
                    </m:r>
                    <m:r>
                      <a:rPr lang="en-US" altLang="zh-CN" i="1" dirty="0" err="1" smtClean="0">
                        <a:latin typeface="Cambria Math" panose="02040503050406030204" pitchFamily="18" charset="0"/>
                      </a:rPr>
                      <m:t>𝑘</m:t>
                    </m:r>
                    <m:r>
                      <a:rPr lang="en-US" altLang="zh-CN" i="1" baseline="-25000" dirty="0" err="1" smtClean="0">
                        <a:latin typeface="Cambria Math" panose="02040503050406030204" pitchFamily="18" charset="0"/>
                      </a:rPr>
                      <m:t>𝑝</m:t>
                    </m:r>
                    <m:sSub>
                      <m:sSubPr>
                        <m:ctrlPr>
                          <a:rPr lang="en-US" altLang="zh-CN" i="1" dirty="0" err="1" smtClean="0">
                            <a:latin typeface="Cambria Math" panose="02040503050406030204" pitchFamily="18" charset="0"/>
                          </a:rPr>
                        </m:ctrlPr>
                      </m:sSubPr>
                      <m:e>
                        <m:r>
                          <a:rPr lang="en-US" altLang="zh-CN" b="0" i="1" dirty="0" smtClean="0">
                            <a:latin typeface="Cambria Math" panose="02040503050406030204" pitchFamily="18" charset="0"/>
                          </a:rPr>
                          <m:t> </m:t>
                        </m:r>
                        <m:r>
                          <a:rPr lang="en-US" altLang="zh-CN" i="1" dirty="0" err="1" smtClean="0">
                            <a:latin typeface="Cambria Math" panose="02040503050406030204" pitchFamily="18" charset="0"/>
                          </a:rPr>
                          <m:t>𝑢</m:t>
                        </m:r>
                      </m:e>
                      <m:sub>
                        <m:r>
                          <a:rPr lang="en-US" altLang="zh-CN" i="1" dirty="0" err="1" smtClean="0">
                            <a:latin typeface="Cambria Math" panose="02040503050406030204" pitchFamily="18" charset="0"/>
                          </a:rPr>
                          <m:t>𝑐</m:t>
                        </m:r>
                      </m:sub>
                    </m:sSub>
                    <m:d>
                      <m:dPr>
                        <m:ctrlPr>
                          <a:rPr lang="en-US" altLang="zh-CN" i="1" dirty="0">
                            <a:latin typeface="Cambria Math" panose="02040503050406030204" pitchFamily="18" charset="0"/>
                          </a:rPr>
                        </m:ctrlPr>
                      </m:dPr>
                      <m:e>
                        <m:r>
                          <a:rPr lang="en-US" altLang="zh-CN" i="1" dirty="0">
                            <a:latin typeface="Cambria Math" panose="02040503050406030204" pitchFamily="18" charset="0"/>
                          </a:rPr>
                          <m:t>𝑦</m:t>
                        </m:r>
                      </m:e>
                    </m:d>
                  </m:oMath>
                </a14:m>
                <a:r>
                  <a:rPr lang="en-US" altLang="zh-CN" dirty="0"/>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，产生一个具有接近规定的置信水平的区间。</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spcBef>
                    <a:spcPts val="1200"/>
                  </a:spcBef>
                </a:pPr>
                <a:r>
                  <a:rPr lang="en-US" altLang="zh-CN" dirty="0">
                    <a:latin typeface="Times New Roman" panose="02020603050405020304" pitchFamily="18" charset="0"/>
                    <a:ea typeface="宋体" panose="02010600030101010101" pitchFamily="2" charset="-122"/>
                    <a:cs typeface="Times New Roman" panose="02020603050405020304" pitchFamily="18" charset="0"/>
                  </a:rPr>
                  <a:t>7.     </a:t>
                </a:r>
                <a:r>
                  <a:rPr lang="zh-CN" altLang="en-US" dirty="0">
                    <a:latin typeface="Times New Roman" panose="02020603050405020304" pitchFamily="18" charset="0"/>
                    <a:ea typeface="宋体" panose="02010600030101010101" pitchFamily="2" charset="-122"/>
                    <a:cs typeface="Times New Roman" panose="02020603050405020304" pitchFamily="18" charset="0"/>
                  </a:rPr>
                  <a:t>报告测量结果 </a:t>
                </a:r>
                <a:r>
                  <a:rPr lang="en-US" altLang="zh-CN" i="1" dirty="0">
                    <a:latin typeface="Times New Roman" panose="02020603050405020304" pitchFamily="18" charset="0"/>
                    <a:ea typeface="宋体" panose="02010600030101010101" pitchFamily="2" charset="-122"/>
                    <a:cs typeface="Times New Roman" panose="02020603050405020304" pitchFamily="18" charset="0"/>
                  </a:rPr>
                  <a:t>y</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dirty="0">
                    <a:latin typeface="Times New Roman" panose="02020603050405020304" pitchFamily="18" charset="0"/>
                    <a:ea typeface="宋体" panose="02010600030101010101" pitchFamily="2" charset="-122"/>
                    <a:cs typeface="Times New Roman" panose="02020603050405020304" pitchFamily="18" charset="0"/>
                  </a:rPr>
                  <a:t>及其合成标准不确定度</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𝑢</m:t>
                        </m:r>
                      </m:e>
                      <m:sub>
                        <m:r>
                          <a:rPr lang="en-US" altLang="zh-CN" i="1" dirty="0" smtClean="0">
                            <a:latin typeface="Cambria Math" panose="02040503050406030204" pitchFamily="18" charset="0"/>
                          </a:rPr>
                          <m:t>𝑐</m:t>
                        </m:r>
                      </m:sub>
                    </m:sSub>
                    <m:d>
                      <m:dPr>
                        <m:begChr m:val=""/>
                        <m:ctrlPr>
                          <a:rPr lang="en-US" altLang="zh-CN" i="1" dirty="0">
                            <a:latin typeface="Cambria Math" panose="02040503050406030204" pitchFamily="18" charset="0"/>
                          </a:rPr>
                        </m:ctrlPr>
                      </m:dPr>
                      <m:e>
                        <m:d>
                          <m:dPr>
                            <m:endChr m:val=""/>
                            <m:ctrlPr>
                              <a:rPr lang="en-US" altLang="zh-CN" i="1" dirty="0">
                                <a:latin typeface="Cambria Math" panose="02040503050406030204" pitchFamily="18" charset="0"/>
                              </a:rPr>
                            </m:ctrlPr>
                          </m:dPr>
                          <m:e>
                            <m:r>
                              <a:rPr lang="en-US" altLang="zh-CN" i="1" dirty="0">
                                <a:latin typeface="Cambria Math" panose="02040503050406030204" pitchFamily="18" charset="0"/>
                              </a:rPr>
                              <m:t>𝑦</m:t>
                            </m:r>
                          </m:e>
                        </m:d>
                      </m:e>
                    </m:d>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或扩展不确定度</a:t>
                </a:r>
                <a14:m>
                  <m:oMath xmlns:m="http://schemas.openxmlformats.org/officeDocument/2006/math">
                    <m:r>
                      <a:rPr lang="en-US" altLang="zh-CN" i="1" dirty="0" smtClean="0">
                        <a:latin typeface="Cambria Math" panose="02040503050406030204" pitchFamily="18" charset="0"/>
                      </a:rPr>
                      <m:t>𝑈</m:t>
                    </m:r>
                    <m:r>
                      <a:rPr lang="en-US" altLang="zh-CN" i="1" baseline="-25000" dirty="0" smtClean="0">
                        <a:latin typeface="Cambria Math" panose="02040503050406030204" pitchFamily="18" charset="0"/>
                      </a:rPr>
                      <m:t>𝑝</m:t>
                    </m:r>
                  </m:oMath>
                </a14:m>
                <a:r>
                  <a:rPr lang="zh-CN" altLang="en-US" dirty="0">
                    <a:latin typeface="Times New Roman" panose="02020603050405020304" pitchFamily="18" charset="0"/>
                    <a:ea typeface="宋体" panose="02010600030101010101" pitchFamily="2" charset="-122"/>
                    <a:cs typeface="Times New Roman" panose="02020603050405020304" pitchFamily="18" charset="0"/>
                  </a:rPr>
                  <a:t>。</a:t>
                </a:r>
              </a:p>
            </p:txBody>
          </p:sp>
        </mc:Choice>
        <mc:Fallback xmlns="">
          <p:sp>
            <p:nvSpPr>
              <p:cNvPr id="6" name="文本框 5">
                <a:extLst>
                  <a:ext uri="{FF2B5EF4-FFF2-40B4-BE49-F238E27FC236}">
                    <a16:creationId xmlns:a16="http://schemas.microsoft.com/office/drawing/2014/main" id="{E8B152DA-FBF3-2FF4-243C-9822366137AF}"/>
                  </a:ext>
                </a:extLst>
              </p:cNvPr>
              <p:cNvSpPr txBox="1">
                <a:spLocks noRot="1" noChangeAspect="1" noMove="1" noResize="1" noEditPoints="1" noAdjustHandles="1" noChangeArrowheads="1" noChangeShapeType="1" noTextEdit="1"/>
              </p:cNvSpPr>
              <p:nvPr/>
            </p:nvSpPr>
            <p:spPr>
              <a:xfrm>
                <a:off x="435992" y="1135570"/>
                <a:ext cx="8528495" cy="4760086"/>
              </a:xfrm>
              <a:prstGeom prst="rect">
                <a:avLst/>
              </a:prstGeom>
              <a:blipFill>
                <a:blip r:embed="rId2"/>
                <a:stretch>
                  <a:fillRect l="-643" t="-384" r="-572" b="-128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14943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4F90-68E3-F74E-B02A-92FD7D3068D1}"/>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23564359-FB41-C1EC-E0F0-3A7E07961300}"/>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E08C7F4F-756E-9C98-170E-F27F7B4E70A9}"/>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E3D1B207-9061-4BE2-4BF1-085A79F7EE11}"/>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F0CC7322-A89C-83D0-A1D1-9F33ECC459C2}"/>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CB1BC71D-3332-ABFA-B62C-1B6D5C41084B}"/>
              </a:ext>
            </a:extLst>
          </p:cNvPr>
          <p:cNvSpPr/>
          <p:nvPr/>
        </p:nvSpPr>
        <p:spPr>
          <a:xfrm>
            <a:off x="323528" y="134724"/>
            <a:ext cx="3972562" cy="499176"/>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5B9BD5"/>
                </a:solidFill>
                <a:effectLst/>
                <a:uLnTx/>
                <a:uFillTx/>
                <a:latin typeface="宋体" panose="02010600030101010101" pitchFamily="2" charset="-122"/>
                <a:ea typeface="宋体" panose="02010600030101010101" pitchFamily="2" charset="-122"/>
                <a:cs typeface="+mn-cs"/>
              </a:rPr>
              <a:t>扩展不确定度评定 实例</a:t>
            </a:r>
            <a:endParaRPr kumimoji="0" lang="en-US" altLang="zh-CN" sz="2800" b="1" i="0" u="none" strike="noStrike" kern="1200" cap="none" spc="0" normalizeH="0" baseline="0" noProof="0" dirty="0">
              <a:ln>
                <a:noFill/>
              </a:ln>
              <a:solidFill>
                <a:srgbClr val="5B9BD5"/>
              </a:solidFill>
              <a:effectLst/>
              <a:uLnTx/>
              <a:uFillTx/>
              <a:latin typeface="宋体" panose="02010600030101010101" pitchFamily="2" charset="-122"/>
              <a:ea typeface="宋体" panose="02010600030101010101" pitchFamily="2" charset="-122"/>
              <a:cs typeface="+mn-cs"/>
            </a:endParaRPr>
          </a:p>
        </p:txBody>
      </p:sp>
      <p:sp>
        <p:nvSpPr>
          <p:cNvPr id="2" name="Text Box 3">
            <a:extLst>
              <a:ext uri="{FF2B5EF4-FFF2-40B4-BE49-F238E27FC236}">
                <a16:creationId xmlns:a16="http://schemas.microsoft.com/office/drawing/2014/main" id="{61E990B3-BC29-28DA-E6E2-C9A7580C6EEA}"/>
              </a:ext>
            </a:extLst>
          </p:cNvPr>
          <p:cNvSpPr txBox="1">
            <a:spLocks noChangeArrowheads="1"/>
          </p:cNvSpPr>
          <p:nvPr/>
        </p:nvSpPr>
        <p:spPr bwMode="auto">
          <a:xfrm>
            <a:off x="228212" y="1077629"/>
            <a:ext cx="8497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1" fontAlgn="auto" latinLnBrk="0" hangingPunct="1">
              <a:lnSpc>
                <a:spcPct val="100000"/>
              </a:lnSpc>
              <a:spcBef>
                <a:spcPct val="50000"/>
              </a:spcBef>
              <a:spcAft>
                <a:spcPts val="0"/>
              </a:spcAft>
              <a:buClrTx/>
              <a:buSzTx/>
              <a:buFontTx/>
              <a:buNone/>
              <a:tabLst/>
              <a:defRPr/>
            </a:pPr>
            <a:r>
              <a:rPr kumimoji="0" lang="zh-CN" altLang="en-US" sz="28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测量圆柱体合金的密度，并给出</a:t>
            </a:r>
            <a:r>
              <a:rPr kumimoji="0" lang="en-US" altLang="zh-CN" sz="28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P=0.95</a:t>
            </a:r>
            <a:r>
              <a:rPr kumimoji="0" lang="zh-CN" altLang="en-US" sz="28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的扩展不确定度。 </a:t>
            </a:r>
            <a:endParaRPr kumimoji="0" lang="el-GR" altLang="zh-CN" sz="28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aphicFrame>
        <p:nvGraphicFramePr>
          <p:cNvPr id="4" name="Group 6">
            <a:extLst>
              <a:ext uri="{FF2B5EF4-FFF2-40B4-BE49-F238E27FC236}">
                <a16:creationId xmlns:a16="http://schemas.microsoft.com/office/drawing/2014/main" id="{1FDFA734-4B86-F1D6-0F31-F141F8B346E7}"/>
              </a:ext>
            </a:extLst>
          </p:cNvPr>
          <p:cNvGraphicFramePr>
            <a:graphicFrameLocks/>
          </p:cNvGraphicFramePr>
          <p:nvPr/>
        </p:nvGraphicFramePr>
        <p:xfrm>
          <a:off x="479813" y="2956719"/>
          <a:ext cx="8435975" cy="944562"/>
        </p:xfrm>
        <a:graphic>
          <a:graphicData uri="http://schemas.openxmlformats.org/drawingml/2006/table">
            <a:tbl>
              <a:tblPr/>
              <a:tblGrid>
                <a:gridCol w="1204912">
                  <a:extLst>
                    <a:ext uri="{9D8B030D-6E8A-4147-A177-3AD203B41FA5}">
                      <a16:colId xmlns:a16="http://schemas.microsoft.com/office/drawing/2014/main" val="20000"/>
                    </a:ext>
                  </a:extLst>
                </a:gridCol>
                <a:gridCol w="1204913">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3325">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4912">
                  <a:extLst>
                    <a:ext uri="{9D8B030D-6E8A-4147-A177-3AD203B41FA5}">
                      <a16:colId xmlns:a16="http://schemas.microsoft.com/office/drawing/2014/main" val="20005"/>
                    </a:ext>
                  </a:extLst>
                </a:gridCol>
                <a:gridCol w="1204913">
                  <a:extLst>
                    <a:ext uri="{9D8B030D-6E8A-4147-A177-3AD203B41FA5}">
                      <a16:colId xmlns:a16="http://schemas.microsoft.com/office/drawing/2014/main" val="20006"/>
                    </a:ext>
                  </a:extLst>
                </a:gridCol>
              </a:tblGrid>
              <a:tr h="469900">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D</a:t>
                      </a:r>
                      <a:r>
                        <a:rPr kumimoji="0" lang="en-US" altLang="zh-CN" sz="2000" b="0" i="0" u="none" strike="noStrike" cap="none" normalizeH="0" baseline="0" dirty="0">
                          <a:ln>
                            <a:noFill/>
                          </a:ln>
                          <a:solidFill>
                            <a:schemeClr val="tx1"/>
                          </a:solidFill>
                          <a:effectLst/>
                          <a:latin typeface="Arial" charset="0"/>
                          <a:ea typeface="宋体" pitchFamily="2" charset="-122"/>
                        </a:rPr>
                        <a:t>/mm</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10.502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10.488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10.516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10.480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10.495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10.470</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4662">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H</a:t>
                      </a:r>
                      <a:r>
                        <a:rPr kumimoji="0" lang="en-US" altLang="zh-CN" sz="2000" b="0" i="0" u="none" strike="noStrike" cap="none" normalizeH="0" baseline="0" dirty="0">
                          <a:ln>
                            <a:noFill/>
                          </a:ln>
                          <a:solidFill>
                            <a:schemeClr val="tx1"/>
                          </a:solidFill>
                          <a:effectLst/>
                          <a:latin typeface="Arial" charset="0"/>
                          <a:ea typeface="宋体" pitchFamily="2" charset="-122"/>
                        </a:rPr>
                        <a:t>/mm</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19.98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20.02</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 name="TextBox 3">
            <a:extLst>
              <a:ext uri="{FF2B5EF4-FFF2-40B4-BE49-F238E27FC236}">
                <a16:creationId xmlns:a16="http://schemas.microsoft.com/office/drawing/2014/main" id="{66344A8A-036B-5919-51AD-09D11E2D239E}"/>
              </a:ext>
            </a:extLst>
          </p:cNvPr>
          <p:cNvSpPr txBox="1">
            <a:spLocks noChangeArrowheads="1"/>
          </p:cNvSpPr>
          <p:nvPr/>
        </p:nvSpPr>
        <p:spPr bwMode="auto">
          <a:xfrm>
            <a:off x="506790" y="2284896"/>
            <a:ext cx="83247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直径</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用千分尺测量，高</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H</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用游标卡尺测量，测量数据如下：</a:t>
            </a:r>
          </a:p>
        </p:txBody>
      </p:sp>
      <p:sp>
        <p:nvSpPr>
          <p:cNvPr id="8" name="TextBox 3">
            <a:extLst>
              <a:ext uri="{FF2B5EF4-FFF2-40B4-BE49-F238E27FC236}">
                <a16:creationId xmlns:a16="http://schemas.microsoft.com/office/drawing/2014/main" id="{D70078A0-C96E-253F-333E-E3E50930B2F7}"/>
              </a:ext>
            </a:extLst>
          </p:cNvPr>
          <p:cNvSpPr txBox="1">
            <a:spLocks noChangeArrowheads="1"/>
          </p:cNvSpPr>
          <p:nvPr/>
        </p:nvSpPr>
        <p:spPr bwMode="auto">
          <a:xfrm>
            <a:off x="479813" y="4509120"/>
            <a:ext cx="8340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质量用天平测量，天平的仪器允差为</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0.04 g</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，测量数据如下：</a:t>
            </a:r>
          </a:p>
        </p:txBody>
      </p:sp>
      <p:graphicFrame>
        <p:nvGraphicFramePr>
          <p:cNvPr id="12" name="Group 6">
            <a:extLst>
              <a:ext uri="{FF2B5EF4-FFF2-40B4-BE49-F238E27FC236}">
                <a16:creationId xmlns:a16="http://schemas.microsoft.com/office/drawing/2014/main" id="{24F55788-A79E-A788-4374-A71888169E55}"/>
              </a:ext>
            </a:extLst>
          </p:cNvPr>
          <p:cNvGraphicFramePr>
            <a:graphicFrameLocks/>
          </p:cNvGraphicFramePr>
          <p:nvPr/>
        </p:nvGraphicFramePr>
        <p:xfrm>
          <a:off x="611560" y="5108724"/>
          <a:ext cx="2175478" cy="469900"/>
        </p:xfrm>
        <a:graphic>
          <a:graphicData uri="http://schemas.openxmlformats.org/drawingml/2006/table">
            <a:tbl>
              <a:tblPr/>
              <a:tblGrid>
                <a:gridCol w="116736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tblGrid>
              <a:tr h="469900">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m</a:t>
                      </a:r>
                      <a:r>
                        <a:rPr kumimoji="0" lang="en-US" altLang="zh-CN" sz="2000" b="0" i="0" u="none" strike="noStrike" cap="none" normalizeH="0" baseline="0" dirty="0">
                          <a:ln>
                            <a:noFill/>
                          </a:ln>
                          <a:solidFill>
                            <a:schemeClr val="tx1"/>
                          </a:solidFill>
                          <a:effectLst/>
                          <a:latin typeface="Arial" charset="0"/>
                          <a:ea typeface="宋体" pitchFamily="2" charset="-122"/>
                        </a:rPr>
                        <a:t>/g</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0483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630464" y="342920"/>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不确定度分析的意义</a:t>
            </a:r>
          </a:p>
        </p:txBody>
      </p:sp>
      <p:grpSp>
        <p:nvGrpSpPr>
          <p:cNvPr id="3" name="组合 2"/>
          <p:cNvGrpSpPr/>
          <p:nvPr/>
        </p:nvGrpSpPr>
        <p:grpSpPr>
          <a:xfrm>
            <a:off x="429891" y="562517"/>
            <a:ext cx="8766313" cy="346249"/>
            <a:chOff x="427383" y="763200"/>
            <a:chExt cx="11688417" cy="461665"/>
          </a:xfrm>
        </p:grpSpPr>
        <p:sp>
          <p:nvSpPr>
            <p:cNvPr id="4" name="矩形 3"/>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8" name="Rectangle 3"/>
          <p:cNvSpPr txBox="1">
            <a:spLocks noChangeArrowheads="1"/>
          </p:cNvSpPr>
          <p:nvPr/>
        </p:nvSpPr>
        <p:spPr>
          <a:xfrm>
            <a:off x="435422" y="1340769"/>
            <a:ext cx="8097018" cy="4408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40000" indent="-540000" defTabSz="685800" fontAlgn="auto">
              <a:lnSpc>
                <a:spcPct val="120000"/>
              </a:lnSpc>
              <a:spcBef>
                <a:spcPts val="1200"/>
              </a:spcBef>
              <a:spcAft>
                <a:spcPts val="0"/>
              </a:spcAft>
              <a:buFont typeface="Wingdings" panose="05000000000000000000" pitchFamily="2" charset="2"/>
              <a:buChar char="Ø"/>
              <a:defRPr/>
            </a:pPr>
            <a:r>
              <a:rPr lang="zh-CN" altLang="en-US" sz="2400" dirty="0">
                <a:solidFill>
                  <a:prstClr val="black"/>
                </a:solidFill>
                <a:latin typeface="宋体" panose="02010600030101010101" pitchFamily="2" charset="-122"/>
                <a:ea typeface="宋体" panose="02010600030101010101" pitchFamily="2" charset="-122"/>
              </a:rPr>
              <a:t>报告物理量的测量结果时，应对测量结果的质量给出定量的说明，以便使用者能</a:t>
            </a:r>
            <a:r>
              <a:rPr lang="zh-CN" altLang="en-US" sz="2400" dirty="0">
                <a:solidFill>
                  <a:srgbClr val="FF0000"/>
                </a:solidFill>
                <a:latin typeface="宋体" panose="02010600030101010101" pitchFamily="2" charset="-122"/>
                <a:ea typeface="宋体" panose="02010600030101010101" pitchFamily="2" charset="-122"/>
              </a:rPr>
              <a:t>评价其可靠程度</a:t>
            </a:r>
            <a:r>
              <a:rPr lang="zh-CN" altLang="en-US" sz="2400" dirty="0">
                <a:solidFill>
                  <a:prstClr val="black"/>
                </a:solidFill>
                <a:latin typeface="宋体" panose="02010600030101010101" pitchFamily="2" charset="-122"/>
                <a:ea typeface="宋体" panose="02010600030101010101" pitchFamily="2" charset="-122"/>
              </a:rPr>
              <a:t>。</a:t>
            </a:r>
          </a:p>
          <a:p>
            <a:pPr marL="540000" indent="-540000" defTabSz="685800" fontAlgn="auto">
              <a:lnSpc>
                <a:spcPct val="120000"/>
              </a:lnSpc>
              <a:spcBef>
                <a:spcPts val="1200"/>
              </a:spcBef>
              <a:spcAft>
                <a:spcPts val="0"/>
              </a:spcAft>
              <a:buFont typeface="Wingdings" panose="05000000000000000000" pitchFamily="2" charset="2"/>
              <a:buChar char="Ø"/>
              <a:defRPr/>
            </a:pPr>
            <a:r>
              <a:rPr lang="zh-CN" altLang="en-US" sz="2400" dirty="0">
                <a:solidFill>
                  <a:prstClr val="black"/>
                </a:solidFill>
                <a:latin typeface="宋体" panose="02010600030101010101" pitchFamily="2" charset="-122"/>
                <a:ea typeface="宋体" panose="02010600030101010101" pitchFamily="2" charset="-122"/>
              </a:rPr>
              <a:t>如果没有这样的说明，测量结果之间不能进行比较，测量结果与标准或规范中给定的参考值之间也不能进行比较。</a:t>
            </a:r>
          </a:p>
          <a:p>
            <a:pPr marL="540000" indent="-540000" defTabSz="685800" fontAlgn="auto">
              <a:lnSpc>
                <a:spcPct val="120000"/>
              </a:lnSpc>
              <a:spcBef>
                <a:spcPts val="1200"/>
              </a:spcBef>
              <a:spcAft>
                <a:spcPts val="0"/>
              </a:spcAft>
              <a:buFont typeface="Wingdings" panose="05000000000000000000" pitchFamily="2" charset="2"/>
              <a:buChar char="Ø"/>
              <a:defRPr/>
            </a:pPr>
            <a:r>
              <a:rPr lang="zh-CN" altLang="en-US" sz="2400" dirty="0">
                <a:solidFill>
                  <a:prstClr val="black"/>
                </a:solidFill>
                <a:latin typeface="宋体" panose="02010600030101010101" pitchFamily="2" charset="-122"/>
                <a:ea typeface="宋体" panose="02010600030101010101" pitchFamily="2" charset="-122"/>
              </a:rPr>
              <a:t>要有一个便于实现、容易理解和公认的方法来表征测量结果的质量，也就是，要评定和表示其测量不确定度。</a:t>
            </a:r>
          </a:p>
        </p:txBody>
      </p:sp>
    </p:spTree>
    <p:extLst>
      <p:ext uri="{BB962C8B-B14F-4D97-AF65-F5344CB8AC3E}">
        <p14:creationId xmlns:p14="http://schemas.microsoft.com/office/powerpoint/2010/main" val="10481213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F92CA-6857-37AB-45A3-F136E9847692}"/>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EDDA791E-A268-7AF1-070D-236CFB9761F3}"/>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93A0B6A7-9CBB-305C-1BD2-81572C2036B6}"/>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169F0F55-2766-3BEC-F3F5-6D0020BF2C8D}"/>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190E4C00-2B52-9D8B-61EE-33F391455CF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2784BE97-41C4-EAFD-D774-0389B2A44297}"/>
              </a:ext>
            </a:extLst>
          </p:cNvPr>
          <p:cNvSpPr/>
          <p:nvPr/>
        </p:nvSpPr>
        <p:spPr>
          <a:xfrm>
            <a:off x="323528" y="134724"/>
            <a:ext cx="5594801" cy="499176"/>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lang="zh-CN" altLang="en-US" sz="2800" b="1" dirty="0">
                <a:solidFill>
                  <a:srgbClr val="5B9BD5"/>
                </a:solidFill>
                <a:latin typeface="宋体" panose="02010600030101010101" pitchFamily="2" charset="-122"/>
              </a:rPr>
              <a:t>计算实例：求直径的标准不确定度</a:t>
            </a:r>
            <a:endParaRPr lang="en-US" altLang="zh-CN" sz="2800" b="1" dirty="0">
              <a:solidFill>
                <a:srgbClr val="5B9BD5"/>
              </a:solidFill>
              <a:latin typeface="宋体" panose="02010600030101010101" pitchFamily="2" charset="-122"/>
            </a:endParaRPr>
          </a:p>
        </p:txBody>
      </p:sp>
      <mc:AlternateContent xmlns:mc="http://schemas.openxmlformats.org/markup-compatibility/2006" xmlns:a14="http://schemas.microsoft.com/office/drawing/2010/main">
        <mc:Choice Requires="a14">
          <p:sp>
            <p:nvSpPr>
              <p:cNvPr id="6" name="Object 29">
                <a:extLst>
                  <a:ext uri="{FF2B5EF4-FFF2-40B4-BE49-F238E27FC236}">
                    <a16:creationId xmlns:a16="http://schemas.microsoft.com/office/drawing/2014/main" id="{607E8808-9939-25CF-AB8D-499A1BAF583F}"/>
                  </a:ext>
                </a:extLst>
              </p:cNvPr>
              <p:cNvSpPr txBox="1"/>
              <p:nvPr/>
            </p:nvSpPr>
            <p:spPr bwMode="auto">
              <a:xfrm>
                <a:off x="779151" y="2720752"/>
                <a:ext cx="2486025" cy="4572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zh-CN" altLang="en-US" i="1" smtClean="0">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𝐷</m:t>
                          </m:r>
                        </m:e>
                      </m:acc>
                      <m:r>
                        <a:rPr lang="zh-CN" altLang="en-US" i="1">
                          <a:solidFill>
                            <a:srgbClr val="000000"/>
                          </a:solidFill>
                          <a:latin typeface="Cambria Math" panose="02040503050406030204" pitchFamily="18" charset="0"/>
                        </a:rPr>
                        <m:t>=10.491</m:t>
                      </m:r>
                      <m:r>
                        <a:rPr lang="zh-CN" altLang="en-US" i="1">
                          <a:solidFill>
                            <a:srgbClr val="FF0000"/>
                          </a:solidFill>
                          <a:latin typeface="Cambria Math" panose="02040503050406030204" pitchFamily="18" charset="0"/>
                        </a:rPr>
                        <m:t>8</m:t>
                      </m:r>
                      <m:r>
                        <a:rPr lang="en-US" altLang="zh-CN" b="0" i="1" smtClean="0">
                          <a:solidFill>
                            <a:srgbClr val="000000"/>
                          </a:solidFill>
                          <a:latin typeface="Cambria Math" panose="02040503050406030204" pitchFamily="18" charset="0"/>
                        </a:rPr>
                        <m:t>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6" name="Object 29">
                <a:extLst>
                  <a:ext uri="{FF2B5EF4-FFF2-40B4-BE49-F238E27FC236}">
                    <a16:creationId xmlns:a16="http://schemas.microsoft.com/office/drawing/2014/main" id="{607E8808-9939-25CF-AB8D-499A1BAF583F}"/>
                  </a:ext>
                </a:extLst>
              </p:cNvPr>
              <p:cNvSpPr txBox="1">
                <a:spLocks noRot="1" noChangeAspect="1" noMove="1" noResize="1" noEditPoints="1" noAdjustHandles="1" noChangeArrowheads="1" noChangeShapeType="1" noTextEdit="1"/>
              </p:cNvSpPr>
              <p:nvPr/>
            </p:nvSpPr>
            <p:spPr bwMode="auto">
              <a:xfrm>
                <a:off x="779151" y="2720752"/>
                <a:ext cx="2486025" cy="457200"/>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Object 30">
                <a:extLst>
                  <a:ext uri="{FF2B5EF4-FFF2-40B4-BE49-F238E27FC236}">
                    <a16:creationId xmlns:a16="http://schemas.microsoft.com/office/drawing/2014/main" id="{3509DF35-C676-6102-E655-E7BE98EE4A0C}"/>
                  </a:ext>
                </a:extLst>
              </p:cNvPr>
              <p:cNvSpPr txBox="1"/>
              <p:nvPr/>
            </p:nvSpPr>
            <p:spPr bwMode="auto">
              <a:xfrm>
                <a:off x="3265176" y="2449917"/>
                <a:ext cx="4608512" cy="838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𝐷</m:t>
                              </m:r>
                            </m:e>
                          </m:acc>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f>
                            <m:fPr>
                              <m:ctrlPr>
                                <a:rPr lang="zh-CN" altLang="en-US" i="1">
                                  <a:solidFill>
                                    <a:srgbClr val="000000"/>
                                  </a:solidFill>
                                  <a:latin typeface="Cambria Math" panose="02040503050406030204" pitchFamily="18" charset="0"/>
                                </a:rPr>
                              </m:ctrlPr>
                            </m:fPr>
                            <m:num>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𝐷</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bar>
                                    <m:barPr>
                                      <m:pos m:val="top"/>
                                      <m:ctrlPr>
                                        <a:rPr lang="zh-CN" altLang="en-US" i="1">
                                          <a:solidFill>
                                            <a:srgbClr val="000000"/>
                                          </a:solidFill>
                                          <a:latin typeface="Cambria Math" panose="02040503050406030204" pitchFamily="18" charset="0"/>
                                        </a:rPr>
                                      </m:ctrlPr>
                                    </m:barPr>
                                    <m:e>
                                      <m:r>
                                        <a:rPr lang="en-US" altLang="zh-CN" b="0" i="1" smtClean="0">
                                          <a:solidFill>
                                            <a:srgbClr val="000000"/>
                                          </a:solidFill>
                                          <a:latin typeface="Cambria Math" panose="02040503050406030204" pitchFamily="18" charset="0"/>
                                        </a:rPr>
                                        <m:t>𝐷</m:t>
                                      </m:r>
                                    </m:e>
                                  </m:ba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e>
                              </m:nary>
                            </m:num>
                            <m:den>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den>
                          </m:f>
                        </m:e>
                      </m:rad>
                      <m:r>
                        <a:rPr lang="zh-CN" altLang="en-US" i="1">
                          <a:solidFill>
                            <a:srgbClr val="000000"/>
                          </a:solidFill>
                          <a:latin typeface="Cambria Math" panose="02040503050406030204" pitchFamily="18" charset="0"/>
                        </a:rPr>
                        <m:t>=0.007</m:t>
                      </m:r>
                      <m:r>
                        <a:rPr lang="en-US" altLang="zh-CN" b="0" i="1" smtClean="0">
                          <a:solidFill>
                            <a:srgbClr val="000000"/>
                          </a:solidFill>
                          <a:latin typeface="Cambria Math" panose="02040503050406030204" pitchFamily="18" charset="0"/>
                        </a:rPr>
                        <m:t>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7" name="Object 30">
                <a:extLst>
                  <a:ext uri="{FF2B5EF4-FFF2-40B4-BE49-F238E27FC236}">
                    <a16:creationId xmlns:a16="http://schemas.microsoft.com/office/drawing/2014/main" id="{3509DF35-C676-6102-E655-E7BE98EE4A0C}"/>
                  </a:ext>
                </a:extLst>
              </p:cNvPr>
              <p:cNvSpPr txBox="1">
                <a:spLocks noRot="1" noChangeAspect="1" noMove="1" noResize="1" noEditPoints="1" noAdjustHandles="1" noChangeArrowheads="1" noChangeShapeType="1" noTextEdit="1"/>
              </p:cNvSpPr>
              <p:nvPr/>
            </p:nvSpPr>
            <p:spPr bwMode="auto">
              <a:xfrm>
                <a:off x="3265176" y="2449917"/>
                <a:ext cx="4608512" cy="838200"/>
              </a:xfrm>
              <a:prstGeom prst="rect">
                <a:avLst/>
              </a:prstGeom>
              <a:blipFill>
                <a:blip r:embed="rId3"/>
                <a:stretch>
                  <a:fillRect b="-3650"/>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bject 42">
                <a:extLst>
                  <a:ext uri="{FF2B5EF4-FFF2-40B4-BE49-F238E27FC236}">
                    <a16:creationId xmlns:a16="http://schemas.microsoft.com/office/drawing/2014/main" id="{906334C8-C5F2-B5E3-B237-0922BE847378}"/>
                  </a:ext>
                </a:extLst>
              </p:cNvPr>
              <p:cNvSpPr txBox="1"/>
              <p:nvPr/>
            </p:nvSpPr>
            <p:spPr bwMode="auto">
              <a:xfrm>
                <a:off x="3410432" y="3728735"/>
                <a:ext cx="4318000" cy="7874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sSub>
                            <m:sSubPr>
                              <m:ctrlPr>
                                <a:rPr lang="en-US" altLang="zh-CN"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𝐷</m:t>
                              </m:r>
                            </m:e>
                            <m:sub>
                              <m:r>
                                <a:rPr lang="en-US" altLang="zh-CN" b="0" i="1" smtClean="0">
                                  <a:solidFill>
                                    <a:srgbClr val="000000"/>
                                  </a:solidFill>
                                  <a:latin typeface="Cambria Math" panose="02040503050406030204" pitchFamily="18" charset="0"/>
                                </a:rPr>
                                <m:t>0</m:t>
                              </m:r>
                            </m:sub>
                          </m:sSub>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Δ</m:t>
                              </m:r>
                            </m:e>
                            <m:sub>
                              <m:r>
                                <a:rPr lang="zh-CN" altLang="en-US" i="1">
                                  <a:solidFill>
                                    <a:srgbClr val="000000"/>
                                  </a:solidFill>
                                  <a:latin typeface="Cambria Math" panose="02040503050406030204" pitchFamily="18" charset="0"/>
                                </a:rPr>
                                <m:t>仪</m:t>
                              </m:r>
                            </m:sub>
                          </m:sSub>
                        </m:num>
                        <m:den>
                          <m:r>
                            <a:rPr lang="zh-CN" altLang="en-US" i="1">
                              <a:solidFill>
                                <a:srgbClr val="000000"/>
                              </a:solidFill>
                              <a:latin typeface="Cambria Math" panose="02040503050406030204" pitchFamily="18" charset="0"/>
                            </a:rPr>
                            <m:t>𝐶</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0.004</m:t>
                          </m:r>
                        </m:num>
                        <m:den>
                          <m:r>
                            <a:rPr lang="zh-CN" altLang="en-US" i="1">
                              <a:solidFill>
                                <a:srgbClr val="000000"/>
                              </a:solidFill>
                              <a:latin typeface="Cambria Math" panose="02040503050406030204" pitchFamily="18" charset="0"/>
                            </a:rPr>
                            <m:t>3</m:t>
                          </m:r>
                        </m:den>
                      </m:f>
                      <m:r>
                        <a:rPr lang="zh-CN" altLang="en-US" i="1">
                          <a:solidFill>
                            <a:srgbClr val="000000"/>
                          </a:solidFill>
                          <a:latin typeface="Cambria Math" panose="02040503050406030204" pitchFamily="18" charset="0"/>
                        </a:rPr>
                        <m:t>=0.0013</m:t>
                      </m:r>
                      <m:r>
                        <a:rPr lang="en-US" altLang="zh-CN" b="0" i="1" smtClean="0">
                          <a:solidFill>
                            <a:srgbClr val="000000"/>
                          </a:solidFill>
                          <a:latin typeface="Cambria Math" panose="02040503050406030204" pitchFamily="18" charset="0"/>
                        </a:rPr>
                        <m:t>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12" name="Object 42">
                <a:extLst>
                  <a:ext uri="{FF2B5EF4-FFF2-40B4-BE49-F238E27FC236}">
                    <a16:creationId xmlns:a16="http://schemas.microsoft.com/office/drawing/2014/main" id="{906334C8-C5F2-B5E3-B237-0922BE847378}"/>
                  </a:ext>
                </a:extLst>
              </p:cNvPr>
              <p:cNvSpPr txBox="1">
                <a:spLocks noRot="1" noChangeAspect="1" noMove="1" noResize="1" noEditPoints="1" noAdjustHandles="1" noChangeArrowheads="1" noChangeShapeType="1" noTextEdit="1"/>
              </p:cNvSpPr>
              <p:nvPr/>
            </p:nvSpPr>
            <p:spPr bwMode="auto">
              <a:xfrm>
                <a:off x="3410432" y="3728735"/>
                <a:ext cx="4318000" cy="787400"/>
              </a:xfrm>
              <a:prstGeom prst="rect">
                <a:avLst/>
              </a:prstGeom>
              <a:blipFill>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Object 43">
                <a:extLst>
                  <a:ext uri="{FF2B5EF4-FFF2-40B4-BE49-F238E27FC236}">
                    <a16:creationId xmlns:a16="http://schemas.microsoft.com/office/drawing/2014/main" id="{C43A8C91-C305-5FB7-07EA-1C177740F0AC}"/>
                  </a:ext>
                </a:extLst>
              </p:cNvPr>
              <p:cNvSpPr txBox="1"/>
              <p:nvPr/>
            </p:nvSpPr>
            <p:spPr bwMode="auto">
              <a:xfrm>
                <a:off x="779151" y="4741378"/>
                <a:ext cx="3937000" cy="1857375"/>
              </a:xfrm>
              <a:prstGeom prst="rect">
                <a:avLst/>
              </a:prstGeom>
              <a:noFill/>
              <a:ln>
                <a:noFill/>
              </a:ln>
            </p:spPr>
            <p:txBody>
              <a:bodyPr>
                <a:normAutofit/>
              </a:bodyPr>
              <a:lstStyle/>
              <a:p>
                <a:pPr>
                  <a:lnSpc>
                    <a:spcPct val="120000"/>
                  </a:lnSpc>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zh-CN" altLang="en-US" i="1">
                              <a:solidFill>
                                <a:srgbClr val="000000"/>
                              </a:solidFill>
                              <a:latin typeface="Cambria Math" panose="02040503050406030204" pitchFamily="18" charset="0"/>
                            </a:rPr>
                            <m:t>𝐷</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𝐷</m:t>
                                          </m:r>
                                        </m:e>
                                      </m:acc>
                                    </m:sub>
                                  </m:sSub>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sSub>
                                <m:sSubPr>
                                  <m:ctrlPr>
                                    <a:rPr lang="zh-CN" altLang="en-US"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sub>
                                  <m:sSub>
                                    <m:sSubPr>
                                      <m:ctrlPr>
                                        <a:rPr lang="en-US" altLang="zh-CN"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𝐷</m:t>
                                      </m:r>
                                    </m:e>
                                    <m:sub>
                                      <m:r>
                                        <a:rPr lang="en-US" altLang="zh-CN" i="1">
                                          <a:solidFill>
                                            <a:srgbClr val="000000"/>
                                          </a:solidFill>
                                          <a:latin typeface="Cambria Math" panose="02040503050406030204" pitchFamily="18" charset="0"/>
                                        </a:rPr>
                                        <m:t>0</m:t>
                                      </m:r>
                                    </m:sub>
                                  </m:sSub>
                                </m:sub>
                              </m:sSub>
                              <m:r>
                                <a:rPr lang="en-US" altLang="zh-CN" b="0" i="1" smtClean="0">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e>
                      </m:rad>
                    </m:oMath>
                    <m:oMath xmlns:m="http://schemas.openxmlformats.org/officeDocument/2006/math">
                      <m:m>
                        <m:mPr>
                          <m:plcHide m:val="on"/>
                          <m:mcs>
                            <m:mc>
                              <m:mcPr>
                                <m:count m:val="1"/>
                                <m:mcJc m:val="center"/>
                              </m:mcPr>
                            </m:mc>
                          </m:mcs>
                          <m:ctrlPr>
                            <a:rPr lang="zh-CN" altLang="en-US" i="1">
                              <a:solidFill>
                                <a:srgbClr val="000000"/>
                              </a:solidFill>
                              <a:latin typeface="Cambria Math" panose="02040503050406030204" pitchFamily="18" charset="0"/>
                            </a:rPr>
                          </m:ctrlPr>
                        </m:mPr>
                        <m:mr>
                          <m:e/>
                        </m:mr>
                      </m:m>
                      <m:m>
                        <m:mPr>
                          <m:plcHide m:val="on"/>
                          <m:mcs>
                            <m:mc>
                              <m:mcPr>
                                <m:count m:val="1"/>
                                <m:mcJc m:val="center"/>
                              </m:mcPr>
                            </m:mc>
                          </m:mcs>
                          <m:ctrlPr>
                            <a:rPr lang="zh-CN" altLang="en-US" i="1">
                              <a:solidFill>
                                <a:srgbClr val="000000"/>
                              </a:solidFill>
                              <a:latin typeface="Cambria Math" panose="02040503050406030204" pitchFamily="18" charset="0"/>
                            </a:rPr>
                          </m:ctrlPr>
                        </m:mPr>
                        <m:mr>
                          <m:e/>
                        </m:mr>
                      </m:m>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sSup>
                            <m:sSupPr>
                              <m:ctrlPr>
                                <a:rPr lang="zh-CN" altLang="en-US" i="1">
                                  <a:solidFill>
                                    <a:srgbClr val="000000"/>
                                  </a:solidFill>
                                  <a:latin typeface="Cambria Math" panose="02040503050406030204" pitchFamily="18" charset="0"/>
                                </a:rPr>
                              </m:ctrlPr>
                            </m:sSupPr>
                            <m:e>
                              <m:r>
                                <a:rPr lang="en-US" altLang="zh-CN" b="0" i="1" smtClean="0">
                                  <a:solidFill>
                                    <a:srgbClr val="000000"/>
                                  </a:solidFill>
                                  <a:latin typeface="Cambria Math" panose="02040503050406030204" pitchFamily="18" charset="0"/>
                                </a:rPr>
                                <m:t>0.007</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+0.001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3</m:t>
                              </m:r>
                            </m:e>
                            <m:sup>
                              <m:r>
                                <a:rPr lang="zh-CN" altLang="en-US" i="1">
                                  <a:solidFill>
                                    <a:srgbClr val="000000"/>
                                  </a:solidFill>
                                  <a:latin typeface="Cambria Math" panose="02040503050406030204" pitchFamily="18" charset="0"/>
                                </a:rPr>
                                <m:t>2</m:t>
                              </m:r>
                            </m:sup>
                          </m:sSup>
                        </m:e>
                      </m:rad>
                    </m:oMath>
                    <m:oMath xmlns:m="http://schemas.openxmlformats.org/officeDocument/2006/math">
                      <m:m>
                        <m:mPr>
                          <m:plcHide m:val="on"/>
                          <m:mcs>
                            <m:mc>
                              <m:mcPr>
                                <m:count m:val="1"/>
                                <m:mcJc m:val="center"/>
                              </m:mcPr>
                            </m:mc>
                          </m:mcs>
                          <m:ctrlPr>
                            <a:rPr lang="zh-CN" altLang="en-US" i="1">
                              <a:solidFill>
                                <a:srgbClr val="000000"/>
                              </a:solidFill>
                              <a:latin typeface="Cambria Math" panose="02040503050406030204" pitchFamily="18" charset="0"/>
                            </a:rPr>
                          </m:ctrlPr>
                        </m:mPr>
                        <m:mr>
                          <m:e/>
                        </m:mr>
                      </m:m>
                      <m:m>
                        <m:mPr>
                          <m:plcHide m:val="on"/>
                          <m:mcs>
                            <m:mc>
                              <m:mcPr>
                                <m:count m:val="1"/>
                                <m:mcJc m:val="center"/>
                              </m:mcPr>
                            </m:mc>
                          </m:mcs>
                          <m:ctrlPr>
                            <a:rPr lang="zh-CN" altLang="en-US" i="1">
                              <a:solidFill>
                                <a:srgbClr val="000000"/>
                              </a:solidFill>
                              <a:latin typeface="Cambria Math" panose="02040503050406030204" pitchFamily="18" charset="0"/>
                            </a:rPr>
                          </m:ctrlPr>
                        </m:mPr>
                        <m:mr>
                          <m:e/>
                        </m:mr>
                      </m:m>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0.00</m:t>
                      </m:r>
                      <m:r>
                        <a:rPr lang="en-US" altLang="zh-CN" b="0" i="1" smtClean="0">
                          <a:solidFill>
                            <a:srgbClr val="000000"/>
                          </a:solidFill>
                          <a:latin typeface="Cambria Math" panose="02040503050406030204" pitchFamily="18" charset="0"/>
                        </a:rPr>
                        <m:t>7 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13" name="Object 43">
                <a:extLst>
                  <a:ext uri="{FF2B5EF4-FFF2-40B4-BE49-F238E27FC236}">
                    <a16:creationId xmlns:a16="http://schemas.microsoft.com/office/drawing/2014/main" id="{C43A8C91-C305-5FB7-07EA-1C177740F0AC}"/>
                  </a:ext>
                </a:extLst>
              </p:cNvPr>
              <p:cNvSpPr txBox="1">
                <a:spLocks noRot="1" noChangeAspect="1" noMove="1" noResize="1" noEditPoints="1" noAdjustHandles="1" noChangeArrowheads="1" noChangeShapeType="1" noTextEdit="1"/>
              </p:cNvSpPr>
              <p:nvPr/>
            </p:nvSpPr>
            <p:spPr bwMode="auto">
              <a:xfrm>
                <a:off x="779151" y="4741378"/>
                <a:ext cx="3937000" cy="1857375"/>
              </a:xfrm>
              <a:prstGeom prst="rect">
                <a:avLst/>
              </a:prstGeom>
              <a:blipFill>
                <a:blip r:embed="rId5"/>
                <a:stretch>
                  <a:fillRect/>
                </a:stretch>
              </a:blipFill>
              <a:ln>
                <a:noFill/>
              </a:ln>
            </p:spPr>
            <p:txBody>
              <a:bodyPr/>
              <a:lstStyle/>
              <a:p>
                <a:r>
                  <a:rPr lang="zh-CN" altLang="en-US">
                    <a:noFill/>
                  </a:rPr>
                  <a:t> </a:t>
                </a:r>
              </a:p>
            </p:txBody>
          </p:sp>
        </mc:Fallback>
      </mc:AlternateContent>
      <p:graphicFrame>
        <p:nvGraphicFramePr>
          <p:cNvPr id="14" name="Group 6">
            <a:extLst>
              <a:ext uri="{FF2B5EF4-FFF2-40B4-BE49-F238E27FC236}">
                <a16:creationId xmlns:a16="http://schemas.microsoft.com/office/drawing/2014/main" id="{90340D61-CDDC-EDD5-7D5E-34128E365804}"/>
              </a:ext>
            </a:extLst>
          </p:cNvPr>
          <p:cNvGraphicFramePr>
            <a:graphicFrameLocks/>
          </p:cNvGraphicFramePr>
          <p:nvPr/>
        </p:nvGraphicFramePr>
        <p:xfrm>
          <a:off x="311014" y="1187934"/>
          <a:ext cx="8435975" cy="469900"/>
        </p:xfrm>
        <a:graphic>
          <a:graphicData uri="http://schemas.openxmlformats.org/drawingml/2006/table">
            <a:tbl>
              <a:tblPr/>
              <a:tblGrid>
                <a:gridCol w="1204912">
                  <a:extLst>
                    <a:ext uri="{9D8B030D-6E8A-4147-A177-3AD203B41FA5}">
                      <a16:colId xmlns:a16="http://schemas.microsoft.com/office/drawing/2014/main" val="20000"/>
                    </a:ext>
                  </a:extLst>
                </a:gridCol>
                <a:gridCol w="1204913">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3325">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4912">
                  <a:extLst>
                    <a:ext uri="{9D8B030D-6E8A-4147-A177-3AD203B41FA5}">
                      <a16:colId xmlns:a16="http://schemas.microsoft.com/office/drawing/2014/main" val="20005"/>
                    </a:ext>
                  </a:extLst>
                </a:gridCol>
                <a:gridCol w="1204913">
                  <a:extLst>
                    <a:ext uri="{9D8B030D-6E8A-4147-A177-3AD203B41FA5}">
                      <a16:colId xmlns:a16="http://schemas.microsoft.com/office/drawing/2014/main" val="20006"/>
                    </a:ext>
                  </a:extLst>
                </a:gridCol>
              </a:tblGrid>
              <a:tr h="469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D</a:t>
                      </a:r>
                      <a:r>
                        <a:rPr kumimoji="0" lang="en-US" altLang="zh-CN" sz="2000" b="0" i="0" u="none" strike="noStrike" cap="none" normalizeH="0" baseline="0" dirty="0">
                          <a:ln>
                            <a:noFill/>
                          </a:ln>
                          <a:solidFill>
                            <a:schemeClr val="tx1"/>
                          </a:solidFill>
                          <a:effectLst/>
                          <a:latin typeface="Arial" charset="0"/>
                          <a:ea typeface="宋体" pitchFamily="2" charset="-122"/>
                        </a:rPr>
                        <a:t>/mm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10.502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10.516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C24B04C-2306-6DDE-E9B3-4FFA9B707B4E}"/>
                  </a:ext>
                </a:extLst>
              </p:cNvPr>
              <p:cNvSpPr txBox="1"/>
              <p:nvPr/>
            </p:nvSpPr>
            <p:spPr>
              <a:xfrm>
                <a:off x="1846326" y="1971503"/>
                <a:ext cx="1418850" cy="369332"/>
              </a:xfrm>
              <a:prstGeom prst="rect">
                <a:avLst/>
              </a:prstGeom>
              <a:noFill/>
            </p:spPr>
            <p:txBody>
              <a:bodyPr wrap="none" rtlCol="0">
                <a:spAutoFit/>
              </a:bodyPr>
              <a:lstStyle/>
              <a:p>
                <a:pPr lvl="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acc>
                        <m:accPr>
                          <m:chr m:val="̄"/>
                          <m:ctrlPr>
                            <a:rPr lang="zh-CN" altLang="en-US" i="1">
                              <a:solidFill>
                                <a:srgbClr val="000000"/>
                              </a:solidFill>
                              <a:latin typeface="Cambria Math" panose="02040503050406030204" pitchFamily="18" charset="0"/>
                            </a:rPr>
                          </m:ctrlPr>
                        </m:accPr>
                        <m:e>
                          <m:r>
                            <a:rPr lang="zh-CN" altLang="en-US" i="1">
                              <a:solidFill>
                                <a:srgbClr val="000000"/>
                              </a:solidFill>
                              <a:latin typeface="Cambria Math" panose="02040503050406030204" pitchFamily="18" charset="0"/>
                            </a:rPr>
                            <m:t>𝐷</m:t>
                          </m:r>
                        </m:e>
                      </m:acc>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2" name="文本框 1">
                <a:extLst>
                  <a:ext uri="{FF2B5EF4-FFF2-40B4-BE49-F238E27FC236}">
                    <a16:creationId xmlns:a16="http://schemas.microsoft.com/office/drawing/2014/main" id="{1C24B04C-2306-6DDE-E9B3-4FFA9B707B4E}"/>
                  </a:ext>
                </a:extLst>
              </p:cNvPr>
              <p:cNvSpPr txBox="1">
                <a:spLocks noRot="1" noChangeAspect="1" noMove="1" noResize="1" noEditPoints="1" noAdjustHandles="1" noChangeArrowheads="1" noChangeShapeType="1" noTextEdit="1"/>
              </p:cNvSpPr>
              <p:nvPr/>
            </p:nvSpPr>
            <p:spPr>
              <a:xfrm>
                <a:off x="1846326" y="1971503"/>
                <a:ext cx="1418850" cy="369332"/>
              </a:xfrm>
              <a:prstGeom prst="rect">
                <a:avLst/>
              </a:prstGeom>
              <a:blipFill>
                <a:blip r:embed="rId6"/>
                <a:stretch>
                  <a:fillRect/>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04A99F59-9F50-4021-A727-47E80F1CB9EF}"/>
              </a:ext>
            </a:extLst>
          </p:cNvPr>
          <p:cNvSpPr txBox="1"/>
          <p:nvPr/>
        </p:nvSpPr>
        <p:spPr>
          <a:xfrm>
            <a:off x="360192" y="1971503"/>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测量模型：</a:t>
            </a:r>
          </a:p>
        </p:txBody>
      </p:sp>
      <mc:AlternateContent xmlns:mc="http://schemas.openxmlformats.org/markup-compatibility/2006" xmlns:a14="http://schemas.microsoft.com/office/drawing/2010/main">
        <mc:Choice Requires="a14">
          <p:sp>
            <p:nvSpPr>
              <p:cNvPr id="21" name="Object 29">
                <a:extLst>
                  <a:ext uri="{FF2B5EF4-FFF2-40B4-BE49-F238E27FC236}">
                    <a16:creationId xmlns:a16="http://schemas.microsoft.com/office/drawing/2014/main" id="{725EFFB5-E8CB-F772-CB13-3EAE8D9FAD70}"/>
                  </a:ext>
                </a:extLst>
              </p:cNvPr>
              <p:cNvSpPr txBox="1"/>
              <p:nvPr/>
            </p:nvSpPr>
            <p:spPr bwMode="auto">
              <a:xfrm>
                <a:off x="830262" y="3893835"/>
                <a:ext cx="2486025" cy="4572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altLang="zh-CN" i="1" smtClean="0">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𝐷</m:t>
                          </m:r>
                        </m:e>
                        <m:sub>
                          <m:r>
                            <a:rPr lang="en-US" altLang="zh-CN" i="1">
                              <a:solidFill>
                                <a:prstClr val="black"/>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0 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21" name="Object 29">
                <a:extLst>
                  <a:ext uri="{FF2B5EF4-FFF2-40B4-BE49-F238E27FC236}">
                    <a16:creationId xmlns:a16="http://schemas.microsoft.com/office/drawing/2014/main" id="{725EFFB5-E8CB-F772-CB13-3EAE8D9FAD70}"/>
                  </a:ext>
                </a:extLst>
              </p:cNvPr>
              <p:cNvSpPr txBox="1">
                <a:spLocks noRot="1" noChangeAspect="1" noMove="1" noResize="1" noEditPoints="1" noAdjustHandles="1" noChangeArrowheads="1" noChangeShapeType="1" noTextEdit="1"/>
              </p:cNvSpPr>
              <p:nvPr/>
            </p:nvSpPr>
            <p:spPr bwMode="auto">
              <a:xfrm>
                <a:off x="830262" y="3893835"/>
                <a:ext cx="2486025" cy="457200"/>
              </a:xfrm>
              <a:prstGeom prst="rect">
                <a:avLst/>
              </a:prstGeom>
              <a:blipFill>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Object 7">
                <a:extLst>
                  <a:ext uri="{FF2B5EF4-FFF2-40B4-BE49-F238E27FC236}">
                    <a16:creationId xmlns:a16="http://schemas.microsoft.com/office/drawing/2014/main" id="{EA60414E-29AC-4D4C-5FC6-72049BF17784}"/>
                  </a:ext>
                </a:extLst>
              </p:cNvPr>
              <p:cNvSpPr txBox="1"/>
              <p:nvPr/>
            </p:nvSpPr>
            <p:spPr bwMode="auto">
              <a:xfrm>
                <a:off x="4139952" y="5373216"/>
                <a:ext cx="2520354"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n-US" altLang="zh-CN" b="0" i="1" smtClean="0">
                          <a:solidFill>
                            <a:srgbClr val="000000"/>
                          </a:solidFill>
                          <a:latin typeface="Cambria Math" panose="02040503050406030204" pitchFamily="18" charset="0"/>
                        </a:rPr>
                        <m:t>𝐷</m:t>
                      </m:r>
                      <m:r>
                        <a:rPr lang="zh-CN" altLang="en-US"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10.492</m:t>
                      </m:r>
                      <m:d>
                        <m:dPr>
                          <m:ctrlPr>
                            <a:rPr lang="en-US" altLang="zh-CN" b="0" i="1" smtClean="0">
                              <a:solidFill>
                                <a:srgbClr val="000000"/>
                              </a:solidFill>
                              <a:latin typeface="Cambria Math" panose="02040503050406030204" pitchFamily="18" charset="0"/>
                            </a:rPr>
                          </m:ctrlPr>
                        </m:dPr>
                        <m:e>
                          <m:r>
                            <a:rPr lang="en-US" altLang="zh-CN" b="0" i="1" smtClean="0">
                              <a:solidFill>
                                <a:srgbClr val="000000"/>
                              </a:solidFill>
                              <a:latin typeface="Cambria Math" panose="02040503050406030204" pitchFamily="18" charset="0"/>
                            </a:rPr>
                            <m:t>7</m:t>
                          </m:r>
                        </m:e>
                      </m:d>
                      <m:r>
                        <a:rPr lang="en-US" altLang="zh-CN" b="0" i="1" smtClean="0">
                          <a:solidFill>
                            <a:srgbClr val="000000"/>
                          </a:solidFill>
                          <a:latin typeface="Cambria Math" panose="02040503050406030204" pitchFamily="18" charset="0"/>
                        </a:rPr>
                        <m:t>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24" name="Object 7">
                <a:extLst>
                  <a:ext uri="{FF2B5EF4-FFF2-40B4-BE49-F238E27FC236}">
                    <a16:creationId xmlns:a16="http://schemas.microsoft.com/office/drawing/2014/main" id="{EA60414E-29AC-4D4C-5FC6-72049BF17784}"/>
                  </a:ext>
                </a:extLst>
              </p:cNvPr>
              <p:cNvSpPr txBox="1">
                <a:spLocks noRot="1" noChangeAspect="1" noMove="1" noResize="1" noEditPoints="1" noAdjustHandles="1" noChangeArrowheads="1" noChangeShapeType="1" noTextEdit="1"/>
              </p:cNvSpPr>
              <p:nvPr/>
            </p:nvSpPr>
            <p:spPr bwMode="auto">
              <a:xfrm>
                <a:off x="4139952" y="5373216"/>
                <a:ext cx="2520354" cy="488950"/>
              </a:xfrm>
              <a:prstGeom prst="rect">
                <a:avLst/>
              </a:prstGeom>
              <a:blipFill>
                <a:blip r:embed="rId8"/>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BB8FB47-E177-A5E8-DF39-646049F357E0}"/>
                  </a:ext>
                </a:extLst>
              </p:cNvPr>
              <p:cNvSpPr txBox="1"/>
              <p:nvPr/>
            </p:nvSpPr>
            <p:spPr>
              <a:xfrm>
                <a:off x="3588009" y="2001132"/>
                <a:ext cx="4660640" cy="369332"/>
              </a:xfrm>
              <a:prstGeom prst="rect">
                <a:avLst/>
              </a:prstGeom>
              <a:noFill/>
            </p:spPr>
            <p:txBody>
              <a:bodyPr wrap="square">
                <a:spAutoFit/>
              </a:bodyPr>
              <a:lstStyle/>
              <a:p>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a14:m>
                <a:r>
                  <a:rPr lang="en-US" altLang="zh-CN" dirty="0"/>
                  <a:t>: </a:t>
                </a:r>
                <a:r>
                  <a:rPr lang="zh-CN" altLang="en-US" dirty="0"/>
                  <a:t>千分尺的仪器误差对测量的影响</a:t>
                </a:r>
              </a:p>
            </p:txBody>
          </p:sp>
        </mc:Choice>
        <mc:Fallback xmlns="">
          <p:sp>
            <p:nvSpPr>
              <p:cNvPr id="8" name="文本框 7">
                <a:extLst>
                  <a:ext uri="{FF2B5EF4-FFF2-40B4-BE49-F238E27FC236}">
                    <a16:creationId xmlns:a16="http://schemas.microsoft.com/office/drawing/2014/main" id="{4BB8FB47-E177-A5E8-DF39-646049F357E0}"/>
                  </a:ext>
                </a:extLst>
              </p:cNvPr>
              <p:cNvSpPr txBox="1">
                <a:spLocks noRot="1" noChangeAspect="1" noMove="1" noResize="1" noEditPoints="1" noAdjustHandles="1" noChangeArrowheads="1" noChangeShapeType="1" noTextEdit="1"/>
              </p:cNvSpPr>
              <p:nvPr/>
            </p:nvSpPr>
            <p:spPr>
              <a:xfrm>
                <a:off x="3588009" y="2001132"/>
                <a:ext cx="4660640" cy="369332"/>
              </a:xfrm>
              <a:prstGeom prst="rect">
                <a:avLst/>
              </a:prstGeom>
              <a:blipFill>
                <a:blip r:embed="rId9"/>
                <a:stretch>
                  <a:fillRect t="-11475" b="-26230"/>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3DB62866-C5C8-7DD4-CBCC-F26B99057297}"/>
              </a:ext>
            </a:extLst>
          </p:cNvPr>
          <p:cNvSpPr txBox="1"/>
          <p:nvPr/>
        </p:nvSpPr>
        <p:spPr>
          <a:xfrm>
            <a:off x="7479854" y="3937769"/>
            <a:ext cx="1267135" cy="369332"/>
          </a:xfrm>
          <a:prstGeom prst="rect">
            <a:avLst/>
          </a:prstGeom>
          <a:noFill/>
        </p:spPr>
        <p:txBody>
          <a:bodyPr wrap="square">
            <a:spAutoFit/>
          </a:bodyPr>
          <a:lstStyle/>
          <a:p>
            <a:r>
              <a:rPr lang="zh-CN" altLang="en-US" dirty="0"/>
              <a:t>正态分布</a:t>
            </a:r>
          </a:p>
        </p:txBody>
      </p:sp>
    </p:spTree>
    <p:extLst>
      <p:ext uri="{BB962C8B-B14F-4D97-AF65-F5344CB8AC3E}">
        <p14:creationId xmlns:p14="http://schemas.microsoft.com/office/powerpoint/2010/main" val="583990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4D33-8436-1C9F-4A29-88665E2E4B7A}"/>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AC3C0069-8B32-4BD9-1308-8A4AE0C79B7C}"/>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6257FBA1-899C-C8F3-E5A0-A14071FDECB1}"/>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9D06344C-CC38-2BFF-D60D-B13CE3E68C99}"/>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9FEE899E-2D3C-5F6E-8F42-DB07C4CCE231}"/>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376E347B-62D6-5521-BA16-EC5D0113F571}"/>
              </a:ext>
            </a:extLst>
          </p:cNvPr>
          <p:cNvSpPr/>
          <p:nvPr/>
        </p:nvSpPr>
        <p:spPr>
          <a:xfrm>
            <a:off x="323528" y="134724"/>
            <a:ext cx="5234125" cy="499176"/>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lang="zh-CN" altLang="en-US" sz="2800" b="1" dirty="0">
                <a:solidFill>
                  <a:srgbClr val="5B9BD5"/>
                </a:solidFill>
                <a:latin typeface="宋体" panose="02010600030101010101" pitchFamily="2" charset="-122"/>
              </a:rPr>
              <a:t>计算实例：求高的标准不确定度</a:t>
            </a:r>
            <a:endParaRPr lang="en-US" altLang="zh-CN" sz="2800" b="1" dirty="0">
              <a:solidFill>
                <a:srgbClr val="5B9BD5"/>
              </a:solidFill>
              <a:latin typeface="宋体" panose="02010600030101010101" pitchFamily="2" charset="-122"/>
            </a:endParaRPr>
          </a:p>
        </p:txBody>
      </p:sp>
      <p:graphicFrame>
        <p:nvGraphicFramePr>
          <p:cNvPr id="12" name="表格 11">
            <a:extLst>
              <a:ext uri="{FF2B5EF4-FFF2-40B4-BE49-F238E27FC236}">
                <a16:creationId xmlns:a16="http://schemas.microsoft.com/office/drawing/2014/main" id="{40DE8E0A-2160-7DF5-C834-2C66AFC012D8}"/>
              </a:ext>
            </a:extLst>
          </p:cNvPr>
          <p:cNvGraphicFramePr>
            <a:graphicFrameLocks noGrp="1"/>
          </p:cNvGraphicFramePr>
          <p:nvPr/>
        </p:nvGraphicFramePr>
        <p:xfrm>
          <a:off x="422275" y="1024210"/>
          <a:ext cx="8435975" cy="474663"/>
        </p:xfrm>
        <a:graphic>
          <a:graphicData uri="http://schemas.openxmlformats.org/drawingml/2006/table">
            <a:tbl>
              <a:tblPr/>
              <a:tblGrid>
                <a:gridCol w="1204912">
                  <a:extLst>
                    <a:ext uri="{9D8B030D-6E8A-4147-A177-3AD203B41FA5}">
                      <a16:colId xmlns:a16="http://schemas.microsoft.com/office/drawing/2014/main" val="20000"/>
                    </a:ext>
                  </a:extLst>
                </a:gridCol>
                <a:gridCol w="1204913">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3325">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4912">
                  <a:extLst>
                    <a:ext uri="{9D8B030D-6E8A-4147-A177-3AD203B41FA5}">
                      <a16:colId xmlns:a16="http://schemas.microsoft.com/office/drawing/2014/main" val="20005"/>
                    </a:ext>
                  </a:extLst>
                </a:gridCol>
                <a:gridCol w="1204913">
                  <a:extLst>
                    <a:ext uri="{9D8B030D-6E8A-4147-A177-3AD203B41FA5}">
                      <a16:colId xmlns:a16="http://schemas.microsoft.com/office/drawing/2014/main" val="20006"/>
                    </a:ext>
                  </a:extLst>
                </a:gridCol>
              </a:tblGrid>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H</a:t>
                      </a:r>
                      <a:r>
                        <a:rPr kumimoji="0" lang="en-US" altLang="zh-CN" sz="2000" b="0" i="0" u="none" strike="noStrike" cap="none" normalizeH="0" baseline="0" dirty="0">
                          <a:ln>
                            <a:noFill/>
                          </a:ln>
                          <a:solidFill>
                            <a:schemeClr val="tx1"/>
                          </a:solidFill>
                          <a:effectLst/>
                          <a:latin typeface="Arial" charset="0"/>
                          <a:ea typeface="宋体" pitchFamily="2" charset="-122"/>
                        </a:rPr>
                        <a:t>/mm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19.98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13" name="Object 29">
                <a:extLst>
                  <a:ext uri="{FF2B5EF4-FFF2-40B4-BE49-F238E27FC236}">
                    <a16:creationId xmlns:a16="http://schemas.microsoft.com/office/drawing/2014/main" id="{DEDB74B0-0F15-F907-D2C6-B052F03AC5DC}"/>
                  </a:ext>
                </a:extLst>
              </p:cNvPr>
              <p:cNvSpPr txBox="1"/>
              <p:nvPr/>
            </p:nvSpPr>
            <p:spPr bwMode="auto">
              <a:xfrm>
                <a:off x="795893" y="2624127"/>
                <a:ext cx="2486025" cy="4572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bar>
                        <m:barPr>
                          <m:pos m:val="top"/>
                          <m:ctrlPr>
                            <a:rPr lang="zh-CN" altLang="en-US" i="1" smtClean="0">
                              <a:solidFill>
                                <a:srgbClr val="000000"/>
                              </a:solidFill>
                              <a:latin typeface="Cambria Math" panose="02040503050406030204" pitchFamily="18" charset="0"/>
                            </a:rPr>
                          </m:ctrlPr>
                        </m:barPr>
                        <m:e>
                          <m:r>
                            <a:rPr lang="en-US" altLang="zh-CN" i="1">
                              <a:solidFill>
                                <a:srgbClr val="000000"/>
                              </a:solidFill>
                              <a:latin typeface="Cambria Math" panose="02040503050406030204" pitchFamily="18" charset="0"/>
                            </a:rPr>
                            <m:t>𝐻</m:t>
                          </m:r>
                        </m:e>
                      </m:bar>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0.</m:t>
                      </m:r>
                      <m:r>
                        <a:rPr lang="en-US" altLang="zh-CN" b="0" i="1" smtClean="0">
                          <a:solidFill>
                            <a:srgbClr val="000000"/>
                          </a:solidFill>
                          <a:latin typeface="Cambria Math" panose="02040503050406030204" pitchFamily="18" charset="0"/>
                        </a:rPr>
                        <m:t>00</m:t>
                      </m:r>
                      <m:r>
                        <a:rPr lang="en-US" altLang="zh-CN" b="0" i="1" smtClean="0">
                          <a:solidFill>
                            <a:srgbClr val="FF0000"/>
                          </a:solidFill>
                          <a:latin typeface="Cambria Math" panose="02040503050406030204" pitchFamily="18" charset="0"/>
                        </a:rPr>
                        <m:t>3</m:t>
                      </m:r>
                      <m:r>
                        <a:rPr lang="en-US" altLang="zh-CN" b="0" i="1" smtClean="0">
                          <a:solidFill>
                            <a:srgbClr val="000000"/>
                          </a:solidFill>
                          <a:latin typeface="Cambria Math" panose="02040503050406030204" pitchFamily="18" charset="0"/>
                        </a:rPr>
                        <m:t>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13" name="Object 29">
                <a:extLst>
                  <a:ext uri="{FF2B5EF4-FFF2-40B4-BE49-F238E27FC236}">
                    <a16:creationId xmlns:a16="http://schemas.microsoft.com/office/drawing/2014/main" id="{DEDB74B0-0F15-F907-D2C6-B052F03AC5DC}"/>
                  </a:ext>
                </a:extLst>
              </p:cNvPr>
              <p:cNvSpPr txBox="1">
                <a:spLocks noRot="1" noChangeAspect="1" noMove="1" noResize="1" noEditPoints="1" noAdjustHandles="1" noChangeArrowheads="1" noChangeShapeType="1" noTextEdit="1"/>
              </p:cNvSpPr>
              <p:nvPr/>
            </p:nvSpPr>
            <p:spPr bwMode="auto">
              <a:xfrm>
                <a:off x="795893" y="2624127"/>
                <a:ext cx="2486025" cy="457200"/>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Object 30">
                <a:extLst>
                  <a:ext uri="{FF2B5EF4-FFF2-40B4-BE49-F238E27FC236}">
                    <a16:creationId xmlns:a16="http://schemas.microsoft.com/office/drawing/2014/main" id="{08B4504A-2921-0EDF-A372-C9960EB37997}"/>
                  </a:ext>
                </a:extLst>
              </p:cNvPr>
              <p:cNvSpPr txBox="1"/>
              <p:nvPr/>
            </p:nvSpPr>
            <p:spPr bwMode="auto">
              <a:xfrm>
                <a:off x="3281918" y="2353292"/>
                <a:ext cx="4608512" cy="838200"/>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bar>
                            <m:barPr>
                              <m:pos m:val="top"/>
                              <m:ctrlPr>
                                <a:rPr lang="zh-CN" altLang="en-US" i="1">
                                  <a:solidFill>
                                    <a:srgbClr val="000000"/>
                                  </a:solidFill>
                                  <a:latin typeface="Cambria Math" panose="02040503050406030204" pitchFamily="18" charset="0"/>
                                </a:rPr>
                              </m:ctrlPr>
                            </m:barPr>
                            <m:e>
                              <m:r>
                                <a:rPr lang="en-US" altLang="zh-CN" i="1">
                                  <a:solidFill>
                                    <a:srgbClr val="000000"/>
                                  </a:solidFill>
                                  <a:latin typeface="Cambria Math" panose="02040503050406030204" pitchFamily="18" charset="0"/>
                                </a:rPr>
                                <m:t>𝐻</m:t>
                              </m:r>
                            </m:e>
                          </m:ba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f>
                            <m:fPr>
                              <m:ctrlPr>
                                <a:rPr lang="zh-CN" altLang="en-US" i="1">
                                  <a:solidFill>
                                    <a:srgbClr val="000000"/>
                                  </a:solidFill>
                                  <a:latin typeface="Cambria Math" panose="02040503050406030204" pitchFamily="18" charset="0"/>
                                </a:rPr>
                              </m:ctrlPr>
                            </m:fPr>
                            <m:num>
                              <m:nary>
                                <m:naryPr>
                                  <m:chr m:val="∑"/>
                                  <m:ctrlPr>
                                    <a:rPr lang="zh-CN" altLang="en-US" i="1">
                                      <a:solidFill>
                                        <a:srgbClr val="000000"/>
                                      </a:solidFill>
                                      <a:latin typeface="Cambria Math" panose="02040503050406030204" pitchFamily="18" charset="0"/>
                                    </a:rPr>
                                  </m:ctrlPr>
                                </m:naryPr>
                                <m:sub>
                                  <m:r>
                                    <a:rPr lang="zh-CN" altLang="en-US" i="1">
                                      <a:solidFill>
                                        <a:srgbClr val="000000"/>
                                      </a:solidFill>
                                      <a:latin typeface="Cambria Math" panose="02040503050406030204" pitchFamily="18" charset="0"/>
                                    </a:rPr>
                                    <m:t>𝑖</m:t>
                                  </m:r>
                                  <m:r>
                                    <a:rPr lang="zh-CN" altLang="en-US" i="1">
                                      <a:solidFill>
                                        <a:srgbClr val="000000"/>
                                      </a:solidFill>
                                      <a:latin typeface="Cambria Math" panose="02040503050406030204" pitchFamily="18" charset="0"/>
                                    </a:rPr>
                                    <m:t>=1</m:t>
                                  </m:r>
                                </m:sub>
                                <m:sup>
                                  <m:r>
                                    <a:rPr lang="zh-CN" altLang="en-US" i="1">
                                      <a:solidFill>
                                        <a:srgbClr val="000000"/>
                                      </a:solidFill>
                                      <a:latin typeface="Cambria Math" panose="02040503050406030204" pitchFamily="18" charset="0"/>
                                    </a:rPr>
                                    <m:t>𝑛</m:t>
                                  </m:r>
                                </m:sup>
                                <m:e>
                                  <m:r>
                                    <a:rPr lang="zh-CN" altLang="en-US" i="1">
                                      <a:solidFill>
                                        <a:srgbClr val="000000"/>
                                      </a:solidFill>
                                      <a:latin typeface="Cambria Math" panose="02040503050406030204" pitchFamily="18" charset="0"/>
                                    </a:rPr>
                                    <m:t>(</m:t>
                                  </m:r>
                                  <m:sSub>
                                    <m:sSubPr>
                                      <m:ctrlPr>
                                        <a:rPr lang="zh-CN" altLang="en-US"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𝐻</m:t>
                                      </m:r>
                                    </m:e>
                                    <m:sub>
                                      <m:r>
                                        <a:rPr lang="zh-CN" altLang="en-US" i="1">
                                          <a:solidFill>
                                            <a:srgbClr val="000000"/>
                                          </a:solidFill>
                                          <a:latin typeface="Cambria Math" panose="02040503050406030204" pitchFamily="18" charset="0"/>
                                        </a:rPr>
                                        <m:t>𝑖</m:t>
                                      </m:r>
                                    </m:sub>
                                  </m:sSub>
                                  <m:r>
                                    <a:rPr lang="zh-CN" altLang="en-US" i="1">
                                      <a:solidFill>
                                        <a:srgbClr val="000000"/>
                                      </a:solidFill>
                                      <a:latin typeface="Cambria Math" panose="02040503050406030204" pitchFamily="18" charset="0"/>
                                    </a:rPr>
                                    <m:t>−</m:t>
                                  </m:r>
                                  <m:bar>
                                    <m:barPr>
                                      <m:pos m:val="top"/>
                                      <m:ctrlPr>
                                        <a:rPr lang="zh-CN" altLang="en-US" i="1">
                                          <a:solidFill>
                                            <a:srgbClr val="000000"/>
                                          </a:solidFill>
                                          <a:latin typeface="Cambria Math" panose="02040503050406030204" pitchFamily="18" charset="0"/>
                                        </a:rPr>
                                      </m:ctrlPr>
                                    </m:barPr>
                                    <m:e>
                                      <m:r>
                                        <a:rPr lang="en-US" altLang="zh-CN" b="0" i="1" smtClean="0">
                                          <a:solidFill>
                                            <a:srgbClr val="000000"/>
                                          </a:solidFill>
                                          <a:latin typeface="Cambria Math" panose="02040503050406030204" pitchFamily="18" charset="0"/>
                                        </a:rPr>
                                        <m:t>𝐻</m:t>
                                      </m:r>
                                    </m:e>
                                  </m:ba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e>
                              </m:nary>
                            </m:num>
                            <m:den>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𝑛</m:t>
                              </m:r>
                              <m:r>
                                <a:rPr lang="zh-CN" altLang="en-US" i="1">
                                  <a:solidFill>
                                    <a:srgbClr val="000000"/>
                                  </a:solidFill>
                                  <a:latin typeface="Cambria Math" panose="02040503050406030204" pitchFamily="18" charset="0"/>
                                </a:rPr>
                                <m:t>−1)</m:t>
                              </m:r>
                            </m:den>
                          </m:f>
                        </m:e>
                      </m:rad>
                      <m:r>
                        <a:rPr lang="zh-CN" altLang="en-US" i="1">
                          <a:solidFill>
                            <a:srgbClr val="000000"/>
                          </a:solidFill>
                          <a:latin typeface="Cambria Math" panose="02040503050406030204" pitchFamily="18" charset="0"/>
                        </a:rPr>
                        <m:t>=0.00</m:t>
                      </m:r>
                      <m:r>
                        <a:rPr lang="en-US" altLang="zh-CN" b="0" i="1" smtClean="0">
                          <a:solidFill>
                            <a:srgbClr val="000000"/>
                          </a:solidFill>
                          <a:latin typeface="Cambria Math" panose="02040503050406030204" pitchFamily="18" charset="0"/>
                        </a:rPr>
                        <m:t>6 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14" name="Object 30">
                <a:extLst>
                  <a:ext uri="{FF2B5EF4-FFF2-40B4-BE49-F238E27FC236}">
                    <a16:creationId xmlns:a16="http://schemas.microsoft.com/office/drawing/2014/main" id="{08B4504A-2921-0EDF-A372-C9960EB37997}"/>
                  </a:ext>
                </a:extLst>
              </p:cNvPr>
              <p:cNvSpPr txBox="1">
                <a:spLocks noRot="1" noChangeAspect="1" noMove="1" noResize="1" noEditPoints="1" noAdjustHandles="1" noChangeArrowheads="1" noChangeShapeType="1" noTextEdit="1"/>
              </p:cNvSpPr>
              <p:nvPr/>
            </p:nvSpPr>
            <p:spPr bwMode="auto">
              <a:xfrm>
                <a:off x="3281918" y="2353292"/>
                <a:ext cx="4608512" cy="838200"/>
              </a:xfrm>
              <a:prstGeom prst="rect">
                <a:avLst/>
              </a:prstGeom>
              <a:blipFill>
                <a:blip r:embed="rId3"/>
                <a:stretch>
                  <a:fillRect b="-289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Object 42">
                <a:extLst>
                  <a:ext uri="{FF2B5EF4-FFF2-40B4-BE49-F238E27FC236}">
                    <a16:creationId xmlns:a16="http://schemas.microsoft.com/office/drawing/2014/main" id="{271EE73E-9F5D-C199-295A-4DF3B9F6FB01}"/>
                  </a:ext>
                </a:extLst>
              </p:cNvPr>
              <p:cNvSpPr txBox="1"/>
              <p:nvPr/>
            </p:nvSpPr>
            <p:spPr bwMode="auto">
              <a:xfrm>
                <a:off x="3427174" y="3632110"/>
                <a:ext cx="4318000" cy="7874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sSub>
                            <m:sSubPr>
                              <m:ctrlPr>
                                <a:rPr lang="en-US" altLang="zh-CN" i="1" smtClean="0">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𝐻</m:t>
                              </m:r>
                            </m:e>
                            <m:sub>
                              <m:r>
                                <a:rPr lang="en-US" altLang="zh-CN" b="0" i="1" smtClean="0">
                                  <a:solidFill>
                                    <a:srgbClr val="000000"/>
                                  </a:solidFill>
                                  <a:latin typeface="Cambria Math" panose="02040503050406030204" pitchFamily="18" charset="0"/>
                                </a:rPr>
                                <m:t>0</m:t>
                              </m:r>
                            </m:sub>
                          </m:sSub>
                        </m:sub>
                      </m:sSub>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sSub>
                            <m:sSubPr>
                              <m:ctrlPr>
                                <a:rPr lang="zh-CN" altLang="en-US" i="1">
                                  <a:solidFill>
                                    <a:srgbClr val="000000"/>
                                  </a:solidFill>
                                  <a:latin typeface="Cambria Math" panose="02040503050406030204" pitchFamily="18" charset="0"/>
                                </a:rPr>
                              </m:ctrlPr>
                            </m:sSubPr>
                            <m:e>
                              <m:r>
                                <m:rPr>
                                  <m:sty m:val="p"/>
                                </m:rPr>
                                <a:rPr lang="zh-CN" altLang="en-US" i="1">
                                  <a:solidFill>
                                    <a:srgbClr val="000000"/>
                                  </a:solidFill>
                                  <a:latin typeface="Cambria Math" panose="02040503050406030204" pitchFamily="18" charset="0"/>
                                </a:rPr>
                                <m:t>Δ</m:t>
                              </m:r>
                            </m:e>
                            <m:sub>
                              <m:r>
                                <a:rPr lang="zh-CN" altLang="en-US" i="1">
                                  <a:solidFill>
                                    <a:srgbClr val="000000"/>
                                  </a:solidFill>
                                  <a:latin typeface="Cambria Math" panose="02040503050406030204" pitchFamily="18" charset="0"/>
                                </a:rPr>
                                <m:t>仪</m:t>
                              </m:r>
                            </m:sub>
                          </m:sSub>
                        </m:num>
                        <m:den>
                          <m:r>
                            <a:rPr lang="zh-CN" altLang="en-US" i="1">
                              <a:solidFill>
                                <a:srgbClr val="000000"/>
                              </a:solidFill>
                              <a:latin typeface="Cambria Math" panose="02040503050406030204" pitchFamily="18" charset="0"/>
                            </a:rPr>
                            <m:t>𝐶</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0.0</m:t>
                          </m:r>
                          <m:r>
                            <a:rPr lang="en-US" altLang="zh-CN" b="0" i="1" smtClean="0">
                              <a:solidFill>
                                <a:srgbClr val="000000"/>
                              </a:solidFill>
                              <a:latin typeface="Cambria Math" panose="02040503050406030204" pitchFamily="18" charset="0"/>
                            </a:rPr>
                            <m:t>2</m:t>
                          </m:r>
                        </m:num>
                        <m:den>
                          <m:rad>
                            <m:radPr>
                              <m:degHide m:val="on"/>
                              <m:ctrlPr>
                                <a:rPr lang="zh-CN" altLang="en-US" i="1" smtClean="0">
                                  <a:solidFill>
                                    <a:srgbClr val="000000"/>
                                  </a:solidFill>
                                  <a:latin typeface="Cambria Math" panose="02040503050406030204" pitchFamily="18" charset="0"/>
                                </a:rPr>
                              </m:ctrlPr>
                            </m:radPr>
                            <m:deg/>
                            <m:e>
                              <m:r>
                                <a:rPr lang="en-US" altLang="zh-CN" b="0" i="1" smtClean="0">
                                  <a:solidFill>
                                    <a:srgbClr val="000000"/>
                                  </a:solidFill>
                                  <a:latin typeface="Cambria Math" panose="02040503050406030204" pitchFamily="18" charset="0"/>
                                </a:rPr>
                                <m:t>3</m:t>
                              </m:r>
                            </m:e>
                          </m:rad>
                        </m:den>
                      </m:f>
                      <m:r>
                        <a:rPr lang="zh-CN" altLang="en-US" i="1">
                          <a:solidFill>
                            <a:srgbClr val="000000"/>
                          </a:solidFill>
                          <a:latin typeface="Cambria Math" panose="02040503050406030204" pitchFamily="18" charset="0"/>
                        </a:rPr>
                        <m:t>=0.01</m:t>
                      </m:r>
                      <m:r>
                        <a:rPr lang="en-US" altLang="zh-CN" b="0" i="1" smtClean="0">
                          <a:solidFill>
                            <a:srgbClr val="000000"/>
                          </a:solidFill>
                          <a:latin typeface="Cambria Math" panose="02040503050406030204" pitchFamily="18" charset="0"/>
                        </a:rPr>
                        <m:t>2 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15" name="Object 42">
                <a:extLst>
                  <a:ext uri="{FF2B5EF4-FFF2-40B4-BE49-F238E27FC236}">
                    <a16:creationId xmlns:a16="http://schemas.microsoft.com/office/drawing/2014/main" id="{271EE73E-9F5D-C199-295A-4DF3B9F6FB01}"/>
                  </a:ext>
                </a:extLst>
              </p:cNvPr>
              <p:cNvSpPr txBox="1">
                <a:spLocks noRot="1" noChangeAspect="1" noMove="1" noResize="1" noEditPoints="1" noAdjustHandles="1" noChangeArrowheads="1" noChangeShapeType="1" noTextEdit="1"/>
              </p:cNvSpPr>
              <p:nvPr/>
            </p:nvSpPr>
            <p:spPr bwMode="auto">
              <a:xfrm>
                <a:off x="3427174" y="3632110"/>
                <a:ext cx="4318000" cy="787400"/>
              </a:xfrm>
              <a:prstGeom prst="rect">
                <a:avLst/>
              </a:prstGeom>
              <a:blipFill>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Object 43">
                <a:extLst>
                  <a:ext uri="{FF2B5EF4-FFF2-40B4-BE49-F238E27FC236}">
                    <a16:creationId xmlns:a16="http://schemas.microsoft.com/office/drawing/2014/main" id="{2DCBAEAA-672A-8DFF-212A-9AAD5C6FC617}"/>
                  </a:ext>
                </a:extLst>
              </p:cNvPr>
              <p:cNvSpPr txBox="1"/>
              <p:nvPr/>
            </p:nvSpPr>
            <p:spPr bwMode="auto">
              <a:xfrm>
                <a:off x="795893" y="4644753"/>
                <a:ext cx="3937000" cy="1857375"/>
              </a:xfrm>
              <a:prstGeom prst="rect">
                <a:avLst/>
              </a:prstGeom>
              <a:noFill/>
              <a:ln>
                <a:noFill/>
              </a:ln>
            </p:spPr>
            <p:txBody>
              <a:bodyPr>
                <a:normAutofit/>
              </a:bodyPr>
              <a:lstStyle/>
              <a:p>
                <a:pPr>
                  <a:lnSpc>
                    <a:spcPct val="120000"/>
                  </a:lnSpc>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b="0" i="1" smtClean="0">
                              <a:solidFill>
                                <a:srgbClr val="000000"/>
                              </a:solidFill>
                              <a:latin typeface="Cambria Math" panose="02040503050406030204" pitchFamily="18" charset="0"/>
                            </a:rPr>
                            <m:t>𝐻</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bar>
                                        <m:barPr>
                                          <m:pos m:val="top"/>
                                          <m:ctrlPr>
                                            <a:rPr lang="zh-CN" altLang="en-US" i="1">
                                              <a:solidFill>
                                                <a:srgbClr val="000000"/>
                                              </a:solidFill>
                                              <a:latin typeface="Cambria Math" panose="02040503050406030204" pitchFamily="18" charset="0"/>
                                            </a:rPr>
                                          </m:ctrlPr>
                                        </m:barPr>
                                        <m:e>
                                          <m:r>
                                            <a:rPr lang="en-US" altLang="zh-CN" i="1">
                                              <a:solidFill>
                                                <a:srgbClr val="000000"/>
                                              </a:solidFill>
                                              <a:latin typeface="Cambria Math" panose="02040503050406030204" pitchFamily="18" charset="0"/>
                                            </a:rPr>
                                            <m:t>𝐻</m:t>
                                          </m:r>
                                        </m:e>
                                      </m:bar>
                                    </m:sub>
                                  </m:sSub>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sSub>
                                <m:sSubPr>
                                  <m:ctrlPr>
                                    <a:rPr lang="zh-CN" altLang="en-US"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𝑢</m:t>
                                  </m:r>
                                </m:e>
                                <m:sub>
                                  <m:sSub>
                                    <m:sSubPr>
                                      <m:ctrlPr>
                                        <a:rPr lang="en-US" altLang="zh-CN" i="1">
                                          <a:solidFill>
                                            <a:srgbClr val="000000"/>
                                          </a:solidFill>
                                          <a:latin typeface="Cambria Math" panose="02040503050406030204" pitchFamily="18" charset="0"/>
                                        </a:rPr>
                                      </m:ctrlPr>
                                    </m:sSubPr>
                                    <m:e>
                                      <m:r>
                                        <a:rPr lang="en-US" altLang="zh-CN" b="0" i="1" smtClean="0">
                                          <a:solidFill>
                                            <a:srgbClr val="000000"/>
                                          </a:solidFill>
                                          <a:latin typeface="Cambria Math" panose="02040503050406030204" pitchFamily="18" charset="0"/>
                                        </a:rPr>
                                        <m:t>𝐻</m:t>
                                      </m:r>
                                    </m:e>
                                    <m:sub>
                                      <m:r>
                                        <a:rPr lang="en-US" altLang="zh-CN" i="1">
                                          <a:solidFill>
                                            <a:srgbClr val="000000"/>
                                          </a:solidFill>
                                          <a:latin typeface="Cambria Math" panose="02040503050406030204" pitchFamily="18" charset="0"/>
                                        </a:rPr>
                                        <m:t>0</m:t>
                                      </m:r>
                                    </m:sub>
                                  </m:sSub>
                                </m:sub>
                              </m:sSub>
                              <m:r>
                                <a:rPr lang="en-US" altLang="zh-CN" b="0" i="1" smtClean="0">
                                  <a:solidFill>
                                    <a:srgbClr val="000000"/>
                                  </a:solidFill>
                                  <a:latin typeface="Cambria Math" panose="02040503050406030204" pitchFamily="18" charset="0"/>
                                </a:rPr>
                                <m:t>)</m:t>
                              </m:r>
                            </m:e>
                            <m:sup>
                              <m:r>
                                <a:rPr lang="zh-CN" altLang="en-US" i="1">
                                  <a:solidFill>
                                    <a:srgbClr val="000000"/>
                                  </a:solidFill>
                                  <a:latin typeface="Cambria Math" panose="02040503050406030204" pitchFamily="18" charset="0"/>
                                </a:rPr>
                                <m:t>2</m:t>
                              </m:r>
                            </m:sup>
                          </m:sSup>
                        </m:e>
                      </m:rad>
                    </m:oMath>
                    <m:oMath xmlns:m="http://schemas.openxmlformats.org/officeDocument/2006/math">
                      <m:m>
                        <m:mPr>
                          <m:plcHide m:val="on"/>
                          <m:mcs>
                            <m:mc>
                              <m:mcPr>
                                <m:count m:val="1"/>
                                <m:mcJc m:val="center"/>
                              </m:mcPr>
                            </m:mc>
                          </m:mcs>
                          <m:ctrlPr>
                            <a:rPr lang="zh-CN" altLang="en-US" i="1">
                              <a:solidFill>
                                <a:srgbClr val="000000"/>
                              </a:solidFill>
                              <a:latin typeface="Cambria Math" panose="02040503050406030204" pitchFamily="18" charset="0"/>
                            </a:rPr>
                          </m:ctrlPr>
                        </m:mPr>
                        <m:mr>
                          <m:e/>
                        </m:mr>
                      </m:m>
                      <m:m>
                        <m:mPr>
                          <m:plcHide m:val="on"/>
                          <m:mcs>
                            <m:mc>
                              <m:mcPr>
                                <m:count m:val="1"/>
                                <m:mcJc m:val="center"/>
                              </m:mcPr>
                            </m:mc>
                          </m:mcs>
                          <m:ctrlPr>
                            <a:rPr lang="zh-CN" altLang="en-US" i="1">
                              <a:solidFill>
                                <a:srgbClr val="000000"/>
                              </a:solidFill>
                              <a:latin typeface="Cambria Math" panose="02040503050406030204" pitchFamily="18" charset="0"/>
                            </a:rPr>
                          </m:ctrlPr>
                        </m:mPr>
                        <m:mr>
                          <m:e/>
                        </m:mr>
                      </m:m>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sSup>
                            <m:sSupPr>
                              <m:ctrlPr>
                                <a:rPr lang="zh-CN" altLang="en-US" i="1">
                                  <a:solidFill>
                                    <a:srgbClr val="000000"/>
                                  </a:solidFill>
                                  <a:latin typeface="Cambria Math" panose="02040503050406030204" pitchFamily="18" charset="0"/>
                                </a:rPr>
                              </m:ctrlPr>
                            </m:sSupPr>
                            <m:e>
                              <m:r>
                                <a:rPr lang="en-US" altLang="zh-CN" b="0" i="1" smtClean="0">
                                  <a:solidFill>
                                    <a:srgbClr val="000000"/>
                                  </a:solidFill>
                                  <a:latin typeface="Cambria Math" panose="02040503050406030204" pitchFamily="18" charset="0"/>
                                </a:rPr>
                                <m:t>0.006</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0.01</m:t>
                              </m:r>
                              <m:r>
                                <a:rPr lang="en-US" altLang="zh-CN" b="0" i="1" smtClean="0">
                                  <a:solidFill>
                                    <a:srgbClr val="000000"/>
                                  </a:solidFill>
                                  <a:latin typeface="Cambria Math" panose="02040503050406030204" pitchFamily="18" charset="0"/>
                                </a:rPr>
                                <m:t>2</m:t>
                              </m:r>
                            </m:e>
                            <m:sup>
                              <m:r>
                                <a:rPr lang="zh-CN" altLang="en-US" i="1">
                                  <a:solidFill>
                                    <a:srgbClr val="000000"/>
                                  </a:solidFill>
                                  <a:latin typeface="Cambria Math" panose="02040503050406030204" pitchFamily="18" charset="0"/>
                                </a:rPr>
                                <m:t>2</m:t>
                              </m:r>
                            </m:sup>
                          </m:sSup>
                        </m:e>
                      </m:rad>
                    </m:oMath>
                    <m:oMath xmlns:m="http://schemas.openxmlformats.org/officeDocument/2006/math">
                      <m:m>
                        <m:mPr>
                          <m:plcHide m:val="on"/>
                          <m:mcs>
                            <m:mc>
                              <m:mcPr>
                                <m:count m:val="1"/>
                                <m:mcJc m:val="center"/>
                              </m:mcPr>
                            </m:mc>
                          </m:mcs>
                          <m:ctrlPr>
                            <a:rPr lang="zh-CN" altLang="en-US" i="1">
                              <a:solidFill>
                                <a:srgbClr val="000000"/>
                              </a:solidFill>
                              <a:latin typeface="Cambria Math" panose="02040503050406030204" pitchFamily="18" charset="0"/>
                            </a:rPr>
                          </m:ctrlPr>
                        </m:mPr>
                        <m:mr>
                          <m:e/>
                        </m:mr>
                      </m:m>
                      <m:m>
                        <m:mPr>
                          <m:plcHide m:val="on"/>
                          <m:mcs>
                            <m:mc>
                              <m:mcPr>
                                <m:count m:val="1"/>
                                <m:mcJc m:val="center"/>
                              </m:mcPr>
                            </m:mc>
                          </m:mcs>
                          <m:ctrlPr>
                            <a:rPr lang="zh-CN" altLang="en-US" i="1">
                              <a:solidFill>
                                <a:srgbClr val="000000"/>
                              </a:solidFill>
                              <a:latin typeface="Cambria Math" panose="02040503050406030204" pitchFamily="18" charset="0"/>
                            </a:rPr>
                          </m:ctrlPr>
                        </m:mPr>
                        <m:mr>
                          <m:e/>
                        </m:mr>
                      </m:m>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0.0</m:t>
                      </m:r>
                      <m:r>
                        <a:rPr lang="en-US" altLang="zh-CN" b="0" i="1" smtClean="0">
                          <a:solidFill>
                            <a:srgbClr val="000000"/>
                          </a:solidFill>
                          <a:latin typeface="Cambria Math" panose="02040503050406030204" pitchFamily="18" charset="0"/>
                        </a:rPr>
                        <m:t>13 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16" name="Object 43">
                <a:extLst>
                  <a:ext uri="{FF2B5EF4-FFF2-40B4-BE49-F238E27FC236}">
                    <a16:creationId xmlns:a16="http://schemas.microsoft.com/office/drawing/2014/main" id="{2DCBAEAA-672A-8DFF-212A-9AAD5C6FC617}"/>
                  </a:ext>
                </a:extLst>
              </p:cNvPr>
              <p:cNvSpPr txBox="1">
                <a:spLocks noRot="1" noChangeAspect="1" noMove="1" noResize="1" noEditPoints="1" noAdjustHandles="1" noChangeArrowheads="1" noChangeShapeType="1" noTextEdit="1"/>
              </p:cNvSpPr>
              <p:nvPr/>
            </p:nvSpPr>
            <p:spPr bwMode="auto">
              <a:xfrm>
                <a:off x="795893" y="4644753"/>
                <a:ext cx="3937000" cy="1857375"/>
              </a:xfrm>
              <a:prstGeom prst="rect">
                <a:avLst/>
              </a:prstGeom>
              <a:blipFill>
                <a:blip r:embed="rId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B4D9982-720A-E7BD-54C7-0983A2C30500}"/>
                  </a:ext>
                </a:extLst>
              </p:cNvPr>
              <p:cNvSpPr txBox="1"/>
              <p:nvPr/>
            </p:nvSpPr>
            <p:spPr>
              <a:xfrm>
                <a:off x="1863068" y="1874878"/>
                <a:ext cx="1442896" cy="400110"/>
              </a:xfrm>
              <a:prstGeom prst="rect">
                <a:avLst/>
              </a:prstGeom>
              <a:noFill/>
            </p:spPr>
            <p:txBody>
              <a:bodyPr wrap="none" rtlCol="0">
                <a:spAutoFit/>
              </a:bodyPr>
              <a:lstStyle/>
              <a:p>
                <a:pPr lvl="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𝐻</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bar>
                        <m:barPr>
                          <m:pos m:val="top"/>
                          <m:ctrlPr>
                            <a:rPr lang="zh-CN" altLang="en-US" i="1">
                              <a:solidFill>
                                <a:srgbClr val="000000"/>
                              </a:solidFill>
                              <a:latin typeface="Cambria Math" panose="02040503050406030204" pitchFamily="18" charset="0"/>
                            </a:rPr>
                          </m:ctrlPr>
                        </m:barPr>
                        <m:e>
                          <m:r>
                            <a:rPr lang="en-US" altLang="zh-CN" i="1">
                              <a:solidFill>
                                <a:srgbClr val="000000"/>
                              </a:solidFill>
                              <a:latin typeface="Cambria Math" panose="02040503050406030204" pitchFamily="18" charset="0"/>
                            </a:rPr>
                            <m:t>𝐻</m:t>
                          </m:r>
                        </m:e>
                      </m:ba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𝐻</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17" name="文本框 16">
                <a:extLst>
                  <a:ext uri="{FF2B5EF4-FFF2-40B4-BE49-F238E27FC236}">
                    <a16:creationId xmlns:a16="http://schemas.microsoft.com/office/drawing/2014/main" id="{9B4D9982-720A-E7BD-54C7-0983A2C30500}"/>
                  </a:ext>
                </a:extLst>
              </p:cNvPr>
              <p:cNvSpPr txBox="1">
                <a:spLocks noRot="1" noChangeAspect="1" noMove="1" noResize="1" noEditPoints="1" noAdjustHandles="1" noChangeArrowheads="1" noChangeShapeType="1" noTextEdit="1"/>
              </p:cNvSpPr>
              <p:nvPr/>
            </p:nvSpPr>
            <p:spPr>
              <a:xfrm>
                <a:off x="1863068" y="1874878"/>
                <a:ext cx="1442896" cy="400110"/>
              </a:xfrm>
              <a:prstGeom prst="rect">
                <a:avLst/>
              </a:prstGeom>
              <a:blipFill>
                <a:blip r:embed="rId6"/>
                <a:stretch>
                  <a:fillRect b="-1538"/>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0590FAC9-2B26-27AA-9351-058ED8DD1AD2}"/>
              </a:ext>
            </a:extLst>
          </p:cNvPr>
          <p:cNvSpPr txBox="1"/>
          <p:nvPr/>
        </p:nvSpPr>
        <p:spPr>
          <a:xfrm>
            <a:off x="376934" y="1874878"/>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测量模型：</a:t>
            </a:r>
          </a:p>
        </p:txBody>
      </p:sp>
      <mc:AlternateContent xmlns:mc="http://schemas.openxmlformats.org/markup-compatibility/2006" xmlns:a14="http://schemas.microsoft.com/office/drawing/2010/main">
        <mc:Choice Requires="a14">
          <p:sp>
            <p:nvSpPr>
              <p:cNvPr id="19" name="Object 29">
                <a:extLst>
                  <a:ext uri="{FF2B5EF4-FFF2-40B4-BE49-F238E27FC236}">
                    <a16:creationId xmlns:a16="http://schemas.microsoft.com/office/drawing/2014/main" id="{30716D3F-D5F0-73BC-D16D-FAC5B3FDF7B3}"/>
                  </a:ext>
                </a:extLst>
              </p:cNvPr>
              <p:cNvSpPr txBox="1"/>
              <p:nvPr/>
            </p:nvSpPr>
            <p:spPr bwMode="auto">
              <a:xfrm>
                <a:off x="847004" y="3797210"/>
                <a:ext cx="2486025" cy="45720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altLang="zh-CN" i="1" smtClean="0">
                              <a:solidFill>
                                <a:prstClr val="black"/>
                              </a:solidFill>
                              <a:latin typeface="Cambria Math" panose="02040503050406030204" pitchFamily="18" charset="0"/>
                            </a:rPr>
                          </m:ctrlPr>
                        </m:sSubPr>
                        <m:e>
                          <m:r>
                            <a:rPr lang="en-US" altLang="zh-CN" b="0" i="1" smtClean="0">
                              <a:solidFill>
                                <a:prstClr val="black"/>
                              </a:solidFill>
                              <a:latin typeface="Cambria Math" panose="02040503050406030204" pitchFamily="18" charset="0"/>
                            </a:rPr>
                            <m:t>𝐻</m:t>
                          </m:r>
                        </m:e>
                        <m:sub>
                          <m:r>
                            <a:rPr lang="en-US" altLang="zh-CN" i="1">
                              <a:solidFill>
                                <a:prstClr val="black"/>
                              </a:solidFill>
                              <a:latin typeface="Cambria Math" panose="02040503050406030204" pitchFamily="18" charset="0"/>
                            </a:rPr>
                            <m:t>0</m:t>
                          </m:r>
                        </m:sub>
                      </m:sSub>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0 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19" name="Object 29">
                <a:extLst>
                  <a:ext uri="{FF2B5EF4-FFF2-40B4-BE49-F238E27FC236}">
                    <a16:creationId xmlns:a16="http://schemas.microsoft.com/office/drawing/2014/main" id="{30716D3F-D5F0-73BC-D16D-FAC5B3FDF7B3}"/>
                  </a:ext>
                </a:extLst>
              </p:cNvPr>
              <p:cNvSpPr txBox="1">
                <a:spLocks noRot="1" noChangeAspect="1" noMove="1" noResize="1" noEditPoints="1" noAdjustHandles="1" noChangeArrowheads="1" noChangeShapeType="1" noTextEdit="1"/>
              </p:cNvSpPr>
              <p:nvPr/>
            </p:nvSpPr>
            <p:spPr bwMode="auto">
              <a:xfrm>
                <a:off x="847004" y="3797210"/>
                <a:ext cx="2486025" cy="457200"/>
              </a:xfrm>
              <a:prstGeom prst="rect">
                <a:avLst/>
              </a:prstGeom>
              <a:blipFill>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Object 7">
                <a:extLst>
                  <a:ext uri="{FF2B5EF4-FFF2-40B4-BE49-F238E27FC236}">
                    <a16:creationId xmlns:a16="http://schemas.microsoft.com/office/drawing/2014/main" id="{40D0E142-2228-6395-B85F-F8E206763AB0}"/>
                  </a:ext>
                </a:extLst>
              </p:cNvPr>
              <p:cNvSpPr txBox="1"/>
              <p:nvPr/>
            </p:nvSpPr>
            <p:spPr bwMode="auto">
              <a:xfrm>
                <a:off x="4156694" y="5383821"/>
                <a:ext cx="2520354"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𝐻</m:t>
                      </m:r>
                      <m:r>
                        <a:rPr lang="zh-CN" altLang="en-US" i="1" smtClean="0">
                          <a:solidFill>
                            <a:srgbClr val="000000"/>
                          </a:solidFill>
                          <a:latin typeface="Cambria Math" panose="02040503050406030204" pitchFamily="18" charset="0"/>
                        </a:rPr>
                        <m:t>= 20.003</m:t>
                      </m:r>
                      <m:d>
                        <m:dPr>
                          <m:ctrlPr>
                            <a:rPr lang="en-US" altLang="zh-CN" b="0" i="1" smtClean="0">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1</m:t>
                          </m:r>
                          <m:r>
                            <a:rPr lang="en-US" altLang="zh-CN" b="0" i="1" smtClean="0">
                              <a:solidFill>
                                <a:srgbClr val="000000"/>
                              </a:solidFill>
                              <a:latin typeface="Cambria Math" panose="02040503050406030204" pitchFamily="18" charset="0"/>
                            </a:rPr>
                            <m:t>3</m:t>
                          </m:r>
                        </m:e>
                      </m:d>
                      <m:r>
                        <a:rPr lang="en-US" altLang="zh-CN" b="0" i="1" smtClean="0">
                          <a:solidFill>
                            <a:srgbClr val="000000"/>
                          </a:solidFill>
                          <a:latin typeface="Cambria Math" panose="02040503050406030204" pitchFamily="18" charset="0"/>
                        </a:rPr>
                        <m:t> </m:t>
                      </m:r>
                      <m:r>
                        <m:rPr>
                          <m:sty m:val="p"/>
                        </m:rPr>
                        <a:rPr lang="en-US" altLang="zh-CN" b="0" i="0" smtClean="0">
                          <a:solidFill>
                            <a:srgbClr val="000000"/>
                          </a:solidFill>
                          <a:latin typeface="Cambria Math" panose="02040503050406030204" pitchFamily="18" charset="0"/>
                        </a:rPr>
                        <m:t>mm</m:t>
                      </m:r>
                    </m:oMath>
                  </m:oMathPara>
                </a14:m>
                <a:endParaRPr lang="zh-CN" altLang="en-US" dirty="0"/>
              </a:p>
            </p:txBody>
          </p:sp>
        </mc:Choice>
        <mc:Fallback xmlns="">
          <p:sp>
            <p:nvSpPr>
              <p:cNvPr id="20" name="Object 7">
                <a:extLst>
                  <a:ext uri="{FF2B5EF4-FFF2-40B4-BE49-F238E27FC236}">
                    <a16:creationId xmlns:a16="http://schemas.microsoft.com/office/drawing/2014/main" id="{40D0E142-2228-6395-B85F-F8E206763AB0}"/>
                  </a:ext>
                </a:extLst>
              </p:cNvPr>
              <p:cNvSpPr txBox="1">
                <a:spLocks noRot="1" noChangeAspect="1" noMove="1" noResize="1" noEditPoints="1" noAdjustHandles="1" noChangeArrowheads="1" noChangeShapeType="1" noTextEdit="1"/>
              </p:cNvSpPr>
              <p:nvPr/>
            </p:nvSpPr>
            <p:spPr bwMode="auto">
              <a:xfrm>
                <a:off x="4156694" y="5383821"/>
                <a:ext cx="2520354" cy="488950"/>
              </a:xfrm>
              <a:prstGeom prst="rect">
                <a:avLst/>
              </a:prstGeom>
              <a:blipFill>
                <a:blip r:embed="rId8"/>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46F2649-057D-B4A8-76CC-F3B7BAFF52BD}"/>
                  </a:ext>
                </a:extLst>
              </p:cNvPr>
              <p:cNvSpPr txBox="1"/>
              <p:nvPr/>
            </p:nvSpPr>
            <p:spPr>
              <a:xfrm>
                <a:off x="3635896" y="1902495"/>
                <a:ext cx="4660640" cy="369332"/>
              </a:xfrm>
              <a:prstGeom prst="rect">
                <a:avLst/>
              </a:prstGeom>
              <a:noFill/>
            </p:spPr>
            <p:txBody>
              <a:bodyPr wrap="square">
                <a:spAutoFit/>
              </a:bodyPr>
              <a:lstStyle/>
              <a:p>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𝐻</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a14:m>
                <a:r>
                  <a:rPr lang="en-US" altLang="zh-CN" dirty="0"/>
                  <a:t>: </a:t>
                </a:r>
                <a:r>
                  <a:rPr lang="zh-CN" altLang="en-US" dirty="0"/>
                  <a:t>游标卡尺的仪器误差对测量的影响</a:t>
                </a:r>
              </a:p>
            </p:txBody>
          </p:sp>
        </mc:Choice>
        <mc:Fallback xmlns="">
          <p:sp>
            <p:nvSpPr>
              <p:cNvPr id="2" name="文本框 1">
                <a:extLst>
                  <a:ext uri="{FF2B5EF4-FFF2-40B4-BE49-F238E27FC236}">
                    <a16:creationId xmlns:a16="http://schemas.microsoft.com/office/drawing/2014/main" id="{E46F2649-057D-B4A8-76CC-F3B7BAFF52BD}"/>
                  </a:ext>
                </a:extLst>
              </p:cNvPr>
              <p:cNvSpPr txBox="1">
                <a:spLocks noRot="1" noChangeAspect="1" noMove="1" noResize="1" noEditPoints="1" noAdjustHandles="1" noChangeArrowheads="1" noChangeShapeType="1" noTextEdit="1"/>
              </p:cNvSpPr>
              <p:nvPr/>
            </p:nvSpPr>
            <p:spPr>
              <a:xfrm>
                <a:off x="3635896" y="1902495"/>
                <a:ext cx="4660640" cy="369332"/>
              </a:xfrm>
              <a:prstGeom prst="rect">
                <a:avLst/>
              </a:prstGeom>
              <a:blipFill>
                <a:blip r:embed="rId9"/>
                <a:stretch>
                  <a:fillRect t="-11475" b="-26230"/>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DAAA50E5-C510-32B7-BA78-B21C6159F988}"/>
              </a:ext>
            </a:extLst>
          </p:cNvPr>
          <p:cNvSpPr txBox="1"/>
          <p:nvPr/>
        </p:nvSpPr>
        <p:spPr>
          <a:xfrm>
            <a:off x="6876256" y="3841144"/>
            <a:ext cx="2114599" cy="369332"/>
          </a:xfrm>
          <a:prstGeom prst="rect">
            <a:avLst/>
          </a:prstGeom>
          <a:noFill/>
        </p:spPr>
        <p:txBody>
          <a:bodyPr wrap="square">
            <a:spAutoFit/>
          </a:bodyPr>
          <a:lstStyle/>
          <a:p>
            <a:r>
              <a:rPr lang="zh-CN" altLang="en-US" dirty="0"/>
              <a:t>均匀（矩形）分布</a:t>
            </a:r>
          </a:p>
        </p:txBody>
      </p:sp>
    </p:spTree>
    <p:extLst>
      <p:ext uri="{BB962C8B-B14F-4D97-AF65-F5344CB8AC3E}">
        <p14:creationId xmlns:p14="http://schemas.microsoft.com/office/powerpoint/2010/main" val="3213923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65657-CCE2-07FA-7CC7-83641756F012}"/>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376BADB3-874A-69DD-8732-457711C0F6C7}"/>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E2A1C055-BE79-D00B-E3A5-93987210956E}"/>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FDCD674B-CAAB-A3EE-24EA-8D781607E910}"/>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8E1C1978-2A4F-DA0D-E855-A583E589D005}"/>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E7DCA5A3-70A7-FBD9-B716-FAD8253C8B93}"/>
              </a:ext>
            </a:extLst>
          </p:cNvPr>
          <p:cNvSpPr/>
          <p:nvPr/>
        </p:nvSpPr>
        <p:spPr>
          <a:xfrm>
            <a:off x="323528" y="134724"/>
            <a:ext cx="5594801" cy="499176"/>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5B9BD5"/>
                </a:solidFill>
                <a:effectLst/>
                <a:uLnTx/>
                <a:uFillTx/>
                <a:latin typeface="宋体" panose="02010600030101010101" pitchFamily="2" charset="-122"/>
                <a:ea typeface="宋体" panose="02010600030101010101" pitchFamily="2" charset="-122"/>
                <a:cs typeface="+mn-cs"/>
              </a:rPr>
              <a:t>计算实例：求质量的标准不确定度</a:t>
            </a:r>
          </a:p>
        </p:txBody>
      </p:sp>
      <mc:AlternateContent xmlns:mc="http://schemas.openxmlformats.org/markup-compatibility/2006" xmlns:a14="http://schemas.microsoft.com/office/drawing/2010/main">
        <mc:Choice Requires="a14">
          <p:sp>
            <p:nvSpPr>
              <p:cNvPr id="13" name="Object 29">
                <a:extLst>
                  <a:ext uri="{FF2B5EF4-FFF2-40B4-BE49-F238E27FC236}">
                    <a16:creationId xmlns:a16="http://schemas.microsoft.com/office/drawing/2014/main" id="{CF5BD3BE-AFD4-6B69-FF7C-7919E5E03EF6}"/>
                  </a:ext>
                </a:extLst>
              </p:cNvPr>
              <p:cNvSpPr txBox="1"/>
              <p:nvPr/>
            </p:nvSpPr>
            <p:spPr bwMode="auto">
              <a:xfrm>
                <a:off x="795893" y="2624127"/>
                <a:ext cx="2486025" cy="457200"/>
              </a:xfrm>
              <a:prstGeom prst="rect">
                <a:avLst/>
              </a:prstGeom>
              <a:noFill/>
              <a:ln>
                <a:noFill/>
              </a:ln>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bar>
                        <m:barPr>
                          <m:pos m:val="top"/>
                          <m:ctrlP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bar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ba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14</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00 </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oMath>
                  </m:oMathPara>
                </a14:m>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mc:Choice>
        <mc:Fallback xmlns="">
          <p:sp>
            <p:nvSpPr>
              <p:cNvPr id="13" name="Object 29">
                <a:extLst>
                  <a:ext uri="{FF2B5EF4-FFF2-40B4-BE49-F238E27FC236}">
                    <a16:creationId xmlns:a16="http://schemas.microsoft.com/office/drawing/2014/main" id="{CF5BD3BE-AFD4-6B69-FF7C-7919E5E03EF6}"/>
                  </a:ext>
                </a:extLst>
              </p:cNvPr>
              <p:cNvSpPr txBox="1">
                <a:spLocks noRot="1" noChangeAspect="1" noMove="1" noResize="1" noEditPoints="1" noAdjustHandles="1" noChangeArrowheads="1" noChangeShapeType="1" noTextEdit="1"/>
              </p:cNvSpPr>
              <p:nvPr/>
            </p:nvSpPr>
            <p:spPr bwMode="auto">
              <a:xfrm>
                <a:off x="795893" y="2624127"/>
                <a:ext cx="2486025" cy="457200"/>
              </a:xfrm>
              <a:prstGeom prst="rect">
                <a:avLst/>
              </a:prstGeom>
              <a:blipFill>
                <a:blip r:embed="rId2"/>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Object 30">
                <a:extLst>
                  <a:ext uri="{FF2B5EF4-FFF2-40B4-BE49-F238E27FC236}">
                    <a16:creationId xmlns:a16="http://schemas.microsoft.com/office/drawing/2014/main" id="{7C6F107D-311A-7813-6754-E6DE22684EBF}"/>
                  </a:ext>
                </a:extLst>
              </p:cNvPr>
              <p:cNvSpPr txBox="1"/>
              <p:nvPr/>
            </p:nvSpPr>
            <p:spPr bwMode="auto">
              <a:xfrm>
                <a:off x="3330888" y="2433627"/>
                <a:ext cx="3234298" cy="838200"/>
              </a:xfrm>
              <a:prstGeom prst="rect">
                <a:avLst/>
              </a:prstGeom>
              <a:noFill/>
              <a:ln>
                <a:noFill/>
              </a:ln>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bar>
                            <m:barPr>
                              <m:pos m:val="top"/>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bar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bar>
                        </m:sub>
                      </m:s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0.0044</m:t>
                          </m:r>
                        </m:num>
                        <m:den>
                          <m:rad>
                            <m:radPr>
                              <m:degHide m:val="on"/>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radPr>
                            <m:deg/>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rad>
                        </m:den>
                      </m:f>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=0.00</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44 </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oMath>
                  </m:oMathPara>
                </a14:m>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mc:Choice>
        <mc:Fallback xmlns="">
          <p:sp>
            <p:nvSpPr>
              <p:cNvPr id="14" name="Object 30">
                <a:extLst>
                  <a:ext uri="{FF2B5EF4-FFF2-40B4-BE49-F238E27FC236}">
                    <a16:creationId xmlns:a16="http://schemas.microsoft.com/office/drawing/2014/main" id="{7C6F107D-311A-7813-6754-E6DE22684EBF}"/>
                  </a:ext>
                </a:extLst>
              </p:cNvPr>
              <p:cNvSpPr txBox="1">
                <a:spLocks noRot="1" noChangeAspect="1" noMove="1" noResize="1" noEditPoints="1" noAdjustHandles="1" noChangeArrowheads="1" noChangeShapeType="1" noTextEdit="1"/>
              </p:cNvSpPr>
              <p:nvPr/>
            </p:nvSpPr>
            <p:spPr bwMode="auto">
              <a:xfrm>
                <a:off x="3330888" y="2433627"/>
                <a:ext cx="3234298" cy="838200"/>
              </a:xfrm>
              <a:prstGeom prst="rect">
                <a:avLst/>
              </a:prstGeom>
              <a:blipFill>
                <a:blip r:embed="rId3"/>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Object 42">
                <a:extLst>
                  <a:ext uri="{FF2B5EF4-FFF2-40B4-BE49-F238E27FC236}">
                    <a16:creationId xmlns:a16="http://schemas.microsoft.com/office/drawing/2014/main" id="{2D9F58C8-7A4F-D62C-9A54-AFAB31347EC4}"/>
                  </a:ext>
                </a:extLst>
              </p:cNvPr>
              <p:cNvSpPr txBox="1"/>
              <p:nvPr/>
            </p:nvSpPr>
            <p:spPr bwMode="auto">
              <a:xfrm>
                <a:off x="3427174" y="3632110"/>
                <a:ext cx="4318000" cy="787400"/>
              </a:xfrm>
              <a:prstGeom prst="rect">
                <a:avLst/>
              </a:prstGeom>
              <a:noFill/>
              <a:ln>
                <a:noFill/>
              </a:ln>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sub>
                      </m:s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m:rPr>
                                  <m:sty m:val="p"/>
                                </m:r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Δ</m:t>
                              </m:r>
                            </m:e>
                            <m: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仪</m:t>
                              </m:r>
                            </m:sub>
                          </m:sSub>
                        </m:num>
                        <m:den>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𝐶</m:t>
                          </m:r>
                        </m:den>
                      </m:f>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f>
                        <m:f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fPr>
                        <m:num>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0.0</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4</m:t>
                          </m:r>
                        </m:num>
                        <m:den>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den>
                      </m:f>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=0.01</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3 </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oMath>
                  </m:oMathPara>
                </a14:m>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mc:Choice>
        <mc:Fallback xmlns="">
          <p:sp>
            <p:nvSpPr>
              <p:cNvPr id="15" name="Object 42">
                <a:extLst>
                  <a:ext uri="{FF2B5EF4-FFF2-40B4-BE49-F238E27FC236}">
                    <a16:creationId xmlns:a16="http://schemas.microsoft.com/office/drawing/2014/main" id="{2D9F58C8-7A4F-D62C-9A54-AFAB31347EC4}"/>
                  </a:ext>
                </a:extLst>
              </p:cNvPr>
              <p:cNvSpPr txBox="1">
                <a:spLocks noRot="1" noChangeAspect="1" noMove="1" noResize="1" noEditPoints="1" noAdjustHandles="1" noChangeArrowheads="1" noChangeShapeType="1" noTextEdit="1"/>
              </p:cNvSpPr>
              <p:nvPr/>
            </p:nvSpPr>
            <p:spPr bwMode="auto">
              <a:xfrm>
                <a:off x="3427174" y="3632110"/>
                <a:ext cx="4318000" cy="787400"/>
              </a:xfrm>
              <a:prstGeom prst="rect">
                <a:avLst/>
              </a:prstGeom>
              <a:blipFill>
                <a:blip r:embed="rId4"/>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Object 43">
                <a:extLst>
                  <a:ext uri="{FF2B5EF4-FFF2-40B4-BE49-F238E27FC236}">
                    <a16:creationId xmlns:a16="http://schemas.microsoft.com/office/drawing/2014/main" id="{FC8AC961-3ECD-9626-BEB1-4935D3517131}"/>
                  </a:ext>
                </a:extLst>
              </p:cNvPr>
              <p:cNvSpPr txBox="1"/>
              <p:nvPr/>
            </p:nvSpPr>
            <p:spPr bwMode="auto">
              <a:xfrm>
                <a:off x="795893" y="4644753"/>
                <a:ext cx="3937000" cy="1857375"/>
              </a:xfrm>
              <a:prstGeom prst="rect">
                <a:avLst/>
              </a:prstGeom>
              <a:noFill/>
              <a:ln>
                <a:noFill/>
              </a:ln>
            </p:spPr>
            <p:txBody>
              <a:bodyPr>
                <a:norm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sub>
                      </m:s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ad>
                        <m:radPr>
                          <m:degHide m:val="on"/>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radPr>
                        <m:deg/>
                        <m:e>
                          <m:sSup>
                            <m:sSup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d>
                                <m:d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d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bar>
                                        <m:barPr>
                                          <m:pos m:val="top"/>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bar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bar>
                                    </m:sub>
                                  </m:sSub>
                                </m:e>
                              </m:d>
                            </m:e>
                            <m: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sub>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sub>
                                  </m:sSub>
                                </m:sub>
                              </m:s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e>
                            <m: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rad>
                    </m:oMath>
                    <m:oMath xmlns:m="http://schemas.openxmlformats.org/officeDocument/2006/math">
                      <m:m>
                        <m:mPr>
                          <m:plcHide m:val="on"/>
                          <m:mcs>
                            <m:mc>
                              <m:mcPr>
                                <m:count m:val="1"/>
                                <m:mcJc m:val="center"/>
                              </m:mcPr>
                            </m:mc>
                          </m:mcs>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mr>
                      </m:m>
                      <m:m>
                        <m:mPr>
                          <m:plcHide m:val="on"/>
                          <m:mcs>
                            <m:mc>
                              <m:mcPr>
                                <m:count m:val="1"/>
                                <m:mcJc m:val="center"/>
                              </m:mcPr>
                            </m:mc>
                          </m:mcs>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mr>
                      </m:m>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ad>
                        <m:radPr>
                          <m:degHide m:val="on"/>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radPr>
                        <m:deg/>
                        <m:e>
                          <m:sSup>
                            <m:sSup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0.0044</m:t>
                              </m:r>
                            </m:e>
                            <m: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sSup>
                            <m:sSup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p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0.01</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3</m:t>
                              </m:r>
                            </m:e>
                            <m:sup>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2</m:t>
                              </m:r>
                            </m:sup>
                          </m:sSup>
                        </m:e>
                      </m:rad>
                    </m:oMath>
                    <m:oMath xmlns:m="http://schemas.openxmlformats.org/officeDocument/2006/math">
                      <m:m>
                        <m:mPr>
                          <m:plcHide m:val="on"/>
                          <m:mcs>
                            <m:mc>
                              <m:mcPr>
                                <m:count m:val="1"/>
                                <m:mcJc m:val="center"/>
                              </m:mcPr>
                            </m:mc>
                          </m:mcs>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mr>
                      </m:m>
                      <m:m>
                        <m:mPr>
                          <m:plcHide m:val="on"/>
                          <m:mcs>
                            <m:mc>
                              <m:mcPr>
                                <m:count m:val="1"/>
                                <m:mcJc m:val="center"/>
                              </m:mcPr>
                            </m:mc>
                          </m:mcs>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mPr>
                        <m:mr>
                          <m:e/>
                        </m:mr>
                      </m:m>
                      <m:r>
                        <m:rPr>
                          <m:nor/>
                        </m:rPr>
                        <a:rPr kumimoji="0" lang="zh-CN" altLang="en-US" sz="1800" b="0" i="0" u="none" strike="noStrike" kern="1200" cap="none" spc="0" normalizeH="0" baseline="0" noProof="0">
                          <a:ln>
                            <a:noFill/>
                          </a:ln>
                          <a:solidFill>
                            <a:srgbClr val="000000"/>
                          </a:solidFill>
                          <a:effectLst/>
                          <a:uLnTx/>
                          <a:uFillTx/>
                          <a:latin typeface="Cambria Math" panose="02040503050406030204" pitchFamily="18" charset="0"/>
                          <a:ea typeface="宋体" panose="02010600030101010101" pitchFamily="2" charset="-122"/>
                          <a:cs typeface="+mn-cs"/>
                        </a:rPr>
                        <m:t>= </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0.0</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14 </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oMath>
                  </m:oMathPara>
                </a14:m>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mc:Choice>
        <mc:Fallback xmlns="">
          <p:sp>
            <p:nvSpPr>
              <p:cNvPr id="16" name="Object 43">
                <a:extLst>
                  <a:ext uri="{FF2B5EF4-FFF2-40B4-BE49-F238E27FC236}">
                    <a16:creationId xmlns:a16="http://schemas.microsoft.com/office/drawing/2014/main" id="{FC8AC961-3ECD-9626-BEB1-4935D3517131}"/>
                  </a:ext>
                </a:extLst>
              </p:cNvPr>
              <p:cNvSpPr txBox="1">
                <a:spLocks noRot="1" noChangeAspect="1" noMove="1" noResize="1" noEditPoints="1" noAdjustHandles="1" noChangeArrowheads="1" noChangeShapeType="1" noTextEdit="1"/>
              </p:cNvSpPr>
              <p:nvPr/>
            </p:nvSpPr>
            <p:spPr bwMode="auto">
              <a:xfrm>
                <a:off x="795893" y="4644753"/>
                <a:ext cx="3937000" cy="1857375"/>
              </a:xfrm>
              <a:prstGeom prst="rect">
                <a:avLst/>
              </a:prstGeom>
              <a:blipFill>
                <a:blip r:embed="rId5"/>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A6A35DE7-D222-F316-05CE-B9DB19C45F2C}"/>
                  </a:ext>
                </a:extLst>
              </p:cNvPr>
              <p:cNvSpPr txBox="1"/>
              <p:nvPr/>
            </p:nvSpPr>
            <p:spPr>
              <a:xfrm>
                <a:off x="1863068" y="1874878"/>
                <a:ext cx="15278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bar>
                        <m:barPr>
                          <m:pos m:val="top"/>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bar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bar>
                      <m:r>
                        <a:rPr kumimoji="0" lang="en-US" altLang="zh-CN" sz="18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17" name="文本框 16">
                <a:extLst>
                  <a:ext uri="{FF2B5EF4-FFF2-40B4-BE49-F238E27FC236}">
                    <a16:creationId xmlns:a16="http://schemas.microsoft.com/office/drawing/2014/main" id="{A6A35DE7-D222-F316-05CE-B9DB19C45F2C}"/>
                  </a:ext>
                </a:extLst>
              </p:cNvPr>
              <p:cNvSpPr txBox="1">
                <a:spLocks noRot="1" noChangeAspect="1" noMove="1" noResize="1" noEditPoints="1" noAdjustHandles="1" noChangeArrowheads="1" noChangeShapeType="1" noTextEdit="1"/>
              </p:cNvSpPr>
              <p:nvPr/>
            </p:nvSpPr>
            <p:spPr>
              <a:xfrm>
                <a:off x="1863068" y="1874878"/>
                <a:ext cx="1527854" cy="369332"/>
              </a:xfrm>
              <a:prstGeom prst="rect">
                <a:avLst/>
              </a:prstGeom>
              <a:blipFill>
                <a:blip r:embed="rId6"/>
                <a:stretch>
                  <a:fillRect b="-1667"/>
                </a:stretch>
              </a:blipFill>
            </p:spPr>
            <p:txBody>
              <a:bodyPr/>
              <a:lstStyle/>
              <a:p>
                <a:r>
                  <a:rPr lang="zh-CN" altLang="en-US">
                    <a:noFill/>
                  </a:rPr>
                  <a:t> </a:t>
                </a:r>
              </a:p>
            </p:txBody>
          </p:sp>
        </mc:Fallback>
      </mc:AlternateContent>
      <p:sp>
        <p:nvSpPr>
          <p:cNvPr id="18" name="文本框 17">
            <a:extLst>
              <a:ext uri="{FF2B5EF4-FFF2-40B4-BE49-F238E27FC236}">
                <a16:creationId xmlns:a16="http://schemas.microsoft.com/office/drawing/2014/main" id="{019F4317-C895-2A0C-F8BB-7C9ABC59A5A2}"/>
              </a:ext>
            </a:extLst>
          </p:cNvPr>
          <p:cNvSpPr txBox="1"/>
          <p:nvPr/>
        </p:nvSpPr>
        <p:spPr>
          <a:xfrm>
            <a:off x="376934" y="1874878"/>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测量模型：</a:t>
            </a:r>
          </a:p>
        </p:txBody>
      </p:sp>
      <mc:AlternateContent xmlns:mc="http://schemas.openxmlformats.org/markup-compatibility/2006" xmlns:a14="http://schemas.microsoft.com/office/drawing/2010/main">
        <mc:Choice Requires="a14">
          <p:sp>
            <p:nvSpPr>
              <p:cNvPr id="19" name="Object 29">
                <a:extLst>
                  <a:ext uri="{FF2B5EF4-FFF2-40B4-BE49-F238E27FC236}">
                    <a16:creationId xmlns:a16="http://schemas.microsoft.com/office/drawing/2014/main" id="{F72D98C2-C623-FF9C-7080-70196BAF07D0}"/>
                  </a:ext>
                </a:extLst>
              </p:cNvPr>
              <p:cNvSpPr txBox="1"/>
              <p:nvPr/>
            </p:nvSpPr>
            <p:spPr bwMode="auto">
              <a:xfrm>
                <a:off x="847004" y="3797210"/>
                <a:ext cx="2486025" cy="457200"/>
              </a:xfrm>
              <a:prstGeom prst="rect">
                <a:avLst/>
              </a:prstGeom>
              <a:noFill/>
              <a:ln>
                <a:noFill/>
              </a:ln>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cs typeface="+mn-cs"/>
                            </a:rPr>
                            <m:t>0</m:t>
                          </m:r>
                        </m:sub>
                      </m:sSub>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0 </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oMath>
                  </m:oMathPara>
                </a14:m>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mc:Choice>
        <mc:Fallback xmlns="">
          <p:sp>
            <p:nvSpPr>
              <p:cNvPr id="19" name="Object 29">
                <a:extLst>
                  <a:ext uri="{FF2B5EF4-FFF2-40B4-BE49-F238E27FC236}">
                    <a16:creationId xmlns:a16="http://schemas.microsoft.com/office/drawing/2014/main" id="{F72D98C2-C623-FF9C-7080-70196BAF07D0}"/>
                  </a:ext>
                </a:extLst>
              </p:cNvPr>
              <p:cNvSpPr txBox="1">
                <a:spLocks noRot="1" noChangeAspect="1" noMove="1" noResize="1" noEditPoints="1" noAdjustHandles="1" noChangeArrowheads="1" noChangeShapeType="1" noTextEdit="1"/>
              </p:cNvSpPr>
              <p:nvPr/>
            </p:nvSpPr>
            <p:spPr bwMode="auto">
              <a:xfrm>
                <a:off x="847004" y="3797210"/>
                <a:ext cx="2486025" cy="457200"/>
              </a:xfrm>
              <a:prstGeom prst="rect">
                <a:avLst/>
              </a:prstGeom>
              <a:blipFill>
                <a:blip r:embed="rId7"/>
                <a:stretch>
                  <a:fillRect/>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Object 7">
                <a:extLst>
                  <a:ext uri="{FF2B5EF4-FFF2-40B4-BE49-F238E27FC236}">
                    <a16:creationId xmlns:a16="http://schemas.microsoft.com/office/drawing/2014/main" id="{6AF15021-0A56-C8B4-A22C-EC460FBB08F6}"/>
                  </a:ext>
                </a:extLst>
              </p:cNvPr>
              <p:cNvSpPr txBox="1"/>
              <p:nvPr/>
            </p:nvSpPr>
            <p:spPr bwMode="auto">
              <a:xfrm>
                <a:off x="4156694" y="5383821"/>
                <a:ext cx="2520354" cy="488950"/>
              </a:xfrm>
              <a:prstGeom prst="rect">
                <a:avLst/>
              </a:prstGeom>
              <a:noFill/>
              <a:ln>
                <a:noFill/>
              </a:ln>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14</m:t>
                      </m:r>
                      <m:r>
                        <a:rPr kumimoji="0" lang="zh-CN" alt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0</m:t>
                      </m:r>
                      <m:d>
                        <m:d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dPr>
                        <m:e>
                          <m: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1</m:t>
                          </m:r>
                        </m:e>
                      </m:d>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 </m:t>
                      </m:r>
                      <m:r>
                        <m:rPr>
                          <m:sty m:val="p"/>
                        </m:rPr>
                        <a:rPr kumimoji="0" lang="en-US" altLang="zh-CN" sz="1800" b="0" i="0" u="none" strike="noStrike" kern="1200" cap="none" spc="0" normalizeH="0" baseline="0" noProof="0" smtClean="0">
                          <a:ln>
                            <a:noFill/>
                          </a:ln>
                          <a:solidFill>
                            <a:srgbClr val="000000"/>
                          </a:solidFill>
                          <a:effectLst/>
                          <a:uLnTx/>
                          <a:uFillTx/>
                          <a:latin typeface="Cambria Math" panose="02040503050406030204" pitchFamily="18" charset="0"/>
                          <a:cs typeface="+mn-cs"/>
                        </a:rPr>
                        <m:t>g</m:t>
                      </m:r>
                    </m:oMath>
                  </m:oMathPara>
                </a14:m>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mc:Choice>
        <mc:Fallback xmlns="">
          <p:sp>
            <p:nvSpPr>
              <p:cNvPr id="20" name="Object 7">
                <a:extLst>
                  <a:ext uri="{FF2B5EF4-FFF2-40B4-BE49-F238E27FC236}">
                    <a16:creationId xmlns:a16="http://schemas.microsoft.com/office/drawing/2014/main" id="{6AF15021-0A56-C8B4-A22C-EC460FBB08F6}"/>
                  </a:ext>
                </a:extLst>
              </p:cNvPr>
              <p:cNvSpPr txBox="1">
                <a:spLocks noRot="1" noChangeAspect="1" noMove="1" noResize="1" noEditPoints="1" noAdjustHandles="1" noChangeArrowheads="1" noChangeShapeType="1" noTextEdit="1"/>
              </p:cNvSpPr>
              <p:nvPr/>
            </p:nvSpPr>
            <p:spPr bwMode="auto">
              <a:xfrm>
                <a:off x="4156694" y="5383821"/>
                <a:ext cx="2520354" cy="488950"/>
              </a:xfrm>
              <a:prstGeom prst="rect">
                <a:avLst/>
              </a:prstGeom>
              <a:blipFill>
                <a:blip r:embed="rId8"/>
                <a:stretch>
                  <a:fillRect/>
                </a:stretch>
              </a:blipFill>
              <a:ln>
                <a:noFill/>
              </a:ln>
            </p:spPr>
            <p:txBody>
              <a:bodyPr/>
              <a:lstStyle/>
              <a:p>
                <a:r>
                  <a:rPr lang="zh-CN" altLang="en-US">
                    <a:noFill/>
                  </a:rPr>
                  <a:t> </a:t>
                </a:r>
              </a:p>
            </p:txBody>
          </p:sp>
        </mc:Fallback>
      </mc:AlternateContent>
      <p:graphicFrame>
        <p:nvGraphicFramePr>
          <p:cNvPr id="2" name="Group 6">
            <a:extLst>
              <a:ext uri="{FF2B5EF4-FFF2-40B4-BE49-F238E27FC236}">
                <a16:creationId xmlns:a16="http://schemas.microsoft.com/office/drawing/2014/main" id="{3809148F-4374-DAFA-E4C1-9E6C60CE6BC4}"/>
              </a:ext>
            </a:extLst>
          </p:cNvPr>
          <p:cNvGraphicFramePr>
            <a:graphicFrameLocks/>
          </p:cNvGraphicFramePr>
          <p:nvPr/>
        </p:nvGraphicFramePr>
        <p:xfrm>
          <a:off x="423132" y="957605"/>
          <a:ext cx="2175478" cy="469900"/>
        </p:xfrm>
        <a:graphic>
          <a:graphicData uri="http://schemas.openxmlformats.org/drawingml/2006/table">
            <a:tbl>
              <a:tblPr/>
              <a:tblGrid>
                <a:gridCol w="116736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3"/>
                    </a:ext>
                  </a:extLst>
                </a:gridCol>
              </a:tblGrid>
              <a:tr h="469900">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m</a:t>
                      </a:r>
                      <a:r>
                        <a:rPr kumimoji="0" lang="en-US" altLang="zh-CN" sz="2000" b="0" i="0" u="none" strike="noStrike" cap="none" normalizeH="0" baseline="0" dirty="0">
                          <a:ln>
                            <a:noFill/>
                          </a:ln>
                          <a:solidFill>
                            <a:schemeClr val="tx1"/>
                          </a:solidFill>
                          <a:effectLst/>
                          <a:latin typeface="Arial" charset="0"/>
                          <a:ea typeface="宋体" pitchFamily="2" charset="-122"/>
                        </a:rPr>
                        <a:t>/g</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BFFAFC5-331A-C0A3-911D-A31EDB43D6A3}"/>
                  </a:ext>
                </a:extLst>
              </p:cNvPr>
              <p:cNvSpPr txBox="1"/>
              <p:nvPr/>
            </p:nvSpPr>
            <p:spPr>
              <a:xfrm>
                <a:off x="3706497" y="1905656"/>
                <a:ext cx="46606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𝑚</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a14:m>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 </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天平的仪器误差对测量的影响</a:t>
                </a:r>
              </a:p>
            </p:txBody>
          </p:sp>
        </mc:Choice>
        <mc:Fallback xmlns="">
          <p:sp>
            <p:nvSpPr>
              <p:cNvPr id="4" name="文本框 3">
                <a:extLst>
                  <a:ext uri="{FF2B5EF4-FFF2-40B4-BE49-F238E27FC236}">
                    <a16:creationId xmlns:a16="http://schemas.microsoft.com/office/drawing/2014/main" id="{0BFFAFC5-331A-C0A3-911D-A31EDB43D6A3}"/>
                  </a:ext>
                </a:extLst>
              </p:cNvPr>
              <p:cNvSpPr txBox="1">
                <a:spLocks noRot="1" noChangeAspect="1" noMove="1" noResize="1" noEditPoints="1" noAdjustHandles="1" noChangeArrowheads="1" noChangeShapeType="1" noTextEdit="1"/>
              </p:cNvSpPr>
              <p:nvPr/>
            </p:nvSpPr>
            <p:spPr>
              <a:xfrm>
                <a:off x="3706497" y="1905656"/>
                <a:ext cx="4660640" cy="369332"/>
              </a:xfrm>
              <a:prstGeom prst="rect">
                <a:avLst/>
              </a:prstGeom>
              <a:blipFill>
                <a:blip r:embed="rId9"/>
                <a:stretch>
                  <a:fillRect t="-13333" b="-28333"/>
                </a:stretch>
              </a:blipFill>
            </p:spPr>
            <p:txBody>
              <a:bodyPr/>
              <a:lstStyle/>
              <a:p>
                <a:r>
                  <a:rPr lang="zh-CN" altLang="en-US">
                    <a:noFill/>
                  </a:rPr>
                  <a:t> </a:t>
                </a:r>
              </a:p>
            </p:txBody>
          </p:sp>
        </mc:Fallback>
      </mc:AlternateContent>
      <p:sp>
        <p:nvSpPr>
          <p:cNvPr id="5" name="文本框 14">
            <a:extLst>
              <a:ext uri="{FF2B5EF4-FFF2-40B4-BE49-F238E27FC236}">
                <a16:creationId xmlns:a16="http://schemas.microsoft.com/office/drawing/2014/main" id="{3DB62866-C5C8-7DD4-CBCC-F26B99057297}"/>
              </a:ext>
            </a:extLst>
          </p:cNvPr>
          <p:cNvSpPr txBox="1"/>
          <p:nvPr/>
        </p:nvSpPr>
        <p:spPr>
          <a:xfrm>
            <a:off x="6819486" y="3809042"/>
            <a:ext cx="1267135" cy="369332"/>
          </a:xfrm>
          <a:prstGeom prst="rect">
            <a:avLst/>
          </a:prstGeom>
          <a:noFill/>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正态分布</a:t>
            </a:r>
          </a:p>
        </p:txBody>
      </p:sp>
      <p:sp>
        <p:nvSpPr>
          <p:cNvPr id="6" name="文本框 5">
            <a:extLst>
              <a:ext uri="{FF2B5EF4-FFF2-40B4-BE49-F238E27FC236}">
                <a16:creationId xmlns:a16="http://schemas.microsoft.com/office/drawing/2014/main" id="{28E38250-CA73-B5B7-7174-665F57894BA4}"/>
              </a:ext>
            </a:extLst>
          </p:cNvPr>
          <p:cNvSpPr txBox="1"/>
          <p:nvPr/>
        </p:nvSpPr>
        <p:spPr>
          <a:xfrm>
            <a:off x="3213069" y="845976"/>
            <a:ext cx="5230452" cy="724109"/>
          </a:xfrm>
          <a:prstGeom prst="rect">
            <a:avLst/>
          </a:prstGeom>
          <a:noFill/>
        </p:spPr>
        <p:txBody>
          <a:bodyPr wrap="square" rtlCol="0">
            <a:spAutoFit/>
          </a:bodyPr>
          <a:lstStyle/>
          <a:p>
            <a:pPr marL="720000" marR="0" lvl="0" indent="-720000" algn="l" defTabSz="914400" rtl="0" eaLnBrk="0" fontAlgn="base" latinLnBrk="0" hangingPunct="0">
              <a:lnSpc>
                <a:spcPct val="120000"/>
              </a:lnSpc>
              <a:spcBef>
                <a:spcPct val="0"/>
              </a:spcBef>
              <a:spcAft>
                <a:spcPct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已知：预先对质量进行的</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25</a:t>
            </a:r>
            <a:r>
              <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次独立重复观测，其实验标准差为</a:t>
            </a:r>
            <a:r>
              <a:rPr kumimoji="0" lang="en-US" altLang="zh-CN"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0.0044 g</a:t>
            </a: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817734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5E2C3-0D50-67E1-5FF9-347FF2AAA370}"/>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6CDE1070-C8E3-5FCE-E96D-41CB080724B9}"/>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5B9A5DC2-B1B6-A868-6622-96B8574F54CE}"/>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E418A137-447F-B87F-FDE3-5D0CF9A552CD}"/>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1614ECD0-2172-EFEA-754A-D4A22DDCAA49}"/>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49CE4149-EE02-89AF-91E6-78FCA556EC33}"/>
              </a:ext>
            </a:extLst>
          </p:cNvPr>
          <p:cNvSpPr/>
          <p:nvPr/>
        </p:nvSpPr>
        <p:spPr>
          <a:xfrm>
            <a:off x="323528" y="134724"/>
            <a:ext cx="5594801" cy="499176"/>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lang="zh-CN" altLang="en-US" sz="2800" b="1" dirty="0">
                <a:solidFill>
                  <a:srgbClr val="5B9BD5"/>
                </a:solidFill>
                <a:latin typeface="宋体" panose="02010600030101010101" pitchFamily="2" charset="-122"/>
              </a:rPr>
              <a:t>计算实例：求密度的标准不确定度</a:t>
            </a:r>
            <a:endParaRPr lang="en-US" altLang="zh-CN" sz="2800" b="1" dirty="0">
              <a:solidFill>
                <a:srgbClr val="5B9BD5"/>
              </a:solidFill>
              <a:latin typeface="宋体" panose="02010600030101010101" pitchFamily="2" charset="-122"/>
            </a:endParaRPr>
          </a:p>
        </p:txBody>
      </p:sp>
      <p:sp>
        <p:nvSpPr>
          <p:cNvPr id="2" name="Text Box 2">
            <a:extLst>
              <a:ext uri="{FF2B5EF4-FFF2-40B4-BE49-F238E27FC236}">
                <a16:creationId xmlns:a16="http://schemas.microsoft.com/office/drawing/2014/main" id="{464033CC-5C97-8E4A-20A0-B59FBB15EBDA}"/>
              </a:ext>
            </a:extLst>
          </p:cNvPr>
          <p:cNvSpPr txBox="1">
            <a:spLocks noChangeArrowheads="1"/>
          </p:cNvSpPr>
          <p:nvPr/>
        </p:nvSpPr>
        <p:spPr bwMode="auto">
          <a:xfrm>
            <a:off x="5780415" y="1885325"/>
            <a:ext cx="26642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常数</a:t>
            </a:r>
            <a:r>
              <a:rPr kumimoji="0" lang="el-GR" altLang="zh-CN" sz="18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π</a:t>
            </a:r>
            <a:r>
              <a:rPr kumimoji="0" lang="zh-CN" altLang="en-US"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多取一位 ：</a:t>
            </a:r>
            <a:r>
              <a:rPr kumimoji="0" lang="en-US" altLang="zh-CN" sz="18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3.1416</a:t>
            </a:r>
          </a:p>
        </p:txBody>
      </p:sp>
      <mc:AlternateContent xmlns:mc="http://schemas.openxmlformats.org/markup-compatibility/2006" xmlns:a14="http://schemas.microsoft.com/office/drawing/2010/main">
        <mc:Choice Requires="a14">
          <p:sp>
            <p:nvSpPr>
              <p:cNvPr id="6" name="Object 8">
                <a:extLst>
                  <a:ext uri="{FF2B5EF4-FFF2-40B4-BE49-F238E27FC236}">
                    <a16:creationId xmlns:a16="http://schemas.microsoft.com/office/drawing/2014/main" id="{00C2BFA0-1A22-1A77-BD88-7EAE048F19BC}"/>
                  </a:ext>
                </a:extLst>
              </p:cNvPr>
              <p:cNvSpPr txBox="1"/>
              <p:nvPr/>
            </p:nvSpPr>
            <p:spPr bwMode="auto">
              <a:xfrm>
                <a:off x="404072" y="1248615"/>
                <a:ext cx="9066212" cy="7096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𝜌</m:t>
                      </m:r>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4</m:t>
                          </m:r>
                          <m:r>
                            <a:rPr lang="zh-CN" altLang="en-US" i="1">
                              <a:solidFill>
                                <a:srgbClr val="000000"/>
                              </a:solidFill>
                              <a:latin typeface="Cambria Math" panose="02040503050406030204" pitchFamily="18" charset="0"/>
                            </a:rPr>
                            <m:t>𝑚</m:t>
                          </m:r>
                        </m:num>
                        <m:den>
                          <m:r>
                            <a:rPr lang="zh-CN" altLang="en-US" i="1">
                              <a:solidFill>
                                <a:srgbClr val="000000"/>
                              </a:solidFill>
                              <a:latin typeface="Cambria Math" panose="02040503050406030204" pitchFamily="18" charset="0"/>
                            </a:rPr>
                            <m:t>𝜋</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𝐷</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𝐻</m:t>
                          </m:r>
                        </m:den>
                      </m:f>
                      <m:r>
                        <a:rPr lang="zh-CN" altLang="en-US" i="1">
                          <a:solidFill>
                            <a:srgbClr val="000000"/>
                          </a:solidFill>
                          <a:latin typeface="Cambria Math" panose="02040503050406030204" pitchFamily="18" charset="0"/>
                        </a:rPr>
                        <m:t>=</m:t>
                      </m:r>
                      <m:f>
                        <m:fPr>
                          <m:ctrlPr>
                            <a:rPr lang="zh-CN" altLang="en-US"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4×14.00</m:t>
                          </m:r>
                        </m:num>
                        <m:den>
                          <m:r>
                            <a:rPr lang="zh-CN" altLang="en-US" i="1">
                              <a:solidFill>
                                <a:srgbClr val="000000"/>
                              </a:solidFill>
                              <a:latin typeface="Cambria Math" panose="02040503050406030204" pitchFamily="18" charset="0"/>
                            </a:rPr>
                            <m:t>3.1416×10.49</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2</m:t>
                              </m:r>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×20.003</m:t>
                          </m:r>
                        </m:den>
                      </m:f>
                      <m:r>
                        <a:rPr lang="zh-CN" altLang="en-US" i="1">
                          <a:solidFill>
                            <a:srgbClr val="000000"/>
                          </a:solidFill>
                          <a:latin typeface="Cambria Math" panose="02040503050406030204" pitchFamily="18" charset="0"/>
                        </a:rPr>
                        <m:t>=8.094×1</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0</m:t>
                          </m:r>
                        </m:e>
                        <m:sup>
                          <m:r>
                            <a:rPr lang="zh-CN" altLang="en-US" i="1">
                              <a:solidFill>
                                <a:srgbClr val="000000"/>
                              </a:solidFill>
                              <a:latin typeface="Cambria Math" panose="02040503050406030204" pitchFamily="18" charset="0"/>
                            </a:rPr>
                            <m:t>−3</m:t>
                          </m:r>
                        </m:sup>
                      </m:sSup>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𝑚</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𝑚</m:t>
                                </m:r>
                              </m:e>
                              <m:sup>
                                <m:r>
                                  <a:rPr lang="zh-CN" altLang="en-US" i="1">
                                    <a:solidFill>
                                      <a:srgbClr val="000000"/>
                                    </a:solidFill>
                                    <a:latin typeface="Cambria Math" panose="02040503050406030204" pitchFamily="18" charset="0"/>
                                  </a:rPr>
                                  <m:t>3</m:t>
                                </m:r>
                              </m:sup>
                            </m:sSup>
                          </m:e>
                          <m:e>
                            <m:r>
                              <a:rPr lang="zh-CN" altLang="en-US" i="1">
                                <a:solidFill>
                                  <a:srgbClr val="000000"/>
                                </a:solidFill>
                                <a:latin typeface="Cambria Math" panose="02040503050406030204" pitchFamily="18" charset="0"/>
                              </a:rPr>
                              <m:t>=8.094</m:t>
                            </m:r>
                            <m:m>
                              <m:mPr>
                                <m:plcHide m:val="on"/>
                                <m:mcs>
                                  <m:mc>
                                    <m:mcPr>
                                      <m:count m:val="2"/>
                                      <m:mcJc m:val="center"/>
                                    </m:mcPr>
                                  </m:mc>
                                </m:mcs>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𝑐</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𝑚</m:t>
                                      </m:r>
                                    </m:e>
                                    <m:sup>
                                      <m:r>
                                        <a:rPr lang="zh-CN" altLang="en-US" i="1">
                                          <a:solidFill>
                                            <a:srgbClr val="000000"/>
                                          </a:solidFill>
                                          <a:latin typeface="Cambria Math" panose="02040503050406030204" pitchFamily="18" charset="0"/>
                                        </a:rPr>
                                        <m:t>3</m:t>
                                      </m:r>
                                    </m:sup>
                                  </m:sSup>
                                </m:e>
                                <m:e/>
                              </m:mr>
                            </m:m>
                          </m:e>
                        </m:mr>
                      </m:m>
                    </m:oMath>
                  </m:oMathPara>
                </a14:m>
                <a:endParaRPr lang="zh-CN" altLang="en-US" dirty="0"/>
              </a:p>
            </p:txBody>
          </p:sp>
        </mc:Choice>
        <mc:Fallback xmlns="">
          <p:sp>
            <p:nvSpPr>
              <p:cNvPr id="6" name="Object 8">
                <a:extLst>
                  <a:ext uri="{FF2B5EF4-FFF2-40B4-BE49-F238E27FC236}">
                    <a16:creationId xmlns:a16="http://schemas.microsoft.com/office/drawing/2014/main" id="{00C2BFA0-1A22-1A77-BD88-7EAE048F19BC}"/>
                  </a:ext>
                </a:extLst>
              </p:cNvPr>
              <p:cNvSpPr txBox="1">
                <a:spLocks noRot="1" noChangeAspect="1" noMove="1" noResize="1" noEditPoints="1" noAdjustHandles="1" noChangeArrowheads="1" noChangeShapeType="1" noTextEdit="1"/>
              </p:cNvSpPr>
              <p:nvPr/>
            </p:nvSpPr>
            <p:spPr bwMode="auto">
              <a:xfrm>
                <a:off x="404072" y="1248615"/>
                <a:ext cx="9066212" cy="709612"/>
              </a:xfrm>
              <a:prstGeom prst="rect">
                <a:avLst/>
              </a:prstGeom>
              <a:blipFill>
                <a:blip r:embed="rId2"/>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Object 10">
                <a:extLst>
                  <a:ext uri="{FF2B5EF4-FFF2-40B4-BE49-F238E27FC236}">
                    <a16:creationId xmlns:a16="http://schemas.microsoft.com/office/drawing/2014/main" id="{7EB8CCB7-7C32-9557-3511-5C39A4CD8B11}"/>
                  </a:ext>
                </a:extLst>
              </p:cNvPr>
              <p:cNvSpPr txBox="1"/>
              <p:nvPr/>
            </p:nvSpPr>
            <p:spPr bwMode="auto">
              <a:xfrm>
                <a:off x="401638" y="5674869"/>
                <a:ext cx="5024438" cy="5080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zh-CN" altLang="en-US" i="1" smtClean="0">
                          <a:solidFill>
                            <a:srgbClr val="000000"/>
                          </a:solidFill>
                          <a:latin typeface="Cambria Math" panose="02040503050406030204" pitchFamily="18" charset="0"/>
                        </a:rPr>
                        <m:t>𝜌</m:t>
                      </m:r>
                      <m:r>
                        <a:rPr lang="zh-CN" altLang="en-US" i="1" smtClean="0">
                          <a:solidFill>
                            <a:srgbClr val="000000"/>
                          </a:solidFill>
                          <a:latin typeface="Cambria Math" panose="02040503050406030204" pitchFamily="18" charset="0"/>
                        </a:rPr>
                        <m:t>=8.094(13) </m:t>
                      </m:r>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𝑐</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𝑚</m:t>
                          </m:r>
                        </m:e>
                        <m:sup>
                          <m:r>
                            <a:rPr lang="zh-CN" altLang="en-US" i="1">
                              <a:solidFill>
                                <a:srgbClr val="000000"/>
                              </a:solidFill>
                              <a:latin typeface="Cambria Math" panose="02040503050406030204" pitchFamily="18" charset="0"/>
                            </a:rPr>
                            <m:t>3</m:t>
                          </m:r>
                        </m:sup>
                      </m:sSup>
                    </m:oMath>
                  </m:oMathPara>
                </a14:m>
                <a:endParaRPr lang="zh-CN" altLang="en-US" dirty="0"/>
              </a:p>
            </p:txBody>
          </p:sp>
        </mc:Choice>
        <mc:Fallback xmlns="">
          <p:sp>
            <p:nvSpPr>
              <p:cNvPr id="8" name="Object 10">
                <a:extLst>
                  <a:ext uri="{FF2B5EF4-FFF2-40B4-BE49-F238E27FC236}">
                    <a16:creationId xmlns:a16="http://schemas.microsoft.com/office/drawing/2014/main" id="{7EB8CCB7-7C32-9557-3511-5C39A4CD8B11}"/>
                  </a:ext>
                </a:extLst>
              </p:cNvPr>
              <p:cNvSpPr txBox="1">
                <a:spLocks noRot="1" noChangeAspect="1" noMove="1" noResize="1" noEditPoints="1" noAdjustHandles="1" noChangeArrowheads="1" noChangeShapeType="1" noTextEdit="1"/>
              </p:cNvSpPr>
              <p:nvPr/>
            </p:nvSpPr>
            <p:spPr bwMode="auto">
              <a:xfrm>
                <a:off x="401638" y="5674869"/>
                <a:ext cx="5024438" cy="508000"/>
              </a:xfrm>
              <a:prstGeom prst="rect">
                <a:avLst/>
              </a:prstGeom>
              <a:blipFill>
                <a:blip r:embed="rId3"/>
                <a:stretch>
                  <a:fillRect/>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Object 43">
                <a:extLst>
                  <a:ext uri="{FF2B5EF4-FFF2-40B4-BE49-F238E27FC236}">
                    <a16:creationId xmlns:a16="http://schemas.microsoft.com/office/drawing/2014/main" id="{CCCFE3C1-38CE-4D45-EA4E-405E9C68A9D2}"/>
                  </a:ext>
                </a:extLst>
              </p:cNvPr>
              <p:cNvSpPr txBox="1"/>
              <p:nvPr/>
            </p:nvSpPr>
            <p:spPr bwMode="auto">
              <a:xfrm>
                <a:off x="401638" y="2181754"/>
                <a:ext cx="5378777" cy="3217919"/>
              </a:xfrm>
              <a:prstGeom prst="rect">
                <a:avLst/>
              </a:prstGeom>
              <a:noFill/>
              <a:ln>
                <a:noFill/>
              </a:ln>
            </p:spPr>
            <p:txBody>
              <a:bodyPr>
                <a:noAutofit/>
              </a:bodyPr>
              <a:lstStyle/>
              <a:p>
                <a:pPr marL="432000" indent="-457200">
                  <a:lnSpc>
                    <a:spcPct val="120000"/>
                  </a:lnSpc>
                </a:pPr>
                <a14:m>
                  <m:oMathPara xmlns:m="http://schemas.openxmlformats.org/officeDocument/2006/math">
                    <m:oMathParaPr>
                      <m:jc m:val="left"/>
                    </m:oMathParaPr>
                    <m:oMath xmlns:m="http://schemas.openxmlformats.org/officeDocument/2006/math">
                      <m:sSub>
                        <m:sSubPr>
                          <m:ctrlPr>
                            <a:rPr lang="zh-CN" altLang="en-US" i="1" smtClean="0">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zh-CN" altLang="en-US" i="1">
                              <a:solidFill>
                                <a:srgbClr val="000000"/>
                              </a:solidFill>
                              <a:latin typeface="Cambria Math" panose="02040503050406030204" pitchFamily="18" charset="0"/>
                            </a:rPr>
                            <m:t>𝜌</m:t>
                          </m:r>
                        </m:sub>
                      </m:sSub>
                      <m:r>
                        <a:rPr lang="zh-CN" altLang="en-US" i="1">
                          <a:solidFill>
                            <a:srgbClr val="000000"/>
                          </a:solidFill>
                          <a:latin typeface="Cambria Math" panose="02040503050406030204" pitchFamily="18" charset="0"/>
                        </a:rPr>
                        <m:t>=</m:t>
                      </m:r>
                      <m:rad>
                        <m:radPr>
                          <m:degHide m:val="on"/>
                          <m:ctrlPr>
                            <a:rPr lang="zh-CN" altLang="en-US" i="1">
                              <a:solidFill>
                                <a:srgbClr val="000000"/>
                              </a:solidFill>
                              <a:latin typeface="Cambria Math" panose="02040503050406030204" pitchFamily="18" charset="0"/>
                            </a:rPr>
                          </m:ctrlPr>
                        </m:radPr>
                        <m:deg/>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f>
                                    <m:fPr>
                                      <m:ctrlPr>
                                        <a:rPr lang="en-US" altLang="zh-CN" i="1" smtClean="0">
                                          <a:solidFill>
                                            <a:srgbClr val="000000"/>
                                          </a:solidFill>
                                          <a:latin typeface="Cambria Math" panose="02040503050406030204" pitchFamily="18" charset="0"/>
                                        </a:rPr>
                                      </m:ctrlPr>
                                    </m:fPr>
                                    <m:num>
                                      <m:r>
                                        <a:rPr lang="zh-CN" altLang="en-US"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𝑓</m:t>
                                      </m:r>
                                    </m:num>
                                    <m:den>
                                      <m:r>
                                        <a:rPr lang="zh-CN" altLang="en-US" i="1" smtClean="0">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𝐷</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b="0" i="1" smtClean="0">
                                          <a:solidFill>
                                            <a:srgbClr val="000000"/>
                                          </a:solidFill>
                                          <a:latin typeface="Cambria Math" panose="02040503050406030204" pitchFamily="18" charset="0"/>
                                        </a:rPr>
                                        <m:t>𝐷</m:t>
                                      </m:r>
                                    </m:sub>
                                  </m:sSub>
                                </m:e>
                              </m:d>
                            </m:e>
                            <m:sup>
                              <m:r>
                                <a:rPr lang="zh-CN" altLang="en-US" i="1">
                                  <a:solidFill>
                                    <a:srgbClr val="000000"/>
                                  </a:solidFill>
                                  <a:latin typeface="Cambria Math" panose="02040503050406030204" pitchFamily="18" charset="0"/>
                                </a:rPr>
                                <m:t>2</m:t>
                              </m:r>
                            </m:sup>
                          </m:sSup>
                          <m:r>
                            <a:rPr lang="en-US" altLang="zh-CN" b="0" i="1" smtClean="0">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𝑓</m:t>
                                      </m:r>
                                    </m:num>
                                    <m:den>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𝐻</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b="0" i="1" smtClean="0">
                                          <a:solidFill>
                                            <a:srgbClr val="000000"/>
                                          </a:solidFill>
                                          <a:latin typeface="Cambria Math" panose="02040503050406030204" pitchFamily="18" charset="0"/>
                                        </a:rPr>
                                        <m:t>𝐻</m:t>
                                      </m:r>
                                    </m:sub>
                                  </m:sSub>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𝑓</m:t>
                                      </m:r>
                                    </m:num>
                                    <m:den>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𝑚</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m:rPr>
                                          <m:sty m:val="p"/>
                                        </m:rPr>
                                        <a:rPr lang="en-US" altLang="zh-CN" i="1">
                                          <a:solidFill>
                                            <a:srgbClr val="000000"/>
                                          </a:solidFill>
                                          <a:latin typeface="Cambria Math" panose="02040503050406030204" pitchFamily="18" charset="0"/>
                                        </a:rPr>
                                        <m:t>m</m:t>
                                      </m:r>
                                    </m:sub>
                                  </m:sSub>
                                </m:e>
                              </m:d>
                            </m:e>
                            <m:sup>
                              <m:r>
                                <a:rPr lang="zh-CN" altLang="en-US" i="1">
                                  <a:solidFill>
                                    <a:srgbClr val="000000"/>
                                  </a:solidFill>
                                  <a:latin typeface="Cambria Math" panose="02040503050406030204" pitchFamily="18" charset="0"/>
                                </a:rPr>
                                <m:t>2</m:t>
                              </m:r>
                            </m:sup>
                          </m:sSup>
                        </m:e>
                      </m:rad>
                    </m:oMath>
                  </m:oMathPara>
                </a14:m>
                <a:br>
                  <a:rPr lang="zh-CN" altLang="en-US" i="1" dirty="0">
                    <a:solidFill>
                      <a:srgbClr val="000000"/>
                    </a:solidFill>
                    <a:latin typeface="Cambria Math" panose="02040503050406030204" pitchFamily="18" charset="0"/>
                  </a:rPr>
                </a:br>
                <a14:m>
                  <m:oMath xmlns:m="http://schemas.openxmlformats.org/officeDocument/2006/math">
                    <m:r>
                      <a:rPr lang="en-US" altLang="zh-CN" b="0" i="1" smtClean="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m:t>
                    </m:r>
                  </m:oMath>
                </a14:m>
                <a:r>
                  <a:rPr lang="zh-CN" altLang="en-US" dirty="0">
                    <a:solidFill>
                      <a:srgbClr val="000000"/>
                    </a:solidFill>
                  </a:rPr>
                  <a:t> </a:t>
                </a:r>
                <a14:m>
                  <m:oMath xmlns:m="http://schemas.openxmlformats.org/officeDocument/2006/math">
                    <m:rad>
                      <m:radPr>
                        <m:degHide m:val="on"/>
                        <m:ctrlPr>
                          <a:rPr lang="zh-CN" altLang="en-US" i="1">
                            <a:solidFill>
                              <a:srgbClr val="000000"/>
                            </a:solidFill>
                            <a:latin typeface="Cambria Math" panose="02040503050406030204" pitchFamily="18" charset="0"/>
                          </a:rPr>
                        </m:ctrlPr>
                      </m:radPr>
                      <m:deg/>
                      <m:e>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en-US" altLang="zh-CN" b="0" i="1" smtClean="0">
                                    <a:solidFill>
                                      <a:srgbClr val="000000"/>
                                    </a:solidFill>
                                    <a:latin typeface="Cambria Math" panose="02040503050406030204" pitchFamily="18" charset="0"/>
                                  </a:rPr>
                                  <m:t>2</m:t>
                                </m:r>
                                <m:r>
                                  <a:rPr lang="zh-CN" altLang="en-US" i="1">
                                    <a:solidFill>
                                      <a:srgbClr val="000000"/>
                                    </a:solidFill>
                                    <a:latin typeface="Cambria Math" panose="02040503050406030204" pitchFamily="18" charset="0"/>
                                  </a:rPr>
                                  <m:t>𝜌</m:t>
                                </m:r>
                                <m:f>
                                  <m:fPr>
                                    <m:ctrlPr>
                                      <a:rPr lang="en-US" altLang="zh-CN" i="1">
                                        <a:solidFill>
                                          <a:srgbClr val="000000"/>
                                        </a:solidFill>
                                        <a:latin typeface="Cambria Math" panose="02040503050406030204" pitchFamily="18" charset="0"/>
                                      </a:rPr>
                                    </m:ctrlPr>
                                  </m:fPr>
                                  <m:num>
                                    <m:r>
                                      <a:rPr lang="en-US" altLang="zh-CN" b="0" i="1" smtClean="0">
                                        <a:solidFill>
                                          <a:srgbClr val="000000"/>
                                        </a:solidFill>
                                        <a:latin typeface="Cambria Math" panose="02040503050406030204" pitchFamily="18" charset="0"/>
                                      </a:rPr>
                                      <m:t>1</m:t>
                                    </m:r>
                                  </m:num>
                                  <m:den>
                                    <m:r>
                                      <a:rPr lang="en-US" altLang="zh-CN" i="1">
                                        <a:solidFill>
                                          <a:srgbClr val="000000"/>
                                        </a:solidFill>
                                        <a:latin typeface="Cambria Math" panose="02040503050406030204" pitchFamily="18" charset="0"/>
                                      </a:rPr>
                                      <m:t>𝐷</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i="1">
                                        <a:solidFill>
                                          <a:srgbClr val="000000"/>
                                        </a:solidFill>
                                        <a:latin typeface="Cambria Math" panose="02040503050406030204" pitchFamily="18" charset="0"/>
                                      </a:rPr>
                                      <m:t>𝐷</m:t>
                                    </m:r>
                                  </m:sub>
                                </m:sSub>
                              </m:e>
                            </m:d>
                          </m:e>
                          <m:sup>
                            <m:r>
                              <a:rPr lang="zh-CN" altLang="en-US" i="1">
                                <a:solidFill>
                                  <a:srgbClr val="000000"/>
                                </a:solidFill>
                                <a:latin typeface="Cambria Math" panose="02040503050406030204" pitchFamily="18" charset="0"/>
                              </a:rPr>
                              <m:t>2</m:t>
                            </m:r>
                          </m:sup>
                        </m:sSup>
                        <m:r>
                          <a:rPr lang="en-US" altLang="zh-CN"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𝜌</m:t>
                                </m:r>
                                <m:f>
                                  <m:fPr>
                                    <m:ctrlPr>
                                      <a:rPr lang="en-US" altLang="zh-CN" i="1">
                                        <a:solidFill>
                                          <a:srgbClr val="000000"/>
                                        </a:solidFill>
                                        <a:latin typeface="Cambria Math" panose="02040503050406030204" pitchFamily="18" charset="0"/>
                                      </a:rPr>
                                    </m:ctrlPr>
                                  </m:fPr>
                                  <m:num>
                                    <m:r>
                                      <a:rPr lang="en-US" altLang="zh-CN" i="1">
                                        <a:solidFill>
                                          <a:srgbClr val="000000"/>
                                        </a:solidFill>
                                        <a:latin typeface="Cambria Math" panose="02040503050406030204" pitchFamily="18" charset="0"/>
                                      </a:rPr>
                                      <m:t>1</m:t>
                                    </m:r>
                                  </m:num>
                                  <m:den>
                                    <m:r>
                                      <a:rPr lang="en-US" altLang="zh-CN" b="0" i="1" smtClean="0">
                                        <a:solidFill>
                                          <a:srgbClr val="000000"/>
                                        </a:solidFill>
                                        <a:latin typeface="Cambria Math" panose="02040503050406030204" pitchFamily="18" charset="0"/>
                                      </a:rPr>
                                      <m:t>𝐻</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i="1">
                                        <a:solidFill>
                                          <a:srgbClr val="000000"/>
                                        </a:solidFill>
                                        <a:latin typeface="Cambria Math" panose="02040503050406030204" pitchFamily="18" charset="0"/>
                                      </a:rPr>
                                      <m:t>𝐻</m:t>
                                    </m:r>
                                  </m:sub>
                                </m:sSub>
                              </m:e>
                            </m:d>
                          </m:e>
                          <m:sup>
                            <m:r>
                              <a:rPr lang="zh-CN" altLang="en-US"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zh-CN" altLang="en-US" i="1">
                                <a:solidFill>
                                  <a:srgbClr val="000000"/>
                                </a:solidFill>
                                <a:latin typeface="Cambria Math" panose="02040503050406030204" pitchFamily="18" charset="0"/>
                              </a:rPr>
                            </m:ctrlPr>
                          </m:sSupPr>
                          <m:e>
                            <m:d>
                              <m:dPr>
                                <m:ctrlPr>
                                  <a:rPr lang="zh-CN" altLang="en-US" i="1">
                                    <a:solidFill>
                                      <a:srgbClr val="000000"/>
                                    </a:solidFill>
                                    <a:latin typeface="Cambria Math" panose="02040503050406030204" pitchFamily="18" charset="0"/>
                                  </a:rPr>
                                </m:ctrlPr>
                              </m:dPr>
                              <m:e>
                                <m:r>
                                  <a:rPr lang="zh-CN" altLang="en-US" i="1">
                                    <a:solidFill>
                                      <a:srgbClr val="000000"/>
                                    </a:solidFill>
                                    <a:latin typeface="Cambria Math" panose="02040503050406030204" pitchFamily="18" charset="0"/>
                                  </a:rPr>
                                  <m:t>𝜌</m:t>
                                </m:r>
                                <m:f>
                                  <m:fPr>
                                    <m:ctrlPr>
                                      <a:rPr lang="en-US" altLang="zh-CN" i="1">
                                        <a:solidFill>
                                          <a:srgbClr val="000000"/>
                                        </a:solidFill>
                                        <a:latin typeface="Cambria Math" panose="02040503050406030204" pitchFamily="18" charset="0"/>
                                      </a:rPr>
                                    </m:ctrlPr>
                                  </m:fPr>
                                  <m:num>
                                    <m:r>
                                      <a:rPr lang="en-US" altLang="zh-CN" i="1">
                                        <a:solidFill>
                                          <a:srgbClr val="000000"/>
                                        </a:solidFill>
                                        <a:latin typeface="Cambria Math" panose="02040503050406030204" pitchFamily="18" charset="0"/>
                                      </a:rPr>
                                      <m:t>1</m:t>
                                    </m:r>
                                  </m:num>
                                  <m:den>
                                    <m:r>
                                      <a:rPr lang="en-US" altLang="zh-CN" b="0" i="1" smtClean="0">
                                        <a:solidFill>
                                          <a:srgbClr val="000000"/>
                                        </a:solidFill>
                                        <a:latin typeface="Cambria Math" panose="02040503050406030204" pitchFamily="18" charset="0"/>
                                      </a:rPr>
                                      <m:t>𝑚</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m:rPr>
                                        <m:sty m:val="p"/>
                                      </m:rPr>
                                      <a:rPr lang="en-US" altLang="zh-CN" i="1">
                                        <a:solidFill>
                                          <a:srgbClr val="000000"/>
                                        </a:solidFill>
                                        <a:latin typeface="Cambria Math" panose="02040503050406030204" pitchFamily="18" charset="0"/>
                                      </a:rPr>
                                      <m:t>m</m:t>
                                    </m:r>
                                  </m:sub>
                                </m:sSub>
                              </m:e>
                            </m:d>
                          </m:e>
                          <m:sup>
                            <m:r>
                              <a:rPr lang="zh-CN" altLang="en-US" i="1">
                                <a:solidFill>
                                  <a:srgbClr val="000000"/>
                                </a:solidFill>
                                <a:latin typeface="Cambria Math" panose="02040503050406030204" pitchFamily="18" charset="0"/>
                              </a:rPr>
                              <m:t>2</m:t>
                            </m:r>
                          </m:sup>
                        </m:sSup>
                      </m:e>
                    </m:rad>
                  </m:oMath>
                </a14:m>
                <a:endParaRPr lang="en-US" altLang="zh-CN" i="1" dirty="0">
                  <a:solidFill>
                    <a:srgbClr val="000000"/>
                  </a:solidFill>
                  <a:latin typeface="Cambria Math" panose="02040503050406030204" pitchFamily="18" charset="0"/>
                </a:endParaRPr>
              </a:p>
              <a:p>
                <a:pPr marL="288000" indent="-288000">
                  <a:lnSpc>
                    <a:spcPct val="120000"/>
                  </a:lnSpc>
                </a:pPr>
                <a14:m>
                  <m:oMathPara xmlns:m="http://schemas.openxmlformats.org/officeDocument/2006/math">
                    <m:oMathParaPr>
                      <m:jc m:val="left"/>
                    </m:oMathParaPr>
                    <m:oMath xmlns:m="http://schemas.openxmlformats.org/officeDocument/2006/math">
                      <m:r>
                        <a:rPr lang="en-US" altLang="zh-CN" b="0" i="1" smtClean="0">
                          <a:solidFill>
                            <a:srgbClr val="000000"/>
                          </a:solidFill>
                          <a:latin typeface="Cambria Math" panose="02040503050406030204" pitchFamily="18" charset="0"/>
                        </a:rPr>
                        <m:t>=8.094 </m:t>
                      </m:r>
                      <m:r>
                        <m:rPr>
                          <m:sty m:val="p"/>
                        </m:rPr>
                        <a:rPr lang="en-US" altLang="zh-CN" b="0" i="0" smtClean="0">
                          <a:solidFill>
                            <a:srgbClr val="000000"/>
                          </a:solidFill>
                          <a:latin typeface="Cambria Math" panose="02040503050406030204" pitchFamily="18" charset="0"/>
                        </a:rPr>
                        <m:t>X</m:t>
                      </m:r>
                      <m:r>
                        <a:rPr lang="en-US" altLang="zh-CN" b="0" i="0" smtClean="0">
                          <a:solidFill>
                            <a:srgbClr val="000000"/>
                          </a:solidFill>
                          <a:latin typeface="Cambria Math" panose="02040503050406030204" pitchFamily="18" charset="0"/>
                        </a:rPr>
                        <m:t> </m:t>
                      </m:r>
                      <m:rad>
                        <m:radPr>
                          <m:degHide m:val="on"/>
                          <m:ctrlPr>
                            <a:rPr lang="zh-CN" altLang="en-US" i="1">
                              <a:solidFill>
                                <a:srgbClr val="000000"/>
                              </a:solidFill>
                              <a:latin typeface="Cambria Math" panose="02040503050406030204" pitchFamily="18" charset="0"/>
                            </a:rPr>
                          </m:ctrlPr>
                        </m:radPr>
                        <m:deg/>
                        <m:e>
                          <m:sSup>
                            <m:sSupPr>
                              <m:ctrlPr>
                                <a:rPr lang="en-US" altLang="zh-CN" i="1">
                                  <a:solidFill>
                                    <a:srgbClr val="000000"/>
                                  </a:solidFill>
                                  <a:latin typeface="Cambria Math" panose="02040503050406030204" pitchFamily="18" charset="0"/>
                                </a:rPr>
                              </m:ctrlPr>
                            </m:sSupPr>
                            <m:e>
                              <m:d>
                                <m:dPr>
                                  <m:ctrlPr>
                                    <a:rPr lang="en-US" altLang="zh-CN" i="1">
                                      <a:solidFill>
                                        <a:srgbClr val="000000"/>
                                      </a:solidFill>
                                      <a:latin typeface="Cambria Math" panose="02040503050406030204" pitchFamily="18" charset="0"/>
                                    </a:rPr>
                                  </m:ctrlPr>
                                </m:dPr>
                                <m:e>
                                  <m:r>
                                    <a:rPr lang="en-US" altLang="zh-CN" i="1">
                                      <a:solidFill>
                                        <a:srgbClr val="000000"/>
                                      </a:solidFill>
                                      <a:latin typeface="Cambria Math" panose="02040503050406030204" pitchFamily="18" charset="0"/>
                                    </a:rPr>
                                    <m:t>2</m:t>
                                  </m:r>
                                  <m:f>
                                    <m:fPr>
                                      <m:ctrlPr>
                                        <a:rPr lang="en-US" altLang="zh-CN" i="1">
                                          <a:solidFill>
                                            <a:srgbClr val="000000"/>
                                          </a:solidFill>
                                          <a:latin typeface="Cambria Math" panose="02040503050406030204" pitchFamily="18" charset="0"/>
                                        </a:rPr>
                                      </m:ctrlPr>
                                    </m:fPr>
                                    <m:num>
                                      <m:r>
                                        <a:rPr lang="en-US" altLang="zh-CN" i="1">
                                          <a:solidFill>
                                            <a:srgbClr val="000000"/>
                                          </a:solidFill>
                                          <a:latin typeface="Cambria Math" panose="02040503050406030204" pitchFamily="18" charset="0"/>
                                        </a:rPr>
                                        <m:t>0.00</m:t>
                                      </m:r>
                                      <m:r>
                                        <a:rPr lang="en-US" altLang="zh-CN" b="0" i="1" smtClean="0">
                                          <a:solidFill>
                                            <a:srgbClr val="000000"/>
                                          </a:solidFill>
                                          <a:latin typeface="Cambria Math" panose="02040503050406030204" pitchFamily="18" charset="0"/>
                                        </a:rPr>
                                        <m:t>7</m:t>
                                      </m:r>
                                    </m:num>
                                    <m:den>
                                      <m:r>
                                        <a:rPr lang="en-US" altLang="zh-CN" i="1">
                                          <a:solidFill>
                                            <a:srgbClr val="000000"/>
                                          </a:solidFill>
                                          <a:latin typeface="Cambria Math" panose="02040503050406030204" pitchFamily="18" charset="0"/>
                                        </a:rPr>
                                        <m:t>10.492</m:t>
                                      </m:r>
                                    </m:den>
                                  </m:f>
                                </m:e>
                              </m:d>
                            </m:e>
                            <m:sup>
                              <m:r>
                                <a:rPr lang="en-US" altLang="zh-CN" i="1">
                                  <a:solidFill>
                                    <a:srgbClr val="000000"/>
                                  </a:solidFill>
                                  <a:latin typeface="Cambria Math" panose="02040503050406030204" pitchFamily="18" charset="0"/>
                                </a:rPr>
                                <m:t>2</m:t>
                              </m:r>
                            </m:sup>
                          </m:sSup>
                          <m:r>
                            <a:rPr lang="zh-CN" altLang="en-US" i="1">
                              <a:solidFill>
                                <a:srgbClr val="000000"/>
                              </a:solidFill>
                              <a:latin typeface="Cambria Math" panose="02040503050406030204" pitchFamily="18" charset="0"/>
                            </a:rPr>
                            <m:t>+</m:t>
                          </m:r>
                          <m:sSup>
                            <m:sSupPr>
                              <m:ctrlPr>
                                <a:rPr lang="en-US" altLang="zh-CN" i="1">
                                  <a:solidFill>
                                    <a:srgbClr val="000000"/>
                                  </a:solidFill>
                                  <a:latin typeface="Cambria Math" panose="02040503050406030204" pitchFamily="18" charset="0"/>
                                </a:rPr>
                              </m:ctrlPr>
                            </m:sSupPr>
                            <m:e>
                              <m:d>
                                <m:dPr>
                                  <m:ctrlPr>
                                    <a:rPr lang="en-US" altLang="zh-CN"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r>
                                        <a:rPr lang="en-US" altLang="zh-CN" i="1">
                                          <a:solidFill>
                                            <a:srgbClr val="000000"/>
                                          </a:solidFill>
                                          <a:latin typeface="Cambria Math" panose="02040503050406030204" pitchFamily="18" charset="0"/>
                                        </a:rPr>
                                        <m:t>0.0</m:t>
                                      </m:r>
                                      <m:r>
                                        <a:rPr lang="en-US" altLang="zh-CN" b="0" i="1" smtClean="0">
                                          <a:solidFill>
                                            <a:srgbClr val="000000"/>
                                          </a:solidFill>
                                          <a:latin typeface="Cambria Math" panose="02040503050406030204" pitchFamily="18" charset="0"/>
                                        </a:rPr>
                                        <m:t>13</m:t>
                                      </m:r>
                                    </m:num>
                                    <m:den>
                                      <m:r>
                                        <a:rPr lang="en-US" altLang="zh-CN" b="0" i="1" smtClean="0">
                                          <a:solidFill>
                                            <a:srgbClr val="000000"/>
                                          </a:solidFill>
                                          <a:latin typeface="Cambria Math" panose="02040503050406030204" pitchFamily="18" charset="0"/>
                                        </a:rPr>
                                        <m:t>20.003</m:t>
                                      </m:r>
                                    </m:den>
                                  </m:f>
                                </m:e>
                              </m:d>
                            </m:e>
                            <m:sup>
                              <m:r>
                                <a:rPr lang="en-US" altLang="zh-CN" i="1">
                                  <a:solidFill>
                                    <a:srgbClr val="000000"/>
                                  </a:solidFill>
                                  <a:latin typeface="Cambria Math" panose="02040503050406030204" pitchFamily="18" charset="0"/>
                                </a:rPr>
                                <m:t>2</m:t>
                              </m:r>
                            </m:sup>
                          </m:sSup>
                          <m:r>
                            <a:rPr lang="en-US" altLang="zh-CN" b="0" i="1" smtClean="0">
                              <a:solidFill>
                                <a:srgbClr val="000000"/>
                              </a:solidFill>
                              <a:latin typeface="Cambria Math" panose="02040503050406030204" pitchFamily="18" charset="0"/>
                            </a:rPr>
                            <m:t>+</m:t>
                          </m:r>
                          <m:sSup>
                            <m:sSupPr>
                              <m:ctrlPr>
                                <a:rPr lang="en-US" altLang="zh-CN" i="1">
                                  <a:solidFill>
                                    <a:srgbClr val="000000"/>
                                  </a:solidFill>
                                  <a:latin typeface="Cambria Math" panose="02040503050406030204" pitchFamily="18" charset="0"/>
                                </a:rPr>
                              </m:ctrlPr>
                            </m:sSupPr>
                            <m:e>
                              <m:d>
                                <m:dPr>
                                  <m:ctrlPr>
                                    <a:rPr lang="en-US" altLang="zh-CN"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r>
                                        <a:rPr lang="en-US" altLang="zh-CN" i="1">
                                          <a:solidFill>
                                            <a:srgbClr val="000000"/>
                                          </a:solidFill>
                                          <a:latin typeface="Cambria Math" panose="02040503050406030204" pitchFamily="18" charset="0"/>
                                        </a:rPr>
                                        <m:t>0.01</m:t>
                                      </m:r>
                                    </m:num>
                                    <m:den>
                                      <m:r>
                                        <a:rPr lang="en-US" altLang="zh-CN" b="0" i="1" smtClean="0">
                                          <a:solidFill>
                                            <a:srgbClr val="000000"/>
                                          </a:solidFill>
                                          <a:latin typeface="Cambria Math" panose="02040503050406030204" pitchFamily="18" charset="0"/>
                                        </a:rPr>
                                        <m:t>14</m:t>
                                      </m:r>
                                      <m:r>
                                        <a:rPr lang="en-US" altLang="zh-CN" i="1">
                                          <a:solidFill>
                                            <a:srgbClr val="000000"/>
                                          </a:solidFill>
                                          <a:latin typeface="Cambria Math" panose="02040503050406030204" pitchFamily="18" charset="0"/>
                                        </a:rPr>
                                        <m:t>.00</m:t>
                                      </m:r>
                                    </m:den>
                                  </m:f>
                                </m:e>
                              </m:d>
                            </m:e>
                            <m:sup>
                              <m:r>
                                <a:rPr lang="en-US" altLang="zh-CN" i="1">
                                  <a:solidFill>
                                    <a:srgbClr val="000000"/>
                                  </a:solidFill>
                                  <a:latin typeface="Cambria Math" panose="02040503050406030204" pitchFamily="18" charset="0"/>
                                </a:rPr>
                                <m:t>2</m:t>
                              </m:r>
                            </m:sup>
                          </m:sSup>
                        </m:e>
                      </m:rad>
                    </m:oMath>
                    <m:oMath xmlns:m="http://schemas.openxmlformats.org/officeDocument/2006/math">
                      <m:r>
                        <m:rPr>
                          <m:nor/>
                        </m:rPr>
                        <a:rPr lang="zh-CN" altLang="en-US" i="0">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0.0</m:t>
                      </m:r>
                      <m:r>
                        <a:rPr lang="en-US" altLang="zh-CN" b="0" i="1" smtClean="0">
                          <a:solidFill>
                            <a:srgbClr val="000000"/>
                          </a:solidFill>
                          <a:latin typeface="Cambria Math" panose="02040503050406030204" pitchFamily="18" charset="0"/>
                        </a:rPr>
                        <m:t>13 </m:t>
                      </m:r>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𝑐</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𝑚</m:t>
                          </m:r>
                        </m:e>
                        <m:sup>
                          <m:r>
                            <a:rPr lang="zh-CN" altLang="en-US" i="1">
                              <a:solidFill>
                                <a:srgbClr val="000000"/>
                              </a:solidFill>
                              <a:latin typeface="Cambria Math" panose="02040503050406030204" pitchFamily="18" charset="0"/>
                            </a:rPr>
                            <m:t>3</m:t>
                          </m:r>
                        </m:sup>
                      </m:sSup>
                    </m:oMath>
                  </m:oMathPara>
                </a14:m>
                <a:endParaRPr lang="zh-CN" altLang="en-US" b="1" dirty="0"/>
              </a:p>
            </p:txBody>
          </p:sp>
        </mc:Choice>
        <mc:Fallback xmlns="">
          <p:sp>
            <p:nvSpPr>
              <p:cNvPr id="12" name="Object 43">
                <a:extLst>
                  <a:ext uri="{FF2B5EF4-FFF2-40B4-BE49-F238E27FC236}">
                    <a16:creationId xmlns:a16="http://schemas.microsoft.com/office/drawing/2014/main" id="{CCCFE3C1-38CE-4D45-EA4E-405E9C68A9D2}"/>
                  </a:ext>
                </a:extLst>
              </p:cNvPr>
              <p:cNvSpPr txBox="1">
                <a:spLocks noRot="1" noChangeAspect="1" noMove="1" noResize="1" noEditPoints="1" noAdjustHandles="1" noChangeArrowheads="1" noChangeShapeType="1" noTextEdit="1"/>
              </p:cNvSpPr>
              <p:nvPr/>
            </p:nvSpPr>
            <p:spPr bwMode="auto">
              <a:xfrm>
                <a:off x="401638" y="2181754"/>
                <a:ext cx="5378777" cy="3217919"/>
              </a:xfrm>
              <a:prstGeom prst="rect">
                <a:avLst/>
              </a:prstGeom>
              <a:blipFill>
                <a:blip r:embed="rId4"/>
                <a:stretch>
                  <a:fillRect/>
                </a:stretch>
              </a:blipFill>
              <a:ln>
                <a:noFill/>
              </a:ln>
            </p:spPr>
            <p:txBody>
              <a:bodyPr/>
              <a:lstStyle/>
              <a:p>
                <a:r>
                  <a:rPr lang="zh-CN" altLang="en-US">
                    <a:noFill/>
                  </a:rPr>
                  <a:t> </a:t>
                </a:r>
              </a:p>
            </p:txBody>
          </p:sp>
        </mc:Fallback>
      </mc:AlternateContent>
      <p:sp>
        <p:nvSpPr>
          <p:cNvPr id="19" name="文本框 18">
            <a:extLst>
              <a:ext uri="{FF2B5EF4-FFF2-40B4-BE49-F238E27FC236}">
                <a16:creationId xmlns:a16="http://schemas.microsoft.com/office/drawing/2014/main" id="{864174CD-A52F-990B-50FE-B461C511F666}"/>
              </a:ext>
            </a:extLst>
          </p:cNvPr>
          <p:cNvSpPr txBox="1"/>
          <p:nvPr/>
        </p:nvSpPr>
        <p:spPr>
          <a:xfrm>
            <a:off x="236122" y="800837"/>
            <a:ext cx="146706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测量模型：</a:t>
            </a:r>
          </a:p>
        </p:txBody>
      </p:sp>
    </p:spTree>
    <p:extLst>
      <p:ext uri="{BB962C8B-B14F-4D97-AF65-F5344CB8AC3E}">
        <p14:creationId xmlns:p14="http://schemas.microsoft.com/office/powerpoint/2010/main" val="966119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F78D4-A7E7-9894-DFA6-2095C75E20D0}"/>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4D40AB94-CA36-41A8-94EB-4A7A8A62B6D1}"/>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359A46A3-73F0-C386-F3B0-849C3BEED0A8}"/>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D28099C5-4A2A-8355-E285-FB6EE127B118}"/>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F93547ED-7D4A-763F-0BE5-FEE91579A9CC}"/>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EBC2A0E0-04A4-AFEF-B97F-5635EBEFD54D}"/>
              </a:ext>
            </a:extLst>
          </p:cNvPr>
          <p:cNvSpPr/>
          <p:nvPr/>
        </p:nvSpPr>
        <p:spPr>
          <a:xfrm>
            <a:off x="323528" y="134724"/>
            <a:ext cx="5594801" cy="499176"/>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lang="zh-CN" altLang="en-US" sz="2800" b="1" dirty="0">
                <a:solidFill>
                  <a:srgbClr val="5B9BD5"/>
                </a:solidFill>
                <a:latin typeface="宋体" panose="02010600030101010101" pitchFamily="2" charset="-122"/>
              </a:rPr>
              <a:t>计算实例：求密度的扩展不确定度</a:t>
            </a:r>
            <a:endParaRPr lang="en-US" altLang="zh-CN" sz="2800" b="1" dirty="0">
              <a:solidFill>
                <a:srgbClr val="5B9BD5"/>
              </a:solidFill>
              <a:latin typeface="宋体" panose="02010600030101010101" pitchFamily="2" charset="-122"/>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808F0B0-C73B-1D11-61DD-3ADE870B81A5}"/>
                  </a:ext>
                </a:extLst>
              </p:cNvPr>
              <p:cNvSpPr txBox="1"/>
              <p:nvPr/>
            </p:nvSpPr>
            <p:spPr>
              <a:xfrm>
                <a:off x="962602" y="1321344"/>
                <a:ext cx="3211168" cy="943913"/>
              </a:xfrm>
              <a:prstGeom prst="rect">
                <a:avLst/>
              </a:prstGeom>
              <a:noFill/>
            </p:spPr>
            <p:txBody>
              <a:bodyPr wrap="square">
                <a:spAutoFit/>
              </a:bodyPr>
              <a:lstStyle/>
              <a:p>
                <a:pPr lvl="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sSub>
                        <m:sSubPr>
                          <m:ctrlPr>
                            <a:rPr kumimoji="0" lang="zh-CN"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𝑣</m:t>
                          </m:r>
                        </m:e>
                        <m:sub>
                          <m:r>
                            <m:rPr>
                              <m:nor/>
                            </m:rPr>
                            <a:rPr kumimoji="0" lang="en-US" altLang="zh-CN" sz="1800" b="0" i="0" u="none" strike="noStrike" kern="1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m:t>eff</m:t>
                          </m:r>
                        </m:sub>
                      </m:sSub>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𝐷</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f>
                        <m:f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Sup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𝑢</m:t>
                              </m:r>
                            </m:e>
                            <m:sub>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𝐷</m:t>
                              </m:r>
                            </m:sub>
                            <m:sup>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bSup>
                        </m:num>
                        <m:den>
                          <m:f>
                            <m:f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fPr>
                            <m:num>
                              <m:sSup>
                                <m:sSup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bar>
                                        <m:barPr>
                                          <m:pos m:val="top"/>
                                          <m:ctrlPr>
                                            <a:rPr lang="zh-CN" altLang="en-US" i="1">
                                              <a:solidFill>
                                                <a:srgbClr val="000000"/>
                                              </a:solidFill>
                                              <a:latin typeface="Cambria Math" panose="02040503050406030204" pitchFamily="18" charset="0"/>
                                            </a:rPr>
                                          </m:ctrlPr>
                                        </m:barPr>
                                        <m:e>
                                          <m:r>
                                            <a:rPr lang="en-US" altLang="zh-CN" i="1">
                                              <a:solidFill>
                                                <a:srgbClr val="000000"/>
                                              </a:solidFill>
                                              <a:latin typeface="Cambria Math" panose="02040503050406030204" pitchFamily="18" charset="0"/>
                                            </a:rPr>
                                            <m:t>𝐷</m:t>
                                          </m:r>
                                        </m:e>
                                      </m:bar>
                                    </m:sub>
                                  </m:sSub>
                                </m:e>
                                <m:sup>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p>
                            </m:num>
                            <m:den>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6−1</m:t>
                              </m:r>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f>
                            <m:f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fPr>
                            <m:num>
                              <m:sSup>
                                <m:sSup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𝐷</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sub>
                                  </m:sSub>
                                </m:e>
                                <m:sup>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p>
                            </m:num>
                            <m:den>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en>
                          </m:f>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≈5</m:t>
                      </m:r>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4" name="文本框 3">
                <a:extLst>
                  <a:ext uri="{FF2B5EF4-FFF2-40B4-BE49-F238E27FC236}">
                    <a16:creationId xmlns:a16="http://schemas.microsoft.com/office/drawing/2014/main" id="{F808F0B0-C73B-1D11-61DD-3ADE870B81A5}"/>
                  </a:ext>
                </a:extLst>
              </p:cNvPr>
              <p:cNvSpPr txBox="1">
                <a:spLocks noRot="1" noChangeAspect="1" noMove="1" noResize="1" noEditPoints="1" noAdjustHandles="1" noChangeArrowheads="1" noChangeShapeType="1" noTextEdit="1"/>
              </p:cNvSpPr>
              <p:nvPr/>
            </p:nvSpPr>
            <p:spPr>
              <a:xfrm>
                <a:off x="962602" y="1321344"/>
                <a:ext cx="3211168" cy="943913"/>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3C199E3-642A-6621-C31A-D5D2AD498935}"/>
                  </a:ext>
                </a:extLst>
              </p:cNvPr>
              <p:cNvSpPr txBox="1"/>
              <p:nvPr/>
            </p:nvSpPr>
            <p:spPr>
              <a:xfrm>
                <a:off x="4970232" y="1427505"/>
                <a:ext cx="3211168" cy="943913"/>
              </a:xfrm>
              <a:prstGeom prst="rect">
                <a:avLst/>
              </a:prstGeom>
              <a:noFill/>
            </p:spPr>
            <p:txBody>
              <a:bodyPr wrap="square">
                <a:spAutoFit/>
              </a:bodyPr>
              <a:lstStyle/>
              <a:p>
                <a:pPr lvl="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sSub>
                        <m:sSubPr>
                          <m:ctrlPr>
                            <a:rPr kumimoji="0" lang="zh-CN"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𝑣</m:t>
                          </m:r>
                        </m:e>
                        <m:sub>
                          <m:r>
                            <m:rPr>
                              <m:nor/>
                            </m:rPr>
                            <a:rPr kumimoji="0" lang="en-US" altLang="zh-CN" sz="1800" b="0" i="0" u="none" strike="noStrike" kern="1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m:t>eff</m:t>
                          </m:r>
                        </m:sub>
                      </m:sSub>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𝐻</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f>
                        <m:f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Sup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𝑢</m:t>
                              </m:r>
                            </m:e>
                            <m:sub>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𝐻</m:t>
                              </m:r>
                            </m:sub>
                            <m:sup>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bSup>
                        </m:num>
                        <m:den>
                          <m:f>
                            <m:f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fPr>
                            <m:num>
                              <m:sSup>
                                <m:sSup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bar>
                                        <m:barPr>
                                          <m:pos m:val="top"/>
                                          <m:ctrlPr>
                                            <a:rPr lang="zh-CN" altLang="en-US" i="1">
                                              <a:solidFill>
                                                <a:srgbClr val="000000"/>
                                              </a:solidFill>
                                              <a:latin typeface="Cambria Math" panose="02040503050406030204" pitchFamily="18" charset="0"/>
                                            </a:rPr>
                                          </m:ctrlPr>
                                        </m:barPr>
                                        <m:e>
                                          <m:r>
                                            <a:rPr lang="en-US" altLang="zh-CN" b="0" i="1" smtClean="0">
                                              <a:solidFill>
                                                <a:srgbClr val="000000"/>
                                              </a:solidFill>
                                              <a:latin typeface="Cambria Math" panose="02040503050406030204" pitchFamily="18" charset="0"/>
                                            </a:rPr>
                                            <m:t>𝐻</m:t>
                                          </m:r>
                                        </m:e>
                                      </m:bar>
                                    </m:sub>
                                  </m:sSub>
                                </m:e>
                                <m:sup>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p>
                            </m:num>
                            <m:den>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6−1</m:t>
                              </m:r>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f>
                            <m:f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fPr>
                            <m:num>
                              <m:sSup>
                                <m:sSup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𝐻</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sub>
                                  </m:sSub>
                                </m:e>
                                <m:sup>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p>
                            </m:num>
                            <m:den>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en>
                          </m:f>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≈110</m:t>
                      </m:r>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5" name="文本框 4">
                <a:extLst>
                  <a:ext uri="{FF2B5EF4-FFF2-40B4-BE49-F238E27FC236}">
                    <a16:creationId xmlns:a16="http://schemas.microsoft.com/office/drawing/2014/main" id="{73C199E3-642A-6621-C31A-D5D2AD498935}"/>
                  </a:ext>
                </a:extLst>
              </p:cNvPr>
              <p:cNvSpPr txBox="1">
                <a:spLocks noRot="1" noChangeAspect="1" noMove="1" noResize="1" noEditPoints="1" noAdjustHandles="1" noChangeArrowheads="1" noChangeShapeType="1" noTextEdit="1"/>
              </p:cNvSpPr>
              <p:nvPr/>
            </p:nvSpPr>
            <p:spPr>
              <a:xfrm>
                <a:off x="4970232" y="1427505"/>
                <a:ext cx="3211168" cy="943913"/>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8DD27E4D-9E83-DC20-E843-CE44308BC565}"/>
                  </a:ext>
                </a:extLst>
              </p:cNvPr>
              <p:cNvSpPr txBox="1"/>
              <p:nvPr/>
            </p:nvSpPr>
            <p:spPr>
              <a:xfrm>
                <a:off x="931567" y="2269063"/>
                <a:ext cx="3398640" cy="943913"/>
              </a:xfrm>
              <a:prstGeom prst="rect">
                <a:avLst/>
              </a:prstGeom>
              <a:noFill/>
            </p:spPr>
            <p:txBody>
              <a:bodyPr wrap="square">
                <a:spAutoFit/>
              </a:bodyPr>
              <a:lstStyle/>
              <a:p>
                <a:pPr lvl="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sSub>
                        <m:sSubPr>
                          <m:ctrlPr>
                            <a:rPr kumimoji="0" lang="zh-CN"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𝑣</m:t>
                          </m:r>
                        </m:e>
                        <m:sub>
                          <m:r>
                            <m:rPr>
                              <m:nor/>
                            </m:rPr>
                            <a:rPr kumimoji="0" lang="en-US" altLang="zh-CN" sz="1800" b="0" i="0" u="none" strike="noStrike" kern="1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m:t>eff</m:t>
                          </m:r>
                        </m:sub>
                      </m:sSub>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𝑚</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f>
                        <m:f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Sup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𝑢</m:t>
                              </m:r>
                            </m:e>
                            <m:sub>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𝑚</m:t>
                              </m:r>
                            </m:sub>
                            <m:sup>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bSup>
                        </m:num>
                        <m:den>
                          <m:f>
                            <m:f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fPr>
                            <m:num>
                              <m:sSup>
                                <m:sSup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bar>
                                        <m:barPr>
                                          <m:pos m:val="top"/>
                                          <m:ctrlPr>
                                            <a:rPr lang="zh-CN" altLang="en-US" i="1">
                                              <a:solidFill>
                                                <a:srgbClr val="000000"/>
                                              </a:solidFill>
                                              <a:latin typeface="Cambria Math" panose="02040503050406030204" pitchFamily="18" charset="0"/>
                                            </a:rPr>
                                          </m:ctrlPr>
                                        </m:barPr>
                                        <m:e>
                                          <m:r>
                                            <a:rPr lang="en-US" altLang="zh-CN" b="0" i="1" smtClean="0">
                                              <a:solidFill>
                                                <a:srgbClr val="000000"/>
                                              </a:solidFill>
                                              <a:latin typeface="Cambria Math" panose="02040503050406030204" pitchFamily="18" charset="0"/>
                                            </a:rPr>
                                            <m:t>𝑚</m:t>
                                          </m:r>
                                        </m:e>
                                      </m:bar>
                                    </m:sub>
                                  </m:sSub>
                                </m:e>
                                <m:sup>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p>
                            </m:num>
                            <m:den>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5−1</m:t>
                              </m:r>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f>
                            <m:f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fPr>
                            <m:num>
                              <m:sSup>
                                <m:sSupPr>
                                  <m:ctrlP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ctrlPr>
                                </m:sSupPr>
                                <m:e>
                                  <m:sSub>
                                    <m:sSubPr>
                                      <m:ctrlPr>
                                        <a:rPr kumimoji="0" lang="zh-CN" alt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a:ln>
                                            <a:noFill/>
                                          </a:ln>
                                          <a:solidFill>
                                            <a:srgbClr val="000000"/>
                                          </a:solidFill>
                                          <a:effectLst/>
                                          <a:uLnTx/>
                                          <a:uFillTx/>
                                          <a:latin typeface="Cambria Math" panose="02040503050406030204" pitchFamily="18" charset="0"/>
                                          <a:cs typeface="+mn-cs"/>
                                        </a:rPr>
                                        <m:t>𝑢</m:t>
                                      </m:r>
                                    </m:e>
                                    <m:sub>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𝑚</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Sub>
                                    </m:sub>
                                  </m:sSub>
                                </m:e>
                                <m:sup>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p>
                            </m:num>
                            <m:den>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den>
                          </m:f>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0</m:t>
                      </m:r>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0</m:t>
                      </m:r>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p:sp>
            <p:nvSpPr>
              <p:cNvPr id="7" name="文本框 6">
                <a:extLst>
                  <a:ext uri="{FF2B5EF4-FFF2-40B4-BE49-F238E27FC236}">
                    <a16:creationId xmlns:a16="http://schemas.microsoft.com/office/drawing/2014/main" id="{8DD27E4D-9E83-DC20-E843-CE44308BC565}"/>
                  </a:ext>
                </a:extLst>
              </p:cNvPr>
              <p:cNvSpPr txBox="1">
                <a:spLocks noRot="1" noChangeAspect="1" noMove="1" noResize="1" noEditPoints="1" noAdjustHandles="1" noChangeArrowheads="1" noChangeShapeType="1" noTextEdit="1"/>
              </p:cNvSpPr>
              <p:nvPr/>
            </p:nvSpPr>
            <p:spPr>
              <a:xfrm>
                <a:off x="931567" y="2269063"/>
                <a:ext cx="3398640" cy="943913"/>
              </a:xfrm>
              <a:prstGeom prst="rect">
                <a:avLst/>
              </a:prstGeom>
              <a:blipFill>
                <a:blip r:embed="rId4"/>
                <a:stretch>
                  <a:fillRect/>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200F1DDC-7289-B640-A582-BFF9C66B1B94}"/>
              </a:ext>
            </a:extLst>
          </p:cNvPr>
          <p:cNvSpPr txBox="1"/>
          <p:nvPr/>
        </p:nvSpPr>
        <p:spPr>
          <a:xfrm>
            <a:off x="467544" y="875088"/>
            <a:ext cx="2492990" cy="369332"/>
          </a:xfrm>
          <a:prstGeom prst="rect">
            <a:avLst/>
          </a:prstGeom>
          <a:noFill/>
        </p:spPr>
        <p:txBody>
          <a:bodyPr wrap="none" rtlCol="0">
            <a:spAutoFit/>
          </a:bodyPr>
          <a:lstStyle/>
          <a:p>
            <a:r>
              <a:rPr lang="zh-CN" altLang="en-US" dirty="0"/>
              <a:t>各分量的有效自由度：</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5F09D58-B8E3-14B6-95EC-B992EB7C5889}"/>
                  </a:ext>
                </a:extLst>
              </p:cNvPr>
              <p:cNvSpPr txBox="1"/>
              <p:nvPr/>
            </p:nvSpPr>
            <p:spPr>
              <a:xfrm>
                <a:off x="323528" y="3637673"/>
                <a:ext cx="1933158" cy="369332"/>
              </a:xfrm>
              <a:prstGeom prst="rect">
                <a:avLst/>
              </a:prstGeom>
              <a:noFill/>
            </p:spPr>
            <p:txBody>
              <a:bodyPr wrap="none" rtlCol="0">
                <a:spAutoFit/>
              </a:bodyPr>
              <a:lstStyle/>
              <a:p>
                <a14:m>
                  <m:oMath xmlns:m="http://schemas.openxmlformats.org/officeDocument/2006/math">
                    <m:r>
                      <a:rPr lang="zh-CN" altLang="en-US" i="1" smtClean="0">
                        <a:solidFill>
                          <a:srgbClr val="000000"/>
                        </a:solidFill>
                        <a:latin typeface="Cambria Math" panose="02040503050406030204" pitchFamily="18" charset="0"/>
                      </a:rPr>
                      <m:t>𝜌</m:t>
                    </m:r>
                  </m:oMath>
                </a14:m>
                <a:r>
                  <a:rPr lang="zh-CN" altLang="en-US" dirty="0"/>
                  <a:t>的有效自由度：</a:t>
                </a:r>
              </a:p>
            </p:txBody>
          </p:sp>
        </mc:Choice>
        <mc:Fallback xmlns="">
          <p:sp>
            <p:nvSpPr>
              <p:cNvPr id="14" name="文本框 13">
                <a:extLst>
                  <a:ext uri="{FF2B5EF4-FFF2-40B4-BE49-F238E27FC236}">
                    <a16:creationId xmlns:a16="http://schemas.microsoft.com/office/drawing/2014/main" id="{05F09D58-B8E3-14B6-95EC-B992EB7C5889}"/>
                  </a:ext>
                </a:extLst>
              </p:cNvPr>
              <p:cNvSpPr txBox="1">
                <a:spLocks noRot="1" noChangeAspect="1" noMove="1" noResize="1" noEditPoints="1" noAdjustHandles="1" noChangeArrowheads="1" noChangeShapeType="1" noTextEdit="1"/>
              </p:cNvSpPr>
              <p:nvPr/>
            </p:nvSpPr>
            <p:spPr>
              <a:xfrm>
                <a:off x="323528" y="3637673"/>
                <a:ext cx="1933158" cy="369332"/>
              </a:xfrm>
              <a:prstGeom prst="rect">
                <a:avLst/>
              </a:prstGeom>
              <a:blipFill>
                <a:blip r:embed="rId5"/>
                <a:stretch>
                  <a:fillRect t="-13333" r="-2839"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F47C78CB-7D6C-D5E3-1F20-1F976C97C74C}"/>
                  </a:ext>
                </a:extLst>
              </p:cNvPr>
              <p:cNvSpPr txBox="1"/>
              <p:nvPr/>
            </p:nvSpPr>
            <p:spPr>
              <a:xfrm>
                <a:off x="2232192" y="3367598"/>
                <a:ext cx="6523985" cy="1247265"/>
              </a:xfrm>
              <a:prstGeom prst="rect">
                <a:avLst/>
              </a:prstGeom>
              <a:noFill/>
            </p:spPr>
            <p:txBody>
              <a:bodyPr wrap="square">
                <a:spAutoFit/>
              </a:bodyPr>
              <a:lstStyle/>
              <a:p>
                <a:pPr lvl="0" eaLnBrk="1" fontAlgn="auto" hangingPunct="1">
                  <a:spcBef>
                    <a:spcPts val="0"/>
                  </a:spcBef>
                  <a:spcAft>
                    <a:spcPts val="0"/>
                  </a:spcAft>
                  <a:defRPr/>
                </a:pPr>
                <a14:m>
                  <m:oMathPara xmlns:m="http://schemas.openxmlformats.org/officeDocument/2006/math">
                    <m:oMathParaPr>
                      <m:jc m:val="left"/>
                    </m:oMathParaPr>
                    <m:oMath xmlns:m="http://schemas.openxmlformats.org/officeDocument/2006/math">
                      <m:sSub>
                        <m:sSubPr>
                          <m:ctrlPr>
                            <a:rPr kumimoji="0" lang="zh-CN"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𝑣</m:t>
                          </m:r>
                        </m:e>
                        <m:sub>
                          <m:r>
                            <m:rPr>
                              <m:nor/>
                            </m:rPr>
                            <a:rPr kumimoji="0" lang="en-US" altLang="zh-CN" sz="1800" b="0" i="0" u="none" strike="noStrike" kern="1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Times New Roman" panose="02020603050405020304" pitchFamily="18" charset="0"/>
                            </a:rPr>
                            <m:t>eff</m:t>
                          </m:r>
                        </m:sub>
                      </m:sSub>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zh-CN" altLang="en-US" i="1">
                          <a:solidFill>
                            <a:srgbClr val="000000"/>
                          </a:solidFill>
                          <a:latin typeface="Cambria Math" panose="02040503050406030204" pitchFamily="18" charset="0"/>
                        </a:rPr>
                        <m:t>𝜌</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f>
                        <m:f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kumimoji="0" lang="zh-CN" altLang="zh-CN" sz="1800" b="0" i="1" u="none" strike="noStrike" kern="1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SupPr>
                            <m:e>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𝑢</m:t>
                              </m:r>
                            </m:e>
                            <m:sub>
                              <m:r>
                                <a:rPr lang="zh-CN" altLang="en-US" i="1">
                                  <a:solidFill>
                                    <a:srgbClr val="000000"/>
                                  </a:solidFill>
                                  <a:latin typeface="Cambria Math" panose="02040503050406030204" pitchFamily="18" charset="0"/>
                                </a:rPr>
                                <m:t>𝜌</m:t>
                              </m:r>
                            </m:sub>
                            <m:sup>
                              <m:r>
                                <a:rPr kumimoji="0" lang="en-US" altLang="zh-CN" sz="1800" b="0" i="1" u="none" strike="noStrike" kern="100" cap="none" spc="0" normalizeH="0" baseline="0" noProof="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4</m:t>
                              </m:r>
                            </m:sup>
                          </m:sSubSup>
                        </m:num>
                        <m:den>
                          <m:f>
                            <m:fPr>
                              <m:ctrlPr>
                                <a:rPr lang="en-US" altLang="zh-CN" i="1" kern="100">
                                  <a:solidFill>
                                    <a:prstClr val="black"/>
                                  </a:solidFill>
                                  <a:latin typeface="Cambria Math" panose="02040503050406030204" pitchFamily="18" charset="0"/>
                                  <a:cs typeface="Times New Roman" panose="02020603050405020304" pitchFamily="18" charset="0"/>
                                </a:rPr>
                              </m:ctrlPr>
                            </m:fPr>
                            <m:num>
                              <m:sSup>
                                <m:sSupPr>
                                  <m:ctrlPr>
                                    <a:rPr lang="en-US" altLang="zh-CN" i="1" kern="100">
                                      <a:solidFill>
                                        <a:prstClr val="black"/>
                                      </a:solidFill>
                                      <a:latin typeface="Cambria Math" panose="02040503050406030204" pitchFamily="18" charset="0"/>
                                      <a:cs typeface="Times New Roman" panose="02020603050405020304" pitchFamily="18" charset="0"/>
                                    </a:rPr>
                                  </m:ctrlPr>
                                </m:sSupPr>
                                <m:e>
                                  <m:d>
                                    <m:dPr>
                                      <m:ctrlPr>
                                        <a:rPr lang="zh-CN" altLang="en-US"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𝑓</m:t>
                                          </m:r>
                                        </m:num>
                                        <m:den>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𝐷</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i="1">
                                              <a:solidFill>
                                                <a:srgbClr val="000000"/>
                                              </a:solidFill>
                                              <a:latin typeface="Cambria Math" panose="02040503050406030204" pitchFamily="18" charset="0"/>
                                            </a:rPr>
                                            <m:t>𝐷</m:t>
                                          </m:r>
                                        </m:sub>
                                      </m:sSub>
                                    </m:e>
                                  </m:d>
                                </m:e>
                                <m:sup>
                                  <m:r>
                                    <a:rPr lang="en-US" altLang="zh-CN" i="1" kern="100">
                                      <a:solidFill>
                                        <a:prstClr val="black"/>
                                      </a:solidFill>
                                      <a:latin typeface="Cambria Math" panose="02040503050406030204" pitchFamily="18" charset="0"/>
                                      <a:cs typeface="Times New Roman" panose="02020603050405020304" pitchFamily="18" charset="0"/>
                                    </a:rPr>
                                    <m:t>4</m:t>
                                  </m:r>
                                </m:sup>
                              </m:sSup>
                            </m:num>
                            <m:den>
                              <m:r>
                                <a:rPr lang="en-US" altLang="zh-CN" i="1" kern="100">
                                  <a:solidFill>
                                    <a:prstClr val="black"/>
                                  </a:solidFill>
                                  <a:latin typeface="Cambria Math" panose="02040503050406030204" pitchFamily="18" charset="0"/>
                                  <a:cs typeface="Times New Roman" panose="02020603050405020304" pitchFamily="18" charset="0"/>
                                </a:rPr>
                                <m:t>𝑣</m:t>
                              </m:r>
                              <m:r>
                                <a:rPr lang="en-US" altLang="zh-CN" i="1" kern="10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i="1" kern="10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𝐷</m:t>
                              </m:r>
                              <m:r>
                                <a:rPr lang="en-US" altLang="zh-CN" i="1" kern="10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宋体" panose="02010600030101010101" pitchFamily="2" charset="-122"/>
                              <a:cs typeface="Times New Roman" panose="02020603050405020304" pitchFamily="18" charset="0"/>
                            </a:rPr>
                            <m:t>+</m:t>
                          </m:r>
                          <m:f>
                            <m:fPr>
                              <m:ctrlPr>
                                <a:rPr lang="en-US" altLang="zh-CN" i="1" kern="100">
                                  <a:solidFill>
                                    <a:prstClr val="black"/>
                                  </a:solidFill>
                                  <a:latin typeface="Cambria Math" panose="02040503050406030204" pitchFamily="18" charset="0"/>
                                  <a:cs typeface="Times New Roman" panose="02020603050405020304" pitchFamily="18" charset="0"/>
                                </a:rPr>
                              </m:ctrlPr>
                            </m:fPr>
                            <m:num>
                              <m:sSup>
                                <m:sSupPr>
                                  <m:ctrlPr>
                                    <a:rPr lang="en-US" altLang="zh-CN" i="1" kern="100">
                                      <a:solidFill>
                                        <a:prstClr val="black"/>
                                      </a:solidFill>
                                      <a:latin typeface="Cambria Math" panose="02040503050406030204" pitchFamily="18" charset="0"/>
                                      <a:cs typeface="Times New Roman" panose="02020603050405020304" pitchFamily="18" charset="0"/>
                                    </a:rPr>
                                  </m:ctrlPr>
                                </m:sSupPr>
                                <m:e>
                                  <m:d>
                                    <m:dPr>
                                      <m:ctrlPr>
                                        <a:rPr lang="zh-CN" altLang="en-US"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𝑓</m:t>
                                          </m:r>
                                        </m:num>
                                        <m:den>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𝐻</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b="0" i="1" smtClean="0">
                                              <a:solidFill>
                                                <a:srgbClr val="000000"/>
                                              </a:solidFill>
                                              <a:latin typeface="Cambria Math" panose="02040503050406030204" pitchFamily="18" charset="0"/>
                                            </a:rPr>
                                            <m:t>𝐻</m:t>
                                          </m:r>
                                        </m:sub>
                                      </m:sSub>
                                    </m:e>
                                  </m:d>
                                </m:e>
                                <m:sup>
                                  <m:r>
                                    <a:rPr lang="en-US" altLang="zh-CN" i="1" kern="100">
                                      <a:solidFill>
                                        <a:prstClr val="black"/>
                                      </a:solidFill>
                                      <a:latin typeface="Cambria Math" panose="02040503050406030204" pitchFamily="18" charset="0"/>
                                      <a:cs typeface="Times New Roman" panose="02020603050405020304" pitchFamily="18" charset="0"/>
                                    </a:rPr>
                                    <m:t>4</m:t>
                                  </m:r>
                                </m:sup>
                              </m:sSup>
                            </m:num>
                            <m:den>
                              <m:r>
                                <a:rPr lang="en-US" altLang="zh-CN" i="1" kern="100">
                                  <a:solidFill>
                                    <a:prstClr val="black"/>
                                  </a:solidFill>
                                  <a:latin typeface="Cambria Math" panose="02040503050406030204" pitchFamily="18" charset="0"/>
                                  <a:cs typeface="Times New Roman" panose="02020603050405020304" pitchFamily="18" charset="0"/>
                                </a:rPr>
                                <m:t>𝑣</m:t>
                              </m:r>
                              <m:r>
                                <a:rPr lang="en-US" altLang="zh-CN" i="1" kern="10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𝐻</m:t>
                              </m:r>
                              <m:r>
                                <a:rPr lang="en-US" altLang="zh-CN" i="1" kern="10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den>
                          </m:f>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i="1" kern="100">
                                  <a:solidFill>
                                    <a:prstClr val="black"/>
                                  </a:solidFill>
                                  <a:latin typeface="Cambria Math" panose="02040503050406030204" pitchFamily="18" charset="0"/>
                                  <a:cs typeface="Times New Roman" panose="02020603050405020304" pitchFamily="18" charset="0"/>
                                </a:rPr>
                              </m:ctrlPr>
                            </m:fPr>
                            <m:num>
                              <m:sSup>
                                <m:sSupPr>
                                  <m:ctrlPr>
                                    <a:rPr lang="en-US" altLang="zh-CN" i="1" kern="100">
                                      <a:solidFill>
                                        <a:prstClr val="black"/>
                                      </a:solidFill>
                                      <a:latin typeface="Cambria Math" panose="02040503050406030204" pitchFamily="18" charset="0"/>
                                      <a:cs typeface="Times New Roman" panose="02020603050405020304" pitchFamily="18" charset="0"/>
                                    </a:rPr>
                                  </m:ctrlPr>
                                </m:sSupPr>
                                <m:e>
                                  <m:d>
                                    <m:dPr>
                                      <m:ctrlPr>
                                        <a:rPr lang="zh-CN" altLang="en-US" i="1">
                                          <a:solidFill>
                                            <a:srgbClr val="000000"/>
                                          </a:solidFill>
                                          <a:latin typeface="Cambria Math" panose="02040503050406030204" pitchFamily="18" charset="0"/>
                                        </a:rPr>
                                      </m:ctrlPr>
                                    </m:dPr>
                                    <m:e>
                                      <m:f>
                                        <m:fPr>
                                          <m:ctrlPr>
                                            <a:rPr lang="en-US" altLang="zh-CN" i="1">
                                              <a:solidFill>
                                                <a:srgbClr val="000000"/>
                                              </a:solidFill>
                                              <a:latin typeface="Cambria Math" panose="02040503050406030204" pitchFamily="18" charset="0"/>
                                            </a:rPr>
                                          </m:ctrlPr>
                                        </m:fPr>
                                        <m:num>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𝑓</m:t>
                                          </m:r>
                                        </m:num>
                                        <m:den>
                                          <m:r>
                                            <a:rPr lang="zh-CN" altLang="en-US" i="1">
                                              <a:solidFill>
                                                <a:srgbClr val="000000"/>
                                              </a:solidFill>
                                              <a:latin typeface="Cambria Math" panose="02040503050406030204" pitchFamily="18" charset="0"/>
                                            </a:rPr>
                                            <m:t>𝜕</m:t>
                                          </m:r>
                                          <m:r>
                                            <a:rPr lang="en-US" altLang="zh-CN" b="0" i="1" smtClean="0">
                                              <a:solidFill>
                                                <a:srgbClr val="000000"/>
                                              </a:solidFill>
                                              <a:latin typeface="Cambria Math" panose="02040503050406030204" pitchFamily="18" charset="0"/>
                                            </a:rPr>
                                            <m:t>𝑚</m:t>
                                          </m:r>
                                        </m:den>
                                      </m:f>
                                      <m:sSub>
                                        <m:sSubPr>
                                          <m:ctrlPr>
                                            <a:rPr lang="zh-CN" altLang="en-US" i="1">
                                              <a:solidFill>
                                                <a:srgbClr val="000000"/>
                                              </a:solidFill>
                                              <a:latin typeface="Cambria Math" panose="02040503050406030204" pitchFamily="18" charset="0"/>
                                            </a:rPr>
                                          </m:ctrlPr>
                                        </m:sSubPr>
                                        <m:e>
                                          <m:r>
                                            <a:rPr lang="zh-CN" altLang="en-US" i="1">
                                              <a:solidFill>
                                                <a:srgbClr val="000000"/>
                                              </a:solidFill>
                                              <a:latin typeface="Cambria Math" panose="02040503050406030204" pitchFamily="18" charset="0"/>
                                            </a:rPr>
                                            <m:t>𝑢</m:t>
                                          </m:r>
                                        </m:e>
                                        <m:sub>
                                          <m:r>
                                            <a:rPr lang="en-US" altLang="zh-CN" b="0" i="1" smtClean="0">
                                              <a:solidFill>
                                                <a:srgbClr val="000000"/>
                                              </a:solidFill>
                                              <a:latin typeface="Cambria Math" panose="02040503050406030204" pitchFamily="18" charset="0"/>
                                            </a:rPr>
                                            <m:t>𝑚</m:t>
                                          </m:r>
                                        </m:sub>
                                      </m:sSub>
                                    </m:e>
                                  </m:d>
                                </m:e>
                                <m:sup>
                                  <m:r>
                                    <a:rPr lang="en-US" altLang="zh-CN" i="1" kern="100">
                                      <a:solidFill>
                                        <a:prstClr val="black"/>
                                      </a:solidFill>
                                      <a:latin typeface="Cambria Math" panose="02040503050406030204" pitchFamily="18" charset="0"/>
                                      <a:cs typeface="Times New Roman" panose="02020603050405020304" pitchFamily="18" charset="0"/>
                                    </a:rPr>
                                    <m:t>4</m:t>
                                  </m:r>
                                </m:sup>
                              </m:sSup>
                            </m:num>
                            <m:den>
                              <m:r>
                                <a:rPr lang="en-US" altLang="zh-CN" i="1" kern="100">
                                  <a:solidFill>
                                    <a:prstClr val="black"/>
                                  </a:solidFill>
                                  <a:latin typeface="Cambria Math" panose="02040503050406030204" pitchFamily="18" charset="0"/>
                                  <a:cs typeface="Times New Roman" panose="02020603050405020304" pitchFamily="18" charset="0"/>
                                </a:rPr>
                                <m:t>𝑣</m:t>
                              </m:r>
                              <m:r>
                                <a:rPr lang="en-US" altLang="zh-CN" i="1" kern="10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b="0" i="1" kern="100" smtClean="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𝑚</m:t>
                              </m:r>
                              <m:r>
                                <a:rPr lang="en-US" altLang="zh-CN" i="1" kern="100">
                                  <a:solidFill>
                                    <a:prstClr val="black"/>
                                  </a:solidFill>
                                  <a:latin typeface="Cambria Math" panose="02040503050406030204" pitchFamily="18" charset="0"/>
                                  <a:ea typeface="微软雅黑" panose="020B0503020204020204" pitchFamily="34" charset="-122"/>
                                  <a:cs typeface="Times New Roman" panose="02020603050405020304" pitchFamily="18" charset="0"/>
                                </a:rPr>
                                <m:t>)</m:t>
                              </m:r>
                            </m:den>
                          </m:f>
                        </m:den>
                      </m:f>
                      <m:r>
                        <a:rPr kumimoji="0" lang="en-US" altLang="zh-CN" sz="1800" b="0" i="1" u="none" strike="noStrike" kern="1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≈10</m:t>
                      </m:r>
                    </m:oMath>
                  </m:oMathPara>
                </a14:m>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mc:Choice>
        <mc:Fallback xmlns="">
          <p:sp>
            <p:nvSpPr>
              <p:cNvPr id="15" name="文本框 14">
                <a:extLst>
                  <a:ext uri="{FF2B5EF4-FFF2-40B4-BE49-F238E27FC236}">
                    <a16:creationId xmlns:a16="http://schemas.microsoft.com/office/drawing/2014/main" id="{F47C78CB-7D6C-D5E3-1F20-1F976C97C74C}"/>
                  </a:ext>
                </a:extLst>
              </p:cNvPr>
              <p:cNvSpPr txBox="1">
                <a:spLocks noRot="1" noChangeAspect="1" noMove="1" noResize="1" noEditPoints="1" noAdjustHandles="1" noChangeArrowheads="1" noChangeShapeType="1" noTextEdit="1"/>
              </p:cNvSpPr>
              <p:nvPr/>
            </p:nvSpPr>
            <p:spPr>
              <a:xfrm>
                <a:off x="2232192" y="3367598"/>
                <a:ext cx="6523985" cy="12472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51190AE0-50B3-25E4-D8A5-F8579A78AD98}"/>
                  </a:ext>
                </a:extLst>
              </p:cNvPr>
              <p:cNvSpPr txBox="1"/>
              <p:nvPr/>
            </p:nvSpPr>
            <p:spPr>
              <a:xfrm>
                <a:off x="2339752" y="4733322"/>
                <a:ext cx="20585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rPr>
                  <a:t>查表得</a:t>
                </a: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t> </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rPr>
                          <m:t>𝑘</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t>0.95</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t>=2.23</m:t>
                    </m:r>
                  </m:oMath>
                </a14:m>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ndParaRPr>
              </a:p>
            </p:txBody>
          </p:sp>
        </mc:Choice>
        <mc:Fallback xmlns="">
          <p:sp>
            <p:nvSpPr>
              <p:cNvPr id="16" name="文本框 15">
                <a:extLst>
                  <a:ext uri="{FF2B5EF4-FFF2-40B4-BE49-F238E27FC236}">
                    <a16:creationId xmlns:a16="http://schemas.microsoft.com/office/drawing/2014/main" id="{51190AE0-50B3-25E4-D8A5-F8579A78AD98}"/>
                  </a:ext>
                </a:extLst>
              </p:cNvPr>
              <p:cNvSpPr txBox="1">
                <a:spLocks noRot="1" noChangeAspect="1" noMove="1" noResize="1" noEditPoints="1" noAdjustHandles="1" noChangeArrowheads="1" noChangeShapeType="1" noTextEdit="1"/>
              </p:cNvSpPr>
              <p:nvPr/>
            </p:nvSpPr>
            <p:spPr>
              <a:xfrm>
                <a:off x="2339752" y="4733322"/>
                <a:ext cx="2058512" cy="369332"/>
              </a:xfrm>
              <a:prstGeom prst="rect">
                <a:avLst/>
              </a:prstGeom>
              <a:blipFill>
                <a:blip r:embed="rId7"/>
                <a:stretch>
                  <a:fillRect l="-2663" t="-11475" b="-213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365ED01B-AF1D-074F-0F07-9BC93E6856A6}"/>
                  </a:ext>
                </a:extLst>
              </p:cNvPr>
              <p:cNvSpPr txBox="1"/>
              <p:nvPr/>
            </p:nvSpPr>
            <p:spPr>
              <a:xfrm>
                <a:off x="464626" y="5336889"/>
                <a:ext cx="4991816" cy="399533"/>
              </a:xfrm>
              <a:prstGeom prst="rect">
                <a:avLst/>
              </a:prstGeom>
              <a:noFill/>
            </p:spPr>
            <p:txBody>
              <a:bodyPr wrap="none" rtlCol="0">
                <a:spAutoFit/>
              </a:bodyPr>
              <a:lstStyle/>
              <a:p>
                <a:pPr lvl="0" eaLnBrk="1" fontAlgn="auto" hangingPunct="1">
                  <a:spcBef>
                    <a:spcPts val="0"/>
                  </a:spcBef>
                  <a:spcAft>
                    <a:spcPts val="0"/>
                  </a:spcAft>
                  <a:defRPr/>
                </a:pPr>
                <a:r>
                  <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rPr>
                  <a:t>则扩展不确定度 </a:t>
                </a:r>
                <a14:m>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ctrlPr>
                      </m:sSub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t>𝑈</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t>0.95</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rPr>
                      <m:t>=</m:t>
                    </m:r>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rPr>
                        </m:ctrlPr>
                      </m:sSubPr>
                      <m:e>
                        <m:r>
                          <m:rPr>
                            <m:sty m:val="p"/>
                          </m:r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rPr>
                          <m:t>k</m:t>
                        </m:r>
                      </m:e>
                      <m:sub>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rPr>
                          <m:t>0.95</m:t>
                        </m:r>
                      </m:sub>
                    </m:sSub>
                    <m:sSub>
                      <m:sSubPr>
                        <m:ctrlP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rPr>
                        </m:ctrlPr>
                      </m:sSubPr>
                      <m:e>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rPr>
                          <m:t>𝑢</m:t>
                        </m:r>
                      </m:e>
                      <m:sub>
                        <m:r>
                          <a:rPr lang="zh-CN" altLang="en-US" i="1">
                            <a:solidFill>
                              <a:srgbClr val="000000"/>
                            </a:solidFill>
                            <a:latin typeface="Cambria Math" panose="02040503050406030204" pitchFamily="18" charset="0"/>
                          </a:rPr>
                          <m:t>𝜌</m:t>
                        </m:r>
                      </m:sub>
                    </m:s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≈0.029 </m:t>
                    </m:r>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𝑐</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𝑚</m:t>
                        </m:r>
                      </m:e>
                      <m:sup>
                        <m:r>
                          <a:rPr lang="zh-CN" altLang="en-US" i="1">
                            <a:solidFill>
                              <a:srgbClr val="000000"/>
                            </a:solidFill>
                            <a:latin typeface="Cambria Math" panose="02040503050406030204" pitchFamily="18" charset="0"/>
                          </a:rPr>
                          <m:t>3</m:t>
                        </m:r>
                      </m:sup>
                    </m:sSup>
                  </m:oMath>
                </a14:m>
                <a:endParaRPr kumimoji="0" lang="zh-CN" altLang="en-US" sz="1800" b="0" i="0" u="none" strike="noStrike" kern="1200" cap="none" spc="0" normalizeH="0" baseline="0" noProof="0" dirty="0">
                  <a:ln>
                    <a:noFill/>
                  </a:ln>
                  <a:solidFill>
                    <a:prstClr val="black"/>
                  </a:solidFill>
                  <a:effectLst/>
                  <a:uLnTx/>
                  <a:uFillTx/>
                  <a:latin typeface="宋体" panose="02010600030101010101" pitchFamily="2" charset="-122"/>
                </a:endParaRPr>
              </a:p>
            </p:txBody>
          </p:sp>
        </mc:Choice>
        <mc:Fallback xmlns="">
          <p:sp>
            <p:nvSpPr>
              <p:cNvPr id="17" name="文本框 16">
                <a:extLst>
                  <a:ext uri="{FF2B5EF4-FFF2-40B4-BE49-F238E27FC236}">
                    <a16:creationId xmlns:a16="http://schemas.microsoft.com/office/drawing/2014/main" id="{365ED01B-AF1D-074F-0F07-9BC93E6856A6}"/>
                  </a:ext>
                </a:extLst>
              </p:cNvPr>
              <p:cNvSpPr txBox="1">
                <a:spLocks noRot="1" noChangeAspect="1" noMove="1" noResize="1" noEditPoints="1" noAdjustHandles="1" noChangeArrowheads="1" noChangeShapeType="1" noTextEdit="1"/>
              </p:cNvSpPr>
              <p:nvPr/>
            </p:nvSpPr>
            <p:spPr>
              <a:xfrm>
                <a:off x="464626" y="5336889"/>
                <a:ext cx="4991816" cy="399533"/>
              </a:xfrm>
              <a:prstGeom prst="rect">
                <a:avLst/>
              </a:prstGeom>
              <a:blipFill>
                <a:blip r:embed="rId8"/>
                <a:stretch>
                  <a:fillRect l="-977" t="-10606"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4AB5549-7E13-D038-325A-831F81E7C220}"/>
                  </a:ext>
                </a:extLst>
              </p:cNvPr>
              <p:cNvSpPr txBox="1"/>
              <p:nvPr/>
            </p:nvSpPr>
            <p:spPr>
              <a:xfrm>
                <a:off x="608642" y="6087659"/>
                <a:ext cx="3747757" cy="369332"/>
              </a:xfrm>
              <a:prstGeom prst="rect">
                <a:avLst/>
              </a:prstGeom>
              <a:noFill/>
            </p:spPr>
            <p:txBody>
              <a:bodyPr wrap="none" rtlCol="0">
                <a:spAutoFit/>
              </a:bodyPr>
              <a:lstStyle/>
              <a:p>
                <a:pPr lvl="0" eaLnBrk="1" fontAlgn="auto" hangingPunct="1">
                  <a:spcBef>
                    <a:spcPts val="0"/>
                  </a:spcBef>
                  <a:spcAft>
                    <a:spcPts val="0"/>
                  </a:spcAft>
                  <a:defRPr/>
                </a:pPr>
                <a14:m>
                  <m:oMath xmlns:m="http://schemas.openxmlformats.org/officeDocument/2006/math">
                    <m:r>
                      <a:rPr lang="zh-CN" altLang="en-US" i="1" smtClean="0">
                        <a:solidFill>
                          <a:srgbClr val="000000"/>
                        </a:solidFill>
                        <a:latin typeface="Cambria Math" panose="02040503050406030204" pitchFamily="18" charset="0"/>
                      </a:rPr>
                      <m:t>𝜌</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8.094</m:t>
                        </m:r>
                        <m:r>
                          <a:rPr kumimoji="0" lang="en-US" altLang="zh-CN"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0.029</m:t>
                        </m:r>
                      </m:e>
                    </m:d>
                    <m:r>
                      <a:rPr lang="zh-CN" altLang="en-US" i="1">
                        <a:solidFill>
                          <a:srgbClr val="000000"/>
                        </a:solidFill>
                        <a:latin typeface="Cambria Math" panose="02040503050406030204" pitchFamily="18" charset="0"/>
                      </a:rPr>
                      <m:t>𝑔</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𝑐</m:t>
                    </m:r>
                    <m:sSup>
                      <m:sSupPr>
                        <m:ctrlPr>
                          <a:rPr lang="zh-CN" altLang="en-US" i="1">
                            <a:solidFill>
                              <a:srgbClr val="000000"/>
                            </a:solidFill>
                            <a:latin typeface="Cambria Math" panose="02040503050406030204" pitchFamily="18" charset="0"/>
                          </a:rPr>
                        </m:ctrlPr>
                      </m:sSupPr>
                      <m:e>
                        <m:r>
                          <a:rPr lang="zh-CN" altLang="en-US" i="1">
                            <a:solidFill>
                              <a:srgbClr val="000000"/>
                            </a:solidFill>
                            <a:latin typeface="Cambria Math" panose="02040503050406030204" pitchFamily="18" charset="0"/>
                          </a:rPr>
                          <m:t>𝑚</m:t>
                        </m:r>
                      </m:e>
                      <m:sup>
                        <m:r>
                          <a:rPr lang="zh-CN" altLang="en-US" i="1">
                            <a:solidFill>
                              <a:srgbClr val="000000"/>
                            </a:solidFill>
                            <a:latin typeface="Cambria Math" panose="02040503050406030204" pitchFamily="18" charset="0"/>
                          </a:rPr>
                          <m:t>3</m:t>
                        </m:r>
                      </m:sup>
                    </m:sSup>
                  </m:oMath>
                </a14:m>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lang="en-US" altLang="zh-CN" dirty="0">
                    <a:solidFill>
                      <a:prstClr val="black"/>
                    </a:solidFill>
                    <a:latin typeface="Cambria Math" panose="02040503050406030204" pitchFamily="18" charset="0"/>
                  </a:rPr>
                  <a:t>P=0.95</a:t>
                </a:r>
                <a:endParaRPr lang="zh-CN" altLang="en-US" dirty="0">
                  <a:solidFill>
                    <a:prstClr val="black"/>
                  </a:solidFill>
                  <a:latin typeface="Cambria Math" panose="02040503050406030204" pitchFamily="18" charset="0"/>
                </a:endParaRPr>
              </a:p>
            </p:txBody>
          </p:sp>
        </mc:Choice>
        <mc:Fallback xmlns="">
          <p:sp>
            <p:nvSpPr>
              <p:cNvPr id="18" name="文本框 17">
                <a:extLst>
                  <a:ext uri="{FF2B5EF4-FFF2-40B4-BE49-F238E27FC236}">
                    <a16:creationId xmlns:a16="http://schemas.microsoft.com/office/drawing/2014/main" id="{94AB5549-7E13-D038-325A-831F81E7C220}"/>
                  </a:ext>
                </a:extLst>
              </p:cNvPr>
              <p:cNvSpPr txBox="1">
                <a:spLocks noRot="1" noChangeAspect="1" noMove="1" noResize="1" noEditPoints="1" noAdjustHandles="1" noChangeArrowheads="1" noChangeShapeType="1" noTextEdit="1"/>
              </p:cNvSpPr>
              <p:nvPr/>
            </p:nvSpPr>
            <p:spPr>
              <a:xfrm>
                <a:off x="608642" y="6087659"/>
                <a:ext cx="3747757" cy="369332"/>
              </a:xfrm>
              <a:prstGeom prst="rect">
                <a:avLst/>
              </a:prstGeom>
              <a:blipFill>
                <a:blip r:embed="rId9"/>
                <a:stretch>
                  <a:fillRect t="-11667" r="-488" b="-266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99307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827DD-45CF-90FD-7DDA-91548E1FC776}"/>
            </a:ext>
          </a:extLst>
        </p:cNvPr>
        <p:cNvGrpSpPr/>
        <p:nvPr/>
      </p:nvGrpSpPr>
      <p:grpSpPr>
        <a:xfrm>
          <a:off x="0" y="0"/>
          <a:ext cx="0" cy="0"/>
          <a:chOff x="0" y="0"/>
          <a:chExt cx="0" cy="0"/>
        </a:xfrm>
      </p:grpSpPr>
      <p:grpSp>
        <p:nvGrpSpPr>
          <p:cNvPr id="6" name="Group 35">
            <a:extLst>
              <a:ext uri="{FF2B5EF4-FFF2-40B4-BE49-F238E27FC236}">
                <a16:creationId xmlns:a16="http://schemas.microsoft.com/office/drawing/2014/main" id="{18029E0D-C4EE-9370-11CF-A514C1A4C422}"/>
              </a:ext>
            </a:extLst>
          </p:cNvPr>
          <p:cNvGrpSpPr>
            <a:grpSpLocks noChangeAspect="1"/>
          </p:cNvGrpSpPr>
          <p:nvPr/>
        </p:nvGrpSpPr>
        <p:grpSpPr bwMode="auto">
          <a:xfrm>
            <a:off x="391545" y="343083"/>
            <a:ext cx="8115301" cy="997743"/>
            <a:chOff x="1152" y="1275"/>
            <a:chExt cx="3408" cy="419"/>
          </a:xfrm>
        </p:grpSpPr>
        <p:grpSp>
          <p:nvGrpSpPr>
            <p:cNvPr id="7" name="Group 3">
              <a:extLst>
                <a:ext uri="{FF2B5EF4-FFF2-40B4-BE49-F238E27FC236}">
                  <a16:creationId xmlns:a16="http://schemas.microsoft.com/office/drawing/2014/main" id="{A06D5D19-6648-7FD4-3914-2CECE0AA3D4D}"/>
                </a:ext>
              </a:extLst>
            </p:cNvPr>
            <p:cNvGrpSpPr>
              <a:grpSpLocks/>
            </p:cNvGrpSpPr>
            <p:nvPr/>
          </p:nvGrpSpPr>
          <p:grpSpPr bwMode="auto">
            <a:xfrm>
              <a:off x="1152" y="1275"/>
              <a:ext cx="480" cy="419"/>
              <a:chOff x="1110" y="2656"/>
              <a:chExt cx="1549" cy="1351"/>
            </a:xfrm>
          </p:grpSpPr>
          <p:sp>
            <p:nvSpPr>
              <p:cNvPr id="11" name="AutoShape 4">
                <a:extLst>
                  <a:ext uri="{FF2B5EF4-FFF2-40B4-BE49-F238E27FC236}">
                    <a16:creationId xmlns:a16="http://schemas.microsoft.com/office/drawing/2014/main" id="{650FDD3C-8D2E-42BA-C69A-41637AB39B00}"/>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sp>
            <p:nvSpPr>
              <p:cNvPr id="12" name="AutoShape 5">
                <a:extLst>
                  <a:ext uri="{FF2B5EF4-FFF2-40B4-BE49-F238E27FC236}">
                    <a16:creationId xmlns:a16="http://schemas.microsoft.com/office/drawing/2014/main" id="{2C6F9F2C-98A4-3226-F167-6C3903D347C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sp>
            <p:nvSpPr>
              <p:cNvPr id="13" name="AutoShape 6">
                <a:extLst>
                  <a:ext uri="{FF2B5EF4-FFF2-40B4-BE49-F238E27FC236}">
                    <a16:creationId xmlns:a16="http://schemas.microsoft.com/office/drawing/2014/main" id="{CBAD8B7B-903B-810C-023F-B55886D52D5A}"/>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rgbClr val="009999">
                      <a:gamma/>
                      <a:shade val="46275"/>
                      <a:invGamma/>
                    </a:srgbClr>
                  </a:gs>
                  <a:gs pos="100000">
                    <a:srgbClr val="009999"/>
                  </a:gs>
                </a:gsLst>
                <a:lin ang="2700000" scaled="1"/>
              </a:gradFill>
              <a:ln w="9525">
                <a:solidFill>
                  <a:srgbClr val="000000"/>
                </a:solidFill>
                <a:miter lim="800000"/>
                <a:headEnd/>
                <a:tailEnd/>
              </a:ln>
              <a:effectLst/>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grpSp>
        <p:sp>
          <p:nvSpPr>
            <p:cNvPr id="8" name="Line 11">
              <a:extLst>
                <a:ext uri="{FF2B5EF4-FFF2-40B4-BE49-F238E27FC236}">
                  <a16:creationId xmlns:a16="http://schemas.microsoft.com/office/drawing/2014/main" id="{19F5242C-CC91-C58E-4CE4-29702873FD4E}"/>
                </a:ext>
              </a:extLst>
            </p:cNvPr>
            <p:cNvSpPr>
              <a:spLocks noChangeShapeType="1"/>
            </p:cNvSpPr>
            <p:nvPr/>
          </p:nvSpPr>
          <p:spPr bwMode="auto">
            <a:xfrm>
              <a:off x="1536" y="1659"/>
              <a:ext cx="3024" cy="0"/>
            </a:xfrm>
            <a:prstGeom prst="line">
              <a:avLst/>
            </a:prstGeom>
            <a:noFill/>
            <a:ln w="25400">
              <a:solidFill>
                <a:srgbClr val="000000"/>
              </a:solidFill>
              <a:prstDash val="sysDot"/>
              <a:round/>
              <a:headEnd/>
              <a:tailEnd type="oval" w="med" len="med"/>
            </a:ln>
          </p:spPr>
          <p:txBody>
            <a:bodyPr wrap="none" anchor="ctr"/>
            <a:lstStyle/>
            <a:p>
              <a:pPr eaLnBrk="1" fontAlgn="auto" hangingPunct="1">
                <a:spcBef>
                  <a:spcPts val="0"/>
                </a:spcBef>
                <a:spcAft>
                  <a:spcPts val="0"/>
                </a:spcAft>
                <a:defRPr/>
              </a:pPr>
              <a:endParaRPr lang="zh-CN" altLang="en-US" sz="3600" kern="0">
                <a:solidFill>
                  <a:srgbClr val="000000"/>
                </a:solidFill>
                <a:latin typeface="Arial" charset="0"/>
              </a:endParaRPr>
            </a:p>
          </p:txBody>
        </p:sp>
        <p:sp>
          <p:nvSpPr>
            <p:cNvPr id="9" name="Text Box 12">
              <a:extLst>
                <a:ext uri="{FF2B5EF4-FFF2-40B4-BE49-F238E27FC236}">
                  <a16:creationId xmlns:a16="http://schemas.microsoft.com/office/drawing/2014/main" id="{499881A1-D235-706D-84C1-04800B8878A9}"/>
                </a:ext>
              </a:extLst>
            </p:cNvPr>
            <p:cNvSpPr txBox="1">
              <a:spLocks noChangeArrowheads="1"/>
            </p:cNvSpPr>
            <p:nvPr/>
          </p:nvSpPr>
          <p:spPr bwMode="auto">
            <a:xfrm>
              <a:off x="1656" y="1332"/>
              <a:ext cx="2904" cy="271"/>
            </a:xfrm>
            <a:prstGeom prst="rect">
              <a:avLst/>
            </a:prstGeom>
            <a:noFill/>
            <a:ln w="9525" algn="ctr">
              <a:noFill/>
              <a:miter lim="800000"/>
              <a:headEnd/>
              <a:tailEnd/>
            </a:ln>
          </p:spPr>
          <p:txBody>
            <a:bodyPr wrap="square">
              <a:spAutoFit/>
            </a:bodyPr>
            <a:lstStyle/>
            <a:p>
              <a:r>
                <a:rPr kumimoji="1" lang="zh-CN" altLang="en-US" sz="3600" b="1" kern="0" dirty="0">
                  <a:solidFill>
                    <a:srgbClr val="000000"/>
                  </a:solidFill>
                  <a:latin typeface="Arial" charset="0"/>
                  <a:ea typeface="黑体" pitchFamily="49" charset="-122"/>
                </a:rPr>
                <a:t>常用数据处理方法</a:t>
              </a:r>
            </a:p>
          </p:txBody>
        </p:sp>
        <p:sp>
          <p:nvSpPr>
            <p:cNvPr id="10" name="Text Box 13">
              <a:extLst>
                <a:ext uri="{FF2B5EF4-FFF2-40B4-BE49-F238E27FC236}">
                  <a16:creationId xmlns:a16="http://schemas.microsoft.com/office/drawing/2014/main" id="{AD6D5888-A2FA-E4FA-EE7E-C36C5E11DA5E}"/>
                </a:ext>
              </a:extLst>
            </p:cNvPr>
            <p:cNvSpPr txBox="1">
              <a:spLocks noChangeArrowheads="1"/>
            </p:cNvSpPr>
            <p:nvPr/>
          </p:nvSpPr>
          <p:spPr bwMode="gray">
            <a:xfrm>
              <a:off x="1295" y="1337"/>
              <a:ext cx="185" cy="271"/>
            </a:xfrm>
            <a:prstGeom prst="rect">
              <a:avLst/>
            </a:prstGeom>
            <a:noFill/>
            <a:ln w="9525" algn="ctr">
              <a:noFill/>
              <a:miter lim="800000"/>
              <a:headEnd/>
              <a:tailEnd/>
            </a:ln>
          </p:spPr>
          <p:txBody>
            <a:bodyPr wrap="none">
              <a:spAutoFit/>
            </a:bodyPr>
            <a:lstStyle/>
            <a:p>
              <a:pPr algn="ctr" eaLnBrk="1" fontAlgn="auto" hangingPunct="1">
                <a:spcBef>
                  <a:spcPts val="0"/>
                </a:spcBef>
                <a:spcAft>
                  <a:spcPts val="0"/>
                </a:spcAft>
                <a:defRPr/>
              </a:pPr>
              <a:r>
                <a:rPr lang="en-US" altLang="zh-CN" sz="3600" b="1" kern="0" dirty="0">
                  <a:solidFill>
                    <a:srgbClr val="FFFFFF"/>
                  </a:solidFill>
                  <a:latin typeface="Arial" charset="0"/>
                </a:rPr>
                <a:t>6</a:t>
              </a:r>
            </a:p>
          </p:txBody>
        </p:sp>
      </p:grpSp>
      <p:sp>
        <p:nvSpPr>
          <p:cNvPr id="4" name="Rectangle 3">
            <a:extLst>
              <a:ext uri="{FF2B5EF4-FFF2-40B4-BE49-F238E27FC236}">
                <a16:creationId xmlns:a16="http://schemas.microsoft.com/office/drawing/2014/main" id="{FDE45AF0-05CC-5A39-50FB-EC84DAC3B955}"/>
              </a:ext>
            </a:extLst>
          </p:cNvPr>
          <p:cNvSpPr txBox="1">
            <a:spLocks noChangeArrowheads="1"/>
          </p:cNvSpPr>
          <p:nvPr/>
        </p:nvSpPr>
        <p:spPr bwMode="auto">
          <a:xfrm>
            <a:off x="1144197" y="1853223"/>
            <a:ext cx="68294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50000"/>
              </a:lnSpc>
              <a:spcBef>
                <a:spcPct val="20000"/>
              </a:spcBef>
              <a:spcAft>
                <a:spcPct val="0"/>
              </a:spcAft>
              <a:buClrTx/>
              <a:buSzTx/>
              <a:buFontTx/>
              <a:buNone/>
              <a:tabLst/>
              <a:defRPr/>
            </a:pPr>
            <a:r>
              <a:rPr kumimoji="0" lang="en-US" altLang="zh-CN" sz="32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6.1 </a:t>
            </a:r>
            <a:r>
              <a:rPr kumimoji="0" lang="zh-CN" altLang="en-US" sz="32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列表法</a:t>
            </a:r>
          </a:p>
          <a:p>
            <a:pPr marL="342900" marR="0" lvl="0" indent="-342900" algn="l" defTabSz="914400" rtl="0" eaLnBrk="1" fontAlgn="base" latinLnBrk="0" hangingPunct="1">
              <a:lnSpc>
                <a:spcPct val="150000"/>
              </a:lnSpc>
              <a:spcBef>
                <a:spcPct val="20000"/>
              </a:spcBef>
              <a:spcAft>
                <a:spcPct val="0"/>
              </a:spcAft>
              <a:buClrTx/>
              <a:buSzTx/>
              <a:buFontTx/>
              <a:buNone/>
              <a:tabLst/>
              <a:defRPr/>
            </a:pPr>
            <a:r>
              <a:rPr kumimoji="0" lang="en-US" altLang="zh-CN" sz="32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6.2 </a:t>
            </a:r>
            <a:r>
              <a:rPr kumimoji="0" lang="zh-CN" altLang="en-US" sz="32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作图法 </a:t>
            </a:r>
          </a:p>
          <a:p>
            <a:pPr marL="342900" marR="0" lvl="0" indent="-342900" algn="l" defTabSz="914400" rtl="0" eaLnBrk="1" fontAlgn="base" latinLnBrk="0" hangingPunct="1">
              <a:lnSpc>
                <a:spcPct val="150000"/>
              </a:lnSpc>
              <a:spcBef>
                <a:spcPct val="20000"/>
              </a:spcBef>
              <a:spcAft>
                <a:spcPct val="0"/>
              </a:spcAft>
              <a:buClrTx/>
              <a:buSzTx/>
              <a:buFontTx/>
              <a:buNone/>
              <a:tabLst/>
              <a:defRPr/>
            </a:pPr>
            <a:r>
              <a:rPr kumimoji="0" lang="en-US" altLang="zh-CN" sz="32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6.3 </a:t>
            </a:r>
            <a:r>
              <a:rPr kumimoji="0" lang="zh-CN" altLang="en-US" sz="3200" b="1" i="0" u="none" strike="noStrike" kern="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最小二乘法</a:t>
            </a:r>
          </a:p>
        </p:txBody>
      </p:sp>
    </p:spTree>
    <p:extLst>
      <p:ext uri="{BB962C8B-B14F-4D97-AF65-F5344CB8AC3E}">
        <p14:creationId xmlns:p14="http://schemas.microsoft.com/office/powerpoint/2010/main" val="1873287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01C96-DC8E-444E-0830-27832FA687FC}"/>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5019A2D2-EEAC-4801-4A80-F9C0F10B499F}"/>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FDC8E7FD-4C9D-6D3D-C2B6-DBA971944FA9}"/>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802EC713-5A49-498E-85DD-6B0615398FCA}"/>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C858F087-4831-3B60-3C21-8B3D6C5F7073}"/>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F9CEBCCB-F781-0F8C-53D2-FCE3F871D820}"/>
              </a:ext>
            </a:extLst>
          </p:cNvPr>
          <p:cNvSpPr/>
          <p:nvPr/>
        </p:nvSpPr>
        <p:spPr>
          <a:xfrm>
            <a:off x="323528" y="134724"/>
            <a:ext cx="2247731"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6.1 </a:t>
            </a: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列表法</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 name="Rectangle 254">
            <a:extLst>
              <a:ext uri="{FF2B5EF4-FFF2-40B4-BE49-F238E27FC236}">
                <a16:creationId xmlns:a16="http://schemas.microsoft.com/office/drawing/2014/main" id="{118E51EE-E8F9-BC8A-74DE-3B9D0B70068A}"/>
              </a:ext>
            </a:extLst>
          </p:cNvPr>
          <p:cNvSpPr txBox="1">
            <a:spLocks noChangeArrowheads="1"/>
          </p:cNvSpPr>
          <p:nvPr/>
        </p:nvSpPr>
        <p:spPr bwMode="auto">
          <a:xfrm>
            <a:off x="539552" y="1209007"/>
            <a:ext cx="6962775"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记录原始数据的最好方法</a:t>
            </a: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格式要求：</a:t>
            </a: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rPr>
              <a:t>1</a:t>
            </a: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）列表名称；</a:t>
            </a:r>
            <a:endParaRPr kumimoji="0" lang="en-US" altLang="zh-CN" sz="2400" b="0" i="0" u="none" strike="noStrike" kern="0" cap="none" spc="0" normalizeH="0" baseline="0" noProof="0" dirty="0">
              <a:ln>
                <a:noFill/>
              </a:ln>
              <a:solidFill>
                <a:srgbClr val="000000"/>
              </a:solidFill>
              <a:effectLst/>
              <a:uLnTx/>
              <a:uFillTx/>
              <a:latin typeface="Arial"/>
              <a:ea typeface="宋体"/>
              <a:cs typeface="+mn-cs"/>
            </a:endParaRP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rPr>
              <a:t>2</a:t>
            </a: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）测量量的名称、单位等信息；</a:t>
            </a: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rPr>
              <a:t>3</a:t>
            </a: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）要正确反映测量数据的有效数字；</a:t>
            </a: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rPr>
              <a:t>4</a:t>
            </a: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）用钢笔</a:t>
            </a:r>
            <a:r>
              <a:rPr kumimoji="0" lang="en-US" altLang="zh-CN" sz="2400" b="0" i="0" u="none" strike="noStrike" kern="0" cap="none" spc="0" normalizeH="0" baseline="0" noProof="0" dirty="0">
                <a:ln>
                  <a:noFill/>
                </a:ln>
                <a:solidFill>
                  <a:srgbClr val="000000"/>
                </a:solidFill>
                <a:effectLst/>
                <a:uLnTx/>
                <a:uFillTx/>
                <a:latin typeface="Arial"/>
                <a:ea typeface="宋体"/>
                <a:cs typeface="+mn-cs"/>
              </a:rPr>
              <a:t>/</a:t>
            </a: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圆珠笔，如实记录数据；</a:t>
            </a:r>
            <a:endParaRPr kumimoji="0" lang="en-US" altLang="zh-CN" sz="2400" b="0" i="0" u="none" strike="noStrike" kern="0" cap="none" spc="0" normalizeH="0" baseline="0" noProof="0" dirty="0">
              <a:ln>
                <a:noFill/>
              </a:ln>
              <a:solidFill>
                <a:srgbClr val="000000"/>
              </a:solidFill>
              <a:effectLst/>
              <a:uLnTx/>
              <a:uFillTx/>
              <a:latin typeface="Arial"/>
              <a:ea typeface="宋体"/>
              <a:cs typeface="+mn-cs"/>
            </a:endParaRPr>
          </a:p>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rPr>
              <a:t>5</a:t>
            </a: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）表格力求简单明了，一目了然。</a:t>
            </a:r>
          </a:p>
        </p:txBody>
      </p:sp>
    </p:spTree>
    <p:extLst>
      <p:ext uri="{BB962C8B-B14F-4D97-AF65-F5344CB8AC3E}">
        <p14:creationId xmlns:p14="http://schemas.microsoft.com/office/powerpoint/2010/main" val="3816800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8B7FA-2A32-F337-D3A1-A69E6EEF8718}"/>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4144AD5A-94F2-B2A5-2F53-53F2993E09ED}"/>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4098FC45-566E-C895-12FC-AD2FC39A7735}"/>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9AFA7023-327B-0462-2E76-685E6737BE5F}"/>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07B43B5E-1D52-27BF-3AD8-D25AE7E85902}"/>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C2DE0DDA-121A-34B9-72BB-95745CCF67CA}"/>
              </a:ext>
            </a:extLst>
          </p:cNvPr>
          <p:cNvSpPr/>
          <p:nvPr/>
        </p:nvSpPr>
        <p:spPr>
          <a:xfrm>
            <a:off x="323528" y="134724"/>
            <a:ext cx="1832553"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列表示例</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Text Box 252">
            <a:extLst>
              <a:ext uri="{FF2B5EF4-FFF2-40B4-BE49-F238E27FC236}">
                <a16:creationId xmlns:a16="http://schemas.microsoft.com/office/drawing/2014/main" id="{5D5813EC-8EDB-CA1E-7403-1C5D37B5E12D}"/>
              </a:ext>
            </a:extLst>
          </p:cNvPr>
          <p:cNvSpPr txBox="1">
            <a:spLocks noChangeArrowheads="1"/>
          </p:cNvSpPr>
          <p:nvPr/>
        </p:nvSpPr>
        <p:spPr bwMode="auto">
          <a:xfrm>
            <a:off x="928688" y="1252538"/>
            <a:ext cx="7143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测量圆柱体的直径</a:t>
            </a:r>
            <a:r>
              <a:rPr kumimoji="0" lang="en-US" altLang="zh-CN" sz="24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（千分尺）和高</a:t>
            </a:r>
            <a:r>
              <a:rPr kumimoji="0" lang="en-US" altLang="zh-CN" sz="24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H</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（游标卡尺）</a:t>
            </a:r>
            <a:endParaRPr kumimoji="0" lang="en-US" altLang="zh-CN"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aphicFrame>
        <p:nvGraphicFramePr>
          <p:cNvPr id="5" name="Group 6">
            <a:extLst>
              <a:ext uri="{FF2B5EF4-FFF2-40B4-BE49-F238E27FC236}">
                <a16:creationId xmlns:a16="http://schemas.microsoft.com/office/drawing/2014/main" id="{127A296A-E9ED-C2CC-304F-21B2268B28B9}"/>
              </a:ext>
            </a:extLst>
          </p:cNvPr>
          <p:cNvGraphicFramePr>
            <a:graphicFrameLocks/>
          </p:cNvGraphicFramePr>
          <p:nvPr/>
        </p:nvGraphicFramePr>
        <p:xfrm>
          <a:off x="341313" y="1841500"/>
          <a:ext cx="8435975" cy="944563"/>
        </p:xfrm>
        <a:graphic>
          <a:graphicData uri="http://schemas.openxmlformats.org/drawingml/2006/table">
            <a:tbl>
              <a:tblPr/>
              <a:tblGrid>
                <a:gridCol w="1204912">
                  <a:extLst>
                    <a:ext uri="{9D8B030D-6E8A-4147-A177-3AD203B41FA5}">
                      <a16:colId xmlns:a16="http://schemas.microsoft.com/office/drawing/2014/main" val="20000"/>
                    </a:ext>
                  </a:extLst>
                </a:gridCol>
                <a:gridCol w="1204913">
                  <a:extLst>
                    <a:ext uri="{9D8B030D-6E8A-4147-A177-3AD203B41FA5}">
                      <a16:colId xmlns:a16="http://schemas.microsoft.com/office/drawing/2014/main" val="20001"/>
                    </a:ext>
                  </a:extLst>
                </a:gridCol>
                <a:gridCol w="1206500">
                  <a:extLst>
                    <a:ext uri="{9D8B030D-6E8A-4147-A177-3AD203B41FA5}">
                      <a16:colId xmlns:a16="http://schemas.microsoft.com/office/drawing/2014/main" val="20002"/>
                    </a:ext>
                  </a:extLst>
                </a:gridCol>
                <a:gridCol w="1203325">
                  <a:extLst>
                    <a:ext uri="{9D8B030D-6E8A-4147-A177-3AD203B41FA5}">
                      <a16:colId xmlns:a16="http://schemas.microsoft.com/office/drawing/2014/main" val="20003"/>
                    </a:ext>
                  </a:extLst>
                </a:gridCol>
                <a:gridCol w="1206500">
                  <a:extLst>
                    <a:ext uri="{9D8B030D-6E8A-4147-A177-3AD203B41FA5}">
                      <a16:colId xmlns:a16="http://schemas.microsoft.com/office/drawing/2014/main" val="20004"/>
                    </a:ext>
                  </a:extLst>
                </a:gridCol>
                <a:gridCol w="1204912">
                  <a:extLst>
                    <a:ext uri="{9D8B030D-6E8A-4147-A177-3AD203B41FA5}">
                      <a16:colId xmlns:a16="http://schemas.microsoft.com/office/drawing/2014/main" val="20005"/>
                    </a:ext>
                  </a:extLst>
                </a:gridCol>
                <a:gridCol w="1204913">
                  <a:extLst>
                    <a:ext uri="{9D8B030D-6E8A-4147-A177-3AD203B41FA5}">
                      <a16:colId xmlns:a16="http://schemas.microsoft.com/office/drawing/2014/main" val="20006"/>
                    </a:ext>
                  </a:extLst>
                </a:gridCol>
              </a:tblGrid>
              <a:tr h="469900">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D</a:t>
                      </a:r>
                      <a:r>
                        <a:rPr kumimoji="0" lang="en-US" altLang="zh-CN" sz="2000" b="0" i="0" u="none" strike="noStrike" cap="none" normalizeH="0" baseline="0" dirty="0">
                          <a:ln>
                            <a:noFill/>
                          </a:ln>
                          <a:solidFill>
                            <a:schemeClr val="tx1"/>
                          </a:solidFill>
                          <a:effectLst/>
                          <a:latin typeface="Arial" charset="0"/>
                          <a:ea typeface="宋体" pitchFamily="2" charset="-122"/>
                        </a:rPr>
                        <a:t>/mm</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10.502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10.488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10.516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10.495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10.470</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4663">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1" u="none" strike="noStrike" cap="none" normalizeH="0" baseline="0" dirty="0">
                          <a:ln>
                            <a:noFill/>
                          </a:ln>
                          <a:solidFill>
                            <a:schemeClr val="tx1"/>
                          </a:solidFill>
                          <a:effectLst/>
                          <a:latin typeface="Arial" charset="0"/>
                          <a:ea typeface="宋体" pitchFamily="2" charset="-122"/>
                        </a:rPr>
                        <a:t>H</a:t>
                      </a:r>
                      <a:r>
                        <a:rPr kumimoji="0" lang="en-US" altLang="zh-CN" sz="2000" b="0" i="0" u="none" strike="noStrike" cap="none" normalizeH="0" baseline="0" dirty="0">
                          <a:ln>
                            <a:noFill/>
                          </a:ln>
                          <a:solidFill>
                            <a:schemeClr val="tx1"/>
                          </a:solidFill>
                          <a:effectLst/>
                          <a:latin typeface="Arial" charset="0"/>
                          <a:ea typeface="宋体" pitchFamily="2" charset="-122"/>
                        </a:rPr>
                        <a:t>/mm</a:t>
                      </a: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19.98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685800" rtl="0" eaLnBrk="1" latinLnBrk="0" hangingPunct="1">
                        <a:defRPr sz="1350" kern="1200">
                          <a:solidFill>
                            <a:schemeClr val="tx1"/>
                          </a:solidFill>
                          <a:latin typeface="Arial"/>
                          <a:ea typeface="宋体"/>
                        </a:defRPr>
                      </a:lvl1pPr>
                      <a:lvl2pPr marL="342900" algn="l" defTabSz="685800" rtl="0" eaLnBrk="1" latinLnBrk="0" hangingPunct="1">
                        <a:defRPr sz="1350" kern="1200">
                          <a:solidFill>
                            <a:schemeClr val="tx1"/>
                          </a:solidFill>
                          <a:latin typeface="Arial"/>
                          <a:ea typeface="宋体"/>
                        </a:defRPr>
                      </a:lvl2pPr>
                      <a:lvl3pPr marL="685800" algn="l" defTabSz="685800" rtl="0" eaLnBrk="1" latinLnBrk="0" hangingPunct="1">
                        <a:defRPr sz="1350" kern="1200">
                          <a:solidFill>
                            <a:schemeClr val="tx1"/>
                          </a:solidFill>
                          <a:latin typeface="Arial"/>
                          <a:ea typeface="宋体"/>
                        </a:defRPr>
                      </a:lvl3pPr>
                      <a:lvl4pPr marL="1028700" algn="l" defTabSz="685800" rtl="0" eaLnBrk="1" latinLnBrk="0" hangingPunct="1">
                        <a:defRPr sz="1350" kern="1200">
                          <a:solidFill>
                            <a:schemeClr val="tx1"/>
                          </a:solidFill>
                          <a:latin typeface="Arial"/>
                          <a:ea typeface="宋体"/>
                        </a:defRPr>
                      </a:lvl4pPr>
                      <a:lvl5pPr marL="1371600" algn="l" defTabSz="685800" rtl="0" eaLnBrk="1" latinLnBrk="0" hangingPunct="1">
                        <a:defRPr sz="1350" kern="1200">
                          <a:solidFill>
                            <a:schemeClr val="tx1"/>
                          </a:solidFill>
                          <a:latin typeface="Arial"/>
                          <a:ea typeface="宋体"/>
                        </a:defRPr>
                      </a:lvl5pPr>
                      <a:lvl6pPr marL="1714500" algn="l" defTabSz="685800" rtl="0" eaLnBrk="1" latinLnBrk="0" hangingPunct="1">
                        <a:defRPr sz="1350" kern="1200">
                          <a:solidFill>
                            <a:schemeClr val="tx1"/>
                          </a:solidFill>
                          <a:latin typeface="Arial"/>
                          <a:ea typeface="宋体"/>
                        </a:defRPr>
                      </a:lvl6pPr>
                      <a:lvl7pPr marL="2057400" algn="l" defTabSz="685800" rtl="0" eaLnBrk="1" latinLnBrk="0" hangingPunct="1">
                        <a:defRPr sz="1350" kern="1200">
                          <a:solidFill>
                            <a:schemeClr val="tx1"/>
                          </a:solidFill>
                          <a:latin typeface="Arial"/>
                          <a:ea typeface="宋体"/>
                        </a:defRPr>
                      </a:lvl7pPr>
                      <a:lvl8pPr marL="2400300" algn="l" defTabSz="685800" rtl="0" eaLnBrk="1" latinLnBrk="0" hangingPunct="1">
                        <a:defRPr sz="1350" kern="1200">
                          <a:solidFill>
                            <a:schemeClr val="tx1"/>
                          </a:solidFill>
                          <a:latin typeface="Arial"/>
                          <a:ea typeface="宋体"/>
                        </a:defRPr>
                      </a:lvl8pPr>
                      <a:lvl9pPr marL="2743200" algn="l" defTabSz="685800" rtl="0" eaLnBrk="1" latinLnBrk="0" hangingPunct="1">
                        <a:defRPr sz="1350" kern="1200">
                          <a:solidFill>
                            <a:schemeClr val="tx1"/>
                          </a:solidFill>
                          <a:latin typeface="Arial"/>
                          <a:ea typeface="宋体"/>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000" b="0" i="0" u="none" strike="noStrike" cap="none" normalizeH="0" baseline="0" dirty="0">
                          <a:ln>
                            <a:noFill/>
                          </a:ln>
                          <a:solidFill>
                            <a:schemeClr val="tx1"/>
                          </a:solidFill>
                          <a:effectLst/>
                          <a:latin typeface="Arial" charset="0"/>
                          <a:ea typeface="宋体" pitchFamily="2" charset="-122"/>
                        </a:rPr>
                        <a:t>20.02</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Text Box 252">
            <a:extLst>
              <a:ext uri="{FF2B5EF4-FFF2-40B4-BE49-F238E27FC236}">
                <a16:creationId xmlns:a16="http://schemas.microsoft.com/office/drawing/2014/main" id="{AA9D1CF0-6F22-0202-D934-76C72AAF9E9A}"/>
              </a:ext>
            </a:extLst>
          </p:cNvPr>
          <p:cNvSpPr txBox="1">
            <a:spLocks noChangeArrowheads="1"/>
          </p:cNvSpPr>
          <p:nvPr/>
        </p:nvSpPr>
        <p:spPr bwMode="auto">
          <a:xfrm>
            <a:off x="851918" y="4111625"/>
            <a:ext cx="7143301" cy="1446550"/>
          </a:xfrm>
          <a:prstGeom prst="rect">
            <a:avLst/>
          </a:prstGeom>
          <a:solidFill>
            <a:schemeClr val="bg1"/>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测量圆柱体的直径</a:t>
            </a:r>
            <a:r>
              <a:rPr kumimoji="0" lang="en-US" altLang="zh-CN" sz="2400" b="1"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a:t>
            </a:r>
            <a:r>
              <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（千分尺）和高</a:t>
            </a:r>
            <a:r>
              <a:rPr kumimoji="0" lang="en-US" altLang="zh-CN" sz="2400" b="1"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H</a:t>
            </a:r>
            <a:r>
              <a:rPr kumimoji="0" lang="zh-CN"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（游标卡尺）</a:t>
            </a:r>
            <a:endParaRPr kumimoji="0" lang="en-US" altLang="zh-CN" sz="2400" b="1"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1200" b="1" i="0" u="none" strike="noStrike" kern="0" cap="none" spc="0" normalizeH="0" baseline="0" noProof="0" dirty="0">
                <a:ln>
                  <a:noFill/>
                </a:ln>
                <a:solidFill>
                  <a:srgbClr val="000000"/>
                </a:solidFill>
                <a:effectLst/>
                <a:uLnTx/>
                <a:uFillTx/>
                <a:latin typeface="楷体_GB2312"/>
                <a:ea typeface="楷体_GB2312"/>
                <a:cs typeface="楷体_GB2312"/>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000" b="0" i="1"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D</a:t>
            </a:r>
            <a:r>
              <a:rPr kumimoji="0" lang="en-US" altLang="zh-CN" sz="20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/mm   10.502   10.488   10.516   10.480   10.495   10.470</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zh-CN" sz="12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000" b="0" i="1"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H</a:t>
            </a:r>
            <a:r>
              <a:rPr kumimoji="0" lang="en-US" altLang="zh-CN" sz="20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/mm   20.00     20.02     19.98     20.00     20.00      20.02</a:t>
            </a:r>
            <a:endParaRPr kumimoji="0" lang="en-US" altLang="zh-CN" sz="2400" b="1" i="0" u="none" strike="noStrike" kern="0" cap="none" spc="0" normalizeH="0" baseline="0" noProof="0" dirty="0">
              <a:ln>
                <a:noFill/>
              </a:ln>
              <a:solidFill>
                <a:srgbClr val="000000"/>
              </a:solidFill>
              <a:effectLst/>
              <a:uLnTx/>
              <a:uFillTx/>
              <a:latin typeface="楷体_GB2312"/>
              <a:ea typeface="楷体_GB2312"/>
              <a:cs typeface="楷体_GB2312"/>
            </a:endParaRPr>
          </a:p>
        </p:txBody>
      </p:sp>
      <p:sp>
        <p:nvSpPr>
          <p:cNvPr id="7" name="TextBox 8">
            <a:extLst>
              <a:ext uri="{FF2B5EF4-FFF2-40B4-BE49-F238E27FC236}">
                <a16:creationId xmlns:a16="http://schemas.microsoft.com/office/drawing/2014/main" id="{DAD495B5-AEAB-CF02-3120-4AF666652303}"/>
              </a:ext>
            </a:extLst>
          </p:cNvPr>
          <p:cNvSpPr txBox="1">
            <a:spLocks noChangeArrowheads="1"/>
          </p:cNvSpPr>
          <p:nvPr/>
        </p:nvSpPr>
        <p:spPr bwMode="auto">
          <a:xfrm>
            <a:off x="352425" y="3201988"/>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800" b="0" i="0" u="none" strike="noStrike" kern="0" cap="none" spc="0" normalizeH="0" baseline="0" noProof="0" dirty="0">
                <a:ln>
                  <a:noFill/>
                </a:ln>
                <a:solidFill>
                  <a:srgbClr val="00B0F0"/>
                </a:solidFill>
                <a:effectLst/>
                <a:uLnTx/>
                <a:uFillTx/>
                <a:latin typeface="Arial" panose="020B0604020202020204" pitchFamily="34" charset="0"/>
                <a:ea typeface="宋体" panose="02010600030101010101" pitchFamily="2" charset="-122"/>
                <a:cs typeface="+mn-cs"/>
              </a:rPr>
              <a:t>或者</a:t>
            </a:r>
          </a:p>
        </p:txBody>
      </p:sp>
    </p:spTree>
    <p:extLst>
      <p:ext uri="{BB962C8B-B14F-4D97-AF65-F5344CB8AC3E}">
        <p14:creationId xmlns:p14="http://schemas.microsoft.com/office/powerpoint/2010/main" val="2595304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88631-A37C-5F75-1502-42466A64073E}"/>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74D9914F-51F3-E35F-540E-A0CD9BA9074D}"/>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CAC361C2-EEAA-AE45-6221-E213B02F5454}"/>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FABC2E07-6C96-205F-45BF-AB1FB85F79B9}"/>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58D2413E-B89A-0E99-6C74-13F7796417BE}"/>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A6532DC6-5AD5-4B4D-A9FD-9CD6A8764052}"/>
              </a:ext>
            </a:extLst>
          </p:cNvPr>
          <p:cNvSpPr/>
          <p:nvPr/>
        </p:nvSpPr>
        <p:spPr>
          <a:xfrm>
            <a:off x="323528" y="134724"/>
            <a:ext cx="2656496"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列表法的优点</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 name="Rectangle 5">
            <a:extLst>
              <a:ext uri="{FF2B5EF4-FFF2-40B4-BE49-F238E27FC236}">
                <a16:creationId xmlns:a16="http://schemas.microsoft.com/office/drawing/2014/main" id="{E42834EA-502E-9482-91D7-8A63267F2650}"/>
              </a:ext>
            </a:extLst>
          </p:cNvPr>
          <p:cNvSpPr txBox="1">
            <a:spLocks noChangeArrowheads="1"/>
          </p:cNvSpPr>
          <p:nvPr/>
        </p:nvSpPr>
        <p:spPr bwMode="auto">
          <a:xfrm>
            <a:off x="382976" y="1213359"/>
            <a:ext cx="8532812"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1" fontAlgn="base" latinLnBrk="0" hangingPunct="1">
              <a:lnSpc>
                <a:spcPct val="120000"/>
              </a:lnSpc>
              <a:spcBef>
                <a:spcPts val="12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1</a:t>
            </a:r>
            <a:r>
              <a:rPr kumimoji="0" lang="zh-CN" altLang="en-US"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）数据易于参考比较，便于检查数据的合理性、    </a:t>
            </a:r>
            <a:endParaRPr kumimoji="0" lang="en-US" altLang="zh-CN"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endParaRPr>
          </a:p>
          <a:p>
            <a:pPr marL="0" marR="0" lvl="0" indent="0" algn="l" defTabSz="914400" rtl="0" eaLnBrk="1" fontAlgn="base" latinLnBrk="0" hangingPunct="1">
              <a:lnSpc>
                <a:spcPct val="120000"/>
              </a:lnSpc>
              <a:spcBef>
                <a:spcPts val="12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         </a:t>
            </a:r>
            <a:r>
              <a:rPr kumimoji="0" lang="zh-CN" altLang="en-US"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发现问题，指导实验；</a:t>
            </a:r>
          </a:p>
          <a:p>
            <a:pPr marL="0" marR="0" lvl="0" indent="0" algn="l" defTabSz="914400" rtl="0" eaLnBrk="1" fontAlgn="base" latinLnBrk="0" hangingPunct="1">
              <a:lnSpc>
                <a:spcPct val="120000"/>
              </a:lnSpc>
              <a:spcBef>
                <a:spcPts val="12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2</a:t>
            </a:r>
            <a:r>
              <a:rPr kumimoji="0" lang="zh-CN" altLang="en-US"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）一个表可同时记录多个变量间的变化而不紊乱；</a:t>
            </a:r>
            <a:endParaRPr kumimoji="0" lang="en-US" altLang="zh-CN"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endParaRPr>
          </a:p>
          <a:p>
            <a:pPr marL="0" marR="0" lvl="0" indent="0" algn="l" defTabSz="914400" rtl="0" eaLnBrk="1" fontAlgn="base" latinLnBrk="0" hangingPunct="1">
              <a:lnSpc>
                <a:spcPct val="120000"/>
              </a:lnSpc>
              <a:spcBef>
                <a:spcPts val="12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a:t>
            </a:r>
            <a:r>
              <a:rPr kumimoji="0" lang="en-US" altLang="zh-CN"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3</a:t>
            </a:r>
            <a:r>
              <a:rPr kumimoji="0" lang="zh-CN" altLang="en-US" sz="2400" b="0" i="0" u="none" strike="noStrike" kern="0" cap="none" spc="0" normalizeH="0" baseline="0" noProof="0" dirty="0">
                <a:ln>
                  <a:noFill/>
                </a:ln>
                <a:solidFill>
                  <a:srgbClr val="000000"/>
                </a:solidFill>
                <a:effectLst/>
                <a:uLnTx/>
                <a:uFillTx/>
                <a:latin typeface="Arial"/>
                <a:ea typeface="宋体"/>
                <a:cs typeface="+mn-cs"/>
                <a:sym typeface="Wingdings" panose="05000000000000000000" pitchFamily="2" charset="2"/>
              </a:rPr>
              <a:t>）便于以后随时处理数据，分析问题。</a:t>
            </a:r>
          </a:p>
        </p:txBody>
      </p:sp>
    </p:spTree>
    <p:extLst>
      <p:ext uri="{BB962C8B-B14F-4D97-AF65-F5344CB8AC3E}">
        <p14:creationId xmlns:p14="http://schemas.microsoft.com/office/powerpoint/2010/main" val="3517008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B76AE-52CB-C58C-E925-93C26491F784}"/>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5CBC46ED-EBE4-C10A-AE38-F9BBF7545E94}"/>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6834E820-17AF-4468-5312-D1B7172B6198}"/>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2480592B-FC52-9986-45D3-3F2C2D27BA7B}"/>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9B1AEE4D-577C-10E7-EE02-AF68BF1E527F}"/>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810CB183-06D6-ED63-2B06-2394DAA9147C}"/>
              </a:ext>
            </a:extLst>
          </p:cNvPr>
          <p:cNvSpPr/>
          <p:nvPr/>
        </p:nvSpPr>
        <p:spPr>
          <a:xfrm>
            <a:off x="323528" y="134724"/>
            <a:ext cx="2247731"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6.2 </a:t>
            </a: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作图法</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5" name="Rectangle 3">
            <a:extLst>
              <a:ext uri="{FF2B5EF4-FFF2-40B4-BE49-F238E27FC236}">
                <a16:creationId xmlns:a16="http://schemas.microsoft.com/office/drawing/2014/main" id="{7E2EF9CE-400B-E6A3-F70C-942FC3D97A29}"/>
              </a:ext>
            </a:extLst>
          </p:cNvPr>
          <p:cNvSpPr txBox="1">
            <a:spLocks noChangeArrowheads="1"/>
          </p:cNvSpPr>
          <p:nvPr/>
        </p:nvSpPr>
        <p:spPr bwMode="auto">
          <a:xfrm>
            <a:off x="457200" y="1185710"/>
            <a:ext cx="8229600" cy="389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zh-CN" altLang="en-US" sz="2800" b="1" i="0" u="none" strike="noStrike" kern="0" cap="none" spc="0" normalizeH="0" baseline="0" noProof="0" dirty="0">
                <a:ln>
                  <a:noFill/>
                </a:ln>
                <a:solidFill>
                  <a:srgbClr val="000000"/>
                </a:solidFill>
                <a:effectLst/>
                <a:uLnTx/>
                <a:uFillTx/>
                <a:latin typeface="宋体" pitchFamily="2" charset="-122"/>
                <a:ea typeface="宋体"/>
                <a:cs typeface="+mn-cs"/>
              </a:rPr>
              <a:t>坐标纸</a:t>
            </a:r>
          </a:p>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None/>
              <a:tabLst/>
              <a:defRPr/>
            </a:pPr>
            <a:r>
              <a:rPr kumimoji="0" lang="zh-CN" altLang="en-US" sz="2800" b="0" i="0" u="none" strike="noStrike" kern="0" cap="none" spc="0" normalizeH="0" baseline="0" noProof="0" dirty="0">
                <a:ln>
                  <a:noFill/>
                </a:ln>
                <a:solidFill>
                  <a:srgbClr val="000000"/>
                </a:solidFill>
                <a:effectLst/>
                <a:uLnTx/>
                <a:uFillTx/>
                <a:latin typeface="宋体" pitchFamily="2" charset="-122"/>
                <a:ea typeface="宋体"/>
                <a:cs typeface="+mn-cs"/>
              </a:rPr>
              <a:t>		直角、半对数、对数坐标纸等</a:t>
            </a:r>
          </a:p>
          <a:p>
            <a:pPr marL="342900" marR="0" lvl="0" indent="-342900" algn="l" defTabSz="914400" rtl="0" eaLnBrk="1" fontAlgn="base" latinLnBrk="0" hangingPunct="1">
              <a:lnSpc>
                <a:spcPct val="150000"/>
              </a:lnSpc>
              <a:spcBef>
                <a:spcPct val="20000"/>
              </a:spcBef>
              <a:spcAft>
                <a:spcPct val="0"/>
              </a:spcAft>
              <a:buClrTx/>
              <a:buSzTx/>
              <a:buFont typeface="Wingdings" pitchFamily="2" charset="2"/>
              <a:buNone/>
              <a:tabLst/>
              <a:defRPr/>
            </a:pPr>
            <a:endParaRPr kumimoji="0" lang="zh-CN" altLang="en-US" sz="900" b="0" i="0" u="none" strike="noStrike" kern="0" cap="none" spc="0" normalizeH="0" baseline="0" noProof="0" dirty="0">
              <a:ln>
                <a:noFill/>
              </a:ln>
              <a:solidFill>
                <a:srgbClr val="000000"/>
              </a:solidFill>
              <a:effectLst/>
              <a:uLnTx/>
              <a:uFillTx/>
              <a:latin typeface="宋体" pitchFamily="2" charset="-122"/>
              <a:ea typeface="宋体"/>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tabLst/>
              <a:defRPr/>
            </a:pPr>
            <a:r>
              <a:rPr kumimoji="0" lang="zh-CN" altLang="en-US" sz="2800" b="1" i="0" u="none" strike="noStrike" kern="0" cap="none" spc="0" normalizeH="0" baseline="0" noProof="0" dirty="0">
                <a:ln>
                  <a:noFill/>
                </a:ln>
                <a:solidFill>
                  <a:srgbClr val="000000"/>
                </a:solidFill>
                <a:effectLst/>
                <a:uLnTx/>
                <a:uFillTx/>
                <a:latin typeface="宋体" pitchFamily="2" charset="-122"/>
                <a:ea typeface="宋体"/>
                <a:cs typeface="+mn-cs"/>
              </a:rPr>
              <a:t>应用软件</a:t>
            </a:r>
          </a:p>
          <a:p>
            <a:pPr marL="720000" marR="0" lvl="0" indent="0" algn="l" defTabSz="914400" rtl="0" eaLnBrk="1" fontAlgn="base" latinLnBrk="0" hangingPunct="1">
              <a:lnSpc>
                <a:spcPct val="150000"/>
              </a:lnSpc>
              <a:spcBef>
                <a:spcPct val="20000"/>
              </a:spcBef>
              <a:spcAft>
                <a:spcPct val="0"/>
              </a:spcAft>
              <a:buClrTx/>
              <a:buSzTx/>
              <a:buFont typeface="Wingdings" pitchFamily="2" charset="2"/>
              <a:buNone/>
              <a:tabLst/>
              <a:defRPr/>
            </a:pPr>
            <a:r>
              <a:rPr kumimoji="0" lang="en-US" altLang="zh-CN" sz="2800" b="0" i="0" u="none" strike="noStrike" kern="0" cap="none" spc="0" normalizeH="0" baseline="0" noProof="0" dirty="0">
                <a:ln>
                  <a:noFill/>
                </a:ln>
                <a:solidFill>
                  <a:srgbClr val="000000"/>
                </a:solidFill>
                <a:effectLst/>
                <a:uLnTx/>
                <a:uFillTx/>
                <a:latin typeface="Arial"/>
                <a:ea typeface="宋体"/>
                <a:cs typeface="+mn-cs"/>
              </a:rPr>
              <a:t>origin</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a:t>
            </a:r>
            <a:r>
              <a:rPr kumimoji="0" lang="en-US" altLang="zh-CN" sz="2800" b="0" i="0" u="none" strike="noStrike" kern="0" cap="none" spc="0" normalizeH="0" baseline="0" noProof="0" dirty="0" err="1">
                <a:ln>
                  <a:noFill/>
                </a:ln>
                <a:solidFill>
                  <a:srgbClr val="000000"/>
                </a:solidFill>
                <a:effectLst/>
                <a:uLnTx/>
                <a:uFillTx/>
                <a:latin typeface="Arial"/>
                <a:ea typeface="宋体"/>
                <a:cs typeface="+mn-cs"/>
              </a:rPr>
              <a:t>matlab</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a:t>
            </a:r>
            <a:r>
              <a:rPr kumimoji="0" lang="en-US" altLang="zh-CN" sz="2800" b="0" i="0" u="none" strike="noStrike" kern="0" cap="none" spc="0" normalizeH="0" baseline="0" noProof="0" dirty="0" err="1">
                <a:ln>
                  <a:noFill/>
                </a:ln>
                <a:solidFill>
                  <a:srgbClr val="000000"/>
                </a:solidFill>
                <a:effectLst/>
                <a:uLnTx/>
                <a:uFillTx/>
                <a:latin typeface="Arial"/>
                <a:ea typeface="宋体"/>
                <a:cs typeface="+mn-cs"/>
              </a:rPr>
              <a:t>mathematica</a:t>
            </a: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72000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教学平台课件：</a:t>
            </a:r>
            <a:r>
              <a:rPr kumimoji="0" lang="en-US" altLang="zh-CN" sz="2800" b="0" i="0" u="none" strike="noStrike" kern="0" cap="none" spc="0" normalizeH="0" baseline="0" noProof="0" dirty="0">
                <a:ln>
                  <a:noFill/>
                </a:ln>
                <a:solidFill>
                  <a:srgbClr val="000000"/>
                </a:solidFill>
                <a:effectLst/>
                <a:uLnTx/>
                <a:uFillTx/>
                <a:latin typeface="Arial"/>
                <a:ea typeface="宋体"/>
                <a:cs typeface="+mn-cs"/>
              </a:rPr>
              <a:t>Origin8</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简易使用教程</a:t>
            </a:r>
            <a:endParaRPr kumimoji="0" lang="en-US" altLang="zh-CN" sz="2800" b="0" i="0" u="none" strike="noStrike" kern="0" cap="none" spc="0" normalizeH="0" baseline="0" noProof="0" dirty="0">
              <a:ln>
                <a:noFill/>
              </a:ln>
              <a:solidFill>
                <a:srgbClr val="000000"/>
              </a:solidFill>
              <a:effectLst/>
              <a:uLnTx/>
              <a:uFillTx/>
              <a:latin typeface="宋体" pitchFamily="2" charset="-122"/>
              <a:ea typeface="宋体"/>
              <a:cs typeface="+mn-cs"/>
            </a:endParaRPr>
          </a:p>
        </p:txBody>
      </p:sp>
      <p:sp>
        <p:nvSpPr>
          <p:cNvPr id="6" name="文本框 1">
            <a:extLst>
              <a:ext uri="{FF2B5EF4-FFF2-40B4-BE49-F238E27FC236}">
                <a16:creationId xmlns:a16="http://schemas.microsoft.com/office/drawing/2014/main" id="{758F0F50-1DF8-8045-6AE5-54DAB2FCBCD2}"/>
              </a:ext>
            </a:extLst>
          </p:cNvPr>
          <p:cNvSpPr txBox="1">
            <a:spLocks noChangeArrowheads="1"/>
          </p:cNvSpPr>
          <p:nvPr/>
        </p:nvSpPr>
        <p:spPr bwMode="auto">
          <a:xfrm>
            <a:off x="1187450" y="5364505"/>
            <a:ext cx="57246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3200" b="0" i="0" u="none" strike="noStrike" kern="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网络中心网站有正版软件下载</a:t>
            </a:r>
            <a:r>
              <a:rPr kumimoji="0" lang="en-US" altLang="zh-CN" sz="3200" b="0"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a:t>
            </a:r>
            <a:endParaRPr kumimoji="0" lang="zh-CN" altLang="en-US" sz="3200" b="0" i="0" u="none" strike="noStrike" kern="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48771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7697" y="445167"/>
            <a:ext cx="8766313" cy="461665"/>
            <a:chOff x="427383" y="763200"/>
            <a:chExt cx="11688417" cy="461665"/>
          </a:xfrm>
        </p:grpSpPr>
        <p:sp>
          <p:nvSpPr>
            <p:cNvPr id="3" name="矩形 2"/>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a:ea typeface="等线" panose="02010600030101010101" pitchFamily="2" charset="-122"/>
                <a:cs typeface="+mn-cs"/>
              </a:endParaRPr>
            </a:p>
          </p:txBody>
        </p:sp>
      </p:grpSp>
      <p:sp>
        <p:nvSpPr>
          <p:cNvPr id="5" name="Text Box 88"/>
          <p:cNvSpPr txBox="1">
            <a:spLocks noChangeArrowheads="1"/>
          </p:cNvSpPr>
          <p:nvPr/>
        </p:nvSpPr>
        <p:spPr bwMode="gray">
          <a:xfrm>
            <a:off x="377697" y="188640"/>
            <a:ext cx="765069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5B9BD5"/>
                </a:solidFill>
                <a:effectLst/>
                <a:uLnTx/>
                <a:uFillTx/>
                <a:latin typeface="宋体" panose="02010600030101010101" pitchFamily="2" charset="-122"/>
                <a:ea typeface="宋体" panose="02010600030101010101" pitchFamily="2" charset="-122"/>
                <a:cs typeface="+mn-cs"/>
              </a:rPr>
              <a:t>不确定度分析的意义</a:t>
            </a:r>
          </a:p>
        </p:txBody>
      </p:sp>
      <p:sp>
        <p:nvSpPr>
          <p:cNvPr id="11" name="Rectangle 3"/>
          <p:cNvSpPr txBox="1">
            <a:spLocks noChangeArrowheads="1"/>
          </p:cNvSpPr>
          <p:nvPr/>
        </p:nvSpPr>
        <p:spPr bwMode="auto">
          <a:xfrm>
            <a:off x="529252" y="1124744"/>
            <a:ext cx="8229600"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60000" marR="0" lvl="0" indent="-360000" algn="l" defTabSz="914400" rtl="0" eaLnBrk="1" fontAlgn="base" latinLnBrk="0" hangingPunct="1">
              <a:lnSpc>
                <a:spcPct val="120000"/>
              </a:lnSpc>
              <a:spcBef>
                <a:spcPts val="1200"/>
              </a:spcBef>
              <a:spcAft>
                <a:spcPct val="0"/>
              </a:spcAft>
              <a:buClrTx/>
              <a:buSzTx/>
              <a:buFont typeface="Wingdings" pitchFamily="2" charset="2"/>
              <a:buChar char="n"/>
              <a:tabLst/>
              <a:defRPr/>
            </a:pPr>
            <a:r>
              <a:rPr kumimoji="0" lang="zh-CN" altLang="en-US" sz="2400" b="1" i="0" u="none" strike="noStrike" kern="0" cap="none" spc="0" normalizeH="0" baseline="0" noProof="0" dirty="0">
                <a:ln>
                  <a:noFill/>
                </a:ln>
                <a:solidFill>
                  <a:srgbClr val="000000"/>
                </a:solidFill>
                <a:effectLst/>
                <a:uLnTx/>
                <a:uFillTx/>
                <a:latin typeface="Arial"/>
                <a:ea typeface="宋体"/>
                <a:cs typeface="+mn-cs"/>
              </a:rPr>
              <a:t>根据对测量不确定度的要求设计实验方案，选择仪器和实验环境。</a:t>
            </a:r>
            <a:endParaRPr kumimoji="0" lang="en-US" altLang="zh-CN" sz="2400" b="1" i="0" u="none" strike="noStrike" kern="0" cap="none" spc="0" normalizeH="0" baseline="0" noProof="0" dirty="0">
              <a:ln>
                <a:noFill/>
              </a:ln>
              <a:solidFill>
                <a:srgbClr val="000000"/>
              </a:solidFill>
              <a:effectLst/>
              <a:uLnTx/>
              <a:uFillTx/>
              <a:latin typeface="Arial"/>
              <a:ea typeface="宋体"/>
              <a:cs typeface="+mn-cs"/>
            </a:endParaRPr>
          </a:p>
          <a:p>
            <a:pPr marL="360000" marR="0" lvl="0" indent="-360000" algn="l" defTabSz="914400" rtl="0" eaLnBrk="1" fontAlgn="base" latinLnBrk="0" hangingPunct="1">
              <a:lnSpc>
                <a:spcPct val="120000"/>
              </a:lnSpc>
              <a:spcBef>
                <a:spcPts val="1200"/>
              </a:spcBef>
              <a:spcAft>
                <a:spcPct val="0"/>
              </a:spcAft>
              <a:buClrTx/>
              <a:buSzTx/>
              <a:buFont typeface="Wingdings" pitchFamily="2" charset="2"/>
              <a:buChar char="n"/>
              <a:tabLst/>
              <a:defRPr/>
            </a:pPr>
            <a:r>
              <a:rPr kumimoji="0" lang="zh-CN" altLang="en-US" sz="2400" b="1" i="0" u="none" strike="noStrike" kern="0" cap="none" spc="0" normalizeH="0" baseline="0" noProof="0" dirty="0">
                <a:ln>
                  <a:noFill/>
                </a:ln>
                <a:solidFill>
                  <a:srgbClr val="000000"/>
                </a:solidFill>
                <a:effectLst/>
                <a:uLnTx/>
                <a:uFillTx/>
                <a:latin typeface="Arial"/>
                <a:ea typeface="宋体"/>
                <a:cs typeface="+mn-cs"/>
              </a:rPr>
              <a:t>通过对不确定度大小及其成因的分析，找到影响实验精确度的原因并加以校正。</a:t>
            </a:r>
            <a:endParaRPr kumimoji="0" lang="en-US" altLang="zh-CN" sz="2400" b="1" i="0" u="none" strike="noStrike" kern="0" cap="none" spc="0" normalizeH="0" baseline="0" noProof="0" dirty="0">
              <a:ln>
                <a:noFill/>
              </a:ln>
              <a:solidFill>
                <a:srgbClr val="000000"/>
              </a:solidFill>
              <a:effectLst/>
              <a:uLnTx/>
              <a:uFillTx/>
              <a:latin typeface="Arial"/>
              <a:ea typeface="宋体"/>
              <a:cs typeface="+mn-cs"/>
            </a:endParaRPr>
          </a:p>
        </p:txBody>
      </p:sp>
      <p:sp>
        <p:nvSpPr>
          <p:cNvPr id="7" name="矩形 6"/>
          <p:cNvSpPr/>
          <p:nvPr/>
        </p:nvSpPr>
        <p:spPr>
          <a:xfrm>
            <a:off x="611560" y="3140968"/>
            <a:ext cx="8280920" cy="2954655"/>
          </a:xfrm>
          <a:prstGeom prst="rect">
            <a:avLst/>
          </a:prstGeom>
        </p:spPr>
        <p:txBody>
          <a:bodyPr wrap="square">
            <a:spAutoFit/>
          </a:bodyPr>
          <a:lstStyle/>
          <a:p>
            <a:pPr marL="0" marR="0" lvl="0" indent="720000" algn="just" defTabSz="121917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B0F0"/>
                </a:solidFill>
                <a:effectLst/>
                <a:uLnTx/>
                <a:uFillTx/>
                <a:latin typeface="Times New Roman" pitchFamily="18" charset="0"/>
                <a:ea typeface="黑体" pitchFamily="49" charset="-122"/>
                <a:cs typeface="+mn-cs"/>
              </a:rPr>
              <a:t>氢同位素的发现</a:t>
            </a:r>
            <a:endParaRPr kumimoji="0" lang="en-US" altLang="zh-CN" sz="2400" b="0" i="0" u="none" strike="noStrike" kern="1200" cap="none" spc="0" normalizeH="0" baseline="0" noProof="0" dirty="0">
              <a:ln>
                <a:noFill/>
              </a:ln>
              <a:solidFill>
                <a:srgbClr val="00B0F0"/>
              </a:solidFill>
              <a:effectLst/>
              <a:uLnTx/>
              <a:uFillTx/>
              <a:latin typeface="Calibri"/>
              <a:ea typeface="宋体" panose="02010600030101010101" pitchFamily="2" charset="-122"/>
              <a:cs typeface="+mn-cs"/>
            </a:endParaRPr>
          </a:p>
          <a:p>
            <a:pPr marL="0" marR="0" lvl="0" indent="720000" algn="just" defTabSz="1219170" rtl="0" eaLnBrk="1" fontAlgn="auto" latinLnBrk="0" hangingPunct="1">
              <a:lnSpc>
                <a:spcPct val="15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1913</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年纽约大学的科学家对纯水密度做了非常精密的测量，他们在报告中指出测量的不确定度为</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2X10</a:t>
            </a:r>
            <a:r>
              <a:rPr kumimoji="0" lang="en-US" altLang="zh-CN" sz="2000" b="0" i="0" u="none" strike="noStrike" kern="1200" cap="none" spc="0" normalizeH="0" baseline="30000" noProof="0" dirty="0">
                <a:ln>
                  <a:noFill/>
                </a:ln>
                <a:solidFill>
                  <a:prstClr val="black"/>
                </a:solidFill>
                <a:effectLst/>
                <a:uLnTx/>
                <a:uFillTx/>
                <a:latin typeface="Calibri"/>
                <a:ea typeface="宋体" panose="02010600030101010101" pitchFamily="2" charset="-122"/>
                <a:cs typeface="+mn-cs"/>
              </a:rPr>
              <a:t>-7</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g/cm</a:t>
            </a:r>
            <a:r>
              <a:rPr kumimoji="0" lang="en-US" altLang="zh-CN" sz="2000" b="0" i="0" u="none" strike="noStrike" kern="1200" cap="none" spc="0" normalizeH="0" baseline="30000" noProof="0" dirty="0">
                <a:ln>
                  <a:noFill/>
                </a:ln>
                <a:solidFill>
                  <a:prstClr val="black"/>
                </a:solidFill>
                <a:effectLst/>
                <a:uLnTx/>
                <a:uFillTx/>
                <a:latin typeface="Calibri"/>
                <a:ea typeface="宋体" panose="02010600030101010101" pitchFamily="2" charset="-122"/>
                <a:cs typeface="+mn-cs"/>
              </a:rPr>
              <a:t>3</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，而精制出的各种水样品的密度差不多有</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8X10</a:t>
            </a:r>
            <a:r>
              <a:rPr kumimoji="0" lang="en-US" altLang="zh-CN" sz="2000" b="0" i="0" u="none" strike="noStrike" kern="1200" cap="none" spc="0" normalizeH="0" baseline="30000" noProof="0" dirty="0">
                <a:ln>
                  <a:noFill/>
                </a:ln>
                <a:solidFill>
                  <a:prstClr val="black"/>
                </a:solidFill>
                <a:effectLst/>
                <a:uLnTx/>
                <a:uFillTx/>
                <a:latin typeface="Calibri"/>
                <a:ea typeface="宋体" panose="02010600030101010101" pitchFamily="2" charset="-122"/>
                <a:cs typeface="+mn-cs"/>
              </a:rPr>
              <a:t>-7</a:t>
            </a:r>
            <a:r>
              <a:rPr kumimoji="0" lang="en-US" altLang="zh-CN"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g/cm</a:t>
            </a:r>
            <a:r>
              <a:rPr kumimoji="0" lang="en-US" altLang="zh-CN" sz="2000" b="0" i="0" u="none" strike="noStrike" kern="1200" cap="none" spc="0" normalizeH="0" baseline="30000" noProof="0" dirty="0">
                <a:ln>
                  <a:noFill/>
                </a:ln>
                <a:solidFill>
                  <a:prstClr val="black"/>
                </a:solidFill>
                <a:effectLst/>
                <a:uLnTx/>
                <a:uFillTx/>
                <a:latin typeface="Calibri"/>
                <a:ea typeface="宋体" panose="02010600030101010101" pitchFamily="2" charset="-122"/>
                <a:cs typeface="+mn-cs"/>
              </a:rPr>
              <a:t>3</a:t>
            </a:r>
            <a:r>
              <a:rPr kumimoji="0" lang="zh-CN" altLang="en-US" sz="2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的变化，他们得出了各种纯水的密度是不一样的这一结论。这是证明同位素存在的最早的实验证据，引导科学家最终发现了氢的同位素氘和氚。</a:t>
            </a:r>
          </a:p>
        </p:txBody>
      </p:sp>
    </p:spTree>
    <p:extLst>
      <p:ext uri="{BB962C8B-B14F-4D97-AF65-F5344CB8AC3E}">
        <p14:creationId xmlns:p14="http://schemas.microsoft.com/office/powerpoint/2010/main" val="2390223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C74F9-85AF-D879-47B6-E56B354CF8F9}"/>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C1D4F6B6-08F7-E28B-5F53-09ED255230C3}"/>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FD16CD28-93A1-AC14-636F-434094C6D057}"/>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66AC7205-7D2E-3903-1731-3CBFCD863EB5}"/>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EC1442C7-9FAC-C2B8-96C1-D5BE28999939}"/>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C7EDEA7E-DF51-9758-43CF-979E0BD7EE06}"/>
              </a:ext>
            </a:extLst>
          </p:cNvPr>
          <p:cNvSpPr/>
          <p:nvPr/>
        </p:nvSpPr>
        <p:spPr>
          <a:xfrm>
            <a:off x="180365" y="96450"/>
            <a:ext cx="5335115"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中国科学技术大学 正版软件</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3" name="文本框 12">
            <a:extLst>
              <a:ext uri="{FF2B5EF4-FFF2-40B4-BE49-F238E27FC236}">
                <a16:creationId xmlns:a16="http://schemas.microsoft.com/office/drawing/2014/main" id="{A4B5C371-B23F-B744-E1A1-278C20E79A2A}"/>
              </a:ext>
            </a:extLst>
          </p:cNvPr>
          <p:cNvSpPr txBox="1"/>
          <p:nvPr/>
        </p:nvSpPr>
        <p:spPr>
          <a:xfrm>
            <a:off x="333507" y="760655"/>
            <a:ext cx="7776864" cy="654988"/>
          </a:xfrm>
          <a:prstGeom prst="rect">
            <a:avLst/>
          </a:prstGeom>
          <a:noFill/>
        </p:spPr>
        <p:txBody>
          <a:bodyPr wrap="square" rtlCol="0">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0B0F0"/>
                </a:solidFill>
                <a:effectLst/>
                <a:uLnTx/>
                <a:uFillTx/>
                <a:latin typeface="Arial" panose="020B0604020202020204" pitchFamily="34" charset="0"/>
                <a:ea typeface="黑体" panose="02010609060101010101" pitchFamily="49" charset="-122"/>
                <a:cs typeface="+mn-cs"/>
              </a:rPr>
              <a:t>入口：信息门户 </a:t>
            </a:r>
            <a:r>
              <a:rPr kumimoji="0" lang="en-US" altLang="zh-CN" sz="2800" b="0" i="0" u="none" strike="noStrike" kern="1200" cap="none" spc="0" normalizeH="0" baseline="0" noProof="0" dirty="0">
                <a:ln>
                  <a:noFill/>
                </a:ln>
                <a:solidFill>
                  <a:srgbClr val="00B0F0"/>
                </a:solidFill>
                <a:effectLst/>
                <a:uLnTx/>
                <a:uFillTx/>
                <a:latin typeface="Arial" panose="020B0604020202020204" pitchFamily="34" charset="0"/>
                <a:ea typeface="黑体" panose="02010609060101010101" pitchFamily="49" charset="-122"/>
                <a:cs typeface="+mn-cs"/>
              </a:rPr>
              <a:t>&gt; </a:t>
            </a:r>
            <a:r>
              <a:rPr kumimoji="0" lang="zh-CN" altLang="en-US" sz="2800" b="0" i="0" u="none" strike="noStrike" kern="1200" cap="none" spc="0" normalizeH="0" baseline="0" noProof="0" dirty="0">
                <a:ln>
                  <a:noFill/>
                </a:ln>
                <a:solidFill>
                  <a:srgbClr val="00B0F0"/>
                </a:solidFill>
                <a:effectLst/>
                <a:uLnTx/>
                <a:uFillTx/>
                <a:latin typeface="Arial" panose="020B0604020202020204" pitchFamily="34" charset="0"/>
                <a:ea typeface="黑体" panose="02010609060101010101" pitchFamily="49" charset="-122"/>
                <a:cs typeface="+mn-cs"/>
              </a:rPr>
              <a:t>正版软件</a:t>
            </a:r>
            <a:endParaRPr kumimoji="0" lang="en-US" altLang="zh-CN" sz="2800" b="0" i="0" u="none" strike="noStrike" kern="1200" cap="none" spc="0" normalizeH="0" baseline="0" noProof="0" dirty="0">
              <a:ln>
                <a:noFill/>
              </a:ln>
              <a:solidFill>
                <a:srgbClr val="00B0F0"/>
              </a:solidFill>
              <a:effectLst/>
              <a:uLnTx/>
              <a:uFillTx/>
              <a:latin typeface="Arial" panose="020B0604020202020204" pitchFamily="34" charset="0"/>
              <a:ea typeface="黑体" panose="02010609060101010101" pitchFamily="49" charset="-122"/>
              <a:cs typeface="+mn-cs"/>
            </a:endParaRPr>
          </a:p>
        </p:txBody>
      </p:sp>
      <p:pic>
        <p:nvPicPr>
          <p:cNvPr id="14" name="图片 13">
            <a:extLst>
              <a:ext uri="{FF2B5EF4-FFF2-40B4-BE49-F238E27FC236}">
                <a16:creationId xmlns:a16="http://schemas.microsoft.com/office/drawing/2014/main" id="{76E5E5CA-7647-D76F-8056-D762BAF53C5F}"/>
              </a:ext>
            </a:extLst>
          </p:cNvPr>
          <p:cNvPicPr>
            <a:picLocks noChangeAspect="1"/>
          </p:cNvPicPr>
          <p:nvPr/>
        </p:nvPicPr>
        <p:blipFill>
          <a:blip r:embed="rId3"/>
          <a:stretch>
            <a:fillRect/>
          </a:stretch>
        </p:blipFill>
        <p:spPr>
          <a:xfrm>
            <a:off x="-13945" y="1628800"/>
            <a:ext cx="9144000" cy="4366846"/>
          </a:xfrm>
          <a:prstGeom prst="rect">
            <a:avLst/>
          </a:prstGeom>
        </p:spPr>
      </p:pic>
      <p:sp>
        <p:nvSpPr>
          <p:cNvPr id="15" name="椭圆 14">
            <a:extLst>
              <a:ext uri="{FF2B5EF4-FFF2-40B4-BE49-F238E27FC236}">
                <a16:creationId xmlns:a16="http://schemas.microsoft.com/office/drawing/2014/main" id="{01975C43-8BEC-26D1-F6A3-7D5226215B84}"/>
              </a:ext>
            </a:extLst>
          </p:cNvPr>
          <p:cNvSpPr/>
          <p:nvPr/>
        </p:nvSpPr>
        <p:spPr>
          <a:xfrm>
            <a:off x="1907704" y="3356025"/>
            <a:ext cx="792088" cy="288999"/>
          </a:xfrm>
          <a:prstGeom prst="ellipse">
            <a:avLst/>
          </a:prstGeom>
          <a:noFill/>
          <a:ln w="25400" cap="flat" cmpd="sng" algn="ctr">
            <a:solidFill>
              <a:srgbClr val="FF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宋体"/>
              <a:cs typeface="+mn-cs"/>
            </a:endParaRPr>
          </a:p>
        </p:txBody>
      </p:sp>
      <p:sp>
        <p:nvSpPr>
          <p:cNvPr id="16" name="椭圆 15">
            <a:extLst>
              <a:ext uri="{FF2B5EF4-FFF2-40B4-BE49-F238E27FC236}">
                <a16:creationId xmlns:a16="http://schemas.microsoft.com/office/drawing/2014/main" id="{9E5B0EC1-5880-91FE-0613-0CF5E8D1FEEA}"/>
              </a:ext>
            </a:extLst>
          </p:cNvPr>
          <p:cNvSpPr/>
          <p:nvPr/>
        </p:nvSpPr>
        <p:spPr>
          <a:xfrm>
            <a:off x="2800081" y="3355975"/>
            <a:ext cx="709405" cy="277293"/>
          </a:xfrm>
          <a:prstGeom prst="ellipse">
            <a:avLst/>
          </a:prstGeom>
          <a:noFill/>
          <a:ln w="25400" cap="flat" cmpd="sng" algn="ctr">
            <a:solidFill>
              <a:srgbClr val="FF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宋体"/>
              <a:cs typeface="+mn-cs"/>
            </a:endParaRPr>
          </a:p>
        </p:txBody>
      </p:sp>
      <p:sp>
        <p:nvSpPr>
          <p:cNvPr id="17" name="文本框 7">
            <a:extLst>
              <a:ext uri="{FF2B5EF4-FFF2-40B4-BE49-F238E27FC236}">
                <a16:creationId xmlns:a16="http://schemas.microsoft.com/office/drawing/2014/main" id="{EF9EAE3F-73C4-2F73-2209-B51C9C938BDA}"/>
              </a:ext>
            </a:extLst>
          </p:cNvPr>
          <p:cNvSpPr txBox="1">
            <a:spLocks noChangeArrowheads="1"/>
          </p:cNvSpPr>
          <p:nvPr/>
        </p:nvSpPr>
        <p:spPr bwMode="auto">
          <a:xfrm>
            <a:off x="333507" y="6248285"/>
            <a:ext cx="42899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http://zbh.ustc.edu.cn/zbh.php</a:t>
            </a:r>
            <a:endParaRPr kumimoji="0" lang="zh-CN" altLang="en-US" sz="2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 name="椭圆 17">
            <a:extLst>
              <a:ext uri="{FF2B5EF4-FFF2-40B4-BE49-F238E27FC236}">
                <a16:creationId xmlns:a16="http://schemas.microsoft.com/office/drawing/2014/main" id="{2F170BAB-52AC-109A-2396-55060AC73B47}"/>
              </a:ext>
            </a:extLst>
          </p:cNvPr>
          <p:cNvSpPr/>
          <p:nvPr/>
        </p:nvSpPr>
        <p:spPr>
          <a:xfrm>
            <a:off x="4427191" y="3344269"/>
            <a:ext cx="936897" cy="288999"/>
          </a:xfrm>
          <a:prstGeom prst="ellipse">
            <a:avLst/>
          </a:prstGeom>
          <a:noFill/>
          <a:ln w="25400" cap="flat" cmpd="sng" algn="ctr">
            <a:solidFill>
              <a:srgbClr val="FF00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宋体"/>
              <a:cs typeface="+mn-cs"/>
            </a:endParaRPr>
          </a:p>
        </p:txBody>
      </p:sp>
    </p:spTree>
    <p:extLst>
      <p:ext uri="{BB962C8B-B14F-4D97-AF65-F5344CB8AC3E}">
        <p14:creationId xmlns:p14="http://schemas.microsoft.com/office/powerpoint/2010/main" val="240422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5925F-B911-9A74-EE46-4D1E56E280F9}"/>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17878CA8-9F48-3006-F01E-C756CAEB289F}"/>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C8720B3F-59FA-C4CC-810E-C7D13C9CD4B0}"/>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F7239CEB-4C0B-339E-4F6E-7BA96BB73C29}"/>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3C4B2C22-6EAE-1700-3202-5894031579AF}"/>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F4B5E0BC-780E-BC09-566F-42DEA24B8039}"/>
              </a:ext>
            </a:extLst>
          </p:cNvPr>
          <p:cNvSpPr/>
          <p:nvPr/>
        </p:nvSpPr>
        <p:spPr>
          <a:xfrm>
            <a:off x="323528" y="134724"/>
            <a:ext cx="3068469"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作图的格式要求</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Rectangle 3">
            <a:extLst>
              <a:ext uri="{FF2B5EF4-FFF2-40B4-BE49-F238E27FC236}">
                <a16:creationId xmlns:a16="http://schemas.microsoft.com/office/drawing/2014/main" id="{EE79D2E9-9E5D-2C4F-B282-5DD122754AEB}"/>
              </a:ext>
            </a:extLst>
          </p:cNvPr>
          <p:cNvSpPr txBox="1">
            <a:spLocks noChangeArrowheads="1"/>
          </p:cNvSpPr>
          <p:nvPr/>
        </p:nvSpPr>
        <p:spPr bwMode="auto">
          <a:xfrm>
            <a:off x="398358" y="1052736"/>
            <a:ext cx="8134082" cy="512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514350" marR="0" lvl="0" indent="-514350" algn="just" defTabSz="914400" rtl="0" eaLnBrk="1" fontAlgn="base" latinLnBrk="0" hangingPunct="1">
              <a:lnSpc>
                <a:spcPct val="120000"/>
              </a:lnSpc>
              <a:spcBef>
                <a:spcPts val="600"/>
              </a:spcBef>
              <a:spcAft>
                <a:spcPct val="0"/>
              </a:spcAft>
              <a:buClrTx/>
              <a:buSzTx/>
              <a:buFontTx/>
              <a:buAutoNum type="arabicPeriod"/>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坐标轴、方向，物理量名称和单位，分度。</a:t>
            </a:r>
          </a:p>
          <a:p>
            <a:pPr marL="514350" marR="0" lvl="0" indent="-514350" algn="just" defTabSz="914400" rtl="0" eaLnBrk="1" fontAlgn="base" latinLnBrk="0" hangingPunct="1">
              <a:lnSpc>
                <a:spcPct val="120000"/>
              </a:lnSpc>
              <a:spcBef>
                <a:spcPts val="600"/>
              </a:spcBef>
              <a:spcAft>
                <a:spcPct val="0"/>
              </a:spcAft>
              <a:buClrTx/>
              <a:buSzTx/>
              <a:buFontTx/>
              <a:buAutoNum type="arabicPeriod"/>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图号和图的名称。</a:t>
            </a:r>
          </a:p>
          <a:p>
            <a:pPr marL="514350" marR="0" lvl="0" indent="-514350" algn="just" defTabSz="914400" rtl="0" eaLnBrk="1" fontAlgn="base" latinLnBrk="0" hangingPunct="1">
              <a:lnSpc>
                <a:spcPct val="120000"/>
              </a:lnSpc>
              <a:spcBef>
                <a:spcPts val="600"/>
              </a:spcBef>
              <a:spcAft>
                <a:spcPct val="0"/>
              </a:spcAft>
              <a:buClrTx/>
              <a:buSzTx/>
              <a:buFontTx/>
              <a:buAutoNum type="arabicPeriod"/>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可靠数字在图中应可靠，估读位在图中应是估计的，即图纸中的一小格对应数值中可靠数字的最后一位。</a:t>
            </a:r>
          </a:p>
          <a:p>
            <a:pPr marL="514350" marR="0" lvl="0" indent="-514350" algn="just" defTabSz="914400" rtl="0" eaLnBrk="1" fontAlgn="base" latinLnBrk="0" hangingPunct="1">
              <a:lnSpc>
                <a:spcPct val="120000"/>
              </a:lnSpc>
              <a:spcBef>
                <a:spcPts val="600"/>
              </a:spcBef>
              <a:spcAft>
                <a:spcPct val="0"/>
              </a:spcAft>
              <a:buClrTx/>
              <a:buSzTx/>
              <a:buFontTx/>
              <a:buAutoNum type="arabicPeriod"/>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适当选取</a:t>
            </a:r>
            <a:r>
              <a:rPr kumimoji="0" lang="en-US" altLang="zh-CN" sz="2800" b="0" i="1" u="none" strike="noStrike" kern="0" cap="none" spc="0" normalizeH="0" baseline="0" noProof="0" dirty="0">
                <a:ln>
                  <a:noFill/>
                </a:ln>
                <a:solidFill>
                  <a:srgbClr val="000000"/>
                </a:solidFill>
                <a:effectLst/>
                <a:uLnTx/>
                <a:uFillTx/>
                <a:latin typeface="Arial"/>
                <a:ea typeface="宋体"/>
                <a:cs typeface="+mn-cs"/>
              </a:rPr>
              <a:t>x</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轴和</a:t>
            </a:r>
            <a:r>
              <a:rPr kumimoji="0" lang="en-US" altLang="zh-CN" sz="2800" b="0" i="1" u="none" strike="noStrike" kern="0" cap="none" spc="0" normalizeH="0" baseline="0" noProof="0" dirty="0">
                <a:ln>
                  <a:noFill/>
                </a:ln>
                <a:solidFill>
                  <a:srgbClr val="000000"/>
                </a:solidFill>
                <a:effectLst/>
                <a:uLnTx/>
                <a:uFillTx/>
                <a:latin typeface="Arial"/>
                <a:ea typeface="宋体"/>
                <a:cs typeface="+mn-cs"/>
              </a:rPr>
              <a:t>y</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轴的比例和坐标的起点，使图线比较对称的充满整个图纸，不要缩在一边或一角。除特殊需要以外，</a:t>
            </a:r>
            <a:r>
              <a:rPr kumimoji="0" lang="zh-CN" altLang="en-US" sz="2800" b="0" i="0" u="sng" strike="noStrike" kern="0" cap="none" spc="0" normalizeH="0" baseline="0" noProof="0" dirty="0">
                <a:ln>
                  <a:noFill/>
                </a:ln>
                <a:solidFill>
                  <a:srgbClr val="00B0F0"/>
                </a:solidFill>
                <a:effectLst/>
                <a:uLnTx/>
                <a:uFillTx/>
                <a:latin typeface="Arial"/>
                <a:ea typeface="宋体"/>
                <a:cs typeface="+mn-cs"/>
              </a:rPr>
              <a:t>坐标轴的起点一般不一定取为零值</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a:t>
            </a:r>
          </a:p>
        </p:txBody>
      </p:sp>
    </p:spTree>
    <p:extLst>
      <p:ext uri="{BB962C8B-B14F-4D97-AF65-F5344CB8AC3E}">
        <p14:creationId xmlns:p14="http://schemas.microsoft.com/office/powerpoint/2010/main" val="36481285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158D8-B0C2-1A5C-2515-E9F8C4608DD9}"/>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18F9B218-7935-2591-3F2D-2CE2587CA1AF}"/>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B1DA97EE-6F35-C663-BDB3-A951DCC1E393}"/>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36033329-EB97-DA7A-FADA-301AAFA6240E}"/>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38216C4D-93C1-68C2-454B-E4410D521066}"/>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B73F0A33-B5EA-622A-3A27-2EBDBB131CC7}"/>
              </a:ext>
            </a:extLst>
          </p:cNvPr>
          <p:cNvSpPr/>
          <p:nvPr/>
        </p:nvSpPr>
        <p:spPr>
          <a:xfrm>
            <a:off x="323528" y="134724"/>
            <a:ext cx="1832553"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作图示例</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 name="Text Box 2">
            <a:extLst>
              <a:ext uri="{FF2B5EF4-FFF2-40B4-BE49-F238E27FC236}">
                <a16:creationId xmlns:a16="http://schemas.microsoft.com/office/drawing/2014/main" id="{F9D589B1-CE69-19CB-2053-54BF80D36EB3}"/>
              </a:ext>
            </a:extLst>
          </p:cNvPr>
          <p:cNvSpPr txBox="1">
            <a:spLocks noChangeArrowheads="1"/>
          </p:cNvSpPr>
          <p:nvPr/>
        </p:nvSpPr>
        <p:spPr bwMode="auto">
          <a:xfrm>
            <a:off x="3779838" y="1179513"/>
            <a:ext cx="5189537" cy="52736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Text Box 3">
            <a:extLst>
              <a:ext uri="{FF2B5EF4-FFF2-40B4-BE49-F238E27FC236}">
                <a16:creationId xmlns:a16="http://schemas.microsoft.com/office/drawing/2014/main" id="{40B2D1B8-31AC-DE1B-5088-1673F06BC038}"/>
              </a:ext>
            </a:extLst>
          </p:cNvPr>
          <p:cNvSpPr txBox="1">
            <a:spLocks noChangeArrowheads="1"/>
          </p:cNvSpPr>
          <p:nvPr/>
        </p:nvSpPr>
        <p:spPr bwMode="auto">
          <a:xfrm>
            <a:off x="250825" y="1074738"/>
            <a:ext cx="3297238"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0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标明坐标轴</a:t>
            </a:r>
            <a:r>
              <a:rPr kumimoji="1" lang="zh-CN" altLang="en-US" sz="20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1" lang="zh-CN" altLang="en-US" sz="14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用粗实线画坐标轴，用箭头标轴方向，标坐标轴的</a:t>
            </a:r>
            <a:r>
              <a:rPr kumimoji="1" lang="zh-CN" altLang="en-US" sz="1800" b="1" i="0" u="none" strike="noStrike" kern="1200" cap="none" spc="0" normalizeH="0" baseline="0" noProof="0">
                <a:ln>
                  <a:noFill/>
                </a:ln>
                <a:solidFill>
                  <a:srgbClr val="FF0000"/>
                </a:solidFill>
                <a:effectLst/>
                <a:uLnTx/>
                <a:uFillTx/>
                <a:latin typeface="楷体_GB2312"/>
                <a:ea typeface="楷体_GB2312"/>
                <a:cs typeface="Times New Roman" panose="02020603050405020304" pitchFamily="18" charset="0"/>
              </a:rPr>
              <a:t>名称或符号</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a:t>
            </a:r>
            <a:r>
              <a:rPr kumimoji="1" lang="zh-CN" altLang="en-US" sz="1800" b="1" i="0" u="none" strike="noStrike" kern="1200" cap="none" spc="0" normalizeH="0" baseline="0" noProof="0">
                <a:ln>
                  <a:noFill/>
                </a:ln>
                <a:solidFill>
                  <a:srgbClr val="FF0000"/>
                </a:solidFill>
                <a:effectLst/>
                <a:uLnTx/>
                <a:uFillTx/>
                <a:latin typeface="楷体_GB2312"/>
                <a:ea typeface="楷体_GB2312"/>
                <a:cs typeface="Times New Roman" panose="02020603050405020304" pitchFamily="18" charset="0"/>
              </a:rPr>
              <a:t>单位</a:t>
            </a:r>
            <a:r>
              <a:rPr kumimoji="1" lang="en-US" altLang="zh-CN"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再按顺序标出坐标轴整分格上的量值。</a:t>
            </a:r>
            <a:endParaRPr kumimoji="1" lang="zh-CN" altLang="en-US" sz="12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endParaRPr>
          </a:p>
        </p:txBody>
      </p:sp>
      <p:grpSp>
        <p:nvGrpSpPr>
          <p:cNvPr id="6" name="Group 4">
            <a:extLst>
              <a:ext uri="{FF2B5EF4-FFF2-40B4-BE49-F238E27FC236}">
                <a16:creationId xmlns:a16="http://schemas.microsoft.com/office/drawing/2014/main" id="{1EC44F48-9D43-055C-9050-089D216CDC68}"/>
              </a:ext>
            </a:extLst>
          </p:cNvPr>
          <p:cNvGrpSpPr>
            <a:grpSpLocks/>
          </p:cNvGrpSpPr>
          <p:nvPr/>
        </p:nvGrpSpPr>
        <p:grpSpPr bwMode="auto">
          <a:xfrm>
            <a:off x="3875088" y="1325563"/>
            <a:ext cx="4968875" cy="4970462"/>
            <a:chOff x="1486" y="793"/>
            <a:chExt cx="3130" cy="3131"/>
          </a:xfrm>
        </p:grpSpPr>
        <p:grpSp>
          <p:nvGrpSpPr>
            <p:cNvPr id="7" name="Group 5">
              <a:extLst>
                <a:ext uri="{FF2B5EF4-FFF2-40B4-BE49-F238E27FC236}">
                  <a16:creationId xmlns:a16="http://schemas.microsoft.com/office/drawing/2014/main" id="{12FCCE00-D000-0298-4764-8D74D9FD56A9}"/>
                </a:ext>
              </a:extLst>
            </p:cNvPr>
            <p:cNvGrpSpPr>
              <a:grpSpLocks/>
            </p:cNvGrpSpPr>
            <p:nvPr/>
          </p:nvGrpSpPr>
          <p:grpSpPr bwMode="auto">
            <a:xfrm>
              <a:off x="1492" y="793"/>
              <a:ext cx="3124" cy="3124"/>
              <a:chOff x="1708" y="514"/>
              <a:chExt cx="3124" cy="3124"/>
            </a:xfrm>
          </p:grpSpPr>
          <p:sp>
            <p:nvSpPr>
              <p:cNvPr id="7215" name="Line 6">
                <a:extLst>
                  <a:ext uri="{FF2B5EF4-FFF2-40B4-BE49-F238E27FC236}">
                    <a16:creationId xmlns:a16="http://schemas.microsoft.com/office/drawing/2014/main" id="{A4B03486-5F12-F23B-DEA6-E476712FF4E6}"/>
                  </a:ext>
                </a:extLst>
              </p:cNvPr>
              <p:cNvSpPr>
                <a:spLocks noChangeShapeType="1"/>
              </p:cNvSpPr>
              <p:nvPr/>
            </p:nvSpPr>
            <p:spPr bwMode="auto">
              <a:xfrm>
                <a:off x="1708" y="51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6" name="Line 7">
                <a:extLst>
                  <a:ext uri="{FF2B5EF4-FFF2-40B4-BE49-F238E27FC236}">
                    <a16:creationId xmlns:a16="http://schemas.microsoft.com/office/drawing/2014/main" id="{EBF0A754-4093-E6C2-18A7-4E11BA41CB96}"/>
                  </a:ext>
                </a:extLst>
              </p:cNvPr>
              <p:cNvSpPr>
                <a:spLocks noChangeShapeType="1"/>
              </p:cNvSpPr>
              <p:nvPr/>
            </p:nvSpPr>
            <p:spPr bwMode="auto">
              <a:xfrm>
                <a:off x="1708" y="61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7" name="Line 8">
                <a:extLst>
                  <a:ext uri="{FF2B5EF4-FFF2-40B4-BE49-F238E27FC236}">
                    <a16:creationId xmlns:a16="http://schemas.microsoft.com/office/drawing/2014/main" id="{8000C0C6-B00C-CEDB-AF86-EE0E8A646B07}"/>
                  </a:ext>
                </a:extLst>
              </p:cNvPr>
              <p:cNvSpPr>
                <a:spLocks noChangeShapeType="1"/>
              </p:cNvSpPr>
              <p:nvPr/>
            </p:nvSpPr>
            <p:spPr bwMode="auto">
              <a:xfrm>
                <a:off x="1708" y="5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8" name="Line 9">
                <a:extLst>
                  <a:ext uri="{FF2B5EF4-FFF2-40B4-BE49-F238E27FC236}">
                    <a16:creationId xmlns:a16="http://schemas.microsoft.com/office/drawing/2014/main" id="{7AB2127C-D679-BA42-2722-F6E21EE90C82}"/>
                  </a:ext>
                </a:extLst>
              </p:cNvPr>
              <p:cNvSpPr>
                <a:spLocks noChangeShapeType="1"/>
              </p:cNvSpPr>
              <p:nvPr/>
            </p:nvSpPr>
            <p:spPr bwMode="auto">
              <a:xfrm>
                <a:off x="1708" y="65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9" name="Line 10">
                <a:extLst>
                  <a:ext uri="{FF2B5EF4-FFF2-40B4-BE49-F238E27FC236}">
                    <a16:creationId xmlns:a16="http://schemas.microsoft.com/office/drawing/2014/main" id="{12EC46C6-88C5-36DE-36F3-C45DDDACCCEC}"/>
                  </a:ext>
                </a:extLst>
              </p:cNvPr>
              <p:cNvSpPr>
                <a:spLocks noChangeShapeType="1"/>
              </p:cNvSpPr>
              <p:nvPr/>
            </p:nvSpPr>
            <p:spPr bwMode="auto">
              <a:xfrm>
                <a:off x="1708" y="69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0" name="Line 11">
                <a:extLst>
                  <a:ext uri="{FF2B5EF4-FFF2-40B4-BE49-F238E27FC236}">
                    <a16:creationId xmlns:a16="http://schemas.microsoft.com/office/drawing/2014/main" id="{60B630C7-CE20-BA4F-7BBD-06CD24F54E81}"/>
                  </a:ext>
                </a:extLst>
              </p:cNvPr>
              <p:cNvSpPr>
                <a:spLocks noChangeShapeType="1"/>
              </p:cNvSpPr>
              <p:nvPr/>
            </p:nvSpPr>
            <p:spPr bwMode="auto">
              <a:xfrm>
                <a:off x="1708" y="75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1" name="Line 12">
                <a:extLst>
                  <a:ext uri="{FF2B5EF4-FFF2-40B4-BE49-F238E27FC236}">
                    <a16:creationId xmlns:a16="http://schemas.microsoft.com/office/drawing/2014/main" id="{C9BECAD7-B3D7-E82C-E1B5-A7CD23AA2C1A}"/>
                  </a:ext>
                </a:extLst>
              </p:cNvPr>
              <p:cNvSpPr>
                <a:spLocks noChangeShapeType="1"/>
              </p:cNvSpPr>
              <p:nvPr/>
            </p:nvSpPr>
            <p:spPr bwMode="auto">
              <a:xfrm>
                <a:off x="1708" y="85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2" name="Line 13">
                <a:extLst>
                  <a:ext uri="{FF2B5EF4-FFF2-40B4-BE49-F238E27FC236}">
                    <a16:creationId xmlns:a16="http://schemas.microsoft.com/office/drawing/2014/main" id="{9700FD09-4AA2-81F0-83F8-E4BB9FF9EFEA}"/>
                  </a:ext>
                </a:extLst>
              </p:cNvPr>
              <p:cNvSpPr>
                <a:spLocks noChangeShapeType="1"/>
              </p:cNvSpPr>
              <p:nvPr/>
            </p:nvSpPr>
            <p:spPr bwMode="auto">
              <a:xfrm>
                <a:off x="1708" y="798"/>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3" name="Line 14">
                <a:extLst>
                  <a:ext uri="{FF2B5EF4-FFF2-40B4-BE49-F238E27FC236}">
                    <a16:creationId xmlns:a16="http://schemas.microsoft.com/office/drawing/2014/main" id="{8F89575B-168D-6F24-8E2C-C17180224DC5}"/>
                  </a:ext>
                </a:extLst>
              </p:cNvPr>
              <p:cNvSpPr>
                <a:spLocks noChangeShapeType="1"/>
              </p:cNvSpPr>
              <p:nvPr/>
            </p:nvSpPr>
            <p:spPr bwMode="auto">
              <a:xfrm>
                <a:off x="1708" y="90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4" name="Line 15">
                <a:extLst>
                  <a:ext uri="{FF2B5EF4-FFF2-40B4-BE49-F238E27FC236}">
                    <a16:creationId xmlns:a16="http://schemas.microsoft.com/office/drawing/2014/main" id="{55039CC0-2C62-3499-847D-8A2B2AE38A1C}"/>
                  </a:ext>
                </a:extLst>
              </p:cNvPr>
              <p:cNvSpPr>
                <a:spLocks noChangeShapeType="1"/>
              </p:cNvSpPr>
              <p:nvPr/>
            </p:nvSpPr>
            <p:spPr bwMode="auto">
              <a:xfrm>
                <a:off x="1708" y="94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5" name="Line 16">
                <a:extLst>
                  <a:ext uri="{FF2B5EF4-FFF2-40B4-BE49-F238E27FC236}">
                    <a16:creationId xmlns:a16="http://schemas.microsoft.com/office/drawing/2014/main" id="{18C22653-6A6C-DAF7-D5A0-36699CEB74C4}"/>
                  </a:ext>
                </a:extLst>
              </p:cNvPr>
              <p:cNvSpPr>
                <a:spLocks noChangeShapeType="1"/>
              </p:cNvSpPr>
              <p:nvPr/>
            </p:nvSpPr>
            <p:spPr bwMode="auto">
              <a:xfrm>
                <a:off x="1708" y="1003"/>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6" name="Line 17">
                <a:extLst>
                  <a:ext uri="{FF2B5EF4-FFF2-40B4-BE49-F238E27FC236}">
                    <a16:creationId xmlns:a16="http://schemas.microsoft.com/office/drawing/2014/main" id="{18AF36F9-EDDA-5124-DFD1-2632446E366A}"/>
                  </a:ext>
                </a:extLst>
              </p:cNvPr>
              <p:cNvSpPr>
                <a:spLocks noChangeShapeType="1"/>
              </p:cNvSpPr>
              <p:nvPr/>
            </p:nvSpPr>
            <p:spPr bwMode="auto">
              <a:xfrm>
                <a:off x="1708" y="109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7" name="Line 18">
                <a:extLst>
                  <a:ext uri="{FF2B5EF4-FFF2-40B4-BE49-F238E27FC236}">
                    <a16:creationId xmlns:a16="http://schemas.microsoft.com/office/drawing/2014/main" id="{037FBF44-2FAC-5A68-EDB9-BB46DB81E4E1}"/>
                  </a:ext>
                </a:extLst>
              </p:cNvPr>
              <p:cNvSpPr>
                <a:spLocks noChangeShapeType="1"/>
              </p:cNvSpPr>
              <p:nvPr/>
            </p:nvSpPr>
            <p:spPr bwMode="auto">
              <a:xfrm>
                <a:off x="1708" y="104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8" name="Line 19">
                <a:extLst>
                  <a:ext uri="{FF2B5EF4-FFF2-40B4-BE49-F238E27FC236}">
                    <a16:creationId xmlns:a16="http://schemas.microsoft.com/office/drawing/2014/main" id="{C3E49B6E-4E4F-9DA2-D85E-7DC5679AAA98}"/>
                  </a:ext>
                </a:extLst>
              </p:cNvPr>
              <p:cNvSpPr>
                <a:spLocks noChangeShapeType="1"/>
              </p:cNvSpPr>
              <p:nvPr/>
            </p:nvSpPr>
            <p:spPr bwMode="auto">
              <a:xfrm>
                <a:off x="1708" y="113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9" name="Line 20">
                <a:extLst>
                  <a:ext uri="{FF2B5EF4-FFF2-40B4-BE49-F238E27FC236}">
                    <a16:creationId xmlns:a16="http://schemas.microsoft.com/office/drawing/2014/main" id="{2144D2F0-3DDD-B910-A8D7-D7EE21823F98}"/>
                  </a:ext>
                </a:extLst>
              </p:cNvPr>
              <p:cNvSpPr>
                <a:spLocks noChangeShapeType="1"/>
              </p:cNvSpPr>
              <p:nvPr/>
            </p:nvSpPr>
            <p:spPr bwMode="auto">
              <a:xfrm>
                <a:off x="1708" y="118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0" name="Line 21">
                <a:extLst>
                  <a:ext uri="{FF2B5EF4-FFF2-40B4-BE49-F238E27FC236}">
                    <a16:creationId xmlns:a16="http://schemas.microsoft.com/office/drawing/2014/main" id="{C5EE46A6-7CF1-2ABB-1C04-DACDEEE5C781}"/>
                  </a:ext>
                </a:extLst>
              </p:cNvPr>
              <p:cNvSpPr>
                <a:spLocks noChangeShapeType="1"/>
              </p:cNvSpPr>
              <p:nvPr/>
            </p:nvSpPr>
            <p:spPr bwMode="auto">
              <a:xfrm>
                <a:off x="1708" y="123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1" name="Line 22">
                <a:extLst>
                  <a:ext uri="{FF2B5EF4-FFF2-40B4-BE49-F238E27FC236}">
                    <a16:creationId xmlns:a16="http://schemas.microsoft.com/office/drawing/2014/main" id="{28240A4D-FDB1-BE09-80F9-6ACDFFEE104C}"/>
                  </a:ext>
                </a:extLst>
              </p:cNvPr>
              <p:cNvSpPr>
                <a:spLocks noChangeShapeType="1"/>
              </p:cNvSpPr>
              <p:nvPr/>
            </p:nvSpPr>
            <p:spPr bwMode="auto">
              <a:xfrm>
                <a:off x="1708" y="133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2" name="Line 23">
                <a:extLst>
                  <a:ext uri="{FF2B5EF4-FFF2-40B4-BE49-F238E27FC236}">
                    <a16:creationId xmlns:a16="http://schemas.microsoft.com/office/drawing/2014/main" id="{16D4F6CC-3D0B-1411-1369-56CA8D613290}"/>
                  </a:ext>
                </a:extLst>
              </p:cNvPr>
              <p:cNvSpPr>
                <a:spLocks noChangeShapeType="1"/>
              </p:cNvSpPr>
              <p:nvPr/>
            </p:nvSpPr>
            <p:spPr bwMode="auto">
              <a:xfrm>
                <a:off x="1708" y="128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3" name="Line 24">
                <a:extLst>
                  <a:ext uri="{FF2B5EF4-FFF2-40B4-BE49-F238E27FC236}">
                    <a16:creationId xmlns:a16="http://schemas.microsoft.com/office/drawing/2014/main" id="{C96872C4-6E08-610F-9469-C741066FFD24}"/>
                  </a:ext>
                </a:extLst>
              </p:cNvPr>
              <p:cNvSpPr>
                <a:spLocks noChangeShapeType="1"/>
              </p:cNvSpPr>
              <p:nvPr/>
            </p:nvSpPr>
            <p:spPr bwMode="auto">
              <a:xfrm>
                <a:off x="1708" y="138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4" name="Line 25">
                <a:extLst>
                  <a:ext uri="{FF2B5EF4-FFF2-40B4-BE49-F238E27FC236}">
                    <a16:creationId xmlns:a16="http://schemas.microsoft.com/office/drawing/2014/main" id="{69CBA777-EE60-BDAC-3C96-529F78C3343B}"/>
                  </a:ext>
                </a:extLst>
              </p:cNvPr>
              <p:cNvSpPr>
                <a:spLocks noChangeShapeType="1"/>
              </p:cNvSpPr>
              <p:nvPr/>
            </p:nvSpPr>
            <p:spPr bwMode="auto">
              <a:xfrm>
                <a:off x="1708" y="1431"/>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5" name="Line 26">
                <a:extLst>
                  <a:ext uri="{FF2B5EF4-FFF2-40B4-BE49-F238E27FC236}">
                    <a16:creationId xmlns:a16="http://schemas.microsoft.com/office/drawing/2014/main" id="{D7E800A2-AB65-577D-B5B8-FCCAC0E7F9AD}"/>
                  </a:ext>
                </a:extLst>
              </p:cNvPr>
              <p:cNvSpPr>
                <a:spLocks noChangeShapeType="1"/>
              </p:cNvSpPr>
              <p:nvPr/>
            </p:nvSpPr>
            <p:spPr bwMode="auto">
              <a:xfrm>
                <a:off x="1708" y="147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6" name="Line 27">
                <a:extLst>
                  <a:ext uri="{FF2B5EF4-FFF2-40B4-BE49-F238E27FC236}">
                    <a16:creationId xmlns:a16="http://schemas.microsoft.com/office/drawing/2014/main" id="{F1E60998-EF64-D046-C3A0-9EFBF3F9E34F}"/>
                  </a:ext>
                </a:extLst>
              </p:cNvPr>
              <p:cNvSpPr>
                <a:spLocks noChangeShapeType="1"/>
              </p:cNvSpPr>
              <p:nvPr/>
            </p:nvSpPr>
            <p:spPr bwMode="auto">
              <a:xfrm>
                <a:off x="1708" y="157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7" name="Line 28">
                <a:extLst>
                  <a:ext uri="{FF2B5EF4-FFF2-40B4-BE49-F238E27FC236}">
                    <a16:creationId xmlns:a16="http://schemas.microsoft.com/office/drawing/2014/main" id="{8EF99F6D-3C90-79AC-8432-6971640BD2C2}"/>
                  </a:ext>
                </a:extLst>
              </p:cNvPr>
              <p:cNvSpPr>
                <a:spLocks noChangeShapeType="1"/>
              </p:cNvSpPr>
              <p:nvPr/>
            </p:nvSpPr>
            <p:spPr bwMode="auto">
              <a:xfrm>
                <a:off x="1708" y="152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8" name="Line 29">
                <a:extLst>
                  <a:ext uri="{FF2B5EF4-FFF2-40B4-BE49-F238E27FC236}">
                    <a16:creationId xmlns:a16="http://schemas.microsoft.com/office/drawing/2014/main" id="{1D2B08FD-ADC2-842E-69B4-DAEAE5882AC4}"/>
                  </a:ext>
                </a:extLst>
              </p:cNvPr>
              <p:cNvSpPr>
                <a:spLocks noChangeShapeType="1"/>
              </p:cNvSpPr>
              <p:nvPr/>
            </p:nvSpPr>
            <p:spPr bwMode="auto">
              <a:xfrm>
                <a:off x="1708" y="161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9" name="Line 30">
                <a:extLst>
                  <a:ext uri="{FF2B5EF4-FFF2-40B4-BE49-F238E27FC236}">
                    <a16:creationId xmlns:a16="http://schemas.microsoft.com/office/drawing/2014/main" id="{03C66A5B-F325-384F-1BA4-6614BC305214}"/>
                  </a:ext>
                </a:extLst>
              </p:cNvPr>
              <p:cNvSpPr>
                <a:spLocks noChangeShapeType="1"/>
              </p:cNvSpPr>
              <p:nvPr/>
            </p:nvSpPr>
            <p:spPr bwMode="auto">
              <a:xfrm>
                <a:off x="1708" y="166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0" name="Line 31">
                <a:extLst>
                  <a:ext uri="{FF2B5EF4-FFF2-40B4-BE49-F238E27FC236}">
                    <a16:creationId xmlns:a16="http://schemas.microsoft.com/office/drawing/2014/main" id="{3436F2F2-CFD0-FFD3-A9C5-1D39B011AFF8}"/>
                  </a:ext>
                </a:extLst>
              </p:cNvPr>
              <p:cNvSpPr>
                <a:spLocks noChangeShapeType="1"/>
              </p:cNvSpPr>
              <p:nvPr/>
            </p:nvSpPr>
            <p:spPr bwMode="auto">
              <a:xfrm>
                <a:off x="1708" y="171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1" name="Line 32">
                <a:extLst>
                  <a:ext uri="{FF2B5EF4-FFF2-40B4-BE49-F238E27FC236}">
                    <a16:creationId xmlns:a16="http://schemas.microsoft.com/office/drawing/2014/main" id="{FF74540F-AA3A-58FD-3DAF-24120D0B1A8C}"/>
                  </a:ext>
                </a:extLst>
              </p:cNvPr>
              <p:cNvSpPr>
                <a:spLocks noChangeShapeType="1"/>
              </p:cNvSpPr>
              <p:nvPr/>
            </p:nvSpPr>
            <p:spPr bwMode="auto">
              <a:xfrm>
                <a:off x="1708" y="180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2" name="Line 33">
                <a:extLst>
                  <a:ext uri="{FF2B5EF4-FFF2-40B4-BE49-F238E27FC236}">
                    <a16:creationId xmlns:a16="http://schemas.microsoft.com/office/drawing/2014/main" id="{03AE602B-A3F0-3EDB-3116-CE51D038C509}"/>
                  </a:ext>
                </a:extLst>
              </p:cNvPr>
              <p:cNvSpPr>
                <a:spLocks noChangeShapeType="1"/>
              </p:cNvSpPr>
              <p:nvPr/>
            </p:nvSpPr>
            <p:spPr bwMode="auto">
              <a:xfrm>
                <a:off x="1708" y="176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3" name="Line 34">
                <a:extLst>
                  <a:ext uri="{FF2B5EF4-FFF2-40B4-BE49-F238E27FC236}">
                    <a16:creationId xmlns:a16="http://schemas.microsoft.com/office/drawing/2014/main" id="{3B69A199-A48D-6190-95BF-3B66AECB6491}"/>
                  </a:ext>
                </a:extLst>
              </p:cNvPr>
              <p:cNvSpPr>
                <a:spLocks noChangeShapeType="1"/>
              </p:cNvSpPr>
              <p:nvPr/>
            </p:nvSpPr>
            <p:spPr bwMode="auto">
              <a:xfrm>
                <a:off x="1708" y="185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4" name="Line 35">
                <a:extLst>
                  <a:ext uri="{FF2B5EF4-FFF2-40B4-BE49-F238E27FC236}">
                    <a16:creationId xmlns:a16="http://schemas.microsoft.com/office/drawing/2014/main" id="{7844BC77-1170-F101-7D08-D9A741035729}"/>
                  </a:ext>
                </a:extLst>
              </p:cNvPr>
              <p:cNvSpPr>
                <a:spLocks noChangeShapeType="1"/>
              </p:cNvSpPr>
              <p:nvPr/>
            </p:nvSpPr>
            <p:spPr bwMode="auto">
              <a:xfrm>
                <a:off x="1708" y="190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5" name="Line 36">
                <a:extLst>
                  <a:ext uri="{FF2B5EF4-FFF2-40B4-BE49-F238E27FC236}">
                    <a16:creationId xmlns:a16="http://schemas.microsoft.com/office/drawing/2014/main" id="{3EDA1133-EA65-7F52-9760-049EAD136ABA}"/>
                  </a:ext>
                </a:extLst>
              </p:cNvPr>
              <p:cNvSpPr>
                <a:spLocks noChangeShapeType="1"/>
              </p:cNvSpPr>
              <p:nvPr/>
            </p:nvSpPr>
            <p:spPr bwMode="auto">
              <a:xfrm>
                <a:off x="1708" y="195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6" name="Line 37">
                <a:extLst>
                  <a:ext uri="{FF2B5EF4-FFF2-40B4-BE49-F238E27FC236}">
                    <a16:creationId xmlns:a16="http://schemas.microsoft.com/office/drawing/2014/main" id="{5313510D-6D4A-4913-A1B7-2B512333310C}"/>
                  </a:ext>
                </a:extLst>
              </p:cNvPr>
              <p:cNvSpPr>
                <a:spLocks noChangeShapeType="1"/>
              </p:cNvSpPr>
              <p:nvPr/>
            </p:nvSpPr>
            <p:spPr bwMode="auto">
              <a:xfrm>
                <a:off x="1708" y="205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7" name="Line 38">
                <a:extLst>
                  <a:ext uri="{FF2B5EF4-FFF2-40B4-BE49-F238E27FC236}">
                    <a16:creationId xmlns:a16="http://schemas.microsoft.com/office/drawing/2014/main" id="{349757BF-0BA5-46E5-CE64-4220149C0589}"/>
                  </a:ext>
                </a:extLst>
              </p:cNvPr>
              <p:cNvSpPr>
                <a:spLocks noChangeShapeType="1"/>
              </p:cNvSpPr>
              <p:nvPr/>
            </p:nvSpPr>
            <p:spPr bwMode="auto">
              <a:xfrm>
                <a:off x="1708" y="200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8" name="Line 39">
                <a:extLst>
                  <a:ext uri="{FF2B5EF4-FFF2-40B4-BE49-F238E27FC236}">
                    <a16:creationId xmlns:a16="http://schemas.microsoft.com/office/drawing/2014/main" id="{682B0489-47B1-E96C-EF34-4B56E0470013}"/>
                  </a:ext>
                </a:extLst>
              </p:cNvPr>
              <p:cNvSpPr>
                <a:spLocks noChangeShapeType="1"/>
              </p:cNvSpPr>
              <p:nvPr/>
            </p:nvSpPr>
            <p:spPr bwMode="auto">
              <a:xfrm>
                <a:off x="1708" y="209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9" name="Line 40">
                <a:extLst>
                  <a:ext uri="{FF2B5EF4-FFF2-40B4-BE49-F238E27FC236}">
                    <a16:creationId xmlns:a16="http://schemas.microsoft.com/office/drawing/2014/main" id="{E495792C-6250-C558-D040-41354772FD07}"/>
                  </a:ext>
                </a:extLst>
              </p:cNvPr>
              <p:cNvSpPr>
                <a:spLocks noChangeShapeType="1"/>
              </p:cNvSpPr>
              <p:nvPr/>
            </p:nvSpPr>
            <p:spPr bwMode="auto">
              <a:xfrm>
                <a:off x="1708" y="214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0" name="Line 41">
                <a:extLst>
                  <a:ext uri="{FF2B5EF4-FFF2-40B4-BE49-F238E27FC236}">
                    <a16:creationId xmlns:a16="http://schemas.microsoft.com/office/drawing/2014/main" id="{13210BCA-8B56-38F9-8F2E-FF15E09FB5D7}"/>
                  </a:ext>
                </a:extLst>
              </p:cNvPr>
              <p:cNvSpPr>
                <a:spLocks noChangeShapeType="1"/>
              </p:cNvSpPr>
              <p:nvPr/>
            </p:nvSpPr>
            <p:spPr bwMode="auto">
              <a:xfrm>
                <a:off x="1708" y="219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1" name="Line 42">
                <a:extLst>
                  <a:ext uri="{FF2B5EF4-FFF2-40B4-BE49-F238E27FC236}">
                    <a16:creationId xmlns:a16="http://schemas.microsoft.com/office/drawing/2014/main" id="{AABE12FA-BF92-D353-DB5C-7BAFFCAB3AFA}"/>
                  </a:ext>
                </a:extLst>
              </p:cNvPr>
              <p:cNvSpPr>
                <a:spLocks noChangeShapeType="1"/>
              </p:cNvSpPr>
              <p:nvPr/>
            </p:nvSpPr>
            <p:spPr bwMode="auto">
              <a:xfrm>
                <a:off x="1708" y="229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2" name="Line 43">
                <a:extLst>
                  <a:ext uri="{FF2B5EF4-FFF2-40B4-BE49-F238E27FC236}">
                    <a16:creationId xmlns:a16="http://schemas.microsoft.com/office/drawing/2014/main" id="{5891C355-C29A-BAC0-4900-03D6268B0B5E}"/>
                  </a:ext>
                </a:extLst>
              </p:cNvPr>
              <p:cNvSpPr>
                <a:spLocks noChangeShapeType="1"/>
              </p:cNvSpPr>
              <p:nvPr/>
            </p:nvSpPr>
            <p:spPr bwMode="auto">
              <a:xfrm>
                <a:off x="1708" y="224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3" name="Line 44">
                <a:extLst>
                  <a:ext uri="{FF2B5EF4-FFF2-40B4-BE49-F238E27FC236}">
                    <a16:creationId xmlns:a16="http://schemas.microsoft.com/office/drawing/2014/main" id="{025967F5-E4A2-5E4B-EB58-ECE4F8055411}"/>
                  </a:ext>
                </a:extLst>
              </p:cNvPr>
              <p:cNvSpPr>
                <a:spLocks noChangeShapeType="1"/>
              </p:cNvSpPr>
              <p:nvPr/>
            </p:nvSpPr>
            <p:spPr bwMode="auto">
              <a:xfrm>
                <a:off x="1708" y="234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4" name="Line 45">
                <a:extLst>
                  <a:ext uri="{FF2B5EF4-FFF2-40B4-BE49-F238E27FC236}">
                    <a16:creationId xmlns:a16="http://schemas.microsoft.com/office/drawing/2014/main" id="{0A48943C-FAA0-9511-0BC6-0952A4309824}"/>
                  </a:ext>
                </a:extLst>
              </p:cNvPr>
              <p:cNvSpPr>
                <a:spLocks noChangeShapeType="1"/>
              </p:cNvSpPr>
              <p:nvPr/>
            </p:nvSpPr>
            <p:spPr bwMode="auto">
              <a:xfrm>
                <a:off x="1708" y="2391"/>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5" name="Line 46">
                <a:extLst>
                  <a:ext uri="{FF2B5EF4-FFF2-40B4-BE49-F238E27FC236}">
                    <a16:creationId xmlns:a16="http://schemas.microsoft.com/office/drawing/2014/main" id="{8F278173-E010-FB1F-5024-7EB113130826}"/>
                  </a:ext>
                </a:extLst>
              </p:cNvPr>
              <p:cNvSpPr>
                <a:spLocks noChangeShapeType="1"/>
              </p:cNvSpPr>
              <p:nvPr/>
            </p:nvSpPr>
            <p:spPr bwMode="auto">
              <a:xfrm>
                <a:off x="1708" y="2443"/>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6" name="Line 47">
                <a:extLst>
                  <a:ext uri="{FF2B5EF4-FFF2-40B4-BE49-F238E27FC236}">
                    <a16:creationId xmlns:a16="http://schemas.microsoft.com/office/drawing/2014/main" id="{F0DAAE2B-E38E-8CD2-ECC8-E1FF70811E9D}"/>
                  </a:ext>
                </a:extLst>
              </p:cNvPr>
              <p:cNvSpPr>
                <a:spLocks noChangeShapeType="1"/>
              </p:cNvSpPr>
              <p:nvPr/>
            </p:nvSpPr>
            <p:spPr bwMode="auto">
              <a:xfrm>
                <a:off x="1708" y="2538"/>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7" name="Line 48">
                <a:extLst>
                  <a:ext uri="{FF2B5EF4-FFF2-40B4-BE49-F238E27FC236}">
                    <a16:creationId xmlns:a16="http://schemas.microsoft.com/office/drawing/2014/main" id="{C2E7BE20-29E7-D9B6-0693-BF690E710869}"/>
                  </a:ext>
                </a:extLst>
              </p:cNvPr>
              <p:cNvSpPr>
                <a:spLocks noChangeShapeType="1"/>
              </p:cNvSpPr>
              <p:nvPr/>
            </p:nvSpPr>
            <p:spPr bwMode="auto">
              <a:xfrm>
                <a:off x="1708" y="249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8" name="Line 49">
                <a:extLst>
                  <a:ext uri="{FF2B5EF4-FFF2-40B4-BE49-F238E27FC236}">
                    <a16:creationId xmlns:a16="http://schemas.microsoft.com/office/drawing/2014/main" id="{846D273F-E975-9FFE-25B0-8658E35B9533}"/>
                  </a:ext>
                </a:extLst>
              </p:cNvPr>
              <p:cNvSpPr>
                <a:spLocks noChangeShapeType="1"/>
              </p:cNvSpPr>
              <p:nvPr/>
            </p:nvSpPr>
            <p:spPr bwMode="auto">
              <a:xfrm>
                <a:off x="1708" y="258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9" name="Line 50">
                <a:extLst>
                  <a:ext uri="{FF2B5EF4-FFF2-40B4-BE49-F238E27FC236}">
                    <a16:creationId xmlns:a16="http://schemas.microsoft.com/office/drawing/2014/main" id="{594783C6-CCE8-4FAB-9512-A41D4A827F92}"/>
                  </a:ext>
                </a:extLst>
              </p:cNvPr>
              <p:cNvSpPr>
                <a:spLocks noChangeShapeType="1"/>
              </p:cNvSpPr>
              <p:nvPr/>
            </p:nvSpPr>
            <p:spPr bwMode="auto">
              <a:xfrm>
                <a:off x="1708" y="263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0" name="Line 51">
                <a:extLst>
                  <a:ext uri="{FF2B5EF4-FFF2-40B4-BE49-F238E27FC236}">
                    <a16:creationId xmlns:a16="http://schemas.microsoft.com/office/drawing/2014/main" id="{849F5A2B-908F-CFB8-24DC-A2F0E851CF8B}"/>
                  </a:ext>
                </a:extLst>
              </p:cNvPr>
              <p:cNvSpPr>
                <a:spLocks noChangeShapeType="1"/>
              </p:cNvSpPr>
              <p:nvPr/>
            </p:nvSpPr>
            <p:spPr bwMode="auto">
              <a:xfrm>
                <a:off x="1708" y="2687"/>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1" name="Line 52">
                <a:extLst>
                  <a:ext uri="{FF2B5EF4-FFF2-40B4-BE49-F238E27FC236}">
                    <a16:creationId xmlns:a16="http://schemas.microsoft.com/office/drawing/2014/main" id="{CC57941B-64AF-7AA5-4ADA-A8B2F289A7EE}"/>
                  </a:ext>
                </a:extLst>
              </p:cNvPr>
              <p:cNvSpPr>
                <a:spLocks noChangeShapeType="1"/>
              </p:cNvSpPr>
              <p:nvPr/>
            </p:nvSpPr>
            <p:spPr bwMode="auto">
              <a:xfrm>
                <a:off x="1708" y="277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2" name="Line 53">
                <a:extLst>
                  <a:ext uri="{FF2B5EF4-FFF2-40B4-BE49-F238E27FC236}">
                    <a16:creationId xmlns:a16="http://schemas.microsoft.com/office/drawing/2014/main" id="{16221B43-90DD-D750-C6D9-AB19B24A1AB2}"/>
                  </a:ext>
                </a:extLst>
              </p:cNvPr>
              <p:cNvSpPr>
                <a:spLocks noChangeShapeType="1"/>
              </p:cNvSpPr>
              <p:nvPr/>
            </p:nvSpPr>
            <p:spPr bwMode="auto">
              <a:xfrm>
                <a:off x="1708" y="272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3" name="Line 54">
                <a:extLst>
                  <a:ext uri="{FF2B5EF4-FFF2-40B4-BE49-F238E27FC236}">
                    <a16:creationId xmlns:a16="http://schemas.microsoft.com/office/drawing/2014/main" id="{55F51549-2182-E6A8-8E40-C7883EF7399C}"/>
                  </a:ext>
                </a:extLst>
              </p:cNvPr>
              <p:cNvSpPr>
                <a:spLocks noChangeShapeType="1"/>
              </p:cNvSpPr>
              <p:nvPr/>
            </p:nvSpPr>
            <p:spPr bwMode="auto">
              <a:xfrm>
                <a:off x="1708" y="281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4" name="Line 55">
                <a:extLst>
                  <a:ext uri="{FF2B5EF4-FFF2-40B4-BE49-F238E27FC236}">
                    <a16:creationId xmlns:a16="http://schemas.microsoft.com/office/drawing/2014/main" id="{827FC535-119F-CF91-AFC9-0D280752F1F9}"/>
                  </a:ext>
                </a:extLst>
              </p:cNvPr>
              <p:cNvSpPr>
                <a:spLocks noChangeShapeType="1"/>
              </p:cNvSpPr>
              <p:nvPr/>
            </p:nvSpPr>
            <p:spPr bwMode="auto">
              <a:xfrm>
                <a:off x="1708" y="2861"/>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5" name="Line 56">
                <a:extLst>
                  <a:ext uri="{FF2B5EF4-FFF2-40B4-BE49-F238E27FC236}">
                    <a16:creationId xmlns:a16="http://schemas.microsoft.com/office/drawing/2014/main" id="{F447EDDA-38DC-D3EC-C48B-36620317D982}"/>
                  </a:ext>
                </a:extLst>
              </p:cNvPr>
              <p:cNvSpPr>
                <a:spLocks noChangeShapeType="1"/>
              </p:cNvSpPr>
              <p:nvPr/>
            </p:nvSpPr>
            <p:spPr bwMode="auto">
              <a:xfrm>
                <a:off x="1708" y="291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6" name="Line 57">
                <a:extLst>
                  <a:ext uri="{FF2B5EF4-FFF2-40B4-BE49-F238E27FC236}">
                    <a16:creationId xmlns:a16="http://schemas.microsoft.com/office/drawing/2014/main" id="{42017563-6659-1208-3218-CA6542350894}"/>
                  </a:ext>
                </a:extLst>
              </p:cNvPr>
              <p:cNvSpPr>
                <a:spLocks noChangeShapeType="1"/>
              </p:cNvSpPr>
              <p:nvPr/>
            </p:nvSpPr>
            <p:spPr bwMode="auto">
              <a:xfrm>
                <a:off x="1708" y="301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7" name="Line 58">
                <a:extLst>
                  <a:ext uri="{FF2B5EF4-FFF2-40B4-BE49-F238E27FC236}">
                    <a16:creationId xmlns:a16="http://schemas.microsoft.com/office/drawing/2014/main" id="{C1871360-C2EC-B802-F915-BA38C3B377A7}"/>
                  </a:ext>
                </a:extLst>
              </p:cNvPr>
              <p:cNvSpPr>
                <a:spLocks noChangeShapeType="1"/>
              </p:cNvSpPr>
              <p:nvPr/>
            </p:nvSpPr>
            <p:spPr bwMode="auto">
              <a:xfrm>
                <a:off x="1708" y="29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8" name="Line 59">
                <a:extLst>
                  <a:ext uri="{FF2B5EF4-FFF2-40B4-BE49-F238E27FC236}">
                    <a16:creationId xmlns:a16="http://schemas.microsoft.com/office/drawing/2014/main" id="{AEC40FBF-9630-CE8C-4C35-D36A0A0F990A}"/>
                  </a:ext>
                </a:extLst>
              </p:cNvPr>
              <p:cNvSpPr>
                <a:spLocks noChangeShapeType="1"/>
              </p:cNvSpPr>
              <p:nvPr/>
            </p:nvSpPr>
            <p:spPr bwMode="auto">
              <a:xfrm>
                <a:off x="1708" y="305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9" name="Line 60">
                <a:extLst>
                  <a:ext uri="{FF2B5EF4-FFF2-40B4-BE49-F238E27FC236}">
                    <a16:creationId xmlns:a16="http://schemas.microsoft.com/office/drawing/2014/main" id="{31F927BB-DDCE-EEFC-56AF-B16E1C041D26}"/>
                  </a:ext>
                </a:extLst>
              </p:cNvPr>
              <p:cNvSpPr>
                <a:spLocks noChangeShapeType="1"/>
              </p:cNvSpPr>
              <p:nvPr/>
            </p:nvSpPr>
            <p:spPr bwMode="auto">
              <a:xfrm>
                <a:off x="1708" y="309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0" name="Line 61">
                <a:extLst>
                  <a:ext uri="{FF2B5EF4-FFF2-40B4-BE49-F238E27FC236}">
                    <a16:creationId xmlns:a16="http://schemas.microsoft.com/office/drawing/2014/main" id="{46CCC38B-18FF-4FB9-9091-F1C82BEAC668}"/>
                  </a:ext>
                </a:extLst>
              </p:cNvPr>
              <p:cNvSpPr>
                <a:spLocks noChangeShapeType="1"/>
              </p:cNvSpPr>
              <p:nvPr/>
            </p:nvSpPr>
            <p:spPr bwMode="auto">
              <a:xfrm>
                <a:off x="1708" y="315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1" name="Line 62">
                <a:extLst>
                  <a:ext uri="{FF2B5EF4-FFF2-40B4-BE49-F238E27FC236}">
                    <a16:creationId xmlns:a16="http://schemas.microsoft.com/office/drawing/2014/main" id="{8B4DBDEA-A7D0-B19E-A8EC-C137A36EA5B4}"/>
                  </a:ext>
                </a:extLst>
              </p:cNvPr>
              <p:cNvSpPr>
                <a:spLocks noChangeShapeType="1"/>
              </p:cNvSpPr>
              <p:nvPr/>
            </p:nvSpPr>
            <p:spPr bwMode="auto">
              <a:xfrm>
                <a:off x="1708" y="325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2" name="Line 63">
                <a:extLst>
                  <a:ext uri="{FF2B5EF4-FFF2-40B4-BE49-F238E27FC236}">
                    <a16:creationId xmlns:a16="http://schemas.microsoft.com/office/drawing/2014/main" id="{A5969A30-E1B5-422E-49D4-E5CF9CA249A5}"/>
                  </a:ext>
                </a:extLst>
              </p:cNvPr>
              <p:cNvSpPr>
                <a:spLocks noChangeShapeType="1"/>
              </p:cNvSpPr>
              <p:nvPr/>
            </p:nvSpPr>
            <p:spPr bwMode="auto">
              <a:xfrm>
                <a:off x="1708" y="320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3" name="Line 64">
                <a:extLst>
                  <a:ext uri="{FF2B5EF4-FFF2-40B4-BE49-F238E27FC236}">
                    <a16:creationId xmlns:a16="http://schemas.microsoft.com/office/drawing/2014/main" id="{1E2BA8E3-9BCF-55F6-41FE-F81B7A50BE93}"/>
                  </a:ext>
                </a:extLst>
              </p:cNvPr>
              <p:cNvSpPr>
                <a:spLocks noChangeShapeType="1"/>
              </p:cNvSpPr>
              <p:nvPr/>
            </p:nvSpPr>
            <p:spPr bwMode="auto">
              <a:xfrm>
                <a:off x="1708" y="3303"/>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4" name="Line 65">
                <a:extLst>
                  <a:ext uri="{FF2B5EF4-FFF2-40B4-BE49-F238E27FC236}">
                    <a16:creationId xmlns:a16="http://schemas.microsoft.com/office/drawing/2014/main" id="{D72B3CFB-831F-BC82-1938-7659F5FF9CA8}"/>
                  </a:ext>
                </a:extLst>
              </p:cNvPr>
              <p:cNvSpPr>
                <a:spLocks noChangeShapeType="1"/>
              </p:cNvSpPr>
              <p:nvPr/>
            </p:nvSpPr>
            <p:spPr bwMode="auto">
              <a:xfrm>
                <a:off x="1708" y="335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5" name="Line 66">
                <a:extLst>
                  <a:ext uri="{FF2B5EF4-FFF2-40B4-BE49-F238E27FC236}">
                    <a16:creationId xmlns:a16="http://schemas.microsoft.com/office/drawing/2014/main" id="{D473BC0B-F49A-BBEC-82B5-DBDCEF4C84B1}"/>
                  </a:ext>
                </a:extLst>
              </p:cNvPr>
              <p:cNvSpPr>
                <a:spLocks noChangeShapeType="1"/>
              </p:cNvSpPr>
              <p:nvPr/>
            </p:nvSpPr>
            <p:spPr bwMode="auto">
              <a:xfrm>
                <a:off x="1708" y="3393"/>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6" name="Line 67">
                <a:extLst>
                  <a:ext uri="{FF2B5EF4-FFF2-40B4-BE49-F238E27FC236}">
                    <a16:creationId xmlns:a16="http://schemas.microsoft.com/office/drawing/2014/main" id="{972E605E-A1E9-803E-815A-951E99E06806}"/>
                  </a:ext>
                </a:extLst>
              </p:cNvPr>
              <p:cNvSpPr>
                <a:spLocks noChangeShapeType="1"/>
              </p:cNvSpPr>
              <p:nvPr/>
            </p:nvSpPr>
            <p:spPr bwMode="auto">
              <a:xfrm>
                <a:off x="1708" y="349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7" name="Line 68">
                <a:extLst>
                  <a:ext uri="{FF2B5EF4-FFF2-40B4-BE49-F238E27FC236}">
                    <a16:creationId xmlns:a16="http://schemas.microsoft.com/office/drawing/2014/main" id="{7C4CC670-E6D7-F82B-927E-A9DB97234D3A}"/>
                  </a:ext>
                </a:extLst>
              </p:cNvPr>
              <p:cNvSpPr>
                <a:spLocks noChangeShapeType="1"/>
              </p:cNvSpPr>
              <p:nvPr/>
            </p:nvSpPr>
            <p:spPr bwMode="auto">
              <a:xfrm>
                <a:off x="1708" y="344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8" name="Line 69">
                <a:extLst>
                  <a:ext uri="{FF2B5EF4-FFF2-40B4-BE49-F238E27FC236}">
                    <a16:creationId xmlns:a16="http://schemas.microsoft.com/office/drawing/2014/main" id="{428FE866-0E6E-12F7-DB1F-8D443602B311}"/>
                  </a:ext>
                </a:extLst>
              </p:cNvPr>
              <p:cNvSpPr>
                <a:spLocks noChangeShapeType="1"/>
              </p:cNvSpPr>
              <p:nvPr/>
            </p:nvSpPr>
            <p:spPr bwMode="auto">
              <a:xfrm>
                <a:off x="1708" y="3538"/>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9" name="Line 70">
                <a:extLst>
                  <a:ext uri="{FF2B5EF4-FFF2-40B4-BE49-F238E27FC236}">
                    <a16:creationId xmlns:a16="http://schemas.microsoft.com/office/drawing/2014/main" id="{AD84D492-D865-BDD2-54F3-F1C362262576}"/>
                  </a:ext>
                </a:extLst>
              </p:cNvPr>
              <p:cNvSpPr>
                <a:spLocks noChangeShapeType="1"/>
              </p:cNvSpPr>
              <p:nvPr/>
            </p:nvSpPr>
            <p:spPr bwMode="auto">
              <a:xfrm>
                <a:off x="1708" y="358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0" name="Line 71">
                <a:extLst>
                  <a:ext uri="{FF2B5EF4-FFF2-40B4-BE49-F238E27FC236}">
                    <a16:creationId xmlns:a16="http://schemas.microsoft.com/office/drawing/2014/main" id="{78151232-C392-5741-5076-6AEBA625A570}"/>
                  </a:ext>
                </a:extLst>
              </p:cNvPr>
              <p:cNvSpPr>
                <a:spLocks noChangeShapeType="1"/>
              </p:cNvSpPr>
              <p:nvPr/>
            </p:nvSpPr>
            <p:spPr bwMode="auto">
              <a:xfrm>
                <a:off x="1708" y="363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8" name="Group 72">
              <a:extLst>
                <a:ext uri="{FF2B5EF4-FFF2-40B4-BE49-F238E27FC236}">
                  <a16:creationId xmlns:a16="http://schemas.microsoft.com/office/drawing/2014/main" id="{9551EAC4-A9B5-B010-5184-4E3C86A80312}"/>
                </a:ext>
              </a:extLst>
            </p:cNvPr>
            <p:cNvGrpSpPr>
              <a:grpSpLocks/>
            </p:cNvGrpSpPr>
            <p:nvPr/>
          </p:nvGrpSpPr>
          <p:grpSpPr bwMode="auto">
            <a:xfrm>
              <a:off x="1486" y="800"/>
              <a:ext cx="3124" cy="3124"/>
              <a:chOff x="1731" y="700"/>
              <a:chExt cx="3124" cy="3124"/>
            </a:xfrm>
          </p:grpSpPr>
          <p:sp>
            <p:nvSpPr>
              <p:cNvPr id="12" name="Line 73">
                <a:extLst>
                  <a:ext uri="{FF2B5EF4-FFF2-40B4-BE49-F238E27FC236}">
                    <a16:creationId xmlns:a16="http://schemas.microsoft.com/office/drawing/2014/main" id="{2BECB232-01D8-5781-9C35-31CEBCD32B51}"/>
                  </a:ext>
                </a:extLst>
              </p:cNvPr>
              <p:cNvSpPr>
                <a:spLocks noChangeShapeType="1"/>
              </p:cNvSpPr>
              <p:nvPr/>
            </p:nvSpPr>
            <p:spPr bwMode="auto">
              <a:xfrm rot="5400000">
                <a:off x="3293"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3" name="Line 74">
                <a:extLst>
                  <a:ext uri="{FF2B5EF4-FFF2-40B4-BE49-F238E27FC236}">
                    <a16:creationId xmlns:a16="http://schemas.microsoft.com/office/drawing/2014/main" id="{D9D1E934-4A1D-52CA-E690-F6349C549668}"/>
                  </a:ext>
                </a:extLst>
              </p:cNvPr>
              <p:cNvSpPr>
                <a:spLocks noChangeShapeType="1"/>
              </p:cNvSpPr>
              <p:nvPr/>
            </p:nvSpPr>
            <p:spPr bwMode="auto">
              <a:xfrm rot="5400000">
                <a:off x="3189"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4" name="Line 75">
                <a:extLst>
                  <a:ext uri="{FF2B5EF4-FFF2-40B4-BE49-F238E27FC236}">
                    <a16:creationId xmlns:a16="http://schemas.microsoft.com/office/drawing/2014/main" id="{0E8393EF-D9C5-A6C0-D752-C35E7B771266}"/>
                  </a:ext>
                </a:extLst>
              </p:cNvPr>
              <p:cNvSpPr>
                <a:spLocks noChangeShapeType="1"/>
              </p:cNvSpPr>
              <p:nvPr/>
            </p:nvSpPr>
            <p:spPr bwMode="auto">
              <a:xfrm rot="5400000">
                <a:off x="323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5" name="Line 76">
                <a:extLst>
                  <a:ext uri="{FF2B5EF4-FFF2-40B4-BE49-F238E27FC236}">
                    <a16:creationId xmlns:a16="http://schemas.microsoft.com/office/drawing/2014/main" id="{F5980AF5-9E99-90EA-39DE-0F59D0915C0C}"/>
                  </a:ext>
                </a:extLst>
              </p:cNvPr>
              <p:cNvSpPr>
                <a:spLocks noChangeShapeType="1"/>
              </p:cNvSpPr>
              <p:nvPr/>
            </p:nvSpPr>
            <p:spPr bwMode="auto">
              <a:xfrm rot="5400000">
                <a:off x="3139"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6" name="Line 77">
                <a:extLst>
                  <a:ext uri="{FF2B5EF4-FFF2-40B4-BE49-F238E27FC236}">
                    <a16:creationId xmlns:a16="http://schemas.microsoft.com/office/drawing/2014/main" id="{819D20DC-8A88-02BA-E767-3A81FE761690}"/>
                  </a:ext>
                </a:extLst>
              </p:cNvPr>
              <p:cNvSpPr>
                <a:spLocks noChangeShapeType="1"/>
              </p:cNvSpPr>
              <p:nvPr/>
            </p:nvSpPr>
            <p:spPr bwMode="auto">
              <a:xfrm rot="5400000">
                <a:off x="309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7" name="Line 78">
                <a:extLst>
                  <a:ext uri="{FF2B5EF4-FFF2-40B4-BE49-F238E27FC236}">
                    <a16:creationId xmlns:a16="http://schemas.microsoft.com/office/drawing/2014/main" id="{A47CC9DC-C615-12FF-6994-8189EF5795BF}"/>
                  </a:ext>
                </a:extLst>
              </p:cNvPr>
              <p:cNvSpPr>
                <a:spLocks noChangeShapeType="1"/>
              </p:cNvSpPr>
              <p:nvPr/>
            </p:nvSpPr>
            <p:spPr bwMode="auto">
              <a:xfrm rot="5400000">
                <a:off x="3040"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8" name="Line 79">
                <a:extLst>
                  <a:ext uri="{FF2B5EF4-FFF2-40B4-BE49-F238E27FC236}">
                    <a16:creationId xmlns:a16="http://schemas.microsoft.com/office/drawing/2014/main" id="{05960098-3447-C0C7-9353-085A62112E1E}"/>
                  </a:ext>
                </a:extLst>
              </p:cNvPr>
              <p:cNvSpPr>
                <a:spLocks noChangeShapeType="1"/>
              </p:cNvSpPr>
              <p:nvPr/>
            </p:nvSpPr>
            <p:spPr bwMode="auto">
              <a:xfrm rot="5400000">
                <a:off x="293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19" name="Line 80">
                <a:extLst>
                  <a:ext uri="{FF2B5EF4-FFF2-40B4-BE49-F238E27FC236}">
                    <a16:creationId xmlns:a16="http://schemas.microsoft.com/office/drawing/2014/main" id="{5667D8F2-F711-E39C-3224-D506489829A1}"/>
                  </a:ext>
                </a:extLst>
              </p:cNvPr>
              <p:cNvSpPr>
                <a:spLocks noChangeShapeType="1"/>
              </p:cNvSpPr>
              <p:nvPr/>
            </p:nvSpPr>
            <p:spPr bwMode="auto">
              <a:xfrm rot="5400000">
                <a:off x="298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0" name="Line 81">
                <a:extLst>
                  <a:ext uri="{FF2B5EF4-FFF2-40B4-BE49-F238E27FC236}">
                    <a16:creationId xmlns:a16="http://schemas.microsoft.com/office/drawing/2014/main" id="{1AF746F1-BFA1-18A0-1D69-3D097EF37BCC}"/>
                  </a:ext>
                </a:extLst>
              </p:cNvPr>
              <p:cNvSpPr>
                <a:spLocks noChangeShapeType="1"/>
              </p:cNvSpPr>
              <p:nvPr/>
            </p:nvSpPr>
            <p:spPr bwMode="auto">
              <a:xfrm rot="5400000">
                <a:off x="289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1" name="Line 82">
                <a:extLst>
                  <a:ext uri="{FF2B5EF4-FFF2-40B4-BE49-F238E27FC236}">
                    <a16:creationId xmlns:a16="http://schemas.microsoft.com/office/drawing/2014/main" id="{18F28200-C534-2D60-4F65-9F5698894733}"/>
                  </a:ext>
                </a:extLst>
              </p:cNvPr>
              <p:cNvSpPr>
                <a:spLocks noChangeShapeType="1"/>
              </p:cNvSpPr>
              <p:nvPr/>
            </p:nvSpPr>
            <p:spPr bwMode="auto">
              <a:xfrm rot="5400000">
                <a:off x="284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2" name="Line 83">
                <a:extLst>
                  <a:ext uri="{FF2B5EF4-FFF2-40B4-BE49-F238E27FC236}">
                    <a16:creationId xmlns:a16="http://schemas.microsoft.com/office/drawing/2014/main" id="{1D70F04D-B468-99B9-A33E-E3192DA9CCAD}"/>
                  </a:ext>
                </a:extLst>
              </p:cNvPr>
              <p:cNvSpPr>
                <a:spLocks noChangeShapeType="1"/>
              </p:cNvSpPr>
              <p:nvPr/>
            </p:nvSpPr>
            <p:spPr bwMode="auto">
              <a:xfrm rot="5400000">
                <a:off x="2805"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3" name="Line 84">
                <a:extLst>
                  <a:ext uri="{FF2B5EF4-FFF2-40B4-BE49-F238E27FC236}">
                    <a16:creationId xmlns:a16="http://schemas.microsoft.com/office/drawing/2014/main" id="{BD7319EE-73EC-C331-1DD1-F483395AD624}"/>
                  </a:ext>
                </a:extLst>
              </p:cNvPr>
              <p:cNvSpPr>
                <a:spLocks noChangeShapeType="1"/>
              </p:cNvSpPr>
              <p:nvPr/>
            </p:nvSpPr>
            <p:spPr bwMode="auto">
              <a:xfrm rot="5400000">
                <a:off x="270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4" name="Line 85">
                <a:extLst>
                  <a:ext uri="{FF2B5EF4-FFF2-40B4-BE49-F238E27FC236}">
                    <a16:creationId xmlns:a16="http://schemas.microsoft.com/office/drawing/2014/main" id="{6AA507F8-B93F-7932-5DFA-5F34160503E5}"/>
                  </a:ext>
                </a:extLst>
              </p:cNvPr>
              <p:cNvSpPr>
                <a:spLocks noChangeShapeType="1"/>
              </p:cNvSpPr>
              <p:nvPr/>
            </p:nvSpPr>
            <p:spPr bwMode="auto">
              <a:xfrm rot="5400000">
                <a:off x="274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5" name="Line 86">
                <a:extLst>
                  <a:ext uri="{FF2B5EF4-FFF2-40B4-BE49-F238E27FC236}">
                    <a16:creationId xmlns:a16="http://schemas.microsoft.com/office/drawing/2014/main" id="{012056B8-1726-1C44-927C-E58FC99110E0}"/>
                  </a:ext>
                </a:extLst>
              </p:cNvPr>
              <p:cNvSpPr>
                <a:spLocks noChangeShapeType="1"/>
              </p:cNvSpPr>
              <p:nvPr/>
            </p:nvSpPr>
            <p:spPr bwMode="auto">
              <a:xfrm rot="5400000">
                <a:off x="265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 name="Line 87">
                <a:extLst>
                  <a:ext uri="{FF2B5EF4-FFF2-40B4-BE49-F238E27FC236}">
                    <a16:creationId xmlns:a16="http://schemas.microsoft.com/office/drawing/2014/main" id="{E9F640BB-BDAF-B4F0-248D-09A99CC29B0B}"/>
                  </a:ext>
                </a:extLst>
              </p:cNvPr>
              <p:cNvSpPr>
                <a:spLocks noChangeShapeType="1"/>
              </p:cNvSpPr>
              <p:nvPr/>
            </p:nvSpPr>
            <p:spPr bwMode="auto">
              <a:xfrm rot="5400000">
                <a:off x="261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7" name="Line 88">
                <a:extLst>
                  <a:ext uri="{FF2B5EF4-FFF2-40B4-BE49-F238E27FC236}">
                    <a16:creationId xmlns:a16="http://schemas.microsoft.com/office/drawing/2014/main" id="{D85B6EDC-70EF-6BAB-40BF-27DF88401C49}"/>
                  </a:ext>
                </a:extLst>
              </p:cNvPr>
              <p:cNvSpPr>
                <a:spLocks noChangeShapeType="1"/>
              </p:cNvSpPr>
              <p:nvPr/>
            </p:nvSpPr>
            <p:spPr bwMode="auto">
              <a:xfrm rot="5400000">
                <a:off x="2561"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8" name="Line 89">
                <a:extLst>
                  <a:ext uri="{FF2B5EF4-FFF2-40B4-BE49-F238E27FC236}">
                    <a16:creationId xmlns:a16="http://schemas.microsoft.com/office/drawing/2014/main" id="{9AD96592-A974-1D85-9638-0B6C94A2E2B0}"/>
                  </a:ext>
                </a:extLst>
              </p:cNvPr>
              <p:cNvSpPr>
                <a:spLocks noChangeShapeType="1"/>
              </p:cNvSpPr>
              <p:nvPr/>
            </p:nvSpPr>
            <p:spPr bwMode="auto">
              <a:xfrm rot="5400000">
                <a:off x="246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9" name="Line 90">
                <a:extLst>
                  <a:ext uri="{FF2B5EF4-FFF2-40B4-BE49-F238E27FC236}">
                    <a16:creationId xmlns:a16="http://schemas.microsoft.com/office/drawing/2014/main" id="{FFA5EE10-7B84-51B0-2187-2584E6C96287}"/>
                  </a:ext>
                </a:extLst>
              </p:cNvPr>
              <p:cNvSpPr>
                <a:spLocks noChangeShapeType="1"/>
              </p:cNvSpPr>
              <p:nvPr/>
            </p:nvSpPr>
            <p:spPr bwMode="auto">
              <a:xfrm rot="5400000">
                <a:off x="251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0" name="Line 91">
                <a:extLst>
                  <a:ext uri="{FF2B5EF4-FFF2-40B4-BE49-F238E27FC236}">
                    <a16:creationId xmlns:a16="http://schemas.microsoft.com/office/drawing/2014/main" id="{46BBACF3-E098-B7BE-42CB-F58004897B83}"/>
                  </a:ext>
                </a:extLst>
              </p:cNvPr>
              <p:cNvSpPr>
                <a:spLocks noChangeShapeType="1"/>
              </p:cNvSpPr>
              <p:nvPr/>
            </p:nvSpPr>
            <p:spPr bwMode="auto">
              <a:xfrm rot="5400000">
                <a:off x="241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1" name="Line 92">
                <a:extLst>
                  <a:ext uri="{FF2B5EF4-FFF2-40B4-BE49-F238E27FC236}">
                    <a16:creationId xmlns:a16="http://schemas.microsoft.com/office/drawing/2014/main" id="{5F088FC4-426E-E260-F698-F96359F2355F}"/>
                  </a:ext>
                </a:extLst>
              </p:cNvPr>
              <p:cNvSpPr>
                <a:spLocks noChangeShapeType="1"/>
              </p:cNvSpPr>
              <p:nvPr/>
            </p:nvSpPr>
            <p:spPr bwMode="auto">
              <a:xfrm rot="5400000">
                <a:off x="237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68" name="Line 93">
                <a:extLst>
                  <a:ext uri="{FF2B5EF4-FFF2-40B4-BE49-F238E27FC236}">
                    <a16:creationId xmlns:a16="http://schemas.microsoft.com/office/drawing/2014/main" id="{73F21726-1DE1-6CC3-2DD4-8A17F5BB7DC9}"/>
                  </a:ext>
                </a:extLst>
              </p:cNvPr>
              <p:cNvSpPr>
                <a:spLocks noChangeShapeType="1"/>
              </p:cNvSpPr>
              <p:nvPr/>
            </p:nvSpPr>
            <p:spPr bwMode="auto">
              <a:xfrm rot="5400000">
                <a:off x="2325"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69" name="Line 94">
                <a:extLst>
                  <a:ext uri="{FF2B5EF4-FFF2-40B4-BE49-F238E27FC236}">
                    <a16:creationId xmlns:a16="http://schemas.microsoft.com/office/drawing/2014/main" id="{A24AB87E-940E-2769-EA08-F97E685257BD}"/>
                  </a:ext>
                </a:extLst>
              </p:cNvPr>
              <p:cNvSpPr>
                <a:spLocks noChangeShapeType="1"/>
              </p:cNvSpPr>
              <p:nvPr/>
            </p:nvSpPr>
            <p:spPr bwMode="auto">
              <a:xfrm rot="5400000">
                <a:off x="223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0" name="Line 95">
                <a:extLst>
                  <a:ext uri="{FF2B5EF4-FFF2-40B4-BE49-F238E27FC236}">
                    <a16:creationId xmlns:a16="http://schemas.microsoft.com/office/drawing/2014/main" id="{D79758B6-83CC-D33D-C0C1-D71C714DEA20}"/>
                  </a:ext>
                </a:extLst>
              </p:cNvPr>
              <p:cNvSpPr>
                <a:spLocks noChangeShapeType="1"/>
              </p:cNvSpPr>
              <p:nvPr/>
            </p:nvSpPr>
            <p:spPr bwMode="auto">
              <a:xfrm rot="5400000">
                <a:off x="227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1" name="Line 96">
                <a:extLst>
                  <a:ext uri="{FF2B5EF4-FFF2-40B4-BE49-F238E27FC236}">
                    <a16:creationId xmlns:a16="http://schemas.microsoft.com/office/drawing/2014/main" id="{3FE7EC5F-BACA-5F69-F5C4-3F2A499CD2AF}"/>
                  </a:ext>
                </a:extLst>
              </p:cNvPr>
              <p:cNvSpPr>
                <a:spLocks noChangeShapeType="1"/>
              </p:cNvSpPr>
              <p:nvPr/>
            </p:nvSpPr>
            <p:spPr bwMode="auto">
              <a:xfrm rot="5400000">
                <a:off x="218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2" name="Line 97">
                <a:extLst>
                  <a:ext uri="{FF2B5EF4-FFF2-40B4-BE49-F238E27FC236}">
                    <a16:creationId xmlns:a16="http://schemas.microsoft.com/office/drawing/2014/main" id="{7F4BE26B-AF29-29DE-8C30-0B8C81B6CA7D}"/>
                  </a:ext>
                </a:extLst>
              </p:cNvPr>
              <p:cNvSpPr>
                <a:spLocks noChangeShapeType="1"/>
              </p:cNvSpPr>
              <p:nvPr/>
            </p:nvSpPr>
            <p:spPr bwMode="auto">
              <a:xfrm rot="5400000">
                <a:off x="212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3" name="Line 98">
                <a:extLst>
                  <a:ext uri="{FF2B5EF4-FFF2-40B4-BE49-F238E27FC236}">
                    <a16:creationId xmlns:a16="http://schemas.microsoft.com/office/drawing/2014/main" id="{85DDDA2F-1BFC-4F98-16C9-FD3D86332DEF}"/>
                  </a:ext>
                </a:extLst>
              </p:cNvPr>
              <p:cNvSpPr>
                <a:spLocks noChangeShapeType="1"/>
              </p:cNvSpPr>
              <p:nvPr/>
            </p:nvSpPr>
            <p:spPr bwMode="auto">
              <a:xfrm rot="5400000">
                <a:off x="2081"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4" name="Line 99">
                <a:extLst>
                  <a:ext uri="{FF2B5EF4-FFF2-40B4-BE49-F238E27FC236}">
                    <a16:creationId xmlns:a16="http://schemas.microsoft.com/office/drawing/2014/main" id="{87828576-0290-14DB-EB06-9A2214900125}"/>
                  </a:ext>
                </a:extLst>
              </p:cNvPr>
              <p:cNvSpPr>
                <a:spLocks noChangeShapeType="1"/>
              </p:cNvSpPr>
              <p:nvPr/>
            </p:nvSpPr>
            <p:spPr bwMode="auto">
              <a:xfrm rot="5400000">
                <a:off x="198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6" name="Line 100">
                <a:extLst>
                  <a:ext uri="{FF2B5EF4-FFF2-40B4-BE49-F238E27FC236}">
                    <a16:creationId xmlns:a16="http://schemas.microsoft.com/office/drawing/2014/main" id="{C2570B7C-5366-AB18-50F6-E4C426A59A04}"/>
                  </a:ext>
                </a:extLst>
              </p:cNvPr>
              <p:cNvSpPr>
                <a:spLocks noChangeShapeType="1"/>
              </p:cNvSpPr>
              <p:nvPr/>
            </p:nvSpPr>
            <p:spPr bwMode="auto">
              <a:xfrm rot="5400000">
                <a:off x="203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7" name="Line 101">
                <a:extLst>
                  <a:ext uri="{FF2B5EF4-FFF2-40B4-BE49-F238E27FC236}">
                    <a16:creationId xmlns:a16="http://schemas.microsoft.com/office/drawing/2014/main" id="{09A23B3C-E4D8-47E9-EFDA-547AFB923952}"/>
                  </a:ext>
                </a:extLst>
              </p:cNvPr>
              <p:cNvSpPr>
                <a:spLocks noChangeShapeType="1"/>
              </p:cNvSpPr>
              <p:nvPr/>
            </p:nvSpPr>
            <p:spPr bwMode="auto">
              <a:xfrm rot="5400000">
                <a:off x="193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8" name="Line 102">
                <a:extLst>
                  <a:ext uri="{FF2B5EF4-FFF2-40B4-BE49-F238E27FC236}">
                    <a16:creationId xmlns:a16="http://schemas.microsoft.com/office/drawing/2014/main" id="{F84E68B0-F654-4F0A-D799-573FDC775957}"/>
                  </a:ext>
                </a:extLst>
              </p:cNvPr>
              <p:cNvSpPr>
                <a:spLocks noChangeShapeType="1"/>
              </p:cNvSpPr>
              <p:nvPr/>
            </p:nvSpPr>
            <p:spPr bwMode="auto">
              <a:xfrm rot="5400000">
                <a:off x="189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9" name="Line 103">
                <a:extLst>
                  <a:ext uri="{FF2B5EF4-FFF2-40B4-BE49-F238E27FC236}">
                    <a16:creationId xmlns:a16="http://schemas.microsoft.com/office/drawing/2014/main" id="{DAB1CB3F-BE1C-9FF5-16FC-649A9EA18380}"/>
                  </a:ext>
                </a:extLst>
              </p:cNvPr>
              <p:cNvSpPr>
                <a:spLocks noChangeShapeType="1"/>
              </p:cNvSpPr>
              <p:nvPr/>
            </p:nvSpPr>
            <p:spPr bwMode="auto">
              <a:xfrm rot="5400000">
                <a:off x="1847"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0" name="Line 104">
                <a:extLst>
                  <a:ext uri="{FF2B5EF4-FFF2-40B4-BE49-F238E27FC236}">
                    <a16:creationId xmlns:a16="http://schemas.microsoft.com/office/drawing/2014/main" id="{74B85AB1-986C-7C4A-D2BE-32A980A90924}"/>
                  </a:ext>
                </a:extLst>
              </p:cNvPr>
              <p:cNvSpPr>
                <a:spLocks noChangeShapeType="1"/>
              </p:cNvSpPr>
              <p:nvPr/>
            </p:nvSpPr>
            <p:spPr bwMode="auto">
              <a:xfrm rot="5400000">
                <a:off x="174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1" name="Line 105">
                <a:extLst>
                  <a:ext uri="{FF2B5EF4-FFF2-40B4-BE49-F238E27FC236}">
                    <a16:creationId xmlns:a16="http://schemas.microsoft.com/office/drawing/2014/main" id="{C27D991E-A890-F8F3-B937-C221CFEC8EB4}"/>
                  </a:ext>
                </a:extLst>
              </p:cNvPr>
              <p:cNvSpPr>
                <a:spLocks noChangeShapeType="1"/>
              </p:cNvSpPr>
              <p:nvPr/>
            </p:nvSpPr>
            <p:spPr bwMode="auto">
              <a:xfrm rot="5400000">
                <a:off x="179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2" name="Line 106">
                <a:extLst>
                  <a:ext uri="{FF2B5EF4-FFF2-40B4-BE49-F238E27FC236}">
                    <a16:creationId xmlns:a16="http://schemas.microsoft.com/office/drawing/2014/main" id="{0903161A-9D9C-8B15-E525-38A18DADB074}"/>
                  </a:ext>
                </a:extLst>
              </p:cNvPr>
              <p:cNvSpPr>
                <a:spLocks noChangeShapeType="1"/>
              </p:cNvSpPr>
              <p:nvPr/>
            </p:nvSpPr>
            <p:spPr bwMode="auto">
              <a:xfrm rot="5400000">
                <a:off x="170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3" name="Line 107">
                <a:extLst>
                  <a:ext uri="{FF2B5EF4-FFF2-40B4-BE49-F238E27FC236}">
                    <a16:creationId xmlns:a16="http://schemas.microsoft.com/office/drawing/2014/main" id="{9D1F6888-DC18-4731-197D-F44C4F892BFC}"/>
                  </a:ext>
                </a:extLst>
              </p:cNvPr>
              <p:cNvSpPr>
                <a:spLocks noChangeShapeType="1"/>
              </p:cNvSpPr>
              <p:nvPr/>
            </p:nvSpPr>
            <p:spPr bwMode="auto">
              <a:xfrm rot="5400000">
                <a:off x="165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4" name="Line 108">
                <a:extLst>
                  <a:ext uri="{FF2B5EF4-FFF2-40B4-BE49-F238E27FC236}">
                    <a16:creationId xmlns:a16="http://schemas.microsoft.com/office/drawing/2014/main" id="{A994B219-5E39-FE3E-1ED6-1DAF9464F443}"/>
                  </a:ext>
                </a:extLst>
              </p:cNvPr>
              <p:cNvSpPr>
                <a:spLocks noChangeShapeType="1"/>
              </p:cNvSpPr>
              <p:nvPr/>
            </p:nvSpPr>
            <p:spPr bwMode="auto">
              <a:xfrm rot="5400000">
                <a:off x="1611"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5" name="Line 109">
                <a:extLst>
                  <a:ext uri="{FF2B5EF4-FFF2-40B4-BE49-F238E27FC236}">
                    <a16:creationId xmlns:a16="http://schemas.microsoft.com/office/drawing/2014/main" id="{D79CC24B-A393-1F01-84FF-9142351A5B40}"/>
                  </a:ext>
                </a:extLst>
              </p:cNvPr>
              <p:cNvSpPr>
                <a:spLocks noChangeShapeType="1"/>
              </p:cNvSpPr>
              <p:nvPr/>
            </p:nvSpPr>
            <p:spPr bwMode="auto">
              <a:xfrm rot="5400000">
                <a:off x="150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6" name="Line 110">
                <a:extLst>
                  <a:ext uri="{FF2B5EF4-FFF2-40B4-BE49-F238E27FC236}">
                    <a16:creationId xmlns:a16="http://schemas.microsoft.com/office/drawing/2014/main" id="{AF7B22B0-0A58-2316-5BBC-E9A8DB3284F5}"/>
                  </a:ext>
                </a:extLst>
              </p:cNvPr>
              <p:cNvSpPr>
                <a:spLocks noChangeShapeType="1"/>
              </p:cNvSpPr>
              <p:nvPr/>
            </p:nvSpPr>
            <p:spPr bwMode="auto">
              <a:xfrm rot="5400000">
                <a:off x="155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7" name="Line 111">
                <a:extLst>
                  <a:ext uri="{FF2B5EF4-FFF2-40B4-BE49-F238E27FC236}">
                    <a16:creationId xmlns:a16="http://schemas.microsoft.com/office/drawing/2014/main" id="{7E9AAE03-93C8-36F3-2B22-EB8EB9A5833F}"/>
                  </a:ext>
                </a:extLst>
              </p:cNvPr>
              <p:cNvSpPr>
                <a:spLocks noChangeShapeType="1"/>
              </p:cNvSpPr>
              <p:nvPr/>
            </p:nvSpPr>
            <p:spPr bwMode="auto">
              <a:xfrm rot="5400000">
                <a:off x="1467"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8" name="Line 112">
                <a:extLst>
                  <a:ext uri="{FF2B5EF4-FFF2-40B4-BE49-F238E27FC236}">
                    <a16:creationId xmlns:a16="http://schemas.microsoft.com/office/drawing/2014/main" id="{68CE4DE2-FCE2-3E3C-A7DC-F527E55D8FFB}"/>
                  </a:ext>
                </a:extLst>
              </p:cNvPr>
              <p:cNvSpPr>
                <a:spLocks noChangeShapeType="1"/>
              </p:cNvSpPr>
              <p:nvPr/>
            </p:nvSpPr>
            <p:spPr bwMode="auto">
              <a:xfrm rot="5400000">
                <a:off x="141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9" name="Line 113">
                <a:extLst>
                  <a:ext uri="{FF2B5EF4-FFF2-40B4-BE49-F238E27FC236}">
                    <a16:creationId xmlns:a16="http://schemas.microsoft.com/office/drawing/2014/main" id="{D545F45E-49CD-0927-77D8-44723EA8EE6A}"/>
                  </a:ext>
                </a:extLst>
              </p:cNvPr>
              <p:cNvSpPr>
                <a:spLocks noChangeShapeType="1"/>
              </p:cNvSpPr>
              <p:nvPr/>
            </p:nvSpPr>
            <p:spPr bwMode="auto">
              <a:xfrm rot="5400000">
                <a:off x="1362"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0" name="Line 114">
                <a:extLst>
                  <a:ext uri="{FF2B5EF4-FFF2-40B4-BE49-F238E27FC236}">
                    <a16:creationId xmlns:a16="http://schemas.microsoft.com/office/drawing/2014/main" id="{6BD53FDF-13D3-29C4-77D8-2BB15DD22C00}"/>
                  </a:ext>
                </a:extLst>
              </p:cNvPr>
              <p:cNvSpPr>
                <a:spLocks noChangeShapeType="1"/>
              </p:cNvSpPr>
              <p:nvPr/>
            </p:nvSpPr>
            <p:spPr bwMode="auto">
              <a:xfrm rot="5400000">
                <a:off x="126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1" name="Line 115">
                <a:extLst>
                  <a:ext uri="{FF2B5EF4-FFF2-40B4-BE49-F238E27FC236}">
                    <a16:creationId xmlns:a16="http://schemas.microsoft.com/office/drawing/2014/main" id="{9974494B-EC20-AC8E-4B2E-1A5420F3ECEB}"/>
                  </a:ext>
                </a:extLst>
              </p:cNvPr>
              <p:cNvSpPr>
                <a:spLocks noChangeShapeType="1"/>
              </p:cNvSpPr>
              <p:nvPr/>
            </p:nvSpPr>
            <p:spPr bwMode="auto">
              <a:xfrm rot="5400000">
                <a:off x="131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2" name="Line 116">
                <a:extLst>
                  <a:ext uri="{FF2B5EF4-FFF2-40B4-BE49-F238E27FC236}">
                    <a16:creationId xmlns:a16="http://schemas.microsoft.com/office/drawing/2014/main" id="{44D17882-4ACD-D4F8-9E05-BC198FC0687F}"/>
                  </a:ext>
                </a:extLst>
              </p:cNvPr>
              <p:cNvSpPr>
                <a:spLocks noChangeShapeType="1"/>
              </p:cNvSpPr>
              <p:nvPr/>
            </p:nvSpPr>
            <p:spPr bwMode="auto">
              <a:xfrm rot="5400000">
                <a:off x="1217"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3" name="Line 117">
                <a:extLst>
                  <a:ext uri="{FF2B5EF4-FFF2-40B4-BE49-F238E27FC236}">
                    <a16:creationId xmlns:a16="http://schemas.microsoft.com/office/drawing/2014/main" id="{8AB182CE-82E2-2DA4-2E84-06FCD6CD318E}"/>
                  </a:ext>
                </a:extLst>
              </p:cNvPr>
              <p:cNvSpPr>
                <a:spLocks noChangeShapeType="1"/>
              </p:cNvSpPr>
              <p:nvPr/>
            </p:nvSpPr>
            <p:spPr bwMode="auto">
              <a:xfrm rot="5400000">
                <a:off x="117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4" name="Line 118">
                <a:extLst>
                  <a:ext uri="{FF2B5EF4-FFF2-40B4-BE49-F238E27FC236}">
                    <a16:creationId xmlns:a16="http://schemas.microsoft.com/office/drawing/2014/main" id="{DC3CF9F3-8D42-B909-9662-BAE5677977E6}"/>
                  </a:ext>
                </a:extLst>
              </p:cNvPr>
              <p:cNvSpPr>
                <a:spLocks noChangeShapeType="1"/>
              </p:cNvSpPr>
              <p:nvPr/>
            </p:nvSpPr>
            <p:spPr bwMode="auto">
              <a:xfrm rot="5400000">
                <a:off x="1127"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5" name="Line 119">
                <a:extLst>
                  <a:ext uri="{FF2B5EF4-FFF2-40B4-BE49-F238E27FC236}">
                    <a16:creationId xmlns:a16="http://schemas.microsoft.com/office/drawing/2014/main" id="{2BD4DD7B-2F8D-7CE6-D2BB-687258CDFEF2}"/>
                  </a:ext>
                </a:extLst>
              </p:cNvPr>
              <p:cNvSpPr>
                <a:spLocks noChangeShapeType="1"/>
              </p:cNvSpPr>
              <p:nvPr/>
            </p:nvSpPr>
            <p:spPr bwMode="auto">
              <a:xfrm rot="5400000">
                <a:off x="103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6" name="Line 120">
                <a:extLst>
                  <a:ext uri="{FF2B5EF4-FFF2-40B4-BE49-F238E27FC236}">
                    <a16:creationId xmlns:a16="http://schemas.microsoft.com/office/drawing/2014/main" id="{D15EFC83-200A-C22E-8120-BD7C004F0E7A}"/>
                  </a:ext>
                </a:extLst>
              </p:cNvPr>
              <p:cNvSpPr>
                <a:spLocks noChangeShapeType="1"/>
              </p:cNvSpPr>
              <p:nvPr/>
            </p:nvSpPr>
            <p:spPr bwMode="auto">
              <a:xfrm rot="5400000">
                <a:off x="107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7" name="Line 121">
                <a:extLst>
                  <a:ext uri="{FF2B5EF4-FFF2-40B4-BE49-F238E27FC236}">
                    <a16:creationId xmlns:a16="http://schemas.microsoft.com/office/drawing/2014/main" id="{A8313D84-68B8-ACB0-0F39-2C6EF470D250}"/>
                  </a:ext>
                </a:extLst>
              </p:cNvPr>
              <p:cNvSpPr>
                <a:spLocks noChangeShapeType="1"/>
              </p:cNvSpPr>
              <p:nvPr/>
            </p:nvSpPr>
            <p:spPr bwMode="auto">
              <a:xfrm rot="5400000">
                <a:off x="98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8" name="Line 122">
                <a:extLst>
                  <a:ext uri="{FF2B5EF4-FFF2-40B4-BE49-F238E27FC236}">
                    <a16:creationId xmlns:a16="http://schemas.microsoft.com/office/drawing/2014/main" id="{FD85D629-4758-EF83-BFC9-6F5F97AF76B5}"/>
                  </a:ext>
                </a:extLst>
              </p:cNvPr>
              <p:cNvSpPr>
                <a:spLocks noChangeShapeType="1"/>
              </p:cNvSpPr>
              <p:nvPr/>
            </p:nvSpPr>
            <p:spPr bwMode="auto">
              <a:xfrm rot="5400000">
                <a:off x="93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99" name="Line 123">
                <a:extLst>
                  <a:ext uri="{FF2B5EF4-FFF2-40B4-BE49-F238E27FC236}">
                    <a16:creationId xmlns:a16="http://schemas.microsoft.com/office/drawing/2014/main" id="{53724992-3760-9D84-2CF7-8A945710BB23}"/>
                  </a:ext>
                </a:extLst>
              </p:cNvPr>
              <p:cNvSpPr>
                <a:spLocks noChangeShapeType="1"/>
              </p:cNvSpPr>
              <p:nvPr/>
            </p:nvSpPr>
            <p:spPr bwMode="auto">
              <a:xfrm rot="5400000">
                <a:off x="890"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0" name="Line 124">
                <a:extLst>
                  <a:ext uri="{FF2B5EF4-FFF2-40B4-BE49-F238E27FC236}">
                    <a16:creationId xmlns:a16="http://schemas.microsoft.com/office/drawing/2014/main" id="{5CB68CDD-EB40-970B-4C07-D22C594A6C3A}"/>
                  </a:ext>
                </a:extLst>
              </p:cNvPr>
              <p:cNvSpPr>
                <a:spLocks noChangeShapeType="1"/>
              </p:cNvSpPr>
              <p:nvPr/>
            </p:nvSpPr>
            <p:spPr bwMode="auto">
              <a:xfrm rot="5400000">
                <a:off x="79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1" name="Line 125">
                <a:extLst>
                  <a:ext uri="{FF2B5EF4-FFF2-40B4-BE49-F238E27FC236}">
                    <a16:creationId xmlns:a16="http://schemas.microsoft.com/office/drawing/2014/main" id="{B31591C6-3FB7-512E-589C-3CA01D85D78C}"/>
                  </a:ext>
                </a:extLst>
              </p:cNvPr>
              <p:cNvSpPr>
                <a:spLocks noChangeShapeType="1"/>
              </p:cNvSpPr>
              <p:nvPr/>
            </p:nvSpPr>
            <p:spPr bwMode="auto">
              <a:xfrm rot="5400000">
                <a:off x="84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2" name="Line 126">
                <a:extLst>
                  <a:ext uri="{FF2B5EF4-FFF2-40B4-BE49-F238E27FC236}">
                    <a16:creationId xmlns:a16="http://schemas.microsoft.com/office/drawing/2014/main" id="{870CF383-DC2D-8E19-0730-6104F76B24A2}"/>
                  </a:ext>
                </a:extLst>
              </p:cNvPr>
              <p:cNvSpPr>
                <a:spLocks noChangeShapeType="1"/>
              </p:cNvSpPr>
              <p:nvPr/>
            </p:nvSpPr>
            <p:spPr bwMode="auto">
              <a:xfrm rot="5400000">
                <a:off x="74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3" name="Line 127">
                <a:extLst>
                  <a:ext uri="{FF2B5EF4-FFF2-40B4-BE49-F238E27FC236}">
                    <a16:creationId xmlns:a16="http://schemas.microsoft.com/office/drawing/2014/main" id="{9089C1DD-285D-AEF6-5491-4DE2C2730C02}"/>
                  </a:ext>
                </a:extLst>
              </p:cNvPr>
              <p:cNvSpPr>
                <a:spLocks noChangeShapeType="1"/>
              </p:cNvSpPr>
              <p:nvPr/>
            </p:nvSpPr>
            <p:spPr bwMode="auto">
              <a:xfrm rot="5400000">
                <a:off x="69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4" name="Line 128">
                <a:extLst>
                  <a:ext uri="{FF2B5EF4-FFF2-40B4-BE49-F238E27FC236}">
                    <a16:creationId xmlns:a16="http://schemas.microsoft.com/office/drawing/2014/main" id="{D4721099-9B39-6AFF-3F7E-459C9F861F97}"/>
                  </a:ext>
                </a:extLst>
              </p:cNvPr>
              <p:cNvSpPr>
                <a:spLocks noChangeShapeType="1"/>
              </p:cNvSpPr>
              <p:nvPr/>
            </p:nvSpPr>
            <p:spPr bwMode="auto">
              <a:xfrm rot="5400000">
                <a:off x="655"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5" name="Line 129">
                <a:extLst>
                  <a:ext uri="{FF2B5EF4-FFF2-40B4-BE49-F238E27FC236}">
                    <a16:creationId xmlns:a16="http://schemas.microsoft.com/office/drawing/2014/main" id="{50804A09-3694-9901-0E2E-6F555A08B183}"/>
                  </a:ext>
                </a:extLst>
              </p:cNvPr>
              <p:cNvSpPr>
                <a:spLocks noChangeShapeType="1"/>
              </p:cNvSpPr>
              <p:nvPr/>
            </p:nvSpPr>
            <p:spPr bwMode="auto">
              <a:xfrm rot="5400000">
                <a:off x="56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6" name="Line 130">
                <a:extLst>
                  <a:ext uri="{FF2B5EF4-FFF2-40B4-BE49-F238E27FC236}">
                    <a16:creationId xmlns:a16="http://schemas.microsoft.com/office/drawing/2014/main" id="{1CF463F1-5C93-3065-BE56-43DBB592BFCE}"/>
                  </a:ext>
                </a:extLst>
              </p:cNvPr>
              <p:cNvSpPr>
                <a:spLocks noChangeShapeType="1"/>
              </p:cNvSpPr>
              <p:nvPr/>
            </p:nvSpPr>
            <p:spPr bwMode="auto">
              <a:xfrm rot="5400000">
                <a:off x="59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7" name="Line 131">
                <a:extLst>
                  <a:ext uri="{FF2B5EF4-FFF2-40B4-BE49-F238E27FC236}">
                    <a16:creationId xmlns:a16="http://schemas.microsoft.com/office/drawing/2014/main" id="{4E6E36BA-4A59-1204-38EB-84D8525687A1}"/>
                  </a:ext>
                </a:extLst>
              </p:cNvPr>
              <p:cNvSpPr>
                <a:spLocks noChangeShapeType="1"/>
              </p:cNvSpPr>
              <p:nvPr/>
            </p:nvSpPr>
            <p:spPr bwMode="auto">
              <a:xfrm rot="5400000">
                <a:off x="51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8" name="Line 132">
                <a:extLst>
                  <a:ext uri="{FF2B5EF4-FFF2-40B4-BE49-F238E27FC236}">
                    <a16:creationId xmlns:a16="http://schemas.microsoft.com/office/drawing/2014/main" id="{3518974E-9AC7-7E13-42E9-F873239C4C5D}"/>
                  </a:ext>
                </a:extLst>
              </p:cNvPr>
              <p:cNvSpPr>
                <a:spLocks noChangeShapeType="1"/>
              </p:cNvSpPr>
              <p:nvPr/>
            </p:nvSpPr>
            <p:spPr bwMode="auto">
              <a:xfrm rot="5400000">
                <a:off x="46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9" name="Line 133">
                <a:extLst>
                  <a:ext uri="{FF2B5EF4-FFF2-40B4-BE49-F238E27FC236}">
                    <a16:creationId xmlns:a16="http://schemas.microsoft.com/office/drawing/2014/main" id="{FE26745E-A10F-C25A-B4F3-4E859FCD3225}"/>
                  </a:ext>
                </a:extLst>
              </p:cNvPr>
              <p:cNvSpPr>
                <a:spLocks noChangeShapeType="1"/>
              </p:cNvSpPr>
              <p:nvPr/>
            </p:nvSpPr>
            <p:spPr bwMode="auto">
              <a:xfrm rot="5400000">
                <a:off x="422"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0" name="Line 134">
                <a:extLst>
                  <a:ext uri="{FF2B5EF4-FFF2-40B4-BE49-F238E27FC236}">
                    <a16:creationId xmlns:a16="http://schemas.microsoft.com/office/drawing/2014/main" id="{81F69426-5611-12A9-5413-4E3A2B7F0D6A}"/>
                  </a:ext>
                </a:extLst>
              </p:cNvPr>
              <p:cNvSpPr>
                <a:spLocks noChangeShapeType="1"/>
              </p:cNvSpPr>
              <p:nvPr/>
            </p:nvSpPr>
            <p:spPr bwMode="auto">
              <a:xfrm rot="5400000">
                <a:off x="31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1" name="Line 135">
                <a:extLst>
                  <a:ext uri="{FF2B5EF4-FFF2-40B4-BE49-F238E27FC236}">
                    <a16:creationId xmlns:a16="http://schemas.microsoft.com/office/drawing/2014/main" id="{C6F919AB-1369-43A5-214C-1C4E45C9635B}"/>
                  </a:ext>
                </a:extLst>
              </p:cNvPr>
              <p:cNvSpPr>
                <a:spLocks noChangeShapeType="1"/>
              </p:cNvSpPr>
              <p:nvPr/>
            </p:nvSpPr>
            <p:spPr bwMode="auto">
              <a:xfrm rot="5400000">
                <a:off x="36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2" name="Line 136">
                <a:extLst>
                  <a:ext uri="{FF2B5EF4-FFF2-40B4-BE49-F238E27FC236}">
                    <a16:creationId xmlns:a16="http://schemas.microsoft.com/office/drawing/2014/main" id="{94365E21-B634-7FCD-98BF-5965127AB3FD}"/>
                  </a:ext>
                </a:extLst>
              </p:cNvPr>
              <p:cNvSpPr>
                <a:spLocks noChangeShapeType="1"/>
              </p:cNvSpPr>
              <p:nvPr/>
            </p:nvSpPr>
            <p:spPr bwMode="auto">
              <a:xfrm rot="5400000">
                <a:off x="26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3" name="Line 137">
                <a:extLst>
                  <a:ext uri="{FF2B5EF4-FFF2-40B4-BE49-F238E27FC236}">
                    <a16:creationId xmlns:a16="http://schemas.microsoft.com/office/drawing/2014/main" id="{BDAE7AEF-3B5A-1654-2832-8EF31361F233}"/>
                  </a:ext>
                </a:extLst>
              </p:cNvPr>
              <p:cNvSpPr>
                <a:spLocks noChangeShapeType="1"/>
              </p:cNvSpPr>
              <p:nvPr/>
            </p:nvSpPr>
            <p:spPr bwMode="auto">
              <a:xfrm rot="5400000">
                <a:off x="22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4" name="Line 138">
                <a:extLst>
                  <a:ext uri="{FF2B5EF4-FFF2-40B4-BE49-F238E27FC236}">
                    <a16:creationId xmlns:a16="http://schemas.microsoft.com/office/drawing/2014/main" id="{B652B87B-774E-9E70-15E1-79B151CC02BD}"/>
                  </a:ext>
                </a:extLst>
              </p:cNvPr>
              <p:cNvSpPr>
                <a:spLocks noChangeShapeType="1"/>
              </p:cNvSpPr>
              <p:nvPr/>
            </p:nvSpPr>
            <p:spPr bwMode="auto">
              <a:xfrm rot="5400000">
                <a:off x="169"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grpSp>
        <p:nvGrpSpPr>
          <p:cNvPr id="7281" name="Group 139">
            <a:extLst>
              <a:ext uri="{FF2B5EF4-FFF2-40B4-BE49-F238E27FC236}">
                <a16:creationId xmlns:a16="http://schemas.microsoft.com/office/drawing/2014/main" id="{7B631A5A-1FE2-28FC-A830-5747E3146ABC}"/>
              </a:ext>
            </a:extLst>
          </p:cNvPr>
          <p:cNvGrpSpPr>
            <a:grpSpLocks/>
          </p:cNvGrpSpPr>
          <p:nvPr/>
        </p:nvGrpSpPr>
        <p:grpSpPr bwMode="auto">
          <a:xfrm>
            <a:off x="4262438" y="1690688"/>
            <a:ext cx="4170362" cy="4200525"/>
            <a:chOff x="2408" y="575"/>
            <a:chExt cx="2627" cy="2646"/>
          </a:xfrm>
        </p:grpSpPr>
        <p:sp>
          <p:nvSpPr>
            <p:cNvPr id="7282" name="Line 140">
              <a:extLst>
                <a:ext uri="{FF2B5EF4-FFF2-40B4-BE49-F238E27FC236}">
                  <a16:creationId xmlns:a16="http://schemas.microsoft.com/office/drawing/2014/main" id="{DAFE4BC5-165C-254A-BDBB-4C08921E6F4A}"/>
                </a:ext>
              </a:extLst>
            </p:cNvPr>
            <p:cNvSpPr>
              <a:spLocks noChangeShapeType="1"/>
            </p:cNvSpPr>
            <p:nvPr/>
          </p:nvSpPr>
          <p:spPr bwMode="auto">
            <a:xfrm flipV="1">
              <a:off x="2417" y="575"/>
              <a:ext cx="0" cy="2646"/>
            </a:xfrm>
            <a:prstGeom prst="line">
              <a:avLst/>
            </a:prstGeom>
            <a:noFill/>
            <a:ln w="2222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3" name="Line 141">
              <a:extLst>
                <a:ext uri="{FF2B5EF4-FFF2-40B4-BE49-F238E27FC236}">
                  <a16:creationId xmlns:a16="http://schemas.microsoft.com/office/drawing/2014/main" id="{458ACF22-3B69-C363-23A2-22A8F2BF2570}"/>
                </a:ext>
              </a:extLst>
            </p:cNvPr>
            <p:cNvSpPr>
              <a:spLocks noChangeShapeType="1"/>
            </p:cNvSpPr>
            <p:nvPr/>
          </p:nvSpPr>
          <p:spPr bwMode="auto">
            <a:xfrm>
              <a:off x="2408" y="3221"/>
              <a:ext cx="2627" cy="0"/>
            </a:xfrm>
            <a:prstGeom prst="line">
              <a:avLst/>
            </a:prstGeom>
            <a:noFill/>
            <a:ln w="2222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284" name="Group 142">
            <a:extLst>
              <a:ext uri="{FF2B5EF4-FFF2-40B4-BE49-F238E27FC236}">
                <a16:creationId xmlns:a16="http://schemas.microsoft.com/office/drawing/2014/main" id="{8C425127-FDEB-2296-325D-FB89F4E1DAB8}"/>
              </a:ext>
            </a:extLst>
          </p:cNvPr>
          <p:cNvGrpSpPr>
            <a:grpSpLocks/>
          </p:cNvGrpSpPr>
          <p:nvPr/>
        </p:nvGrpSpPr>
        <p:grpSpPr bwMode="auto">
          <a:xfrm>
            <a:off x="3900488" y="1371600"/>
            <a:ext cx="5067300" cy="4684713"/>
            <a:chOff x="2178" y="374"/>
            <a:chExt cx="3192" cy="2951"/>
          </a:xfrm>
        </p:grpSpPr>
        <p:sp>
          <p:nvSpPr>
            <p:cNvPr id="7285" name="Text Box 143">
              <a:extLst>
                <a:ext uri="{FF2B5EF4-FFF2-40B4-BE49-F238E27FC236}">
                  <a16:creationId xmlns:a16="http://schemas.microsoft.com/office/drawing/2014/main" id="{3C8CF2CA-D568-EF0A-BA29-23B8306E4DF7}"/>
                </a:ext>
              </a:extLst>
            </p:cNvPr>
            <p:cNvSpPr txBox="1">
              <a:spLocks noChangeArrowheads="1"/>
            </p:cNvSpPr>
            <p:nvPr/>
          </p:nvSpPr>
          <p:spPr bwMode="auto">
            <a:xfrm>
              <a:off x="2178" y="374"/>
              <a:ext cx="4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I </a:t>
              </a:r>
              <a:r>
                <a:rPr kumimoji="1" lang="en-US" altLang="zh-CN" sz="1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(mA)</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86" name="Text Box 144">
              <a:extLst>
                <a:ext uri="{FF2B5EF4-FFF2-40B4-BE49-F238E27FC236}">
                  <a16:creationId xmlns:a16="http://schemas.microsoft.com/office/drawing/2014/main" id="{FF49E0C4-AF2B-865B-319A-4425AD0B94DD}"/>
                </a:ext>
              </a:extLst>
            </p:cNvPr>
            <p:cNvSpPr txBox="1">
              <a:spLocks noChangeArrowheads="1"/>
            </p:cNvSpPr>
            <p:nvPr/>
          </p:nvSpPr>
          <p:spPr bwMode="auto">
            <a:xfrm>
              <a:off x="4952" y="3113"/>
              <a:ext cx="41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U </a:t>
              </a:r>
              <a:r>
                <a:rPr kumimoji="1" lang="en-US" altLang="zh-CN" sz="1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(V)</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7287" name="Group 145">
            <a:extLst>
              <a:ext uri="{FF2B5EF4-FFF2-40B4-BE49-F238E27FC236}">
                <a16:creationId xmlns:a16="http://schemas.microsoft.com/office/drawing/2014/main" id="{4371D314-2856-147D-96D1-21DD40E34290}"/>
              </a:ext>
            </a:extLst>
          </p:cNvPr>
          <p:cNvGrpSpPr>
            <a:grpSpLocks/>
          </p:cNvGrpSpPr>
          <p:nvPr/>
        </p:nvGrpSpPr>
        <p:grpSpPr bwMode="auto">
          <a:xfrm>
            <a:off x="3879850" y="2011363"/>
            <a:ext cx="4384675" cy="4087812"/>
            <a:chOff x="2165" y="804"/>
            <a:chExt cx="2762" cy="2575"/>
          </a:xfrm>
        </p:grpSpPr>
        <p:grpSp>
          <p:nvGrpSpPr>
            <p:cNvPr id="7288" name="Group 146">
              <a:extLst>
                <a:ext uri="{FF2B5EF4-FFF2-40B4-BE49-F238E27FC236}">
                  <a16:creationId xmlns:a16="http://schemas.microsoft.com/office/drawing/2014/main" id="{027322E1-11D0-ECF4-4E2A-BB6D01ECF8C9}"/>
                </a:ext>
              </a:extLst>
            </p:cNvPr>
            <p:cNvGrpSpPr>
              <a:grpSpLocks/>
            </p:cNvGrpSpPr>
            <p:nvPr/>
          </p:nvGrpSpPr>
          <p:grpSpPr bwMode="auto">
            <a:xfrm>
              <a:off x="2165" y="804"/>
              <a:ext cx="302" cy="2269"/>
              <a:chOff x="2165" y="777"/>
              <a:chExt cx="302" cy="2269"/>
            </a:xfrm>
          </p:grpSpPr>
          <p:sp>
            <p:nvSpPr>
              <p:cNvPr id="7311" name="Line 147">
                <a:extLst>
                  <a:ext uri="{FF2B5EF4-FFF2-40B4-BE49-F238E27FC236}">
                    <a16:creationId xmlns:a16="http://schemas.microsoft.com/office/drawing/2014/main" id="{747C6E68-77D3-4A1B-9446-C13938D38E32}"/>
                  </a:ext>
                </a:extLst>
              </p:cNvPr>
              <p:cNvSpPr>
                <a:spLocks noChangeShapeType="1"/>
              </p:cNvSpPr>
              <p:nvPr/>
            </p:nvSpPr>
            <p:spPr bwMode="auto">
              <a:xfrm rot="5400000">
                <a:off x="2440" y="1752"/>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2" name="Line 148">
                <a:extLst>
                  <a:ext uri="{FF2B5EF4-FFF2-40B4-BE49-F238E27FC236}">
                    <a16:creationId xmlns:a16="http://schemas.microsoft.com/office/drawing/2014/main" id="{602FBB30-4D5C-A4C9-D21D-F517B965B8EC}"/>
                  </a:ext>
                </a:extLst>
              </p:cNvPr>
              <p:cNvSpPr>
                <a:spLocks noChangeShapeType="1"/>
              </p:cNvSpPr>
              <p:nvPr/>
            </p:nvSpPr>
            <p:spPr bwMode="auto">
              <a:xfrm rot="5400000">
                <a:off x="2440" y="224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3" name="Line 149">
                <a:extLst>
                  <a:ext uri="{FF2B5EF4-FFF2-40B4-BE49-F238E27FC236}">
                    <a16:creationId xmlns:a16="http://schemas.microsoft.com/office/drawing/2014/main" id="{CE22AFEE-16C2-99F3-1F09-03283752F0BE}"/>
                  </a:ext>
                </a:extLst>
              </p:cNvPr>
              <p:cNvSpPr>
                <a:spLocks noChangeShapeType="1"/>
              </p:cNvSpPr>
              <p:nvPr/>
            </p:nvSpPr>
            <p:spPr bwMode="auto">
              <a:xfrm rot="5400000">
                <a:off x="2440" y="2709"/>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4" name="Line 150">
                <a:extLst>
                  <a:ext uri="{FF2B5EF4-FFF2-40B4-BE49-F238E27FC236}">
                    <a16:creationId xmlns:a16="http://schemas.microsoft.com/office/drawing/2014/main" id="{06D8D8AA-8517-BF4E-4642-C2B5F98790BB}"/>
                  </a:ext>
                </a:extLst>
              </p:cNvPr>
              <p:cNvSpPr>
                <a:spLocks noChangeShapeType="1"/>
              </p:cNvSpPr>
              <p:nvPr/>
            </p:nvSpPr>
            <p:spPr bwMode="auto">
              <a:xfrm rot="5400000">
                <a:off x="2440" y="80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5" name="Line 151">
                <a:extLst>
                  <a:ext uri="{FF2B5EF4-FFF2-40B4-BE49-F238E27FC236}">
                    <a16:creationId xmlns:a16="http://schemas.microsoft.com/office/drawing/2014/main" id="{02589379-2009-CD4B-392C-8E0A7F54B7C4}"/>
                  </a:ext>
                </a:extLst>
              </p:cNvPr>
              <p:cNvSpPr>
                <a:spLocks noChangeShapeType="1"/>
              </p:cNvSpPr>
              <p:nvPr/>
            </p:nvSpPr>
            <p:spPr bwMode="auto">
              <a:xfrm rot="5400000">
                <a:off x="2440" y="1272"/>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6" name="Text Box 152">
                <a:extLst>
                  <a:ext uri="{FF2B5EF4-FFF2-40B4-BE49-F238E27FC236}">
                    <a16:creationId xmlns:a16="http://schemas.microsoft.com/office/drawing/2014/main" id="{0926D6F1-B361-D7EF-B322-173D69ED9C1F}"/>
                  </a:ext>
                </a:extLst>
              </p:cNvPr>
              <p:cNvSpPr txBox="1">
                <a:spLocks noChangeArrowheads="1"/>
              </p:cNvSpPr>
              <p:nvPr/>
            </p:nvSpPr>
            <p:spPr bwMode="auto">
              <a:xfrm>
                <a:off x="2213" y="2217"/>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8.00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17" name="Text Box 153">
                <a:extLst>
                  <a:ext uri="{FF2B5EF4-FFF2-40B4-BE49-F238E27FC236}">
                    <a16:creationId xmlns:a16="http://schemas.microsoft.com/office/drawing/2014/main" id="{D17B96F1-0B2D-84F7-32FF-CCC27E4063C7}"/>
                  </a:ext>
                </a:extLst>
              </p:cNvPr>
              <p:cNvSpPr txBox="1">
                <a:spLocks noChangeArrowheads="1"/>
              </p:cNvSpPr>
              <p:nvPr/>
            </p:nvSpPr>
            <p:spPr bwMode="auto">
              <a:xfrm>
                <a:off x="2213" y="2679"/>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4.00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18" name="Text Box 154">
                <a:extLst>
                  <a:ext uri="{FF2B5EF4-FFF2-40B4-BE49-F238E27FC236}">
                    <a16:creationId xmlns:a16="http://schemas.microsoft.com/office/drawing/2014/main" id="{CB17B47D-ADB1-BEFB-43B3-877931579B90}"/>
                  </a:ext>
                </a:extLst>
              </p:cNvPr>
              <p:cNvSpPr txBox="1">
                <a:spLocks noChangeArrowheads="1"/>
              </p:cNvSpPr>
              <p:nvPr/>
            </p:nvSpPr>
            <p:spPr bwMode="auto">
              <a:xfrm>
                <a:off x="2165" y="777"/>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20.00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19" name="Text Box 155">
                <a:extLst>
                  <a:ext uri="{FF2B5EF4-FFF2-40B4-BE49-F238E27FC236}">
                    <a16:creationId xmlns:a16="http://schemas.microsoft.com/office/drawing/2014/main" id="{F23A6690-4BE4-EE88-17F8-CF57C6B7997A}"/>
                  </a:ext>
                </a:extLst>
              </p:cNvPr>
              <p:cNvSpPr txBox="1">
                <a:spLocks noChangeArrowheads="1"/>
              </p:cNvSpPr>
              <p:nvPr/>
            </p:nvSpPr>
            <p:spPr bwMode="auto">
              <a:xfrm>
                <a:off x="2165" y="1245"/>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16.00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20" name="Text Box 156">
                <a:extLst>
                  <a:ext uri="{FF2B5EF4-FFF2-40B4-BE49-F238E27FC236}">
                    <a16:creationId xmlns:a16="http://schemas.microsoft.com/office/drawing/2014/main" id="{112EC980-B7EA-D637-6A0F-ED869393E90A}"/>
                  </a:ext>
                </a:extLst>
              </p:cNvPr>
              <p:cNvSpPr txBox="1">
                <a:spLocks noChangeArrowheads="1"/>
              </p:cNvSpPr>
              <p:nvPr/>
            </p:nvSpPr>
            <p:spPr bwMode="auto">
              <a:xfrm>
                <a:off x="2177" y="1725"/>
                <a:ext cx="2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12.00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21" name="Line 157">
                <a:extLst>
                  <a:ext uri="{FF2B5EF4-FFF2-40B4-BE49-F238E27FC236}">
                    <a16:creationId xmlns:a16="http://schemas.microsoft.com/office/drawing/2014/main" id="{812D4ADC-3115-6D84-2A30-2B02C5CA820B}"/>
                  </a:ext>
                </a:extLst>
              </p:cNvPr>
              <p:cNvSpPr>
                <a:spLocks noChangeShapeType="1"/>
              </p:cNvSpPr>
              <p:nvPr/>
            </p:nvSpPr>
            <p:spPr bwMode="auto">
              <a:xfrm rot="5400000">
                <a:off x="2440" y="103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2" name="Text Box 158">
                <a:extLst>
                  <a:ext uri="{FF2B5EF4-FFF2-40B4-BE49-F238E27FC236}">
                    <a16:creationId xmlns:a16="http://schemas.microsoft.com/office/drawing/2014/main" id="{976B75E9-3299-A3D2-345B-DDF7573C0051}"/>
                  </a:ext>
                </a:extLst>
              </p:cNvPr>
              <p:cNvSpPr txBox="1">
                <a:spLocks noChangeArrowheads="1"/>
              </p:cNvSpPr>
              <p:nvPr/>
            </p:nvSpPr>
            <p:spPr bwMode="auto">
              <a:xfrm>
                <a:off x="2165" y="1011"/>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18.00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23" name="Line 159">
                <a:extLst>
                  <a:ext uri="{FF2B5EF4-FFF2-40B4-BE49-F238E27FC236}">
                    <a16:creationId xmlns:a16="http://schemas.microsoft.com/office/drawing/2014/main" id="{2295A0C8-827D-9B79-6DA6-8FF5CC469C3D}"/>
                  </a:ext>
                </a:extLst>
              </p:cNvPr>
              <p:cNvSpPr>
                <a:spLocks noChangeShapeType="1"/>
              </p:cNvSpPr>
              <p:nvPr/>
            </p:nvSpPr>
            <p:spPr bwMode="auto">
              <a:xfrm rot="5400000">
                <a:off x="2440" y="151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4" name="Text Box 160">
                <a:extLst>
                  <a:ext uri="{FF2B5EF4-FFF2-40B4-BE49-F238E27FC236}">
                    <a16:creationId xmlns:a16="http://schemas.microsoft.com/office/drawing/2014/main" id="{A783A9DD-FA07-C45F-6FC3-5E4631847D2E}"/>
                  </a:ext>
                </a:extLst>
              </p:cNvPr>
              <p:cNvSpPr txBox="1">
                <a:spLocks noChangeArrowheads="1"/>
              </p:cNvSpPr>
              <p:nvPr/>
            </p:nvSpPr>
            <p:spPr bwMode="auto">
              <a:xfrm>
                <a:off x="2165" y="1485"/>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14.00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25" name="Line 161">
                <a:extLst>
                  <a:ext uri="{FF2B5EF4-FFF2-40B4-BE49-F238E27FC236}">
                    <a16:creationId xmlns:a16="http://schemas.microsoft.com/office/drawing/2014/main" id="{A669214B-AD08-96CE-A02B-A96D2E637C7D}"/>
                  </a:ext>
                </a:extLst>
              </p:cNvPr>
              <p:cNvSpPr>
                <a:spLocks noChangeShapeType="1"/>
              </p:cNvSpPr>
              <p:nvPr/>
            </p:nvSpPr>
            <p:spPr bwMode="auto">
              <a:xfrm rot="5400000">
                <a:off x="2440" y="199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6" name="Text Box 162">
                <a:extLst>
                  <a:ext uri="{FF2B5EF4-FFF2-40B4-BE49-F238E27FC236}">
                    <a16:creationId xmlns:a16="http://schemas.microsoft.com/office/drawing/2014/main" id="{11A6EE9A-051B-B7E5-5DA6-64F67820575E}"/>
                  </a:ext>
                </a:extLst>
              </p:cNvPr>
              <p:cNvSpPr txBox="1">
                <a:spLocks noChangeArrowheads="1"/>
              </p:cNvSpPr>
              <p:nvPr/>
            </p:nvSpPr>
            <p:spPr bwMode="auto">
              <a:xfrm>
                <a:off x="2165" y="1971"/>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10.00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27" name="Line 163">
                <a:extLst>
                  <a:ext uri="{FF2B5EF4-FFF2-40B4-BE49-F238E27FC236}">
                    <a16:creationId xmlns:a16="http://schemas.microsoft.com/office/drawing/2014/main" id="{8DC1C72A-3DE2-7DFE-8434-4D176EF100EA}"/>
                  </a:ext>
                </a:extLst>
              </p:cNvPr>
              <p:cNvSpPr>
                <a:spLocks noChangeShapeType="1"/>
              </p:cNvSpPr>
              <p:nvPr/>
            </p:nvSpPr>
            <p:spPr bwMode="auto">
              <a:xfrm rot="5400000">
                <a:off x="2440" y="248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8" name="Text Box 164">
                <a:extLst>
                  <a:ext uri="{FF2B5EF4-FFF2-40B4-BE49-F238E27FC236}">
                    <a16:creationId xmlns:a16="http://schemas.microsoft.com/office/drawing/2014/main" id="{EA6231E8-6931-C316-117A-12B08AB46A0A}"/>
                  </a:ext>
                </a:extLst>
              </p:cNvPr>
              <p:cNvSpPr txBox="1">
                <a:spLocks noChangeArrowheads="1"/>
              </p:cNvSpPr>
              <p:nvPr/>
            </p:nvSpPr>
            <p:spPr bwMode="auto">
              <a:xfrm>
                <a:off x="2213" y="2463"/>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6.00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29" name="Line 165">
                <a:extLst>
                  <a:ext uri="{FF2B5EF4-FFF2-40B4-BE49-F238E27FC236}">
                    <a16:creationId xmlns:a16="http://schemas.microsoft.com/office/drawing/2014/main" id="{2888D02E-8ACB-183A-88C9-8375F4C8EDDE}"/>
                  </a:ext>
                </a:extLst>
              </p:cNvPr>
              <p:cNvSpPr>
                <a:spLocks noChangeShapeType="1"/>
              </p:cNvSpPr>
              <p:nvPr/>
            </p:nvSpPr>
            <p:spPr bwMode="auto">
              <a:xfrm rot="5400000">
                <a:off x="2440" y="295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0" name="Text Box 166">
                <a:extLst>
                  <a:ext uri="{FF2B5EF4-FFF2-40B4-BE49-F238E27FC236}">
                    <a16:creationId xmlns:a16="http://schemas.microsoft.com/office/drawing/2014/main" id="{F1D22DF4-DA8D-09BC-EBD4-62B07DA82ECF}"/>
                  </a:ext>
                </a:extLst>
              </p:cNvPr>
              <p:cNvSpPr txBox="1">
                <a:spLocks noChangeArrowheads="1"/>
              </p:cNvSpPr>
              <p:nvPr/>
            </p:nvSpPr>
            <p:spPr bwMode="auto">
              <a:xfrm>
                <a:off x="2213" y="2931"/>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2.00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7289" name="Group 167">
              <a:extLst>
                <a:ext uri="{FF2B5EF4-FFF2-40B4-BE49-F238E27FC236}">
                  <a16:creationId xmlns:a16="http://schemas.microsoft.com/office/drawing/2014/main" id="{A0DA14EF-5873-D108-C50B-5423116BAC2A}"/>
                </a:ext>
              </a:extLst>
            </p:cNvPr>
            <p:cNvGrpSpPr>
              <a:grpSpLocks/>
            </p:cNvGrpSpPr>
            <p:nvPr/>
          </p:nvGrpSpPr>
          <p:grpSpPr bwMode="auto">
            <a:xfrm>
              <a:off x="2291" y="3194"/>
              <a:ext cx="2636" cy="185"/>
              <a:chOff x="2291" y="3167"/>
              <a:chExt cx="2636" cy="185"/>
            </a:xfrm>
          </p:grpSpPr>
          <p:sp>
            <p:nvSpPr>
              <p:cNvPr id="7290" name="Line 168">
                <a:extLst>
                  <a:ext uri="{FF2B5EF4-FFF2-40B4-BE49-F238E27FC236}">
                    <a16:creationId xmlns:a16="http://schemas.microsoft.com/office/drawing/2014/main" id="{B5C43DD3-CAF9-737C-50B8-52A9E1B2775E}"/>
                  </a:ext>
                </a:extLst>
              </p:cNvPr>
              <p:cNvSpPr>
                <a:spLocks noChangeShapeType="1"/>
              </p:cNvSpPr>
              <p:nvPr/>
            </p:nvSpPr>
            <p:spPr bwMode="auto">
              <a:xfrm>
                <a:off x="4795"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1" name="Line 169">
                <a:extLst>
                  <a:ext uri="{FF2B5EF4-FFF2-40B4-BE49-F238E27FC236}">
                    <a16:creationId xmlns:a16="http://schemas.microsoft.com/office/drawing/2014/main" id="{5E61010F-1A46-A80B-8BC5-AC8ADD424255}"/>
                  </a:ext>
                </a:extLst>
              </p:cNvPr>
              <p:cNvSpPr>
                <a:spLocks noChangeShapeType="1"/>
              </p:cNvSpPr>
              <p:nvPr/>
            </p:nvSpPr>
            <p:spPr bwMode="auto">
              <a:xfrm>
                <a:off x="3838"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2" name="Line 170">
                <a:extLst>
                  <a:ext uri="{FF2B5EF4-FFF2-40B4-BE49-F238E27FC236}">
                    <a16:creationId xmlns:a16="http://schemas.microsoft.com/office/drawing/2014/main" id="{77A116A9-2C61-8295-C816-1BAB79F04FB6}"/>
                  </a:ext>
                </a:extLst>
              </p:cNvPr>
              <p:cNvSpPr>
                <a:spLocks noChangeShapeType="1"/>
              </p:cNvSpPr>
              <p:nvPr/>
            </p:nvSpPr>
            <p:spPr bwMode="auto">
              <a:xfrm>
                <a:off x="3349"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3" name="Line 171">
                <a:extLst>
                  <a:ext uri="{FF2B5EF4-FFF2-40B4-BE49-F238E27FC236}">
                    <a16:creationId xmlns:a16="http://schemas.microsoft.com/office/drawing/2014/main" id="{4C57C258-5A9C-1CAD-20A3-43D862C4311A}"/>
                  </a:ext>
                </a:extLst>
              </p:cNvPr>
              <p:cNvSpPr>
                <a:spLocks noChangeShapeType="1"/>
              </p:cNvSpPr>
              <p:nvPr/>
            </p:nvSpPr>
            <p:spPr bwMode="auto">
              <a:xfrm>
                <a:off x="2881"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4" name="Line 172">
                <a:extLst>
                  <a:ext uri="{FF2B5EF4-FFF2-40B4-BE49-F238E27FC236}">
                    <a16:creationId xmlns:a16="http://schemas.microsoft.com/office/drawing/2014/main" id="{3825078F-8286-7892-37E5-B46C737CE264}"/>
                  </a:ext>
                </a:extLst>
              </p:cNvPr>
              <p:cNvSpPr>
                <a:spLocks noChangeShapeType="1"/>
              </p:cNvSpPr>
              <p:nvPr/>
            </p:nvSpPr>
            <p:spPr bwMode="auto">
              <a:xfrm>
                <a:off x="4318"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5" name="Text Box 173">
                <a:extLst>
                  <a:ext uri="{FF2B5EF4-FFF2-40B4-BE49-F238E27FC236}">
                    <a16:creationId xmlns:a16="http://schemas.microsoft.com/office/drawing/2014/main" id="{1D9215CF-13B9-16E6-F59A-A485506AD334}"/>
                  </a:ext>
                </a:extLst>
              </p:cNvPr>
              <p:cNvSpPr txBox="1">
                <a:spLocks noChangeArrowheads="1"/>
              </p:cNvSpPr>
              <p:nvPr/>
            </p:nvSpPr>
            <p:spPr bwMode="auto">
              <a:xfrm>
                <a:off x="2291" y="3167"/>
                <a:ext cx="1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0</a:t>
                </a:r>
                <a:endParaRPr kumimoji="1" lang="en-US" altLang="zh-CN" sz="1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96" name="Text Box 174">
                <a:extLst>
                  <a:ext uri="{FF2B5EF4-FFF2-40B4-BE49-F238E27FC236}">
                    <a16:creationId xmlns:a16="http://schemas.microsoft.com/office/drawing/2014/main" id="{5A036F49-A4B5-A8FD-8722-9F9369FD9646}"/>
                  </a:ext>
                </a:extLst>
              </p:cNvPr>
              <p:cNvSpPr txBox="1">
                <a:spLocks noChangeArrowheads="1"/>
              </p:cNvSpPr>
              <p:nvPr/>
            </p:nvSpPr>
            <p:spPr bwMode="auto">
              <a:xfrm>
                <a:off x="2807" y="3237"/>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2.00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97" name="Text Box 175">
                <a:extLst>
                  <a:ext uri="{FF2B5EF4-FFF2-40B4-BE49-F238E27FC236}">
                    <a16:creationId xmlns:a16="http://schemas.microsoft.com/office/drawing/2014/main" id="{DE259905-EC2D-2089-2D72-403B3DFDD280}"/>
                  </a:ext>
                </a:extLst>
              </p:cNvPr>
              <p:cNvSpPr txBox="1">
                <a:spLocks noChangeArrowheads="1"/>
              </p:cNvSpPr>
              <p:nvPr/>
            </p:nvSpPr>
            <p:spPr bwMode="auto">
              <a:xfrm>
                <a:off x="3281" y="3237"/>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4.00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98" name="Text Box 176">
                <a:extLst>
                  <a:ext uri="{FF2B5EF4-FFF2-40B4-BE49-F238E27FC236}">
                    <a16:creationId xmlns:a16="http://schemas.microsoft.com/office/drawing/2014/main" id="{58975D8D-7644-89F1-5955-B78A5DA9D674}"/>
                  </a:ext>
                </a:extLst>
              </p:cNvPr>
              <p:cNvSpPr txBox="1">
                <a:spLocks noChangeArrowheads="1"/>
              </p:cNvSpPr>
              <p:nvPr/>
            </p:nvSpPr>
            <p:spPr bwMode="auto">
              <a:xfrm>
                <a:off x="3719" y="3237"/>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6.00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99" name="Text Box 177">
                <a:extLst>
                  <a:ext uri="{FF2B5EF4-FFF2-40B4-BE49-F238E27FC236}">
                    <a16:creationId xmlns:a16="http://schemas.microsoft.com/office/drawing/2014/main" id="{FE92FD51-C45A-592E-FBA6-D9085334719C}"/>
                  </a:ext>
                </a:extLst>
              </p:cNvPr>
              <p:cNvSpPr txBox="1">
                <a:spLocks noChangeArrowheads="1"/>
              </p:cNvSpPr>
              <p:nvPr/>
            </p:nvSpPr>
            <p:spPr bwMode="auto">
              <a:xfrm>
                <a:off x="4187" y="3237"/>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8.00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00" name="Text Box 178">
                <a:extLst>
                  <a:ext uri="{FF2B5EF4-FFF2-40B4-BE49-F238E27FC236}">
                    <a16:creationId xmlns:a16="http://schemas.microsoft.com/office/drawing/2014/main" id="{5B0206B8-2996-E364-C78F-EF110474E320}"/>
                  </a:ext>
                </a:extLst>
              </p:cNvPr>
              <p:cNvSpPr txBox="1">
                <a:spLocks noChangeArrowheads="1"/>
              </p:cNvSpPr>
              <p:nvPr/>
            </p:nvSpPr>
            <p:spPr bwMode="auto">
              <a:xfrm>
                <a:off x="4673" y="3237"/>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10.00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01" name="Text Box 179">
                <a:extLst>
                  <a:ext uri="{FF2B5EF4-FFF2-40B4-BE49-F238E27FC236}">
                    <a16:creationId xmlns:a16="http://schemas.microsoft.com/office/drawing/2014/main" id="{4DAE3410-54FA-8A39-C6DA-2245B3B28556}"/>
                  </a:ext>
                </a:extLst>
              </p:cNvPr>
              <p:cNvSpPr txBox="1">
                <a:spLocks noChangeArrowheads="1"/>
              </p:cNvSpPr>
              <p:nvPr/>
            </p:nvSpPr>
            <p:spPr bwMode="auto">
              <a:xfrm>
                <a:off x="2555" y="3237"/>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02" name="Text Box 180">
                <a:extLst>
                  <a:ext uri="{FF2B5EF4-FFF2-40B4-BE49-F238E27FC236}">
                    <a16:creationId xmlns:a16="http://schemas.microsoft.com/office/drawing/2014/main" id="{ACD46022-D235-9B18-E84D-50B7A2A2CB23}"/>
                  </a:ext>
                </a:extLst>
              </p:cNvPr>
              <p:cNvSpPr txBox="1">
                <a:spLocks noChangeArrowheads="1"/>
              </p:cNvSpPr>
              <p:nvPr/>
            </p:nvSpPr>
            <p:spPr bwMode="auto">
              <a:xfrm>
                <a:off x="3029" y="3237"/>
                <a:ext cx="20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3.00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03" name="Text Box 181">
                <a:extLst>
                  <a:ext uri="{FF2B5EF4-FFF2-40B4-BE49-F238E27FC236}">
                    <a16:creationId xmlns:a16="http://schemas.microsoft.com/office/drawing/2014/main" id="{CE514F5A-3E75-CC68-756B-2653EE19A8CE}"/>
                  </a:ext>
                </a:extLst>
              </p:cNvPr>
              <p:cNvSpPr txBox="1">
                <a:spLocks noChangeArrowheads="1"/>
              </p:cNvSpPr>
              <p:nvPr/>
            </p:nvSpPr>
            <p:spPr bwMode="auto">
              <a:xfrm>
                <a:off x="3467" y="3237"/>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5.00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04" name="Text Box 182">
                <a:extLst>
                  <a:ext uri="{FF2B5EF4-FFF2-40B4-BE49-F238E27FC236}">
                    <a16:creationId xmlns:a16="http://schemas.microsoft.com/office/drawing/2014/main" id="{D2BA68CC-D3D1-54B2-5C95-3C751B78EF7A}"/>
                  </a:ext>
                </a:extLst>
              </p:cNvPr>
              <p:cNvSpPr txBox="1">
                <a:spLocks noChangeArrowheads="1"/>
              </p:cNvSpPr>
              <p:nvPr/>
            </p:nvSpPr>
            <p:spPr bwMode="auto">
              <a:xfrm>
                <a:off x="3935" y="3237"/>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7.00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05" name="Text Box 183">
                <a:extLst>
                  <a:ext uri="{FF2B5EF4-FFF2-40B4-BE49-F238E27FC236}">
                    <a16:creationId xmlns:a16="http://schemas.microsoft.com/office/drawing/2014/main" id="{0675F229-9292-DCF7-7088-CE5932A759C3}"/>
                  </a:ext>
                </a:extLst>
              </p:cNvPr>
              <p:cNvSpPr txBox="1">
                <a:spLocks noChangeArrowheads="1"/>
              </p:cNvSpPr>
              <p:nvPr/>
            </p:nvSpPr>
            <p:spPr bwMode="auto">
              <a:xfrm>
                <a:off x="4421" y="3237"/>
                <a:ext cx="25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9.00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306" name="Line 184">
                <a:extLst>
                  <a:ext uri="{FF2B5EF4-FFF2-40B4-BE49-F238E27FC236}">
                    <a16:creationId xmlns:a16="http://schemas.microsoft.com/office/drawing/2014/main" id="{636CFA8D-F618-9FAE-8C7A-A2F049E2E0D4}"/>
                  </a:ext>
                </a:extLst>
              </p:cNvPr>
              <p:cNvSpPr>
                <a:spLocks noChangeShapeType="1"/>
              </p:cNvSpPr>
              <p:nvPr/>
            </p:nvSpPr>
            <p:spPr bwMode="auto">
              <a:xfrm>
                <a:off x="4549"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7" name="Line 185">
                <a:extLst>
                  <a:ext uri="{FF2B5EF4-FFF2-40B4-BE49-F238E27FC236}">
                    <a16:creationId xmlns:a16="http://schemas.microsoft.com/office/drawing/2014/main" id="{9EF4C2F3-FEEF-93CD-3FE8-BC6F51554529}"/>
                  </a:ext>
                </a:extLst>
              </p:cNvPr>
              <p:cNvSpPr>
                <a:spLocks noChangeShapeType="1"/>
              </p:cNvSpPr>
              <p:nvPr/>
            </p:nvSpPr>
            <p:spPr bwMode="auto">
              <a:xfrm>
                <a:off x="3604"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8" name="Line 186">
                <a:extLst>
                  <a:ext uri="{FF2B5EF4-FFF2-40B4-BE49-F238E27FC236}">
                    <a16:creationId xmlns:a16="http://schemas.microsoft.com/office/drawing/2014/main" id="{31F80DD2-1CD2-F308-D92E-3508EFEBF1E2}"/>
                  </a:ext>
                </a:extLst>
              </p:cNvPr>
              <p:cNvSpPr>
                <a:spLocks noChangeShapeType="1"/>
              </p:cNvSpPr>
              <p:nvPr/>
            </p:nvSpPr>
            <p:spPr bwMode="auto">
              <a:xfrm>
                <a:off x="3115"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9" name="Line 187">
                <a:extLst>
                  <a:ext uri="{FF2B5EF4-FFF2-40B4-BE49-F238E27FC236}">
                    <a16:creationId xmlns:a16="http://schemas.microsoft.com/office/drawing/2014/main" id="{C5F049B2-C008-D22B-B575-B2704A38C9CA}"/>
                  </a:ext>
                </a:extLst>
              </p:cNvPr>
              <p:cNvSpPr>
                <a:spLocks noChangeShapeType="1"/>
              </p:cNvSpPr>
              <p:nvPr/>
            </p:nvSpPr>
            <p:spPr bwMode="auto">
              <a:xfrm>
                <a:off x="2641"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0" name="Line 188">
                <a:extLst>
                  <a:ext uri="{FF2B5EF4-FFF2-40B4-BE49-F238E27FC236}">
                    <a16:creationId xmlns:a16="http://schemas.microsoft.com/office/drawing/2014/main" id="{75986071-87F1-4E1C-B06D-DE7E212E6E2D}"/>
                  </a:ext>
                </a:extLst>
              </p:cNvPr>
              <p:cNvSpPr>
                <a:spLocks noChangeShapeType="1"/>
              </p:cNvSpPr>
              <p:nvPr/>
            </p:nvSpPr>
            <p:spPr bwMode="auto">
              <a:xfrm>
                <a:off x="4072"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grpSp>
        <p:nvGrpSpPr>
          <p:cNvPr id="7331" name="Group 189">
            <a:extLst>
              <a:ext uri="{FF2B5EF4-FFF2-40B4-BE49-F238E27FC236}">
                <a16:creationId xmlns:a16="http://schemas.microsoft.com/office/drawing/2014/main" id="{6FDE1D49-07D1-FD21-E3FB-B990A5354FB8}"/>
              </a:ext>
            </a:extLst>
          </p:cNvPr>
          <p:cNvGrpSpPr>
            <a:grpSpLocks/>
          </p:cNvGrpSpPr>
          <p:nvPr/>
        </p:nvGrpSpPr>
        <p:grpSpPr bwMode="auto">
          <a:xfrm>
            <a:off x="4500563" y="2054225"/>
            <a:ext cx="2635250" cy="3476625"/>
            <a:chOff x="2556" y="831"/>
            <a:chExt cx="1660" cy="2190"/>
          </a:xfrm>
        </p:grpSpPr>
        <p:grpSp>
          <p:nvGrpSpPr>
            <p:cNvPr id="7332" name="Group 190">
              <a:extLst>
                <a:ext uri="{FF2B5EF4-FFF2-40B4-BE49-F238E27FC236}">
                  <a16:creationId xmlns:a16="http://schemas.microsoft.com/office/drawing/2014/main" id="{A54881C3-DF12-BFFA-E8CF-FEF38FD864C3}"/>
                </a:ext>
              </a:extLst>
            </p:cNvPr>
            <p:cNvGrpSpPr>
              <a:grpSpLocks/>
            </p:cNvGrpSpPr>
            <p:nvPr/>
          </p:nvGrpSpPr>
          <p:grpSpPr bwMode="auto">
            <a:xfrm>
              <a:off x="4182" y="831"/>
              <a:ext cx="34" cy="34"/>
              <a:chOff x="1392" y="2352"/>
              <a:chExt cx="96" cy="96"/>
            </a:xfrm>
          </p:grpSpPr>
          <p:sp>
            <p:nvSpPr>
              <p:cNvPr id="7360" name="Line 191">
                <a:extLst>
                  <a:ext uri="{FF2B5EF4-FFF2-40B4-BE49-F238E27FC236}">
                    <a16:creationId xmlns:a16="http://schemas.microsoft.com/office/drawing/2014/main" id="{6DC72F95-99E6-8A76-D81A-551BDBD48E6C}"/>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61" name="Line 192">
                <a:extLst>
                  <a:ext uri="{FF2B5EF4-FFF2-40B4-BE49-F238E27FC236}">
                    <a16:creationId xmlns:a16="http://schemas.microsoft.com/office/drawing/2014/main" id="{889D9A58-F471-AAB9-E76E-733564CC1BC7}"/>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33" name="Group 193">
              <a:extLst>
                <a:ext uri="{FF2B5EF4-FFF2-40B4-BE49-F238E27FC236}">
                  <a16:creationId xmlns:a16="http://schemas.microsoft.com/office/drawing/2014/main" id="{292248F2-87A7-AE28-8668-41292BE3FFBB}"/>
                </a:ext>
              </a:extLst>
            </p:cNvPr>
            <p:cNvGrpSpPr>
              <a:grpSpLocks/>
            </p:cNvGrpSpPr>
            <p:nvPr/>
          </p:nvGrpSpPr>
          <p:grpSpPr bwMode="auto">
            <a:xfrm>
              <a:off x="3996" y="1068"/>
              <a:ext cx="34" cy="34"/>
              <a:chOff x="1392" y="2352"/>
              <a:chExt cx="96" cy="96"/>
            </a:xfrm>
          </p:grpSpPr>
          <p:sp>
            <p:nvSpPr>
              <p:cNvPr id="7358" name="Line 194">
                <a:extLst>
                  <a:ext uri="{FF2B5EF4-FFF2-40B4-BE49-F238E27FC236}">
                    <a16:creationId xmlns:a16="http://schemas.microsoft.com/office/drawing/2014/main" id="{95E8781B-F6B2-FD7D-F78B-C60B7CC55313}"/>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9" name="Line 195">
                <a:extLst>
                  <a:ext uri="{FF2B5EF4-FFF2-40B4-BE49-F238E27FC236}">
                    <a16:creationId xmlns:a16="http://schemas.microsoft.com/office/drawing/2014/main" id="{0BC6E652-424B-E721-73FE-F085C16A8D73}"/>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34" name="Group 196">
              <a:extLst>
                <a:ext uri="{FF2B5EF4-FFF2-40B4-BE49-F238E27FC236}">
                  <a16:creationId xmlns:a16="http://schemas.microsoft.com/office/drawing/2014/main" id="{357A0CC7-C5A1-EF18-C1F0-E0C75887C5FC}"/>
                </a:ext>
              </a:extLst>
            </p:cNvPr>
            <p:cNvGrpSpPr>
              <a:grpSpLocks/>
            </p:cNvGrpSpPr>
            <p:nvPr/>
          </p:nvGrpSpPr>
          <p:grpSpPr bwMode="auto">
            <a:xfrm>
              <a:off x="3810" y="1323"/>
              <a:ext cx="34" cy="34"/>
              <a:chOff x="1392" y="2352"/>
              <a:chExt cx="96" cy="96"/>
            </a:xfrm>
          </p:grpSpPr>
          <p:sp>
            <p:nvSpPr>
              <p:cNvPr id="7356" name="Line 197">
                <a:extLst>
                  <a:ext uri="{FF2B5EF4-FFF2-40B4-BE49-F238E27FC236}">
                    <a16:creationId xmlns:a16="http://schemas.microsoft.com/office/drawing/2014/main" id="{F89679C2-06DA-CF6C-707C-AD96B85157AB}"/>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7" name="Line 198">
                <a:extLst>
                  <a:ext uri="{FF2B5EF4-FFF2-40B4-BE49-F238E27FC236}">
                    <a16:creationId xmlns:a16="http://schemas.microsoft.com/office/drawing/2014/main" id="{D2DA7210-A42F-EF5C-FCAA-C64059FD2C62}"/>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35" name="Group 199">
              <a:extLst>
                <a:ext uri="{FF2B5EF4-FFF2-40B4-BE49-F238E27FC236}">
                  <a16:creationId xmlns:a16="http://schemas.microsoft.com/office/drawing/2014/main" id="{9E326D82-9D3A-95E7-BE16-6F6DE8EADD38}"/>
                </a:ext>
              </a:extLst>
            </p:cNvPr>
            <p:cNvGrpSpPr>
              <a:grpSpLocks/>
            </p:cNvGrpSpPr>
            <p:nvPr/>
          </p:nvGrpSpPr>
          <p:grpSpPr bwMode="auto">
            <a:xfrm>
              <a:off x="3643" y="1551"/>
              <a:ext cx="34" cy="34"/>
              <a:chOff x="1392" y="2352"/>
              <a:chExt cx="96" cy="96"/>
            </a:xfrm>
          </p:grpSpPr>
          <p:sp>
            <p:nvSpPr>
              <p:cNvPr id="7354" name="Line 200">
                <a:extLst>
                  <a:ext uri="{FF2B5EF4-FFF2-40B4-BE49-F238E27FC236}">
                    <a16:creationId xmlns:a16="http://schemas.microsoft.com/office/drawing/2014/main" id="{55194A51-8432-46A9-1D37-47DB9014C67F}"/>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5" name="Line 201">
                <a:extLst>
                  <a:ext uri="{FF2B5EF4-FFF2-40B4-BE49-F238E27FC236}">
                    <a16:creationId xmlns:a16="http://schemas.microsoft.com/office/drawing/2014/main" id="{948F0D7B-D548-064F-D144-285FE6C836AC}"/>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36" name="Group 202">
              <a:extLst>
                <a:ext uri="{FF2B5EF4-FFF2-40B4-BE49-F238E27FC236}">
                  <a16:creationId xmlns:a16="http://schemas.microsoft.com/office/drawing/2014/main" id="{6A71E5BB-00A5-3EE7-28B1-F4B53B2118B5}"/>
                </a:ext>
              </a:extLst>
            </p:cNvPr>
            <p:cNvGrpSpPr>
              <a:grpSpLocks/>
            </p:cNvGrpSpPr>
            <p:nvPr/>
          </p:nvGrpSpPr>
          <p:grpSpPr bwMode="auto">
            <a:xfrm>
              <a:off x="3458" y="1788"/>
              <a:ext cx="34" cy="34"/>
              <a:chOff x="1392" y="2352"/>
              <a:chExt cx="96" cy="96"/>
            </a:xfrm>
          </p:grpSpPr>
          <p:sp>
            <p:nvSpPr>
              <p:cNvPr id="7352" name="Line 203">
                <a:extLst>
                  <a:ext uri="{FF2B5EF4-FFF2-40B4-BE49-F238E27FC236}">
                    <a16:creationId xmlns:a16="http://schemas.microsoft.com/office/drawing/2014/main" id="{602D863C-0AD2-7D2A-0489-CF9DEBB7A7D1}"/>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3" name="Line 204">
                <a:extLst>
                  <a:ext uri="{FF2B5EF4-FFF2-40B4-BE49-F238E27FC236}">
                    <a16:creationId xmlns:a16="http://schemas.microsoft.com/office/drawing/2014/main" id="{F6ECB546-305D-E5EB-668D-14C8CAC252F0}"/>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37" name="Group 205">
              <a:extLst>
                <a:ext uri="{FF2B5EF4-FFF2-40B4-BE49-F238E27FC236}">
                  <a16:creationId xmlns:a16="http://schemas.microsoft.com/office/drawing/2014/main" id="{7B44D3A4-260E-C229-8933-F90D3F5DC128}"/>
                </a:ext>
              </a:extLst>
            </p:cNvPr>
            <p:cNvGrpSpPr>
              <a:grpSpLocks/>
            </p:cNvGrpSpPr>
            <p:nvPr/>
          </p:nvGrpSpPr>
          <p:grpSpPr bwMode="auto">
            <a:xfrm>
              <a:off x="3259" y="2054"/>
              <a:ext cx="34" cy="34"/>
              <a:chOff x="1392" y="2352"/>
              <a:chExt cx="96" cy="96"/>
            </a:xfrm>
          </p:grpSpPr>
          <p:sp>
            <p:nvSpPr>
              <p:cNvPr id="7350" name="Line 206">
                <a:extLst>
                  <a:ext uri="{FF2B5EF4-FFF2-40B4-BE49-F238E27FC236}">
                    <a16:creationId xmlns:a16="http://schemas.microsoft.com/office/drawing/2014/main" id="{6ADEE7B0-278D-465E-6783-5612E2972945}"/>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1" name="Line 207">
                <a:extLst>
                  <a:ext uri="{FF2B5EF4-FFF2-40B4-BE49-F238E27FC236}">
                    <a16:creationId xmlns:a16="http://schemas.microsoft.com/office/drawing/2014/main" id="{20B26885-597B-99E6-526D-8364D8C70EA8}"/>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38" name="Group 208">
              <a:extLst>
                <a:ext uri="{FF2B5EF4-FFF2-40B4-BE49-F238E27FC236}">
                  <a16:creationId xmlns:a16="http://schemas.microsoft.com/office/drawing/2014/main" id="{5681CEBB-E83B-5837-866D-405814299056}"/>
                </a:ext>
              </a:extLst>
            </p:cNvPr>
            <p:cNvGrpSpPr>
              <a:grpSpLocks/>
            </p:cNvGrpSpPr>
            <p:nvPr/>
          </p:nvGrpSpPr>
          <p:grpSpPr bwMode="auto">
            <a:xfrm>
              <a:off x="3120" y="2249"/>
              <a:ext cx="34" cy="34"/>
              <a:chOff x="1392" y="2352"/>
              <a:chExt cx="96" cy="96"/>
            </a:xfrm>
          </p:grpSpPr>
          <p:sp>
            <p:nvSpPr>
              <p:cNvPr id="7348" name="Line 209">
                <a:extLst>
                  <a:ext uri="{FF2B5EF4-FFF2-40B4-BE49-F238E27FC236}">
                    <a16:creationId xmlns:a16="http://schemas.microsoft.com/office/drawing/2014/main" id="{1472D9B9-B4FD-DBDD-AFC4-6C7548772921}"/>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9" name="Line 210">
                <a:extLst>
                  <a:ext uri="{FF2B5EF4-FFF2-40B4-BE49-F238E27FC236}">
                    <a16:creationId xmlns:a16="http://schemas.microsoft.com/office/drawing/2014/main" id="{5557AE33-95BA-BC8D-9ED4-4BF0937E4DC8}"/>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39" name="Group 211">
              <a:extLst>
                <a:ext uri="{FF2B5EF4-FFF2-40B4-BE49-F238E27FC236}">
                  <a16:creationId xmlns:a16="http://schemas.microsoft.com/office/drawing/2014/main" id="{3265031C-7525-1214-7A3D-CC1F978C0E84}"/>
                </a:ext>
              </a:extLst>
            </p:cNvPr>
            <p:cNvGrpSpPr>
              <a:grpSpLocks/>
            </p:cNvGrpSpPr>
            <p:nvPr/>
          </p:nvGrpSpPr>
          <p:grpSpPr bwMode="auto">
            <a:xfrm>
              <a:off x="2934" y="2493"/>
              <a:ext cx="34" cy="34"/>
              <a:chOff x="1392" y="2352"/>
              <a:chExt cx="96" cy="96"/>
            </a:xfrm>
          </p:grpSpPr>
          <p:sp>
            <p:nvSpPr>
              <p:cNvPr id="7346" name="Line 212">
                <a:extLst>
                  <a:ext uri="{FF2B5EF4-FFF2-40B4-BE49-F238E27FC236}">
                    <a16:creationId xmlns:a16="http://schemas.microsoft.com/office/drawing/2014/main" id="{CB8109FE-5D67-BB6E-BDFA-272C4CBBB2B5}"/>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7" name="Line 213">
                <a:extLst>
                  <a:ext uri="{FF2B5EF4-FFF2-40B4-BE49-F238E27FC236}">
                    <a16:creationId xmlns:a16="http://schemas.microsoft.com/office/drawing/2014/main" id="{8E1F823C-E7AF-9222-0ED8-5075C44325BD}"/>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40" name="Group 214">
              <a:extLst>
                <a:ext uri="{FF2B5EF4-FFF2-40B4-BE49-F238E27FC236}">
                  <a16:creationId xmlns:a16="http://schemas.microsoft.com/office/drawing/2014/main" id="{F0A0ABE0-EB15-4183-A025-BD2FDDCD36AE}"/>
                </a:ext>
              </a:extLst>
            </p:cNvPr>
            <p:cNvGrpSpPr>
              <a:grpSpLocks/>
            </p:cNvGrpSpPr>
            <p:nvPr/>
          </p:nvGrpSpPr>
          <p:grpSpPr bwMode="auto">
            <a:xfrm>
              <a:off x="2743" y="2739"/>
              <a:ext cx="34" cy="34"/>
              <a:chOff x="1392" y="2352"/>
              <a:chExt cx="96" cy="96"/>
            </a:xfrm>
          </p:grpSpPr>
          <p:sp>
            <p:nvSpPr>
              <p:cNvPr id="7344" name="Line 215">
                <a:extLst>
                  <a:ext uri="{FF2B5EF4-FFF2-40B4-BE49-F238E27FC236}">
                    <a16:creationId xmlns:a16="http://schemas.microsoft.com/office/drawing/2014/main" id="{89A5F0E7-DE7A-53FB-0A5F-2CE195A29383}"/>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5" name="Line 216">
                <a:extLst>
                  <a:ext uri="{FF2B5EF4-FFF2-40B4-BE49-F238E27FC236}">
                    <a16:creationId xmlns:a16="http://schemas.microsoft.com/office/drawing/2014/main" id="{DC7E9EB9-B4F8-64A3-D17E-22E653021040}"/>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341" name="Group 217">
              <a:extLst>
                <a:ext uri="{FF2B5EF4-FFF2-40B4-BE49-F238E27FC236}">
                  <a16:creationId xmlns:a16="http://schemas.microsoft.com/office/drawing/2014/main" id="{26FA0A40-3E73-0E9C-AE3B-05899DC981DB}"/>
                </a:ext>
              </a:extLst>
            </p:cNvPr>
            <p:cNvGrpSpPr>
              <a:grpSpLocks/>
            </p:cNvGrpSpPr>
            <p:nvPr/>
          </p:nvGrpSpPr>
          <p:grpSpPr bwMode="auto">
            <a:xfrm>
              <a:off x="2556" y="2987"/>
              <a:ext cx="34" cy="34"/>
              <a:chOff x="1392" y="2352"/>
              <a:chExt cx="96" cy="96"/>
            </a:xfrm>
          </p:grpSpPr>
          <p:sp>
            <p:nvSpPr>
              <p:cNvPr id="7342" name="Line 218">
                <a:extLst>
                  <a:ext uri="{FF2B5EF4-FFF2-40B4-BE49-F238E27FC236}">
                    <a16:creationId xmlns:a16="http://schemas.microsoft.com/office/drawing/2014/main" id="{B14B5218-E780-D7DE-C116-42464BB4CE08}"/>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3" name="Line 219">
                <a:extLst>
                  <a:ext uri="{FF2B5EF4-FFF2-40B4-BE49-F238E27FC236}">
                    <a16:creationId xmlns:a16="http://schemas.microsoft.com/office/drawing/2014/main" id="{B7C5F801-CF3E-A6A6-BB87-B05A30CEF71D}"/>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sp>
        <p:nvSpPr>
          <p:cNvPr id="7362" name="Line 220">
            <a:extLst>
              <a:ext uri="{FF2B5EF4-FFF2-40B4-BE49-F238E27FC236}">
                <a16:creationId xmlns:a16="http://schemas.microsoft.com/office/drawing/2014/main" id="{861BA668-1D2E-7FD8-BBA3-49476593BE76}"/>
              </a:ext>
            </a:extLst>
          </p:cNvPr>
          <p:cNvSpPr>
            <a:spLocks noChangeShapeType="1"/>
          </p:cNvSpPr>
          <p:nvPr/>
        </p:nvSpPr>
        <p:spPr bwMode="auto">
          <a:xfrm flipH="1">
            <a:off x="4294188" y="1860550"/>
            <a:ext cx="2944812" cy="39925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63" name="Text Box 222">
            <a:extLst>
              <a:ext uri="{FF2B5EF4-FFF2-40B4-BE49-F238E27FC236}">
                <a16:creationId xmlns:a16="http://schemas.microsoft.com/office/drawing/2014/main" id="{F84DD075-2230-C2AE-A0B3-45E4E34DDBA1}"/>
              </a:ext>
            </a:extLst>
          </p:cNvPr>
          <p:cNvSpPr txBox="1">
            <a:spLocks noChangeArrowheads="1"/>
          </p:cNvSpPr>
          <p:nvPr/>
        </p:nvSpPr>
        <p:spPr bwMode="auto">
          <a:xfrm>
            <a:off x="260350" y="4616450"/>
            <a:ext cx="3427413"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zh-CN" altLang="en-US" sz="20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连线：</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用直尺、曲线板等把点连成直线、光滑曲线。一般不强求直线或曲线通过每个实验点，应使连线</a:t>
            </a: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楷体_GB2312"/>
                <a:cs typeface="楷体_GB2312"/>
              </a:rPr>
              <a:t>两边的实验点与图线最为接近且分布大体均匀。</a:t>
            </a:r>
          </a:p>
        </p:txBody>
      </p:sp>
      <p:sp>
        <p:nvSpPr>
          <p:cNvPr id="7364" name="Text Box 225">
            <a:extLst>
              <a:ext uri="{FF2B5EF4-FFF2-40B4-BE49-F238E27FC236}">
                <a16:creationId xmlns:a16="http://schemas.microsoft.com/office/drawing/2014/main" id="{4AC05EDD-9F6F-467F-BEC2-5965A9A008D8}"/>
              </a:ext>
            </a:extLst>
          </p:cNvPr>
          <p:cNvSpPr txBox="1">
            <a:spLocks noChangeArrowheads="1"/>
          </p:cNvSpPr>
          <p:nvPr/>
        </p:nvSpPr>
        <p:spPr bwMode="auto">
          <a:xfrm>
            <a:off x="260350" y="2868613"/>
            <a:ext cx="33718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0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标实验点：</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实验点可用“</a:t>
            </a:r>
            <a:r>
              <a:rPr kumimoji="1" lang="en-US" altLang="zh-CN"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 “    </a:t>
            </a:r>
            <a:r>
              <a:rPr kumimoji="1" lang="en-US" altLang="zh-CN" sz="12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o</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a:t>
            </a:r>
            <a:r>
              <a:rPr kumimoji="1" lang="en-US" altLang="zh-CN"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”等符号标出（同一坐标系下不同曲线用不同的符号）。</a:t>
            </a: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291895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728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28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287"/>
                                        </p:tgtEl>
                                        <p:attrNameLst>
                                          <p:attrName>style.visibility</p:attrName>
                                        </p:attrNameLst>
                                      </p:cBhvr>
                                      <p:to>
                                        <p:strVal val="visible"/>
                                      </p:to>
                                    </p:set>
                                    <p:animEffect transition="in" filter="blinds(horizontal)">
                                      <p:cBhvr>
                                        <p:cTn id="20" dur="500"/>
                                        <p:tgtEl>
                                          <p:spTgt spid="728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7331"/>
                                        </p:tgtEl>
                                        <p:attrNameLst>
                                          <p:attrName>style.visibility</p:attrName>
                                        </p:attrNameLst>
                                      </p:cBhvr>
                                      <p:to>
                                        <p:strVal val="visible"/>
                                      </p:to>
                                    </p:set>
                                    <p:animEffect transition="in" filter="strips(upRight)">
                                      <p:cBhvr>
                                        <p:cTn id="29" dur="500"/>
                                        <p:tgtEl>
                                          <p:spTgt spid="733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36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8" presetClass="entr" presetSubtype="3" fill="hold" grpId="0" nodeType="clickEffect">
                                  <p:stCondLst>
                                    <p:cond delay="0"/>
                                  </p:stCondLst>
                                  <p:childTnLst>
                                    <p:set>
                                      <p:cBhvr>
                                        <p:cTn id="37" dur="1" fill="hold">
                                          <p:stCondLst>
                                            <p:cond delay="0"/>
                                          </p:stCondLst>
                                        </p:cTn>
                                        <p:tgtEl>
                                          <p:spTgt spid="7362"/>
                                        </p:tgtEl>
                                        <p:attrNameLst>
                                          <p:attrName>style.visibility</p:attrName>
                                        </p:attrNameLst>
                                      </p:cBhvr>
                                      <p:to>
                                        <p:strVal val="visible"/>
                                      </p:to>
                                    </p:set>
                                    <p:animEffect transition="in" filter="strips(upRight)">
                                      <p:cBhvr>
                                        <p:cTn id="38" dur="500"/>
                                        <p:tgtEl>
                                          <p:spTgt spid="7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362" grpId="0" animBg="1"/>
      <p:bldP spid="7363" grpId="0"/>
      <p:bldP spid="736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6486D-4179-54EF-7049-0A79D5FA7BB9}"/>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3D97302E-A64A-BC60-70FD-EC49823CF92F}"/>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6DCDECD7-4209-8864-0BF8-02E29E94FBD6}"/>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38D4B582-9352-019D-6077-53DDEF75D02B}"/>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D5EB4831-46B4-6211-933A-A0D3BCC2A6E3}"/>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C1F334EB-AFE9-BC0D-8BAC-F32DBF560A43}"/>
              </a:ext>
            </a:extLst>
          </p:cNvPr>
          <p:cNvSpPr/>
          <p:nvPr/>
        </p:nvSpPr>
        <p:spPr>
          <a:xfrm>
            <a:off x="323528" y="134724"/>
            <a:ext cx="1832553"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作图示例</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 name="Text Box 2">
            <a:extLst>
              <a:ext uri="{FF2B5EF4-FFF2-40B4-BE49-F238E27FC236}">
                <a16:creationId xmlns:a16="http://schemas.microsoft.com/office/drawing/2014/main" id="{40AEAD85-57B0-7348-1194-E43AD4347EB7}"/>
              </a:ext>
            </a:extLst>
          </p:cNvPr>
          <p:cNvSpPr txBox="1">
            <a:spLocks noChangeArrowheads="1"/>
          </p:cNvSpPr>
          <p:nvPr/>
        </p:nvSpPr>
        <p:spPr bwMode="auto">
          <a:xfrm>
            <a:off x="3336925" y="842963"/>
            <a:ext cx="5140325" cy="52736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1" lang="en-US" altLang="zh-CN" sz="4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5" name="Text Box 3">
            <a:extLst>
              <a:ext uri="{FF2B5EF4-FFF2-40B4-BE49-F238E27FC236}">
                <a16:creationId xmlns:a16="http://schemas.microsoft.com/office/drawing/2014/main" id="{C7A78233-C3FA-CB41-F0BC-FC05C482DB0B}"/>
              </a:ext>
            </a:extLst>
          </p:cNvPr>
          <p:cNvSpPr txBox="1">
            <a:spLocks noChangeArrowheads="1"/>
          </p:cNvSpPr>
          <p:nvPr/>
        </p:nvSpPr>
        <p:spPr bwMode="auto">
          <a:xfrm>
            <a:off x="323850" y="1081088"/>
            <a:ext cx="35052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800" bIns="4680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zh-CN" altLang="en-US" sz="20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标出图线特征：</a:t>
            </a:r>
          </a:p>
          <a:p>
            <a:pPr marL="0" marR="0" lvl="0" indent="0" algn="just" defTabSz="914400" rtl="0" eaLnBrk="0" fontAlgn="base" latinLnBrk="0" hangingPunct="0">
              <a:lnSpc>
                <a:spcPct val="120000"/>
              </a:lnSpc>
              <a:spcBef>
                <a:spcPct val="50000"/>
              </a:spcBef>
              <a:spcAft>
                <a:spcPct val="0"/>
              </a:spcAft>
              <a:buClrTx/>
              <a:buSzTx/>
              <a:buFontTx/>
              <a:buNone/>
              <a:tabLst/>
              <a:defRPr/>
            </a:pP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在图上空白位置标明实验条件或从图上得出的某些参数。如利用所绘直线可给出被测电阻</a:t>
            </a:r>
            <a:r>
              <a:rPr kumimoji="1" lang="en-US" altLang="zh-CN" sz="1800" b="1" i="1"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R</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大小：从所绘直线上读取两点 </a:t>
            </a:r>
            <a:r>
              <a:rPr kumimoji="1" lang="en-US" altLang="zh-CN" sz="1800" b="1" i="1"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A</a:t>
            </a: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a:t>
            </a:r>
            <a:r>
              <a:rPr kumimoji="1" lang="en-US" altLang="zh-CN" sz="1800" b="1" i="1"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B </a:t>
            </a: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的坐标就可求出 </a:t>
            </a:r>
            <a:r>
              <a:rPr kumimoji="1" lang="en-US" altLang="zh-CN" sz="1800" b="1" i="1"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R</a:t>
            </a:r>
            <a:r>
              <a:rPr kumimoji="1" lang="en-US" altLang="zh-CN" sz="1800" b="1" i="1"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 </a:t>
            </a:r>
            <a:r>
              <a:rPr kumimoji="1" lang="zh-CN" altLang="en-US" sz="18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rPr>
              <a:t>值。</a:t>
            </a:r>
            <a:endParaRPr kumimoji="1" lang="zh-CN" altLang="en-US" sz="1200" b="1" i="0" u="none" strike="noStrike" kern="1200" cap="none" spc="0" normalizeH="0" baseline="0" noProof="0">
              <a:ln>
                <a:noFill/>
              </a:ln>
              <a:solidFill>
                <a:srgbClr val="000000"/>
              </a:solidFill>
              <a:effectLst/>
              <a:uLnTx/>
              <a:uFillTx/>
              <a:latin typeface="楷体_GB2312"/>
              <a:ea typeface="楷体_GB2312"/>
              <a:cs typeface="Times New Roman" panose="02020603050405020304" pitchFamily="18" charset="0"/>
            </a:endParaRPr>
          </a:p>
        </p:txBody>
      </p:sp>
      <p:grpSp>
        <p:nvGrpSpPr>
          <p:cNvPr id="6" name="Group 4">
            <a:extLst>
              <a:ext uri="{FF2B5EF4-FFF2-40B4-BE49-F238E27FC236}">
                <a16:creationId xmlns:a16="http://schemas.microsoft.com/office/drawing/2014/main" id="{B969C7DB-67E4-75BD-A343-4365F0909FCA}"/>
              </a:ext>
            </a:extLst>
          </p:cNvPr>
          <p:cNvGrpSpPr>
            <a:grpSpLocks/>
          </p:cNvGrpSpPr>
          <p:nvPr/>
        </p:nvGrpSpPr>
        <p:grpSpPr bwMode="auto">
          <a:xfrm>
            <a:off x="4443413" y="1071563"/>
            <a:ext cx="4486275" cy="4572000"/>
            <a:chOff x="2136" y="367"/>
            <a:chExt cx="3323" cy="3131"/>
          </a:xfrm>
        </p:grpSpPr>
        <p:grpSp>
          <p:nvGrpSpPr>
            <p:cNvPr id="7" name="Group 5">
              <a:extLst>
                <a:ext uri="{FF2B5EF4-FFF2-40B4-BE49-F238E27FC236}">
                  <a16:creationId xmlns:a16="http://schemas.microsoft.com/office/drawing/2014/main" id="{8BF9F635-8DE0-01E5-86A8-133ECDDED0A6}"/>
                </a:ext>
              </a:extLst>
            </p:cNvPr>
            <p:cNvGrpSpPr>
              <a:grpSpLocks/>
            </p:cNvGrpSpPr>
            <p:nvPr/>
          </p:nvGrpSpPr>
          <p:grpSpPr bwMode="auto">
            <a:xfrm>
              <a:off x="2160" y="367"/>
              <a:ext cx="3130" cy="3131"/>
              <a:chOff x="1486" y="793"/>
              <a:chExt cx="3130" cy="3131"/>
            </a:xfrm>
          </p:grpSpPr>
          <p:grpSp>
            <p:nvGrpSpPr>
              <p:cNvPr id="7229" name="Group 6">
                <a:extLst>
                  <a:ext uri="{FF2B5EF4-FFF2-40B4-BE49-F238E27FC236}">
                    <a16:creationId xmlns:a16="http://schemas.microsoft.com/office/drawing/2014/main" id="{8B45C132-A929-CA6E-BEF2-199206F5D00C}"/>
                  </a:ext>
                </a:extLst>
              </p:cNvPr>
              <p:cNvGrpSpPr>
                <a:grpSpLocks/>
              </p:cNvGrpSpPr>
              <p:nvPr/>
            </p:nvGrpSpPr>
            <p:grpSpPr bwMode="auto">
              <a:xfrm>
                <a:off x="1492" y="793"/>
                <a:ext cx="3124" cy="3124"/>
                <a:chOff x="1708" y="514"/>
                <a:chExt cx="3124" cy="3124"/>
              </a:xfrm>
            </p:grpSpPr>
            <p:sp>
              <p:nvSpPr>
                <p:cNvPr id="7297" name="Line 7">
                  <a:extLst>
                    <a:ext uri="{FF2B5EF4-FFF2-40B4-BE49-F238E27FC236}">
                      <a16:creationId xmlns:a16="http://schemas.microsoft.com/office/drawing/2014/main" id="{44D3D094-6555-8453-88A7-16AAFFC1F90B}"/>
                    </a:ext>
                  </a:extLst>
                </p:cNvPr>
                <p:cNvSpPr>
                  <a:spLocks noChangeShapeType="1"/>
                </p:cNvSpPr>
                <p:nvPr/>
              </p:nvSpPr>
              <p:spPr bwMode="auto">
                <a:xfrm>
                  <a:off x="1708" y="51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8" name="Line 8">
                  <a:extLst>
                    <a:ext uri="{FF2B5EF4-FFF2-40B4-BE49-F238E27FC236}">
                      <a16:creationId xmlns:a16="http://schemas.microsoft.com/office/drawing/2014/main" id="{2CFD9171-D14B-68EC-0837-DFC8309218B2}"/>
                    </a:ext>
                  </a:extLst>
                </p:cNvPr>
                <p:cNvSpPr>
                  <a:spLocks noChangeShapeType="1"/>
                </p:cNvSpPr>
                <p:nvPr/>
              </p:nvSpPr>
              <p:spPr bwMode="auto">
                <a:xfrm>
                  <a:off x="1708" y="61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9" name="Line 9">
                  <a:extLst>
                    <a:ext uri="{FF2B5EF4-FFF2-40B4-BE49-F238E27FC236}">
                      <a16:creationId xmlns:a16="http://schemas.microsoft.com/office/drawing/2014/main" id="{0AD01D59-4CA2-A3A1-411B-5BC5FEF2B2B3}"/>
                    </a:ext>
                  </a:extLst>
                </p:cNvPr>
                <p:cNvSpPr>
                  <a:spLocks noChangeShapeType="1"/>
                </p:cNvSpPr>
                <p:nvPr/>
              </p:nvSpPr>
              <p:spPr bwMode="auto">
                <a:xfrm>
                  <a:off x="1708" y="5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0" name="Line 10">
                  <a:extLst>
                    <a:ext uri="{FF2B5EF4-FFF2-40B4-BE49-F238E27FC236}">
                      <a16:creationId xmlns:a16="http://schemas.microsoft.com/office/drawing/2014/main" id="{6F6BF0B4-FF8A-3E60-D5BE-E5F7B2EFE3A5}"/>
                    </a:ext>
                  </a:extLst>
                </p:cNvPr>
                <p:cNvSpPr>
                  <a:spLocks noChangeShapeType="1"/>
                </p:cNvSpPr>
                <p:nvPr/>
              </p:nvSpPr>
              <p:spPr bwMode="auto">
                <a:xfrm>
                  <a:off x="1708" y="65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1" name="Line 11">
                  <a:extLst>
                    <a:ext uri="{FF2B5EF4-FFF2-40B4-BE49-F238E27FC236}">
                      <a16:creationId xmlns:a16="http://schemas.microsoft.com/office/drawing/2014/main" id="{A1DE9BC0-9309-BA11-4C18-E84277C0A354}"/>
                    </a:ext>
                  </a:extLst>
                </p:cNvPr>
                <p:cNvSpPr>
                  <a:spLocks noChangeShapeType="1"/>
                </p:cNvSpPr>
                <p:nvPr/>
              </p:nvSpPr>
              <p:spPr bwMode="auto">
                <a:xfrm>
                  <a:off x="1708" y="69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2" name="Line 12">
                  <a:extLst>
                    <a:ext uri="{FF2B5EF4-FFF2-40B4-BE49-F238E27FC236}">
                      <a16:creationId xmlns:a16="http://schemas.microsoft.com/office/drawing/2014/main" id="{50ECAB26-6249-2C27-57A6-984E8854E007}"/>
                    </a:ext>
                  </a:extLst>
                </p:cNvPr>
                <p:cNvSpPr>
                  <a:spLocks noChangeShapeType="1"/>
                </p:cNvSpPr>
                <p:nvPr/>
              </p:nvSpPr>
              <p:spPr bwMode="auto">
                <a:xfrm>
                  <a:off x="1708" y="75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3" name="Line 13">
                  <a:extLst>
                    <a:ext uri="{FF2B5EF4-FFF2-40B4-BE49-F238E27FC236}">
                      <a16:creationId xmlns:a16="http://schemas.microsoft.com/office/drawing/2014/main" id="{7C98DA71-E246-A3D2-BB4E-6D795E24A091}"/>
                    </a:ext>
                  </a:extLst>
                </p:cNvPr>
                <p:cNvSpPr>
                  <a:spLocks noChangeShapeType="1"/>
                </p:cNvSpPr>
                <p:nvPr/>
              </p:nvSpPr>
              <p:spPr bwMode="auto">
                <a:xfrm>
                  <a:off x="1708" y="85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4" name="Line 14">
                  <a:extLst>
                    <a:ext uri="{FF2B5EF4-FFF2-40B4-BE49-F238E27FC236}">
                      <a16:creationId xmlns:a16="http://schemas.microsoft.com/office/drawing/2014/main" id="{EC8064D1-9D2D-C3DF-2282-01CFDCF5A562}"/>
                    </a:ext>
                  </a:extLst>
                </p:cNvPr>
                <p:cNvSpPr>
                  <a:spLocks noChangeShapeType="1"/>
                </p:cNvSpPr>
                <p:nvPr/>
              </p:nvSpPr>
              <p:spPr bwMode="auto">
                <a:xfrm>
                  <a:off x="1708" y="798"/>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5" name="Line 15">
                  <a:extLst>
                    <a:ext uri="{FF2B5EF4-FFF2-40B4-BE49-F238E27FC236}">
                      <a16:creationId xmlns:a16="http://schemas.microsoft.com/office/drawing/2014/main" id="{B24CDB68-F485-48B1-62FA-1BA50CA731BC}"/>
                    </a:ext>
                  </a:extLst>
                </p:cNvPr>
                <p:cNvSpPr>
                  <a:spLocks noChangeShapeType="1"/>
                </p:cNvSpPr>
                <p:nvPr/>
              </p:nvSpPr>
              <p:spPr bwMode="auto">
                <a:xfrm>
                  <a:off x="1708" y="90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6" name="Line 16">
                  <a:extLst>
                    <a:ext uri="{FF2B5EF4-FFF2-40B4-BE49-F238E27FC236}">
                      <a16:creationId xmlns:a16="http://schemas.microsoft.com/office/drawing/2014/main" id="{FE15B12A-A894-EBFC-EEB1-3E858F2634C2}"/>
                    </a:ext>
                  </a:extLst>
                </p:cNvPr>
                <p:cNvSpPr>
                  <a:spLocks noChangeShapeType="1"/>
                </p:cNvSpPr>
                <p:nvPr/>
              </p:nvSpPr>
              <p:spPr bwMode="auto">
                <a:xfrm>
                  <a:off x="1708" y="94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7" name="Line 17">
                  <a:extLst>
                    <a:ext uri="{FF2B5EF4-FFF2-40B4-BE49-F238E27FC236}">
                      <a16:creationId xmlns:a16="http://schemas.microsoft.com/office/drawing/2014/main" id="{21D5C8AD-8E24-B051-75B1-4AD32CE3FE12}"/>
                    </a:ext>
                  </a:extLst>
                </p:cNvPr>
                <p:cNvSpPr>
                  <a:spLocks noChangeShapeType="1"/>
                </p:cNvSpPr>
                <p:nvPr/>
              </p:nvSpPr>
              <p:spPr bwMode="auto">
                <a:xfrm>
                  <a:off x="1708" y="1003"/>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8" name="Line 18">
                  <a:extLst>
                    <a:ext uri="{FF2B5EF4-FFF2-40B4-BE49-F238E27FC236}">
                      <a16:creationId xmlns:a16="http://schemas.microsoft.com/office/drawing/2014/main" id="{F1075F91-280C-A361-81C1-457EFD1DC99A}"/>
                    </a:ext>
                  </a:extLst>
                </p:cNvPr>
                <p:cNvSpPr>
                  <a:spLocks noChangeShapeType="1"/>
                </p:cNvSpPr>
                <p:nvPr/>
              </p:nvSpPr>
              <p:spPr bwMode="auto">
                <a:xfrm>
                  <a:off x="1708" y="109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09" name="Line 19">
                  <a:extLst>
                    <a:ext uri="{FF2B5EF4-FFF2-40B4-BE49-F238E27FC236}">
                      <a16:creationId xmlns:a16="http://schemas.microsoft.com/office/drawing/2014/main" id="{4D8C93A7-1585-8038-A97E-29D245C9FF44}"/>
                    </a:ext>
                  </a:extLst>
                </p:cNvPr>
                <p:cNvSpPr>
                  <a:spLocks noChangeShapeType="1"/>
                </p:cNvSpPr>
                <p:nvPr/>
              </p:nvSpPr>
              <p:spPr bwMode="auto">
                <a:xfrm>
                  <a:off x="1708" y="104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0" name="Line 20">
                  <a:extLst>
                    <a:ext uri="{FF2B5EF4-FFF2-40B4-BE49-F238E27FC236}">
                      <a16:creationId xmlns:a16="http://schemas.microsoft.com/office/drawing/2014/main" id="{0B47B849-C20F-919F-7665-DA177DE86BDF}"/>
                    </a:ext>
                  </a:extLst>
                </p:cNvPr>
                <p:cNvSpPr>
                  <a:spLocks noChangeShapeType="1"/>
                </p:cNvSpPr>
                <p:nvPr/>
              </p:nvSpPr>
              <p:spPr bwMode="auto">
                <a:xfrm>
                  <a:off x="1708" y="113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1" name="Line 21">
                  <a:extLst>
                    <a:ext uri="{FF2B5EF4-FFF2-40B4-BE49-F238E27FC236}">
                      <a16:creationId xmlns:a16="http://schemas.microsoft.com/office/drawing/2014/main" id="{3E5995FA-E8AB-CE6F-F107-3282B2AC8B88}"/>
                    </a:ext>
                  </a:extLst>
                </p:cNvPr>
                <p:cNvSpPr>
                  <a:spLocks noChangeShapeType="1"/>
                </p:cNvSpPr>
                <p:nvPr/>
              </p:nvSpPr>
              <p:spPr bwMode="auto">
                <a:xfrm>
                  <a:off x="1708" y="118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2" name="Line 22">
                  <a:extLst>
                    <a:ext uri="{FF2B5EF4-FFF2-40B4-BE49-F238E27FC236}">
                      <a16:creationId xmlns:a16="http://schemas.microsoft.com/office/drawing/2014/main" id="{0E2D5A65-8026-C9A9-4EBA-6DF5D09942B4}"/>
                    </a:ext>
                  </a:extLst>
                </p:cNvPr>
                <p:cNvSpPr>
                  <a:spLocks noChangeShapeType="1"/>
                </p:cNvSpPr>
                <p:nvPr/>
              </p:nvSpPr>
              <p:spPr bwMode="auto">
                <a:xfrm>
                  <a:off x="1708" y="123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3" name="Line 23">
                  <a:extLst>
                    <a:ext uri="{FF2B5EF4-FFF2-40B4-BE49-F238E27FC236}">
                      <a16:creationId xmlns:a16="http://schemas.microsoft.com/office/drawing/2014/main" id="{61363F04-0244-AF62-29CA-071AA51EE69B}"/>
                    </a:ext>
                  </a:extLst>
                </p:cNvPr>
                <p:cNvSpPr>
                  <a:spLocks noChangeShapeType="1"/>
                </p:cNvSpPr>
                <p:nvPr/>
              </p:nvSpPr>
              <p:spPr bwMode="auto">
                <a:xfrm>
                  <a:off x="1708" y="133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4" name="Line 24">
                  <a:extLst>
                    <a:ext uri="{FF2B5EF4-FFF2-40B4-BE49-F238E27FC236}">
                      <a16:creationId xmlns:a16="http://schemas.microsoft.com/office/drawing/2014/main" id="{5BAB90F7-2EF6-60BA-9127-3BE0EA3B1196}"/>
                    </a:ext>
                  </a:extLst>
                </p:cNvPr>
                <p:cNvSpPr>
                  <a:spLocks noChangeShapeType="1"/>
                </p:cNvSpPr>
                <p:nvPr/>
              </p:nvSpPr>
              <p:spPr bwMode="auto">
                <a:xfrm>
                  <a:off x="1708" y="128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5" name="Line 25">
                  <a:extLst>
                    <a:ext uri="{FF2B5EF4-FFF2-40B4-BE49-F238E27FC236}">
                      <a16:creationId xmlns:a16="http://schemas.microsoft.com/office/drawing/2014/main" id="{8774A50A-E8D7-BF9C-D564-06C458071051}"/>
                    </a:ext>
                  </a:extLst>
                </p:cNvPr>
                <p:cNvSpPr>
                  <a:spLocks noChangeShapeType="1"/>
                </p:cNvSpPr>
                <p:nvPr/>
              </p:nvSpPr>
              <p:spPr bwMode="auto">
                <a:xfrm>
                  <a:off x="1708" y="138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6" name="Line 26">
                  <a:extLst>
                    <a:ext uri="{FF2B5EF4-FFF2-40B4-BE49-F238E27FC236}">
                      <a16:creationId xmlns:a16="http://schemas.microsoft.com/office/drawing/2014/main" id="{B82B4437-44AD-D516-4E57-DCA7F7477C73}"/>
                    </a:ext>
                  </a:extLst>
                </p:cNvPr>
                <p:cNvSpPr>
                  <a:spLocks noChangeShapeType="1"/>
                </p:cNvSpPr>
                <p:nvPr/>
              </p:nvSpPr>
              <p:spPr bwMode="auto">
                <a:xfrm>
                  <a:off x="1708" y="1431"/>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7" name="Line 27">
                  <a:extLst>
                    <a:ext uri="{FF2B5EF4-FFF2-40B4-BE49-F238E27FC236}">
                      <a16:creationId xmlns:a16="http://schemas.microsoft.com/office/drawing/2014/main" id="{54656F30-3BE9-9B7E-2589-A1C1E548B113}"/>
                    </a:ext>
                  </a:extLst>
                </p:cNvPr>
                <p:cNvSpPr>
                  <a:spLocks noChangeShapeType="1"/>
                </p:cNvSpPr>
                <p:nvPr/>
              </p:nvSpPr>
              <p:spPr bwMode="auto">
                <a:xfrm>
                  <a:off x="1708" y="147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8" name="Line 28">
                  <a:extLst>
                    <a:ext uri="{FF2B5EF4-FFF2-40B4-BE49-F238E27FC236}">
                      <a16:creationId xmlns:a16="http://schemas.microsoft.com/office/drawing/2014/main" id="{5EE005ED-0B20-D61B-9790-19FBC796A595}"/>
                    </a:ext>
                  </a:extLst>
                </p:cNvPr>
                <p:cNvSpPr>
                  <a:spLocks noChangeShapeType="1"/>
                </p:cNvSpPr>
                <p:nvPr/>
              </p:nvSpPr>
              <p:spPr bwMode="auto">
                <a:xfrm>
                  <a:off x="1708" y="157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19" name="Line 29">
                  <a:extLst>
                    <a:ext uri="{FF2B5EF4-FFF2-40B4-BE49-F238E27FC236}">
                      <a16:creationId xmlns:a16="http://schemas.microsoft.com/office/drawing/2014/main" id="{A9E8B9CE-D818-CA94-65D4-6E464F2D1228}"/>
                    </a:ext>
                  </a:extLst>
                </p:cNvPr>
                <p:cNvSpPr>
                  <a:spLocks noChangeShapeType="1"/>
                </p:cNvSpPr>
                <p:nvPr/>
              </p:nvSpPr>
              <p:spPr bwMode="auto">
                <a:xfrm>
                  <a:off x="1708" y="152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0" name="Line 30">
                  <a:extLst>
                    <a:ext uri="{FF2B5EF4-FFF2-40B4-BE49-F238E27FC236}">
                      <a16:creationId xmlns:a16="http://schemas.microsoft.com/office/drawing/2014/main" id="{47F4EA66-3AEB-102A-46F1-02F706C2B9D9}"/>
                    </a:ext>
                  </a:extLst>
                </p:cNvPr>
                <p:cNvSpPr>
                  <a:spLocks noChangeShapeType="1"/>
                </p:cNvSpPr>
                <p:nvPr/>
              </p:nvSpPr>
              <p:spPr bwMode="auto">
                <a:xfrm>
                  <a:off x="1708" y="161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1" name="Line 31">
                  <a:extLst>
                    <a:ext uri="{FF2B5EF4-FFF2-40B4-BE49-F238E27FC236}">
                      <a16:creationId xmlns:a16="http://schemas.microsoft.com/office/drawing/2014/main" id="{1D834707-7AAF-4B10-A579-FA9BBA343DA3}"/>
                    </a:ext>
                  </a:extLst>
                </p:cNvPr>
                <p:cNvSpPr>
                  <a:spLocks noChangeShapeType="1"/>
                </p:cNvSpPr>
                <p:nvPr/>
              </p:nvSpPr>
              <p:spPr bwMode="auto">
                <a:xfrm>
                  <a:off x="1708" y="166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2" name="Line 32">
                  <a:extLst>
                    <a:ext uri="{FF2B5EF4-FFF2-40B4-BE49-F238E27FC236}">
                      <a16:creationId xmlns:a16="http://schemas.microsoft.com/office/drawing/2014/main" id="{3B243B9A-41BA-5D74-BC1A-995A008DA976}"/>
                    </a:ext>
                  </a:extLst>
                </p:cNvPr>
                <p:cNvSpPr>
                  <a:spLocks noChangeShapeType="1"/>
                </p:cNvSpPr>
                <p:nvPr/>
              </p:nvSpPr>
              <p:spPr bwMode="auto">
                <a:xfrm>
                  <a:off x="1708" y="171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3" name="Line 33">
                  <a:extLst>
                    <a:ext uri="{FF2B5EF4-FFF2-40B4-BE49-F238E27FC236}">
                      <a16:creationId xmlns:a16="http://schemas.microsoft.com/office/drawing/2014/main" id="{9CAABCB4-D54C-D553-1D8D-1061B1AF2E49}"/>
                    </a:ext>
                  </a:extLst>
                </p:cNvPr>
                <p:cNvSpPr>
                  <a:spLocks noChangeShapeType="1"/>
                </p:cNvSpPr>
                <p:nvPr/>
              </p:nvSpPr>
              <p:spPr bwMode="auto">
                <a:xfrm>
                  <a:off x="1708" y="180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4" name="Line 34">
                  <a:extLst>
                    <a:ext uri="{FF2B5EF4-FFF2-40B4-BE49-F238E27FC236}">
                      <a16:creationId xmlns:a16="http://schemas.microsoft.com/office/drawing/2014/main" id="{B7948D19-2AF0-532D-D8A8-C6BD639525BA}"/>
                    </a:ext>
                  </a:extLst>
                </p:cNvPr>
                <p:cNvSpPr>
                  <a:spLocks noChangeShapeType="1"/>
                </p:cNvSpPr>
                <p:nvPr/>
              </p:nvSpPr>
              <p:spPr bwMode="auto">
                <a:xfrm>
                  <a:off x="1708" y="176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5" name="Line 35">
                  <a:extLst>
                    <a:ext uri="{FF2B5EF4-FFF2-40B4-BE49-F238E27FC236}">
                      <a16:creationId xmlns:a16="http://schemas.microsoft.com/office/drawing/2014/main" id="{32AEDB74-746A-4CC3-B7C1-9D390AFFEEF5}"/>
                    </a:ext>
                  </a:extLst>
                </p:cNvPr>
                <p:cNvSpPr>
                  <a:spLocks noChangeShapeType="1"/>
                </p:cNvSpPr>
                <p:nvPr/>
              </p:nvSpPr>
              <p:spPr bwMode="auto">
                <a:xfrm>
                  <a:off x="1708" y="185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6" name="Line 36">
                  <a:extLst>
                    <a:ext uri="{FF2B5EF4-FFF2-40B4-BE49-F238E27FC236}">
                      <a16:creationId xmlns:a16="http://schemas.microsoft.com/office/drawing/2014/main" id="{C0628E6E-C5C0-D3CE-B72C-F097CE8C9B4B}"/>
                    </a:ext>
                  </a:extLst>
                </p:cNvPr>
                <p:cNvSpPr>
                  <a:spLocks noChangeShapeType="1"/>
                </p:cNvSpPr>
                <p:nvPr/>
              </p:nvSpPr>
              <p:spPr bwMode="auto">
                <a:xfrm>
                  <a:off x="1708" y="190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7" name="Line 37">
                  <a:extLst>
                    <a:ext uri="{FF2B5EF4-FFF2-40B4-BE49-F238E27FC236}">
                      <a16:creationId xmlns:a16="http://schemas.microsoft.com/office/drawing/2014/main" id="{91A162CD-4DB0-DE59-5952-5F85317FFC87}"/>
                    </a:ext>
                  </a:extLst>
                </p:cNvPr>
                <p:cNvSpPr>
                  <a:spLocks noChangeShapeType="1"/>
                </p:cNvSpPr>
                <p:nvPr/>
              </p:nvSpPr>
              <p:spPr bwMode="auto">
                <a:xfrm>
                  <a:off x="1708" y="195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8" name="Line 38">
                  <a:extLst>
                    <a:ext uri="{FF2B5EF4-FFF2-40B4-BE49-F238E27FC236}">
                      <a16:creationId xmlns:a16="http://schemas.microsoft.com/office/drawing/2014/main" id="{F72FDB4F-378C-39F0-0268-85CBAAC8E0FC}"/>
                    </a:ext>
                  </a:extLst>
                </p:cNvPr>
                <p:cNvSpPr>
                  <a:spLocks noChangeShapeType="1"/>
                </p:cNvSpPr>
                <p:nvPr/>
              </p:nvSpPr>
              <p:spPr bwMode="auto">
                <a:xfrm>
                  <a:off x="1708" y="205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29" name="Line 39">
                  <a:extLst>
                    <a:ext uri="{FF2B5EF4-FFF2-40B4-BE49-F238E27FC236}">
                      <a16:creationId xmlns:a16="http://schemas.microsoft.com/office/drawing/2014/main" id="{4A110BCB-E259-86BC-EA3F-1437740E25C1}"/>
                    </a:ext>
                  </a:extLst>
                </p:cNvPr>
                <p:cNvSpPr>
                  <a:spLocks noChangeShapeType="1"/>
                </p:cNvSpPr>
                <p:nvPr/>
              </p:nvSpPr>
              <p:spPr bwMode="auto">
                <a:xfrm>
                  <a:off x="1708" y="200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0" name="Line 40">
                  <a:extLst>
                    <a:ext uri="{FF2B5EF4-FFF2-40B4-BE49-F238E27FC236}">
                      <a16:creationId xmlns:a16="http://schemas.microsoft.com/office/drawing/2014/main" id="{36BAD0B8-DF47-07B9-82AB-ABDF2EE92ECC}"/>
                    </a:ext>
                  </a:extLst>
                </p:cNvPr>
                <p:cNvSpPr>
                  <a:spLocks noChangeShapeType="1"/>
                </p:cNvSpPr>
                <p:nvPr/>
              </p:nvSpPr>
              <p:spPr bwMode="auto">
                <a:xfrm>
                  <a:off x="1708" y="209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1" name="Line 41">
                  <a:extLst>
                    <a:ext uri="{FF2B5EF4-FFF2-40B4-BE49-F238E27FC236}">
                      <a16:creationId xmlns:a16="http://schemas.microsoft.com/office/drawing/2014/main" id="{25A1703A-8783-A652-6667-CE3AC002311F}"/>
                    </a:ext>
                  </a:extLst>
                </p:cNvPr>
                <p:cNvSpPr>
                  <a:spLocks noChangeShapeType="1"/>
                </p:cNvSpPr>
                <p:nvPr/>
              </p:nvSpPr>
              <p:spPr bwMode="auto">
                <a:xfrm>
                  <a:off x="1708" y="214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2" name="Line 42">
                  <a:extLst>
                    <a:ext uri="{FF2B5EF4-FFF2-40B4-BE49-F238E27FC236}">
                      <a16:creationId xmlns:a16="http://schemas.microsoft.com/office/drawing/2014/main" id="{2EEC15CD-9E34-2DB2-58C5-4550E5461373}"/>
                    </a:ext>
                  </a:extLst>
                </p:cNvPr>
                <p:cNvSpPr>
                  <a:spLocks noChangeShapeType="1"/>
                </p:cNvSpPr>
                <p:nvPr/>
              </p:nvSpPr>
              <p:spPr bwMode="auto">
                <a:xfrm>
                  <a:off x="1708" y="219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3" name="Line 43">
                  <a:extLst>
                    <a:ext uri="{FF2B5EF4-FFF2-40B4-BE49-F238E27FC236}">
                      <a16:creationId xmlns:a16="http://schemas.microsoft.com/office/drawing/2014/main" id="{23D0DC3A-6B1F-C173-70E8-68E395BC28E3}"/>
                    </a:ext>
                  </a:extLst>
                </p:cNvPr>
                <p:cNvSpPr>
                  <a:spLocks noChangeShapeType="1"/>
                </p:cNvSpPr>
                <p:nvPr/>
              </p:nvSpPr>
              <p:spPr bwMode="auto">
                <a:xfrm>
                  <a:off x="1708" y="229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4" name="Line 44">
                  <a:extLst>
                    <a:ext uri="{FF2B5EF4-FFF2-40B4-BE49-F238E27FC236}">
                      <a16:creationId xmlns:a16="http://schemas.microsoft.com/office/drawing/2014/main" id="{C18FA311-F26E-2D6C-BBEA-C14DBD4722E4}"/>
                    </a:ext>
                  </a:extLst>
                </p:cNvPr>
                <p:cNvSpPr>
                  <a:spLocks noChangeShapeType="1"/>
                </p:cNvSpPr>
                <p:nvPr/>
              </p:nvSpPr>
              <p:spPr bwMode="auto">
                <a:xfrm>
                  <a:off x="1708" y="224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5" name="Line 45">
                  <a:extLst>
                    <a:ext uri="{FF2B5EF4-FFF2-40B4-BE49-F238E27FC236}">
                      <a16:creationId xmlns:a16="http://schemas.microsoft.com/office/drawing/2014/main" id="{5C420616-A24E-4D08-4B27-E743F9584373}"/>
                    </a:ext>
                  </a:extLst>
                </p:cNvPr>
                <p:cNvSpPr>
                  <a:spLocks noChangeShapeType="1"/>
                </p:cNvSpPr>
                <p:nvPr/>
              </p:nvSpPr>
              <p:spPr bwMode="auto">
                <a:xfrm>
                  <a:off x="1708" y="234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6" name="Line 46">
                  <a:extLst>
                    <a:ext uri="{FF2B5EF4-FFF2-40B4-BE49-F238E27FC236}">
                      <a16:creationId xmlns:a16="http://schemas.microsoft.com/office/drawing/2014/main" id="{5DD70135-801F-CEF1-27AB-EC2E2887A700}"/>
                    </a:ext>
                  </a:extLst>
                </p:cNvPr>
                <p:cNvSpPr>
                  <a:spLocks noChangeShapeType="1"/>
                </p:cNvSpPr>
                <p:nvPr/>
              </p:nvSpPr>
              <p:spPr bwMode="auto">
                <a:xfrm>
                  <a:off x="1708" y="2391"/>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7" name="Line 47">
                  <a:extLst>
                    <a:ext uri="{FF2B5EF4-FFF2-40B4-BE49-F238E27FC236}">
                      <a16:creationId xmlns:a16="http://schemas.microsoft.com/office/drawing/2014/main" id="{1368B04F-E169-3765-D041-4246D997D700}"/>
                    </a:ext>
                  </a:extLst>
                </p:cNvPr>
                <p:cNvSpPr>
                  <a:spLocks noChangeShapeType="1"/>
                </p:cNvSpPr>
                <p:nvPr/>
              </p:nvSpPr>
              <p:spPr bwMode="auto">
                <a:xfrm>
                  <a:off x="1708" y="2443"/>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8" name="Line 48">
                  <a:extLst>
                    <a:ext uri="{FF2B5EF4-FFF2-40B4-BE49-F238E27FC236}">
                      <a16:creationId xmlns:a16="http://schemas.microsoft.com/office/drawing/2014/main" id="{DF778765-516E-3B5A-B4A9-5D53EC66727D}"/>
                    </a:ext>
                  </a:extLst>
                </p:cNvPr>
                <p:cNvSpPr>
                  <a:spLocks noChangeShapeType="1"/>
                </p:cNvSpPr>
                <p:nvPr/>
              </p:nvSpPr>
              <p:spPr bwMode="auto">
                <a:xfrm>
                  <a:off x="1708" y="2538"/>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39" name="Line 49">
                  <a:extLst>
                    <a:ext uri="{FF2B5EF4-FFF2-40B4-BE49-F238E27FC236}">
                      <a16:creationId xmlns:a16="http://schemas.microsoft.com/office/drawing/2014/main" id="{62C8754B-1E61-642E-4BCE-978032E0FFFF}"/>
                    </a:ext>
                  </a:extLst>
                </p:cNvPr>
                <p:cNvSpPr>
                  <a:spLocks noChangeShapeType="1"/>
                </p:cNvSpPr>
                <p:nvPr/>
              </p:nvSpPr>
              <p:spPr bwMode="auto">
                <a:xfrm>
                  <a:off x="1708" y="249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0" name="Line 50">
                  <a:extLst>
                    <a:ext uri="{FF2B5EF4-FFF2-40B4-BE49-F238E27FC236}">
                      <a16:creationId xmlns:a16="http://schemas.microsoft.com/office/drawing/2014/main" id="{2447558E-82D0-A3A5-7579-3605C476AF52}"/>
                    </a:ext>
                  </a:extLst>
                </p:cNvPr>
                <p:cNvSpPr>
                  <a:spLocks noChangeShapeType="1"/>
                </p:cNvSpPr>
                <p:nvPr/>
              </p:nvSpPr>
              <p:spPr bwMode="auto">
                <a:xfrm>
                  <a:off x="1708" y="258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1" name="Line 51">
                  <a:extLst>
                    <a:ext uri="{FF2B5EF4-FFF2-40B4-BE49-F238E27FC236}">
                      <a16:creationId xmlns:a16="http://schemas.microsoft.com/office/drawing/2014/main" id="{D65F3CA6-2AF5-F971-A4CC-6BA87F6909F6}"/>
                    </a:ext>
                  </a:extLst>
                </p:cNvPr>
                <p:cNvSpPr>
                  <a:spLocks noChangeShapeType="1"/>
                </p:cNvSpPr>
                <p:nvPr/>
              </p:nvSpPr>
              <p:spPr bwMode="auto">
                <a:xfrm>
                  <a:off x="1708" y="263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2" name="Line 52">
                  <a:extLst>
                    <a:ext uri="{FF2B5EF4-FFF2-40B4-BE49-F238E27FC236}">
                      <a16:creationId xmlns:a16="http://schemas.microsoft.com/office/drawing/2014/main" id="{B5FFCC79-48B0-1C01-DFE2-25CC507C5A3B}"/>
                    </a:ext>
                  </a:extLst>
                </p:cNvPr>
                <p:cNvSpPr>
                  <a:spLocks noChangeShapeType="1"/>
                </p:cNvSpPr>
                <p:nvPr/>
              </p:nvSpPr>
              <p:spPr bwMode="auto">
                <a:xfrm>
                  <a:off x="1708" y="2687"/>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3" name="Line 53">
                  <a:extLst>
                    <a:ext uri="{FF2B5EF4-FFF2-40B4-BE49-F238E27FC236}">
                      <a16:creationId xmlns:a16="http://schemas.microsoft.com/office/drawing/2014/main" id="{759A2E7C-38EB-3B77-B1F5-B413D13D5858}"/>
                    </a:ext>
                  </a:extLst>
                </p:cNvPr>
                <p:cNvSpPr>
                  <a:spLocks noChangeShapeType="1"/>
                </p:cNvSpPr>
                <p:nvPr/>
              </p:nvSpPr>
              <p:spPr bwMode="auto">
                <a:xfrm>
                  <a:off x="1708" y="277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4" name="Line 54">
                  <a:extLst>
                    <a:ext uri="{FF2B5EF4-FFF2-40B4-BE49-F238E27FC236}">
                      <a16:creationId xmlns:a16="http://schemas.microsoft.com/office/drawing/2014/main" id="{AA9F1CBA-AF43-CEE5-560F-F85A4B209BB2}"/>
                    </a:ext>
                  </a:extLst>
                </p:cNvPr>
                <p:cNvSpPr>
                  <a:spLocks noChangeShapeType="1"/>
                </p:cNvSpPr>
                <p:nvPr/>
              </p:nvSpPr>
              <p:spPr bwMode="auto">
                <a:xfrm>
                  <a:off x="1708" y="272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5" name="Line 55">
                  <a:extLst>
                    <a:ext uri="{FF2B5EF4-FFF2-40B4-BE49-F238E27FC236}">
                      <a16:creationId xmlns:a16="http://schemas.microsoft.com/office/drawing/2014/main" id="{4B35DA2D-C8D0-DC6D-97CC-6C1828E59D06}"/>
                    </a:ext>
                  </a:extLst>
                </p:cNvPr>
                <p:cNvSpPr>
                  <a:spLocks noChangeShapeType="1"/>
                </p:cNvSpPr>
                <p:nvPr/>
              </p:nvSpPr>
              <p:spPr bwMode="auto">
                <a:xfrm>
                  <a:off x="1708" y="281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6" name="Line 56">
                  <a:extLst>
                    <a:ext uri="{FF2B5EF4-FFF2-40B4-BE49-F238E27FC236}">
                      <a16:creationId xmlns:a16="http://schemas.microsoft.com/office/drawing/2014/main" id="{9DC57B14-3A77-C3B4-BA34-DD52F0963666}"/>
                    </a:ext>
                  </a:extLst>
                </p:cNvPr>
                <p:cNvSpPr>
                  <a:spLocks noChangeShapeType="1"/>
                </p:cNvSpPr>
                <p:nvPr/>
              </p:nvSpPr>
              <p:spPr bwMode="auto">
                <a:xfrm>
                  <a:off x="1708" y="2861"/>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7" name="Line 57">
                  <a:extLst>
                    <a:ext uri="{FF2B5EF4-FFF2-40B4-BE49-F238E27FC236}">
                      <a16:creationId xmlns:a16="http://schemas.microsoft.com/office/drawing/2014/main" id="{1D59EF4C-131D-E3E1-4298-E89F080C9DD4}"/>
                    </a:ext>
                  </a:extLst>
                </p:cNvPr>
                <p:cNvSpPr>
                  <a:spLocks noChangeShapeType="1"/>
                </p:cNvSpPr>
                <p:nvPr/>
              </p:nvSpPr>
              <p:spPr bwMode="auto">
                <a:xfrm>
                  <a:off x="1708" y="2914"/>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8" name="Line 58">
                  <a:extLst>
                    <a:ext uri="{FF2B5EF4-FFF2-40B4-BE49-F238E27FC236}">
                      <a16:creationId xmlns:a16="http://schemas.microsoft.com/office/drawing/2014/main" id="{90AEE9CE-D01E-A06B-74CC-3661A15E23EE}"/>
                    </a:ext>
                  </a:extLst>
                </p:cNvPr>
                <p:cNvSpPr>
                  <a:spLocks noChangeShapeType="1"/>
                </p:cNvSpPr>
                <p:nvPr/>
              </p:nvSpPr>
              <p:spPr bwMode="auto">
                <a:xfrm>
                  <a:off x="1708" y="301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49" name="Line 59">
                  <a:extLst>
                    <a:ext uri="{FF2B5EF4-FFF2-40B4-BE49-F238E27FC236}">
                      <a16:creationId xmlns:a16="http://schemas.microsoft.com/office/drawing/2014/main" id="{04D0EA30-5165-0D90-A7F1-81840AC54168}"/>
                    </a:ext>
                  </a:extLst>
                </p:cNvPr>
                <p:cNvSpPr>
                  <a:spLocks noChangeShapeType="1"/>
                </p:cNvSpPr>
                <p:nvPr/>
              </p:nvSpPr>
              <p:spPr bwMode="auto">
                <a:xfrm>
                  <a:off x="1708" y="29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0" name="Line 60">
                  <a:extLst>
                    <a:ext uri="{FF2B5EF4-FFF2-40B4-BE49-F238E27FC236}">
                      <a16:creationId xmlns:a16="http://schemas.microsoft.com/office/drawing/2014/main" id="{F476FEA8-D6A2-1ED1-90AF-561110398950}"/>
                    </a:ext>
                  </a:extLst>
                </p:cNvPr>
                <p:cNvSpPr>
                  <a:spLocks noChangeShapeType="1"/>
                </p:cNvSpPr>
                <p:nvPr/>
              </p:nvSpPr>
              <p:spPr bwMode="auto">
                <a:xfrm>
                  <a:off x="1708" y="3059"/>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1" name="Line 61">
                  <a:extLst>
                    <a:ext uri="{FF2B5EF4-FFF2-40B4-BE49-F238E27FC236}">
                      <a16:creationId xmlns:a16="http://schemas.microsoft.com/office/drawing/2014/main" id="{BDA8F79E-9CA6-DEDC-8789-3EEB14F9C369}"/>
                    </a:ext>
                  </a:extLst>
                </p:cNvPr>
                <p:cNvSpPr>
                  <a:spLocks noChangeShapeType="1"/>
                </p:cNvSpPr>
                <p:nvPr/>
              </p:nvSpPr>
              <p:spPr bwMode="auto">
                <a:xfrm>
                  <a:off x="1708" y="3097"/>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2" name="Line 62">
                  <a:extLst>
                    <a:ext uri="{FF2B5EF4-FFF2-40B4-BE49-F238E27FC236}">
                      <a16:creationId xmlns:a16="http://schemas.microsoft.com/office/drawing/2014/main" id="{4DB09528-177B-A07C-CB11-59479CD59667}"/>
                    </a:ext>
                  </a:extLst>
                </p:cNvPr>
                <p:cNvSpPr>
                  <a:spLocks noChangeShapeType="1"/>
                </p:cNvSpPr>
                <p:nvPr/>
              </p:nvSpPr>
              <p:spPr bwMode="auto">
                <a:xfrm>
                  <a:off x="1708" y="315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3" name="Line 63">
                  <a:extLst>
                    <a:ext uri="{FF2B5EF4-FFF2-40B4-BE49-F238E27FC236}">
                      <a16:creationId xmlns:a16="http://schemas.microsoft.com/office/drawing/2014/main" id="{DCFFDB1E-F9F5-188B-C507-22A08881DA62}"/>
                    </a:ext>
                  </a:extLst>
                </p:cNvPr>
                <p:cNvSpPr>
                  <a:spLocks noChangeShapeType="1"/>
                </p:cNvSpPr>
                <p:nvPr/>
              </p:nvSpPr>
              <p:spPr bwMode="auto">
                <a:xfrm>
                  <a:off x="1708" y="3254"/>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4" name="Line 64">
                  <a:extLst>
                    <a:ext uri="{FF2B5EF4-FFF2-40B4-BE49-F238E27FC236}">
                      <a16:creationId xmlns:a16="http://schemas.microsoft.com/office/drawing/2014/main" id="{8A9345A8-9155-C9F6-FEBF-82DFA03A6E54}"/>
                    </a:ext>
                  </a:extLst>
                </p:cNvPr>
                <p:cNvSpPr>
                  <a:spLocks noChangeShapeType="1"/>
                </p:cNvSpPr>
                <p:nvPr/>
              </p:nvSpPr>
              <p:spPr bwMode="auto">
                <a:xfrm>
                  <a:off x="1708" y="3206"/>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5" name="Line 65">
                  <a:extLst>
                    <a:ext uri="{FF2B5EF4-FFF2-40B4-BE49-F238E27FC236}">
                      <a16:creationId xmlns:a16="http://schemas.microsoft.com/office/drawing/2014/main" id="{99156573-12C8-2463-94F2-1D82475C8C70}"/>
                    </a:ext>
                  </a:extLst>
                </p:cNvPr>
                <p:cNvSpPr>
                  <a:spLocks noChangeShapeType="1"/>
                </p:cNvSpPr>
                <p:nvPr/>
              </p:nvSpPr>
              <p:spPr bwMode="auto">
                <a:xfrm>
                  <a:off x="1708" y="3303"/>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6" name="Line 66">
                  <a:extLst>
                    <a:ext uri="{FF2B5EF4-FFF2-40B4-BE49-F238E27FC236}">
                      <a16:creationId xmlns:a16="http://schemas.microsoft.com/office/drawing/2014/main" id="{B934FD3E-0A7D-0696-1C9A-CDD19CA679AA}"/>
                    </a:ext>
                  </a:extLst>
                </p:cNvPr>
                <p:cNvSpPr>
                  <a:spLocks noChangeShapeType="1"/>
                </p:cNvSpPr>
                <p:nvPr/>
              </p:nvSpPr>
              <p:spPr bwMode="auto">
                <a:xfrm>
                  <a:off x="1708" y="335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7" name="Line 67">
                  <a:extLst>
                    <a:ext uri="{FF2B5EF4-FFF2-40B4-BE49-F238E27FC236}">
                      <a16:creationId xmlns:a16="http://schemas.microsoft.com/office/drawing/2014/main" id="{F319A04B-F184-2A73-E2B6-6C3260D450E8}"/>
                    </a:ext>
                  </a:extLst>
                </p:cNvPr>
                <p:cNvSpPr>
                  <a:spLocks noChangeShapeType="1"/>
                </p:cNvSpPr>
                <p:nvPr/>
              </p:nvSpPr>
              <p:spPr bwMode="auto">
                <a:xfrm>
                  <a:off x="1708" y="3393"/>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8" name="Line 68">
                  <a:extLst>
                    <a:ext uri="{FF2B5EF4-FFF2-40B4-BE49-F238E27FC236}">
                      <a16:creationId xmlns:a16="http://schemas.microsoft.com/office/drawing/2014/main" id="{E1395D3C-23DC-D94B-0825-B13439C75828}"/>
                    </a:ext>
                  </a:extLst>
                </p:cNvPr>
                <p:cNvSpPr>
                  <a:spLocks noChangeShapeType="1"/>
                </p:cNvSpPr>
                <p:nvPr/>
              </p:nvSpPr>
              <p:spPr bwMode="auto">
                <a:xfrm>
                  <a:off x="1708" y="3490"/>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59" name="Line 69">
                  <a:extLst>
                    <a:ext uri="{FF2B5EF4-FFF2-40B4-BE49-F238E27FC236}">
                      <a16:creationId xmlns:a16="http://schemas.microsoft.com/office/drawing/2014/main" id="{7F77284D-8ACE-A22F-241D-68C04B30A1AD}"/>
                    </a:ext>
                  </a:extLst>
                </p:cNvPr>
                <p:cNvSpPr>
                  <a:spLocks noChangeShapeType="1"/>
                </p:cNvSpPr>
                <p:nvPr/>
              </p:nvSpPr>
              <p:spPr bwMode="auto">
                <a:xfrm>
                  <a:off x="1708" y="344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60" name="Line 70">
                  <a:extLst>
                    <a:ext uri="{FF2B5EF4-FFF2-40B4-BE49-F238E27FC236}">
                      <a16:creationId xmlns:a16="http://schemas.microsoft.com/office/drawing/2014/main" id="{89B44863-04B6-A744-5EE3-6EFC59361EF2}"/>
                    </a:ext>
                  </a:extLst>
                </p:cNvPr>
                <p:cNvSpPr>
                  <a:spLocks noChangeShapeType="1"/>
                </p:cNvSpPr>
                <p:nvPr/>
              </p:nvSpPr>
              <p:spPr bwMode="auto">
                <a:xfrm>
                  <a:off x="1708" y="3538"/>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61" name="Line 71">
                  <a:extLst>
                    <a:ext uri="{FF2B5EF4-FFF2-40B4-BE49-F238E27FC236}">
                      <a16:creationId xmlns:a16="http://schemas.microsoft.com/office/drawing/2014/main" id="{FE102395-8E07-63FC-034C-E832D3BD8243}"/>
                    </a:ext>
                  </a:extLst>
                </p:cNvPr>
                <p:cNvSpPr>
                  <a:spLocks noChangeShapeType="1"/>
                </p:cNvSpPr>
                <p:nvPr/>
              </p:nvSpPr>
              <p:spPr bwMode="auto">
                <a:xfrm>
                  <a:off x="1708" y="3585"/>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362" name="Line 72">
                  <a:extLst>
                    <a:ext uri="{FF2B5EF4-FFF2-40B4-BE49-F238E27FC236}">
                      <a16:creationId xmlns:a16="http://schemas.microsoft.com/office/drawing/2014/main" id="{33A0E0CD-2764-625F-22B2-1259813A84EE}"/>
                    </a:ext>
                  </a:extLst>
                </p:cNvPr>
                <p:cNvSpPr>
                  <a:spLocks noChangeShapeType="1"/>
                </p:cNvSpPr>
                <p:nvPr/>
              </p:nvSpPr>
              <p:spPr bwMode="auto">
                <a:xfrm>
                  <a:off x="1708" y="3638"/>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7230" name="Group 73">
                <a:extLst>
                  <a:ext uri="{FF2B5EF4-FFF2-40B4-BE49-F238E27FC236}">
                    <a16:creationId xmlns:a16="http://schemas.microsoft.com/office/drawing/2014/main" id="{5C96BCEA-4004-AA2B-7910-1E5CA11E8715}"/>
                  </a:ext>
                </a:extLst>
              </p:cNvPr>
              <p:cNvGrpSpPr>
                <a:grpSpLocks/>
              </p:cNvGrpSpPr>
              <p:nvPr/>
            </p:nvGrpSpPr>
            <p:grpSpPr bwMode="auto">
              <a:xfrm>
                <a:off x="1486" y="800"/>
                <a:ext cx="3124" cy="3124"/>
                <a:chOff x="1731" y="700"/>
                <a:chExt cx="3124" cy="3124"/>
              </a:xfrm>
            </p:grpSpPr>
            <p:sp>
              <p:nvSpPr>
                <p:cNvPr id="7231" name="Line 74">
                  <a:extLst>
                    <a:ext uri="{FF2B5EF4-FFF2-40B4-BE49-F238E27FC236}">
                      <a16:creationId xmlns:a16="http://schemas.microsoft.com/office/drawing/2014/main" id="{9903F688-73DA-FAC3-1A34-727C4029D386}"/>
                    </a:ext>
                  </a:extLst>
                </p:cNvPr>
                <p:cNvSpPr>
                  <a:spLocks noChangeShapeType="1"/>
                </p:cNvSpPr>
                <p:nvPr/>
              </p:nvSpPr>
              <p:spPr bwMode="auto">
                <a:xfrm rot="5400000">
                  <a:off x="3293"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2" name="Line 75">
                  <a:extLst>
                    <a:ext uri="{FF2B5EF4-FFF2-40B4-BE49-F238E27FC236}">
                      <a16:creationId xmlns:a16="http://schemas.microsoft.com/office/drawing/2014/main" id="{B6D01320-214E-08FB-21E0-2B2281A5CB69}"/>
                    </a:ext>
                  </a:extLst>
                </p:cNvPr>
                <p:cNvSpPr>
                  <a:spLocks noChangeShapeType="1"/>
                </p:cNvSpPr>
                <p:nvPr/>
              </p:nvSpPr>
              <p:spPr bwMode="auto">
                <a:xfrm rot="5400000">
                  <a:off x="3189"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3" name="Line 76">
                  <a:extLst>
                    <a:ext uri="{FF2B5EF4-FFF2-40B4-BE49-F238E27FC236}">
                      <a16:creationId xmlns:a16="http://schemas.microsoft.com/office/drawing/2014/main" id="{DA0FD9ED-E330-AD5A-C1D0-F4C4C403046F}"/>
                    </a:ext>
                  </a:extLst>
                </p:cNvPr>
                <p:cNvSpPr>
                  <a:spLocks noChangeShapeType="1"/>
                </p:cNvSpPr>
                <p:nvPr/>
              </p:nvSpPr>
              <p:spPr bwMode="auto">
                <a:xfrm rot="5400000">
                  <a:off x="323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4" name="Line 77">
                  <a:extLst>
                    <a:ext uri="{FF2B5EF4-FFF2-40B4-BE49-F238E27FC236}">
                      <a16:creationId xmlns:a16="http://schemas.microsoft.com/office/drawing/2014/main" id="{CA0EE833-DA1E-EFA1-A848-67DE70BA9110}"/>
                    </a:ext>
                  </a:extLst>
                </p:cNvPr>
                <p:cNvSpPr>
                  <a:spLocks noChangeShapeType="1"/>
                </p:cNvSpPr>
                <p:nvPr/>
              </p:nvSpPr>
              <p:spPr bwMode="auto">
                <a:xfrm rot="5400000">
                  <a:off x="3139"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5" name="Line 78">
                  <a:extLst>
                    <a:ext uri="{FF2B5EF4-FFF2-40B4-BE49-F238E27FC236}">
                      <a16:creationId xmlns:a16="http://schemas.microsoft.com/office/drawing/2014/main" id="{9E443B9F-826E-8ABE-6C29-AC0B5426683A}"/>
                    </a:ext>
                  </a:extLst>
                </p:cNvPr>
                <p:cNvSpPr>
                  <a:spLocks noChangeShapeType="1"/>
                </p:cNvSpPr>
                <p:nvPr/>
              </p:nvSpPr>
              <p:spPr bwMode="auto">
                <a:xfrm rot="5400000">
                  <a:off x="309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6" name="Line 79">
                  <a:extLst>
                    <a:ext uri="{FF2B5EF4-FFF2-40B4-BE49-F238E27FC236}">
                      <a16:creationId xmlns:a16="http://schemas.microsoft.com/office/drawing/2014/main" id="{117C0203-D1D4-70A4-1583-5EE5EAF5EF5F}"/>
                    </a:ext>
                  </a:extLst>
                </p:cNvPr>
                <p:cNvSpPr>
                  <a:spLocks noChangeShapeType="1"/>
                </p:cNvSpPr>
                <p:nvPr/>
              </p:nvSpPr>
              <p:spPr bwMode="auto">
                <a:xfrm rot="5400000">
                  <a:off x="3040"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7" name="Line 80">
                  <a:extLst>
                    <a:ext uri="{FF2B5EF4-FFF2-40B4-BE49-F238E27FC236}">
                      <a16:creationId xmlns:a16="http://schemas.microsoft.com/office/drawing/2014/main" id="{EE3A633A-42B9-699E-BEB5-F37231653EEC}"/>
                    </a:ext>
                  </a:extLst>
                </p:cNvPr>
                <p:cNvSpPr>
                  <a:spLocks noChangeShapeType="1"/>
                </p:cNvSpPr>
                <p:nvPr/>
              </p:nvSpPr>
              <p:spPr bwMode="auto">
                <a:xfrm rot="5400000">
                  <a:off x="293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8" name="Line 81">
                  <a:extLst>
                    <a:ext uri="{FF2B5EF4-FFF2-40B4-BE49-F238E27FC236}">
                      <a16:creationId xmlns:a16="http://schemas.microsoft.com/office/drawing/2014/main" id="{9EC38132-90DF-E83F-A315-6E96E0386DED}"/>
                    </a:ext>
                  </a:extLst>
                </p:cNvPr>
                <p:cNvSpPr>
                  <a:spLocks noChangeShapeType="1"/>
                </p:cNvSpPr>
                <p:nvPr/>
              </p:nvSpPr>
              <p:spPr bwMode="auto">
                <a:xfrm rot="5400000">
                  <a:off x="298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39" name="Line 82">
                  <a:extLst>
                    <a:ext uri="{FF2B5EF4-FFF2-40B4-BE49-F238E27FC236}">
                      <a16:creationId xmlns:a16="http://schemas.microsoft.com/office/drawing/2014/main" id="{77060F03-09DC-9455-E93E-611FD9C05A75}"/>
                    </a:ext>
                  </a:extLst>
                </p:cNvPr>
                <p:cNvSpPr>
                  <a:spLocks noChangeShapeType="1"/>
                </p:cNvSpPr>
                <p:nvPr/>
              </p:nvSpPr>
              <p:spPr bwMode="auto">
                <a:xfrm rot="5400000">
                  <a:off x="289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0" name="Line 83">
                  <a:extLst>
                    <a:ext uri="{FF2B5EF4-FFF2-40B4-BE49-F238E27FC236}">
                      <a16:creationId xmlns:a16="http://schemas.microsoft.com/office/drawing/2014/main" id="{C25B9419-B1C7-B884-5DEA-0E68D23D5C35}"/>
                    </a:ext>
                  </a:extLst>
                </p:cNvPr>
                <p:cNvSpPr>
                  <a:spLocks noChangeShapeType="1"/>
                </p:cNvSpPr>
                <p:nvPr/>
              </p:nvSpPr>
              <p:spPr bwMode="auto">
                <a:xfrm rot="5400000">
                  <a:off x="284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1" name="Line 84">
                  <a:extLst>
                    <a:ext uri="{FF2B5EF4-FFF2-40B4-BE49-F238E27FC236}">
                      <a16:creationId xmlns:a16="http://schemas.microsoft.com/office/drawing/2014/main" id="{72E48589-1DC1-544E-6AE6-4CDDA0D3FD73}"/>
                    </a:ext>
                  </a:extLst>
                </p:cNvPr>
                <p:cNvSpPr>
                  <a:spLocks noChangeShapeType="1"/>
                </p:cNvSpPr>
                <p:nvPr/>
              </p:nvSpPr>
              <p:spPr bwMode="auto">
                <a:xfrm rot="5400000">
                  <a:off x="2805"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2" name="Line 85">
                  <a:extLst>
                    <a:ext uri="{FF2B5EF4-FFF2-40B4-BE49-F238E27FC236}">
                      <a16:creationId xmlns:a16="http://schemas.microsoft.com/office/drawing/2014/main" id="{FF9F19F6-945F-4C87-5939-5AE371AF92F3}"/>
                    </a:ext>
                  </a:extLst>
                </p:cNvPr>
                <p:cNvSpPr>
                  <a:spLocks noChangeShapeType="1"/>
                </p:cNvSpPr>
                <p:nvPr/>
              </p:nvSpPr>
              <p:spPr bwMode="auto">
                <a:xfrm rot="5400000">
                  <a:off x="270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3" name="Line 86">
                  <a:extLst>
                    <a:ext uri="{FF2B5EF4-FFF2-40B4-BE49-F238E27FC236}">
                      <a16:creationId xmlns:a16="http://schemas.microsoft.com/office/drawing/2014/main" id="{E3A08D18-F218-BC51-B564-2D6DB0394026}"/>
                    </a:ext>
                  </a:extLst>
                </p:cNvPr>
                <p:cNvSpPr>
                  <a:spLocks noChangeShapeType="1"/>
                </p:cNvSpPr>
                <p:nvPr/>
              </p:nvSpPr>
              <p:spPr bwMode="auto">
                <a:xfrm rot="5400000">
                  <a:off x="274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4" name="Line 87">
                  <a:extLst>
                    <a:ext uri="{FF2B5EF4-FFF2-40B4-BE49-F238E27FC236}">
                      <a16:creationId xmlns:a16="http://schemas.microsoft.com/office/drawing/2014/main" id="{41C6AACC-F072-AACB-5B58-636255E4D257}"/>
                    </a:ext>
                  </a:extLst>
                </p:cNvPr>
                <p:cNvSpPr>
                  <a:spLocks noChangeShapeType="1"/>
                </p:cNvSpPr>
                <p:nvPr/>
              </p:nvSpPr>
              <p:spPr bwMode="auto">
                <a:xfrm rot="5400000">
                  <a:off x="265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5" name="Line 88">
                  <a:extLst>
                    <a:ext uri="{FF2B5EF4-FFF2-40B4-BE49-F238E27FC236}">
                      <a16:creationId xmlns:a16="http://schemas.microsoft.com/office/drawing/2014/main" id="{BC03292D-4F49-857C-3F63-9D2B34DFEC20}"/>
                    </a:ext>
                  </a:extLst>
                </p:cNvPr>
                <p:cNvSpPr>
                  <a:spLocks noChangeShapeType="1"/>
                </p:cNvSpPr>
                <p:nvPr/>
              </p:nvSpPr>
              <p:spPr bwMode="auto">
                <a:xfrm rot="5400000">
                  <a:off x="261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6" name="Line 89">
                  <a:extLst>
                    <a:ext uri="{FF2B5EF4-FFF2-40B4-BE49-F238E27FC236}">
                      <a16:creationId xmlns:a16="http://schemas.microsoft.com/office/drawing/2014/main" id="{7A73365A-440F-F2D3-45D2-1F50836FBD68}"/>
                    </a:ext>
                  </a:extLst>
                </p:cNvPr>
                <p:cNvSpPr>
                  <a:spLocks noChangeShapeType="1"/>
                </p:cNvSpPr>
                <p:nvPr/>
              </p:nvSpPr>
              <p:spPr bwMode="auto">
                <a:xfrm rot="5400000">
                  <a:off x="2561"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7" name="Line 90">
                  <a:extLst>
                    <a:ext uri="{FF2B5EF4-FFF2-40B4-BE49-F238E27FC236}">
                      <a16:creationId xmlns:a16="http://schemas.microsoft.com/office/drawing/2014/main" id="{FA213E8C-7B17-F6D6-934C-8DAAA03FC898}"/>
                    </a:ext>
                  </a:extLst>
                </p:cNvPr>
                <p:cNvSpPr>
                  <a:spLocks noChangeShapeType="1"/>
                </p:cNvSpPr>
                <p:nvPr/>
              </p:nvSpPr>
              <p:spPr bwMode="auto">
                <a:xfrm rot="5400000">
                  <a:off x="246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8" name="Line 91">
                  <a:extLst>
                    <a:ext uri="{FF2B5EF4-FFF2-40B4-BE49-F238E27FC236}">
                      <a16:creationId xmlns:a16="http://schemas.microsoft.com/office/drawing/2014/main" id="{0CC6E069-7B5D-F37B-8F22-20FCB594B9BE}"/>
                    </a:ext>
                  </a:extLst>
                </p:cNvPr>
                <p:cNvSpPr>
                  <a:spLocks noChangeShapeType="1"/>
                </p:cNvSpPr>
                <p:nvPr/>
              </p:nvSpPr>
              <p:spPr bwMode="auto">
                <a:xfrm rot="5400000">
                  <a:off x="251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49" name="Line 92">
                  <a:extLst>
                    <a:ext uri="{FF2B5EF4-FFF2-40B4-BE49-F238E27FC236}">
                      <a16:creationId xmlns:a16="http://schemas.microsoft.com/office/drawing/2014/main" id="{D06FA3AB-10B5-B896-CB5A-1A6FDF4B688C}"/>
                    </a:ext>
                  </a:extLst>
                </p:cNvPr>
                <p:cNvSpPr>
                  <a:spLocks noChangeShapeType="1"/>
                </p:cNvSpPr>
                <p:nvPr/>
              </p:nvSpPr>
              <p:spPr bwMode="auto">
                <a:xfrm rot="5400000">
                  <a:off x="241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0" name="Line 93">
                  <a:extLst>
                    <a:ext uri="{FF2B5EF4-FFF2-40B4-BE49-F238E27FC236}">
                      <a16:creationId xmlns:a16="http://schemas.microsoft.com/office/drawing/2014/main" id="{1113B8E4-1C41-299D-B390-69237A3FD853}"/>
                    </a:ext>
                  </a:extLst>
                </p:cNvPr>
                <p:cNvSpPr>
                  <a:spLocks noChangeShapeType="1"/>
                </p:cNvSpPr>
                <p:nvPr/>
              </p:nvSpPr>
              <p:spPr bwMode="auto">
                <a:xfrm rot="5400000">
                  <a:off x="237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1" name="Line 94">
                  <a:extLst>
                    <a:ext uri="{FF2B5EF4-FFF2-40B4-BE49-F238E27FC236}">
                      <a16:creationId xmlns:a16="http://schemas.microsoft.com/office/drawing/2014/main" id="{0A2B4A92-E04F-2E8F-355D-5B96C03A1B95}"/>
                    </a:ext>
                  </a:extLst>
                </p:cNvPr>
                <p:cNvSpPr>
                  <a:spLocks noChangeShapeType="1"/>
                </p:cNvSpPr>
                <p:nvPr/>
              </p:nvSpPr>
              <p:spPr bwMode="auto">
                <a:xfrm rot="5400000">
                  <a:off x="2325"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2" name="Line 95">
                  <a:extLst>
                    <a:ext uri="{FF2B5EF4-FFF2-40B4-BE49-F238E27FC236}">
                      <a16:creationId xmlns:a16="http://schemas.microsoft.com/office/drawing/2014/main" id="{68544ED9-9C7D-03C3-CB41-916DA3D260B4}"/>
                    </a:ext>
                  </a:extLst>
                </p:cNvPr>
                <p:cNvSpPr>
                  <a:spLocks noChangeShapeType="1"/>
                </p:cNvSpPr>
                <p:nvPr/>
              </p:nvSpPr>
              <p:spPr bwMode="auto">
                <a:xfrm rot="5400000">
                  <a:off x="223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3" name="Line 96">
                  <a:extLst>
                    <a:ext uri="{FF2B5EF4-FFF2-40B4-BE49-F238E27FC236}">
                      <a16:creationId xmlns:a16="http://schemas.microsoft.com/office/drawing/2014/main" id="{8F7BED7B-F4AE-69F9-6C28-210E3636792F}"/>
                    </a:ext>
                  </a:extLst>
                </p:cNvPr>
                <p:cNvSpPr>
                  <a:spLocks noChangeShapeType="1"/>
                </p:cNvSpPr>
                <p:nvPr/>
              </p:nvSpPr>
              <p:spPr bwMode="auto">
                <a:xfrm rot="5400000">
                  <a:off x="227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4" name="Line 97">
                  <a:extLst>
                    <a:ext uri="{FF2B5EF4-FFF2-40B4-BE49-F238E27FC236}">
                      <a16:creationId xmlns:a16="http://schemas.microsoft.com/office/drawing/2014/main" id="{9A095829-1812-C32F-B71B-2ABBEA320174}"/>
                    </a:ext>
                  </a:extLst>
                </p:cNvPr>
                <p:cNvSpPr>
                  <a:spLocks noChangeShapeType="1"/>
                </p:cNvSpPr>
                <p:nvPr/>
              </p:nvSpPr>
              <p:spPr bwMode="auto">
                <a:xfrm rot="5400000">
                  <a:off x="218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5" name="Line 98">
                  <a:extLst>
                    <a:ext uri="{FF2B5EF4-FFF2-40B4-BE49-F238E27FC236}">
                      <a16:creationId xmlns:a16="http://schemas.microsoft.com/office/drawing/2014/main" id="{14324636-845A-5C05-BFA0-6219EAEF1F2E}"/>
                    </a:ext>
                  </a:extLst>
                </p:cNvPr>
                <p:cNvSpPr>
                  <a:spLocks noChangeShapeType="1"/>
                </p:cNvSpPr>
                <p:nvPr/>
              </p:nvSpPr>
              <p:spPr bwMode="auto">
                <a:xfrm rot="5400000">
                  <a:off x="212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6" name="Line 99">
                  <a:extLst>
                    <a:ext uri="{FF2B5EF4-FFF2-40B4-BE49-F238E27FC236}">
                      <a16:creationId xmlns:a16="http://schemas.microsoft.com/office/drawing/2014/main" id="{8A39A011-07FB-CF34-BF00-8A2B24674981}"/>
                    </a:ext>
                  </a:extLst>
                </p:cNvPr>
                <p:cNvSpPr>
                  <a:spLocks noChangeShapeType="1"/>
                </p:cNvSpPr>
                <p:nvPr/>
              </p:nvSpPr>
              <p:spPr bwMode="auto">
                <a:xfrm rot="5400000">
                  <a:off x="2081"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7" name="Line 100">
                  <a:extLst>
                    <a:ext uri="{FF2B5EF4-FFF2-40B4-BE49-F238E27FC236}">
                      <a16:creationId xmlns:a16="http://schemas.microsoft.com/office/drawing/2014/main" id="{96FE8AB0-4759-3E55-B326-FC8730D042AB}"/>
                    </a:ext>
                  </a:extLst>
                </p:cNvPr>
                <p:cNvSpPr>
                  <a:spLocks noChangeShapeType="1"/>
                </p:cNvSpPr>
                <p:nvPr/>
              </p:nvSpPr>
              <p:spPr bwMode="auto">
                <a:xfrm rot="5400000">
                  <a:off x="198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8" name="Line 101">
                  <a:extLst>
                    <a:ext uri="{FF2B5EF4-FFF2-40B4-BE49-F238E27FC236}">
                      <a16:creationId xmlns:a16="http://schemas.microsoft.com/office/drawing/2014/main" id="{76D76C37-CF0C-2CEF-3B84-8F9448123329}"/>
                    </a:ext>
                  </a:extLst>
                </p:cNvPr>
                <p:cNvSpPr>
                  <a:spLocks noChangeShapeType="1"/>
                </p:cNvSpPr>
                <p:nvPr/>
              </p:nvSpPr>
              <p:spPr bwMode="auto">
                <a:xfrm rot="5400000">
                  <a:off x="203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59" name="Line 102">
                  <a:extLst>
                    <a:ext uri="{FF2B5EF4-FFF2-40B4-BE49-F238E27FC236}">
                      <a16:creationId xmlns:a16="http://schemas.microsoft.com/office/drawing/2014/main" id="{CD605AA1-C516-6686-8A5C-5C3789F5B855}"/>
                    </a:ext>
                  </a:extLst>
                </p:cNvPr>
                <p:cNvSpPr>
                  <a:spLocks noChangeShapeType="1"/>
                </p:cNvSpPr>
                <p:nvPr/>
              </p:nvSpPr>
              <p:spPr bwMode="auto">
                <a:xfrm rot="5400000">
                  <a:off x="193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0" name="Line 103">
                  <a:extLst>
                    <a:ext uri="{FF2B5EF4-FFF2-40B4-BE49-F238E27FC236}">
                      <a16:creationId xmlns:a16="http://schemas.microsoft.com/office/drawing/2014/main" id="{5D42B881-590A-9376-3563-17A04C96AF1A}"/>
                    </a:ext>
                  </a:extLst>
                </p:cNvPr>
                <p:cNvSpPr>
                  <a:spLocks noChangeShapeType="1"/>
                </p:cNvSpPr>
                <p:nvPr/>
              </p:nvSpPr>
              <p:spPr bwMode="auto">
                <a:xfrm rot="5400000">
                  <a:off x="189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1" name="Line 104">
                  <a:extLst>
                    <a:ext uri="{FF2B5EF4-FFF2-40B4-BE49-F238E27FC236}">
                      <a16:creationId xmlns:a16="http://schemas.microsoft.com/office/drawing/2014/main" id="{7742C56E-9766-5301-3972-D01E2EC1EF5F}"/>
                    </a:ext>
                  </a:extLst>
                </p:cNvPr>
                <p:cNvSpPr>
                  <a:spLocks noChangeShapeType="1"/>
                </p:cNvSpPr>
                <p:nvPr/>
              </p:nvSpPr>
              <p:spPr bwMode="auto">
                <a:xfrm rot="5400000">
                  <a:off x="1847"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2" name="Line 105">
                  <a:extLst>
                    <a:ext uri="{FF2B5EF4-FFF2-40B4-BE49-F238E27FC236}">
                      <a16:creationId xmlns:a16="http://schemas.microsoft.com/office/drawing/2014/main" id="{AD5E62EF-B0BD-5D4C-BB75-26DB37094DD8}"/>
                    </a:ext>
                  </a:extLst>
                </p:cNvPr>
                <p:cNvSpPr>
                  <a:spLocks noChangeShapeType="1"/>
                </p:cNvSpPr>
                <p:nvPr/>
              </p:nvSpPr>
              <p:spPr bwMode="auto">
                <a:xfrm rot="5400000">
                  <a:off x="174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3" name="Line 106">
                  <a:extLst>
                    <a:ext uri="{FF2B5EF4-FFF2-40B4-BE49-F238E27FC236}">
                      <a16:creationId xmlns:a16="http://schemas.microsoft.com/office/drawing/2014/main" id="{5612BD16-935F-17AE-88B2-1651369B3BF9}"/>
                    </a:ext>
                  </a:extLst>
                </p:cNvPr>
                <p:cNvSpPr>
                  <a:spLocks noChangeShapeType="1"/>
                </p:cNvSpPr>
                <p:nvPr/>
              </p:nvSpPr>
              <p:spPr bwMode="auto">
                <a:xfrm rot="5400000">
                  <a:off x="179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4" name="Line 107">
                  <a:extLst>
                    <a:ext uri="{FF2B5EF4-FFF2-40B4-BE49-F238E27FC236}">
                      <a16:creationId xmlns:a16="http://schemas.microsoft.com/office/drawing/2014/main" id="{01C6D2FC-6D02-CA7C-2F63-C8420FEB650C}"/>
                    </a:ext>
                  </a:extLst>
                </p:cNvPr>
                <p:cNvSpPr>
                  <a:spLocks noChangeShapeType="1"/>
                </p:cNvSpPr>
                <p:nvPr/>
              </p:nvSpPr>
              <p:spPr bwMode="auto">
                <a:xfrm rot="5400000">
                  <a:off x="170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5" name="Line 108">
                  <a:extLst>
                    <a:ext uri="{FF2B5EF4-FFF2-40B4-BE49-F238E27FC236}">
                      <a16:creationId xmlns:a16="http://schemas.microsoft.com/office/drawing/2014/main" id="{62019BB1-69E2-728E-86D6-BF9E34FA9D58}"/>
                    </a:ext>
                  </a:extLst>
                </p:cNvPr>
                <p:cNvSpPr>
                  <a:spLocks noChangeShapeType="1"/>
                </p:cNvSpPr>
                <p:nvPr/>
              </p:nvSpPr>
              <p:spPr bwMode="auto">
                <a:xfrm rot="5400000">
                  <a:off x="165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6" name="Line 109">
                  <a:extLst>
                    <a:ext uri="{FF2B5EF4-FFF2-40B4-BE49-F238E27FC236}">
                      <a16:creationId xmlns:a16="http://schemas.microsoft.com/office/drawing/2014/main" id="{90AA4812-FB5F-CD0E-5B5F-8A499CD3F294}"/>
                    </a:ext>
                  </a:extLst>
                </p:cNvPr>
                <p:cNvSpPr>
                  <a:spLocks noChangeShapeType="1"/>
                </p:cNvSpPr>
                <p:nvPr/>
              </p:nvSpPr>
              <p:spPr bwMode="auto">
                <a:xfrm rot="5400000">
                  <a:off x="1611"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7" name="Line 110">
                  <a:extLst>
                    <a:ext uri="{FF2B5EF4-FFF2-40B4-BE49-F238E27FC236}">
                      <a16:creationId xmlns:a16="http://schemas.microsoft.com/office/drawing/2014/main" id="{559FF9DC-2C1F-D8F5-D1AB-E817E1E30A3C}"/>
                    </a:ext>
                  </a:extLst>
                </p:cNvPr>
                <p:cNvSpPr>
                  <a:spLocks noChangeShapeType="1"/>
                </p:cNvSpPr>
                <p:nvPr/>
              </p:nvSpPr>
              <p:spPr bwMode="auto">
                <a:xfrm rot="5400000">
                  <a:off x="150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8" name="Line 111">
                  <a:extLst>
                    <a:ext uri="{FF2B5EF4-FFF2-40B4-BE49-F238E27FC236}">
                      <a16:creationId xmlns:a16="http://schemas.microsoft.com/office/drawing/2014/main" id="{BEAC74EC-40FB-521F-B999-149B77A6D6D8}"/>
                    </a:ext>
                  </a:extLst>
                </p:cNvPr>
                <p:cNvSpPr>
                  <a:spLocks noChangeShapeType="1"/>
                </p:cNvSpPr>
                <p:nvPr/>
              </p:nvSpPr>
              <p:spPr bwMode="auto">
                <a:xfrm rot="5400000">
                  <a:off x="155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69" name="Line 112">
                  <a:extLst>
                    <a:ext uri="{FF2B5EF4-FFF2-40B4-BE49-F238E27FC236}">
                      <a16:creationId xmlns:a16="http://schemas.microsoft.com/office/drawing/2014/main" id="{CDB7E786-6125-3C92-2FC3-64BDD4D255C3}"/>
                    </a:ext>
                  </a:extLst>
                </p:cNvPr>
                <p:cNvSpPr>
                  <a:spLocks noChangeShapeType="1"/>
                </p:cNvSpPr>
                <p:nvPr/>
              </p:nvSpPr>
              <p:spPr bwMode="auto">
                <a:xfrm rot="5400000">
                  <a:off x="1467"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0" name="Line 113">
                  <a:extLst>
                    <a:ext uri="{FF2B5EF4-FFF2-40B4-BE49-F238E27FC236}">
                      <a16:creationId xmlns:a16="http://schemas.microsoft.com/office/drawing/2014/main" id="{10946A2E-A519-AD07-98CF-6765C63005F0}"/>
                    </a:ext>
                  </a:extLst>
                </p:cNvPr>
                <p:cNvSpPr>
                  <a:spLocks noChangeShapeType="1"/>
                </p:cNvSpPr>
                <p:nvPr/>
              </p:nvSpPr>
              <p:spPr bwMode="auto">
                <a:xfrm rot="5400000">
                  <a:off x="141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1" name="Line 114">
                  <a:extLst>
                    <a:ext uri="{FF2B5EF4-FFF2-40B4-BE49-F238E27FC236}">
                      <a16:creationId xmlns:a16="http://schemas.microsoft.com/office/drawing/2014/main" id="{06E7F866-121E-239C-7B0E-475AA1585A95}"/>
                    </a:ext>
                  </a:extLst>
                </p:cNvPr>
                <p:cNvSpPr>
                  <a:spLocks noChangeShapeType="1"/>
                </p:cNvSpPr>
                <p:nvPr/>
              </p:nvSpPr>
              <p:spPr bwMode="auto">
                <a:xfrm rot="5400000">
                  <a:off x="1362"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2" name="Line 115">
                  <a:extLst>
                    <a:ext uri="{FF2B5EF4-FFF2-40B4-BE49-F238E27FC236}">
                      <a16:creationId xmlns:a16="http://schemas.microsoft.com/office/drawing/2014/main" id="{BA9D6BB6-0433-F5B9-CA6E-AF67ABA3E6AB}"/>
                    </a:ext>
                  </a:extLst>
                </p:cNvPr>
                <p:cNvSpPr>
                  <a:spLocks noChangeShapeType="1"/>
                </p:cNvSpPr>
                <p:nvPr/>
              </p:nvSpPr>
              <p:spPr bwMode="auto">
                <a:xfrm rot="5400000">
                  <a:off x="126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3" name="Line 116">
                  <a:extLst>
                    <a:ext uri="{FF2B5EF4-FFF2-40B4-BE49-F238E27FC236}">
                      <a16:creationId xmlns:a16="http://schemas.microsoft.com/office/drawing/2014/main" id="{AFA9E196-0C64-D39B-DFF5-448AC6C41E22}"/>
                    </a:ext>
                  </a:extLst>
                </p:cNvPr>
                <p:cNvSpPr>
                  <a:spLocks noChangeShapeType="1"/>
                </p:cNvSpPr>
                <p:nvPr/>
              </p:nvSpPr>
              <p:spPr bwMode="auto">
                <a:xfrm rot="5400000">
                  <a:off x="131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4" name="Line 117">
                  <a:extLst>
                    <a:ext uri="{FF2B5EF4-FFF2-40B4-BE49-F238E27FC236}">
                      <a16:creationId xmlns:a16="http://schemas.microsoft.com/office/drawing/2014/main" id="{CE80EA1B-F38B-03DE-362C-A984B9F5FE17}"/>
                    </a:ext>
                  </a:extLst>
                </p:cNvPr>
                <p:cNvSpPr>
                  <a:spLocks noChangeShapeType="1"/>
                </p:cNvSpPr>
                <p:nvPr/>
              </p:nvSpPr>
              <p:spPr bwMode="auto">
                <a:xfrm rot="5400000">
                  <a:off x="1217"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5" name="Line 118">
                  <a:extLst>
                    <a:ext uri="{FF2B5EF4-FFF2-40B4-BE49-F238E27FC236}">
                      <a16:creationId xmlns:a16="http://schemas.microsoft.com/office/drawing/2014/main" id="{332817C1-DA28-E0B0-E2D2-6C31E7857AA7}"/>
                    </a:ext>
                  </a:extLst>
                </p:cNvPr>
                <p:cNvSpPr>
                  <a:spLocks noChangeShapeType="1"/>
                </p:cNvSpPr>
                <p:nvPr/>
              </p:nvSpPr>
              <p:spPr bwMode="auto">
                <a:xfrm rot="5400000">
                  <a:off x="117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6" name="Line 119">
                  <a:extLst>
                    <a:ext uri="{FF2B5EF4-FFF2-40B4-BE49-F238E27FC236}">
                      <a16:creationId xmlns:a16="http://schemas.microsoft.com/office/drawing/2014/main" id="{D0324A3D-5DB0-2883-91FB-6317BB9D0AB4}"/>
                    </a:ext>
                  </a:extLst>
                </p:cNvPr>
                <p:cNvSpPr>
                  <a:spLocks noChangeShapeType="1"/>
                </p:cNvSpPr>
                <p:nvPr/>
              </p:nvSpPr>
              <p:spPr bwMode="auto">
                <a:xfrm rot="5400000">
                  <a:off x="1127"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7" name="Line 120">
                  <a:extLst>
                    <a:ext uri="{FF2B5EF4-FFF2-40B4-BE49-F238E27FC236}">
                      <a16:creationId xmlns:a16="http://schemas.microsoft.com/office/drawing/2014/main" id="{7AFF0906-494A-C19A-F21C-751392BBD7F0}"/>
                    </a:ext>
                  </a:extLst>
                </p:cNvPr>
                <p:cNvSpPr>
                  <a:spLocks noChangeShapeType="1"/>
                </p:cNvSpPr>
                <p:nvPr/>
              </p:nvSpPr>
              <p:spPr bwMode="auto">
                <a:xfrm rot="5400000">
                  <a:off x="103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8" name="Line 121">
                  <a:extLst>
                    <a:ext uri="{FF2B5EF4-FFF2-40B4-BE49-F238E27FC236}">
                      <a16:creationId xmlns:a16="http://schemas.microsoft.com/office/drawing/2014/main" id="{0662F3AF-AA00-EBF2-5404-373914DDF92B}"/>
                    </a:ext>
                  </a:extLst>
                </p:cNvPr>
                <p:cNvSpPr>
                  <a:spLocks noChangeShapeType="1"/>
                </p:cNvSpPr>
                <p:nvPr/>
              </p:nvSpPr>
              <p:spPr bwMode="auto">
                <a:xfrm rot="5400000">
                  <a:off x="107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79" name="Line 122">
                  <a:extLst>
                    <a:ext uri="{FF2B5EF4-FFF2-40B4-BE49-F238E27FC236}">
                      <a16:creationId xmlns:a16="http://schemas.microsoft.com/office/drawing/2014/main" id="{B96D45F8-D58C-FFE3-014E-C17826B08F01}"/>
                    </a:ext>
                  </a:extLst>
                </p:cNvPr>
                <p:cNvSpPr>
                  <a:spLocks noChangeShapeType="1"/>
                </p:cNvSpPr>
                <p:nvPr/>
              </p:nvSpPr>
              <p:spPr bwMode="auto">
                <a:xfrm rot="5400000">
                  <a:off x="98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0" name="Line 123">
                  <a:extLst>
                    <a:ext uri="{FF2B5EF4-FFF2-40B4-BE49-F238E27FC236}">
                      <a16:creationId xmlns:a16="http://schemas.microsoft.com/office/drawing/2014/main" id="{15AFF0A0-D933-CDC9-725B-C137ABD0AE2E}"/>
                    </a:ext>
                  </a:extLst>
                </p:cNvPr>
                <p:cNvSpPr>
                  <a:spLocks noChangeShapeType="1"/>
                </p:cNvSpPr>
                <p:nvPr/>
              </p:nvSpPr>
              <p:spPr bwMode="auto">
                <a:xfrm rot="5400000">
                  <a:off x="93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1" name="Line 124">
                  <a:extLst>
                    <a:ext uri="{FF2B5EF4-FFF2-40B4-BE49-F238E27FC236}">
                      <a16:creationId xmlns:a16="http://schemas.microsoft.com/office/drawing/2014/main" id="{33BF16F6-B8C8-0E92-163C-B17C6E6A5434}"/>
                    </a:ext>
                  </a:extLst>
                </p:cNvPr>
                <p:cNvSpPr>
                  <a:spLocks noChangeShapeType="1"/>
                </p:cNvSpPr>
                <p:nvPr/>
              </p:nvSpPr>
              <p:spPr bwMode="auto">
                <a:xfrm rot="5400000">
                  <a:off x="890"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2" name="Line 125">
                  <a:extLst>
                    <a:ext uri="{FF2B5EF4-FFF2-40B4-BE49-F238E27FC236}">
                      <a16:creationId xmlns:a16="http://schemas.microsoft.com/office/drawing/2014/main" id="{9AC4C2C7-B71D-B9BF-E9C2-C63BED340841}"/>
                    </a:ext>
                  </a:extLst>
                </p:cNvPr>
                <p:cNvSpPr>
                  <a:spLocks noChangeShapeType="1"/>
                </p:cNvSpPr>
                <p:nvPr/>
              </p:nvSpPr>
              <p:spPr bwMode="auto">
                <a:xfrm rot="5400000">
                  <a:off x="795"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3" name="Line 126">
                  <a:extLst>
                    <a:ext uri="{FF2B5EF4-FFF2-40B4-BE49-F238E27FC236}">
                      <a16:creationId xmlns:a16="http://schemas.microsoft.com/office/drawing/2014/main" id="{8760248F-A61B-50D5-96F3-D5E5D4390064}"/>
                    </a:ext>
                  </a:extLst>
                </p:cNvPr>
                <p:cNvSpPr>
                  <a:spLocks noChangeShapeType="1"/>
                </p:cNvSpPr>
                <p:nvPr/>
              </p:nvSpPr>
              <p:spPr bwMode="auto">
                <a:xfrm rot="5400000">
                  <a:off x="842"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4" name="Line 127">
                  <a:extLst>
                    <a:ext uri="{FF2B5EF4-FFF2-40B4-BE49-F238E27FC236}">
                      <a16:creationId xmlns:a16="http://schemas.microsoft.com/office/drawing/2014/main" id="{100B603C-755B-3306-F1B8-0F01AF28A36A}"/>
                    </a:ext>
                  </a:extLst>
                </p:cNvPr>
                <p:cNvSpPr>
                  <a:spLocks noChangeShapeType="1"/>
                </p:cNvSpPr>
                <p:nvPr/>
              </p:nvSpPr>
              <p:spPr bwMode="auto">
                <a:xfrm rot="5400000">
                  <a:off x="746"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5" name="Line 128">
                  <a:extLst>
                    <a:ext uri="{FF2B5EF4-FFF2-40B4-BE49-F238E27FC236}">
                      <a16:creationId xmlns:a16="http://schemas.microsoft.com/office/drawing/2014/main" id="{8813C407-B5BF-8EE7-D94B-994D47CFFE0A}"/>
                    </a:ext>
                  </a:extLst>
                </p:cNvPr>
                <p:cNvSpPr>
                  <a:spLocks noChangeShapeType="1"/>
                </p:cNvSpPr>
                <p:nvPr/>
              </p:nvSpPr>
              <p:spPr bwMode="auto">
                <a:xfrm rot="5400000">
                  <a:off x="69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6" name="Line 129">
                  <a:extLst>
                    <a:ext uri="{FF2B5EF4-FFF2-40B4-BE49-F238E27FC236}">
                      <a16:creationId xmlns:a16="http://schemas.microsoft.com/office/drawing/2014/main" id="{D82CF7FE-2D99-1A60-DC33-5A4FB1D4CC6E}"/>
                    </a:ext>
                  </a:extLst>
                </p:cNvPr>
                <p:cNvSpPr>
                  <a:spLocks noChangeShapeType="1"/>
                </p:cNvSpPr>
                <p:nvPr/>
              </p:nvSpPr>
              <p:spPr bwMode="auto">
                <a:xfrm rot="5400000">
                  <a:off x="655"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7" name="Line 130">
                  <a:extLst>
                    <a:ext uri="{FF2B5EF4-FFF2-40B4-BE49-F238E27FC236}">
                      <a16:creationId xmlns:a16="http://schemas.microsoft.com/office/drawing/2014/main" id="{B637008B-2C60-FEB0-6324-7172F475C88B}"/>
                    </a:ext>
                  </a:extLst>
                </p:cNvPr>
                <p:cNvSpPr>
                  <a:spLocks noChangeShapeType="1"/>
                </p:cNvSpPr>
                <p:nvPr/>
              </p:nvSpPr>
              <p:spPr bwMode="auto">
                <a:xfrm rot="5400000">
                  <a:off x="56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8" name="Line 131">
                  <a:extLst>
                    <a:ext uri="{FF2B5EF4-FFF2-40B4-BE49-F238E27FC236}">
                      <a16:creationId xmlns:a16="http://schemas.microsoft.com/office/drawing/2014/main" id="{22700762-E270-DB86-D629-AEAA09800D2B}"/>
                    </a:ext>
                  </a:extLst>
                </p:cNvPr>
                <p:cNvSpPr>
                  <a:spLocks noChangeShapeType="1"/>
                </p:cNvSpPr>
                <p:nvPr/>
              </p:nvSpPr>
              <p:spPr bwMode="auto">
                <a:xfrm rot="5400000">
                  <a:off x="59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89" name="Line 132">
                  <a:extLst>
                    <a:ext uri="{FF2B5EF4-FFF2-40B4-BE49-F238E27FC236}">
                      <a16:creationId xmlns:a16="http://schemas.microsoft.com/office/drawing/2014/main" id="{965ED6ED-354C-248B-44A2-5C161E6FB8EF}"/>
                    </a:ext>
                  </a:extLst>
                </p:cNvPr>
                <p:cNvSpPr>
                  <a:spLocks noChangeShapeType="1"/>
                </p:cNvSpPr>
                <p:nvPr/>
              </p:nvSpPr>
              <p:spPr bwMode="auto">
                <a:xfrm rot="5400000">
                  <a:off x="510"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0" name="Line 133">
                  <a:extLst>
                    <a:ext uri="{FF2B5EF4-FFF2-40B4-BE49-F238E27FC236}">
                      <a16:creationId xmlns:a16="http://schemas.microsoft.com/office/drawing/2014/main" id="{610E4E02-2026-59E9-DDDB-2D2F41CDD8FC}"/>
                    </a:ext>
                  </a:extLst>
                </p:cNvPr>
                <p:cNvSpPr>
                  <a:spLocks noChangeShapeType="1"/>
                </p:cNvSpPr>
                <p:nvPr/>
              </p:nvSpPr>
              <p:spPr bwMode="auto">
                <a:xfrm rot="5400000">
                  <a:off x="463"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1" name="Line 134">
                  <a:extLst>
                    <a:ext uri="{FF2B5EF4-FFF2-40B4-BE49-F238E27FC236}">
                      <a16:creationId xmlns:a16="http://schemas.microsoft.com/office/drawing/2014/main" id="{8260CF39-EBE2-4BA8-59E4-E0804EC230CC}"/>
                    </a:ext>
                  </a:extLst>
                </p:cNvPr>
                <p:cNvSpPr>
                  <a:spLocks noChangeShapeType="1"/>
                </p:cNvSpPr>
                <p:nvPr/>
              </p:nvSpPr>
              <p:spPr bwMode="auto">
                <a:xfrm rot="5400000">
                  <a:off x="422"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2" name="Line 135">
                  <a:extLst>
                    <a:ext uri="{FF2B5EF4-FFF2-40B4-BE49-F238E27FC236}">
                      <a16:creationId xmlns:a16="http://schemas.microsoft.com/office/drawing/2014/main" id="{96DA2C80-DC7A-8EC3-BB5F-412BE49D367E}"/>
                    </a:ext>
                  </a:extLst>
                </p:cNvPr>
                <p:cNvSpPr>
                  <a:spLocks noChangeShapeType="1"/>
                </p:cNvSpPr>
                <p:nvPr/>
              </p:nvSpPr>
              <p:spPr bwMode="auto">
                <a:xfrm rot="5400000">
                  <a:off x="31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3" name="Line 136">
                  <a:extLst>
                    <a:ext uri="{FF2B5EF4-FFF2-40B4-BE49-F238E27FC236}">
                      <a16:creationId xmlns:a16="http://schemas.microsoft.com/office/drawing/2014/main" id="{833071BA-B9DA-A4CA-03C9-F2403C5FEDE3}"/>
                    </a:ext>
                  </a:extLst>
                </p:cNvPr>
                <p:cNvSpPr>
                  <a:spLocks noChangeShapeType="1"/>
                </p:cNvSpPr>
                <p:nvPr/>
              </p:nvSpPr>
              <p:spPr bwMode="auto">
                <a:xfrm rot="5400000">
                  <a:off x="364"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4" name="Line 137">
                  <a:extLst>
                    <a:ext uri="{FF2B5EF4-FFF2-40B4-BE49-F238E27FC236}">
                      <a16:creationId xmlns:a16="http://schemas.microsoft.com/office/drawing/2014/main" id="{6CEB99A4-F4D4-CEC1-1040-5C0A6CB3E547}"/>
                    </a:ext>
                  </a:extLst>
                </p:cNvPr>
                <p:cNvSpPr>
                  <a:spLocks noChangeShapeType="1"/>
                </p:cNvSpPr>
                <p:nvPr/>
              </p:nvSpPr>
              <p:spPr bwMode="auto">
                <a:xfrm rot="5400000">
                  <a:off x="268"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5" name="Line 138">
                  <a:extLst>
                    <a:ext uri="{FF2B5EF4-FFF2-40B4-BE49-F238E27FC236}">
                      <a16:creationId xmlns:a16="http://schemas.microsoft.com/office/drawing/2014/main" id="{E9CFE216-C984-8253-DC05-0E6A585E8ABC}"/>
                    </a:ext>
                  </a:extLst>
                </p:cNvPr>
                <p:cNvSpPr>
                  <a:spLocks noChangeShapeType="1"/>
                </p:cNvSpPr>
                <p:nvPr/>
              </p:nvSpPr>
              <p:spPr bwMode="auto">
                <a:xfrm rot="5400000">
                  <a:off x="221" y="2262"/>
                  <a:ext cx="3124" cy="0"/>
                </a:xfrm>
                <a:prstGeom prst="line">
                  <a:avLst/>
                </a:prstGeom>
                <a:noFill/>
                <a:ln w="95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96" name="Line 139">
                  <a:extLst>
                    <a:ext uri="{FF2B5EF4-FFF2-40B4-BE49-F238E27FC236}">
                      <a16:creationId xmlns:a16="http://schemas.microsoft.com/office/drawing/2014/main" id="{1BCFD2C6-8861-FEC1-67DB-C5EDDD3E19D3}"/>
                    </a:ext>
                  </a:extLst>
                </p:cNvPr>
                <p:cNvSpPr>
                  <a:spLocks noChangeShapeType="1"/>
                </p:cNvSpPr>
                <p:nvPr/>
              </p:nvSpPr>
              <p:spPr bwMode="auto">
                <a:xfrm rot="5400000">
                  <a:off x="169" y="2262"/>
                  <a:ext cx="3124" cy="0"/>
                </a:xfrm>
                <a:prstGeom prst="line">
                  <a:avLst/>
                </a:prstGeom>
                <a:noFill/>
                <a:ln w="22225">
                  <a:solidFill>
                    <a:srgbClr val="FFCC99"/>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grpSp>
          <p:nvGrpSpPr>
            <p:cNvPr id="8" name="Group 140">
              <a:extLst>
                <a:ext uri="{FF2B5EF4-FFF2-40B4-BE49-F238E27FC236}">
                  <a16:creationId xmlns:a16="http://schemas.microsoft.com/office/drawing/2014/main" id="{3684C388-CC30-DDE0-7093-3A66B1A8CF07}"/>
                </a:ext>
              </a:extLst>
            </p:cNvPr>
            <p:cNvGrpSpPr>
              <a:grpSpLocks/>
            </p:cNvGrpSpPr>
            <p:nvPr/>
          </p:nvGrpSpPr>
          <p:grpSpPr bwMode="auto">
            <a:xfrm>
              <a:off x="2408" y="602"/>
              <a:ext cx="2627" cy="2646"/>
              <a:chOff x="2408" y="575"/>
              <a:chExt cx="2627" cy="2646"/>
            </a:xfrm>
          </p:grpSpPr>
          <p:sp>
            <p:nvSpPr>
              <p:cNvPr id="7227" name="Line 141">
                <a:extLst>
                  <a:ext uri="{FF2B5EF4-FFF2-40B4-BE49-F238E27FC236}">
                    <a16:creationId xmlns:a16="http://schemas.microsoft.com/office/drawing/2014/main" id="{B29EFCA2-F2F1-3C25-D182-4540F1A0BBD7}"/>
                  </a:ext>
                </a:extLst>
              </p:cNvPr>
              <p:cNvSpPr>
                <a:spLocks noChangeShapeType="1"/>
              </p:cNvSpPr>
              <p:nvPr/>
            </p:nvSpPr>
            <p:spPr bwMode="auto">
              <a:xfrm flipV="1">
                <a:off x="2417" y="575"/>
                <a:ext cx="0" cy="2646"/>
              </a:xfrm>
              <a:prstGeom prst="line">
                <a:avLst/>
              </a:prstGeom>
              <a:noFill/>
              <a:ln w="2222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8" name="Line 142">
                <a:extLst>
                  <a:ext uri="{FF2B5EF4-FFF2-40B4-BE49-F238E27FC236}">
                    <a16:creationId xmlns:a16="http://schemas.microsoft.com/office/drawing/2014/main" id="{FCFF1DA7-2F4C-9273-B33D-642CAA9BAA5A}"/>
                  </a:ext>
                </a:extLst>
              </p:cNvPr>
              <p:cNvSpPr>
                <a:spLocks noChangeShapeType="1"/>
              </p:cNvSpPr>
              <p:nvPr/>
            </p:nvSpPr>
            <p:spPr bwMode="auto">
              <a:xfrm>
                <a:off x="2408" y="3221"/>
                <a:ext cx="2627" cy="0"/>
              </a:xfrm>
              <a:prstGeom prst="line">
                <a:avLst/>
              </a:prstGeom>
              <a:noFill/>
              <a:ln w="22225">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12" name="Group 143">
              <a:extLst>
                <a:ext uri="{FF2B5EF4-FFF2-40B4-BE49-F238E27FC236}">
                  <a16:creationId xmlns:a16="http://schemas.microsoft.com/office/drawing/2014/main" id="{815F906D-70D1-391B-B33B-C4BCAD8FCDD3}"/>
                </a:ext>
              </a:extLst>
            </p:cNvPr>
            <p:cNvGrpSpPr>
              <a:grpSpLocks/>
            </p:cNvGrpSpPr>
            <p:nvPr/>
          </p:nvGrpSpPr>
          <p:grpSpPr bwMode="auto">
            <a:xfrm>
              <a:off x="2136" y="392"/>
              <a:ext cx="3323" cy="2970"/>
              <a:chOff x="2136" y="365"/>
              <a:chExt cx="3323" cy="2970"/>
            </a:xfrm>
          </p:grpSpPr>
          <p:sp>
            <p:nvSpPr>
              <p:cNvPr id="7225" name="Text Box 144">
                <a:extLst>
                  <a:ext uri="{FF2B5EF4-FFF2-40B4-BE49-F238E27FC236}">
                    <a16:creationId xmlns:a16="http://schemas.microsoft.com/office/drawing/2014/main" id="{CC821E22-4077-2B6B-41DD-A3D509673B48}"/>
                  </a:ext>
                </a:extLst>
              </p:cNvPr>
              <p:cNvSpPr txBox="1">
                <a:spLocks noChangeArrowheads="1"/>
              </p:cNvSpPr>
              <p:nvPr/>
            </p:nvSpPr>
            <p:spPr bwMode="auto">
              <a:xfrm>
                <a:off x="2136" y="365"/>
                <a:ext cx="56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I </a:t>
                </a:r>
                <a:r>
                  <a:rPr kumimoji="1" lang="en-US" altLang="zh-CN" sz="1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(mA)</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26" name="Text Box 145">
                <a:extLst>
                  <a:ext uri="{FF2B5EF4-FFF2-40B4-BE49-F238E27FC236}">
                    <a16:creationId xmlns:a16="http://schemas.microsoft.com/office/drawing/2014/main" id="{E145D5D3-3512-DC92-B47B-C67F4F27D32C}"/>
                  </a:ext>
                </a:extLst>
              </p:cNvPr>
              <p:cNvSpPr txBox="1">
                <a:spLocks noChangeArrowheads="1"/>
              </p:cNvSpPr>
              <p:nvPr/>
            </p:nvSpPr>
            <p:spPr bwMode="auto">
              <a:xfrm>
                <a:off x="4968" y="3104"/>
                <a:ext cx="4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U </a:t>
                </a:r>
                <a:r>
                  <a:rPr kumimoji="1" lang="en-US" altLang="zh-CN" sz="1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(V)</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13" name="Group 146">
              <a:extLst>
                <a:ext uri="{FF2B5EF4-FFF2-40B4-BE49-F238E27FC236}">
                  <a16:creationId xmlns:a16="http://schemas.microsoft.com/office/drawing/2014/main" id="{8FA4853A-2729-DCB7-BB81-B0C74137F968}"/>
                </a:ext>
              </a:extLst>
            </p:cNvPr>
            <p:cNvGrpSpPr>
              <a:grpSpLocks/>
            </p:cNvGrpSpPr>
            <p:nvPr/>
          </p:nvGrpSpPr>
          <p:grpSpPr bwMode="auto">
            <a:xfrm>
              <a:off x="2165" y="800"/>
              <a:ext cx="2762" cy="2584"/>
              <a:chOff x="2165" y="773"/>
              <a:chExt cx="2762" cy="2584"/>
            </a:xfrm>
          </p:grpSpPr>
          <p:grpSp>
            <p:nvGrpSpPr>
              <p:cNvPr id="7182" name="Group 147">
                <a:extLst>
                  <a:ext uri="{FF2B5EF4-FFF2-40B4-BE49-F238E27FC236}">
                    <a16:creationId xmlns:a16="http://schemas.microsoft.com/office/drawing/2014/main" id="{D972A833-CE91-89E7-6C56-2405D2F5E601}"/>
                  </a:ext>
                </a:extLst>
              </p:cNvPr>
              <p:cNvGrpSpPr>
                <a:grpSpLocks/>
              </p:cNvGrpSpPr>
              <p:nvPr/>
            </p:nvGrpSpPr>
            <p:grpSpPr bwMode="auto">
              <a:xfrm>
                <a:off x="2165" y="773"/>
                <a:ext cx="302" cy="2278"/>
                <a:chOff x="2165" y="773"/>
                <a:chExt cx="302" cy="2278"/>
              </a:xfrm>
            </p:grpSpPr>
            <p:sp>
              <p:nvSpPr>
                <p:cNvPr id="7205" name="Line 148">
                  <a:extLst>
                    <a:ext uri="{FF2B5EF4-FFF2-40B4-BE49-F238E27FC236}">
                      <a16:creationId xmlns:a16="http://schemas.microsoft.com/office/drawing/2014/main" id="{9CA02604-0E28-EC5B-7EA0-52591E69FBF6}"/>
                    </a:ext>
                  </a:extLst>
                </p:cNvPr>
                <p:cNvSpPr>
                  <a:spLocks noChangeShapeType="1"/>
                </p:cNvSpPr>
                <p:nvPr/>
              </p:nvSpPr>
              <p:spPr bwMode="auto">
                <a:xfrm rot="5400000">
                  <a:off x="2440" y="1752"/>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6" name="Line 149">
                  <a:extLst>
                    <a:ext uri="{FF2B5EF4-FFF2-40B4-BE49-F238E27FC236}">
                      <a16:creationId xmlns:a16="http://schemas.microsoft.com/office/drawing/2014/main" id="{FF217771-355C-6DC4-BD95-93B4B251E4DE}"/>
                    </a:ext>
                  </a:extLst>
                </p:cNvPr>
                <p:cNvSpPr>
                  <a:spLocks noChangeShapeType="1"/>
                </p:cNvSpPr>
                <p:nvPr/>
              </p:nvSpPr>
              <p:spPr bwMode="auto">
                <a:xfrm rot="5400000">
                  <a:off x="2440" y="224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7" name="Line 150">
                  <a:extLst>
                    <a:ext uri="{FF2B5EF4-FFF2-40B4-BE49-F238E27FC236}">
                      <a16:creationId xmlns:a16="http://schemas.microsoft.com/office/drawing/2014/main" id="{EA0994C3-00BA-B6B6-5DA4-3D8654A65A33}"/>
                    </a:ext>
                  </a:extLst>
                </p:cNvPr>
                <p:cNvSpPr>
                  <a:spLocks noChangeShapeType="1"/>
                </p:cNvSpPr>
                <p:nvPr/>
              </p:nvSpPr>
              <p:spPr bwMode="auto">
                <a:xfrm rot="5400000">
                  <a:off x="2440" y="2709"/>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8" name="Line 151">
                  <a:extLst>
                    <a:ext uri="{FF2B5EF4-FFF2-40B4-BE49-F238E27FC236}">
                      <a16:creationId xmlns:a16="http://schemas.microsoft.com/office/drawing/2014/main" id="{98E0836A-0354-D91C-8D82-C4CCC7DCBF91}"/>
                    </a:ext>
                  </a:extLst>
                </p:cNvPr>
                <p:cNvSpPr>
                  <a:spLocks noChangeShapeType="1"/>
                </p:cNvSpPr>
                <p:nvPr/>
              </p:nvSpPr>
              <p:spPr bwMode="auto">
                <a:xfrm rot="5400000">
                  <a:off x="2440" y="80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9" name="Line 152">
                  <a:extLst>
                    <a:ext uri="{FF2B5EF4-FFF2-40B4-BE49-F238E27FC236}">
                      <a16:creationId xmlns:a16="http://schemas.microsoft.com/office/drawing/2014/main" id="{EF92E9F7-4AF8-E4B4-F928-81ABD9143BE5}"/>
                    </a:ext>
                  </a:extLst>
                </p:cNvPr>
                <p:cNvSpPr>
                  <a:spLocks noChangeShapeType="1"/>
                </p:cNvSpPr>
                <p:nvPr/>
              </p:nvSpPr>
              <p:spPr bwMode="auto">
                <a:xfrm rot="5400000">
                  <a:off x="2440" y="1272"/>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0" name="Text Box 153">
                  <a:extLst>
                    <a:ext uri="{FF2B5EF4-FFF2-40B4-BE49-F238E27FC236}">
                      <a16:creationId xmlns:a16="http://schemas.microsoft.com/office/drawing/2014/main" id="{1A972051-CAF2-BC81-15BA-558AC5E1FF35}"/>
                    </a:ext>
                  </a:extLst>
                </p:cNvPr>
                <p:cNvSpPr txBox="1">
                  <a:spLocks noChangeArrowheads="1"/>
                </p:cNvSpPr>
                <p:nvPr/>
              </p:nvSpPr>
              <p:spPr bwMode="auto">
                <a:xfrm>
                  <a:off x="2213" y="2212"/>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8.00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11" name="Text Box 154">
                  <a:extLst>
                    <a:ext uri="{FF2B5EF4-FFF2-40B4-BE49-F238E27FC236}">
                      <a16:creationId xmlns:a16="http://schemas.microsoft.com/office/drawing/2014/main" id="{D6814531-BAA6-B426-8E8D-86B52D337319}"/>
                    </a:ext>
                  </a:extLst>
                </p:cNvPr>
                <p:cNvSpPr txBox="1">
                  <a:spLocks noChangeArrowheads="1"/>
                </p:cNvSpPr>
                <p:nvPr/>
              </p:nvSpPr>
              <p:spPr bwMode="auto">
                <a:xfrm>
                  <a:off x="2213" y="2675"/>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4.00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12" name="Text Box 155">
                  <a:extLst>
                    <a:ext uri="{FF2B5EF4-FFF2-40B4-BE49-F238E27FC236}">
                      <a16:creationId xmlns:a16="http://schemas.microsoft.com/office/drawing/2014/main" id="{16FCDFA5-2F6E-E239-800C-E703A1A748E5}"/>
                    </a:ext>
                  </a:extLst>
                </p:cNvPr>
                <p:cNvSpPr txBox="1">
                  <a:spLocks noChangeArrowheads="1"/>
                </p:cNvSpPr>
                <p:nvPr/>
              </p:nvSpPr>
              <p:spPr bwMode="auto">
                <a:xfrm>
                  <a:off x="2165" y="773"/>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20.00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13" name="Text Box 156">
                  <a:extLst>
                    <a:ext uri="{FF2B5EF4-FFF2-40B4-BE49-F238E27FC236}">
                      <a16:creationId xmlns:a16="http://schemas.microsoft.com/office/drawing/2014/main" id="{F1BDC9EF-3052-F0AC-71B6-44FA403B0129}"/>
                    </a:ext>
                  </a:extLst>
                </p:cNvPr>
                <p:cNvSpPr txBox="1">
                  <a:spLocks noChangeArrowheads="1"/>
                </p:cNvSpPr>
                <p:nvPr/>
              </p:nvSpPr>
              <p:spPr bwMode="auto">
                <a:xfrm>
                  <a:off x="2165" y="1240"/>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16.00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14" name="Text Box 157">
                  <a:extLst>
                    <a:ext uri="{FF2B5EF4-FFF2-40B4-BE49-F238E27FC236}">
                      <a16:creationId xmlns:a16="http://schemas.microsoft.com/office/drawing/2014/main" id="{6744E6B3-F9FB-2BB2-CEE7-500F7A1B47EC}"/>
                    </a:ext>
                  </a:extLst>
                </p:cNvPr>
                <p:cNvSpPr txBox="1">
                  <a:spLocks noChangeArrowheads="1"/>
                </p:cNvSpPr>
                <p:nvPr/>
              </p:nvSpPr>
              <p:spPr bwMode="auto">
                <a:xfrm>
                  <a:off x="2177" y="1657"/>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12.00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15" name="Line 158">
                  <a:extLst>
                    <a:ext uri="{FF2B5EF4-FFF2-40B4-BE49-F238E27FC236}">
                      <a16:creationId xmlns:a16="http://schemas.microsoft.com/office/drawing/2014/main" id="{A0DBD070-D425-2DAC-1972-B9637B217540}"/>
                    </a:ext>
                  </a:extLst>
                </p:cNvPr>
                <p:cNvSpPr>
                  <a:spLocks noChangeShapeType="1"/>
                </p:cNvSpPr>
                <p:nvPr/>
              </p:nvSpPr>
              <p:spPr bwMode="auto">
                <a:xfrm rot="5400000">
                  <a:off x="2440" y="103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6" name="Text Box 159">
                  <a:extLst>
                    <a:ext uri="{FF2B5EF4-FFF2-40B4-BE49-F238E27FC236}">
                      <a16:creationId xmlns:a16="http://schemas.microsoft.com/office/drawing/2014/main" id="{00E1A0B9-9599-6431-48D8-0604A703B736}"/>
                    </a:ext>
                  </a:extLst>
                </p:cNvPr>
                <p:cNvSpPr txBox="1">
                  <a:spLocks noChangeArrowheads="1"/>
                </p:cNvSpPr>
                <p:nvPr/>
              </p:nvSpPr>
              <p:spPr bwMode="auto">
                <a:xfrm>
                  <a:off x="2165" y="1006"/>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18.00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17" name="Line 160">
                  <a:extLst>
                    <a:ext uri="{FF2B5EF4-FFF2-40B4-BE49-F238E27FC236}">
                      <a16:creationId xmlns:a16="http://schemas.microsoft.com/office/drawing/2014/main" id="{E19C7886-98A6-B620-E082-85881335116A}"/>
                    </a:ext>
                  </a:extLst>
                </p:cNvPr>
                <p:cNvSpPr>
                  <a:spLocks noChangeShapeType="1"/>
                </p:cNvSpPr>
                <p:nvPr/>
              </p:nvSpPr>
              <p:spPr bwMode="auto">
                <a:xfrm rot="5400000">
                  <a:off x="2440" y="151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18" name="Text Box 161">
                  <a:extLst>
                    <a:ext uri="{FF2B5EF4-FFF2-40B4-BE49-F238E27FC236}">
                      <a16:creationId xmlns:a16="http://schemas.microsoft.com/office/drawing/2014/main" id="{CE5E069D-99D0-ED76-9A11-DEE4FB6DA831}"/>
                    </a:ext>
                  </a:extLst>
                </p:cNvPr>
                <p:cNvSpPr txBox="1">
                  <a:spLocks noChangeArrowheads="1"/>
                </p:cNvSpPr>
                <p:nvPr/>
              </p:nvSpPr>
              <p:spPr bwMode="auto">
                <a:xfrm>
                  <a:off x="2165" y="1480"/>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14.00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19" name="Line 162">
                  <a:extLst>
                    <a:ext uri="{FF2B5EF4-FFF2-40B4-BE49-F238E27FC236}">
                      <a16:creationId xmlns:a16="http://schemas.microsoft.com/office/drawing/2014/main" id="{21D80CC6-4393-F498-95EA-D6203CDA478F}"/>
                    </a:ext>
                  </a:extLst>
                </p:cNvPr>
                <p:cNvSpPr>
                  <a:spLocks noChangeShapeType="1"/>
                </p:cNvSpPr>
                <p:nvPr/>
              </p:nvSpPr>
              <p:spPr bwMode="auto">
                <a:xfrm rot="5400000">
                  <a:off x="2440" y="199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0" name="Text Box 163">
                  <a:extLst>
                    <a:ext uri="{FF2B5EF4-FFF2-40B4-BE49-F238E27FC236}">
                      <a16:creationId xmlns:a16="http://schemas.microsoft.com/office/drawing/2014/main" id="{7CBB7933-F144-38B0-A95B-C3456BFED221}"/>
                    </a:ext>
                  </a:extLst>
                </p:cNvPr>
                <p:cNvSpPr txBox="1">
                  <a:spLocks noChangeArrowheads="1"/>
                </p:cNvSpPr>
                <p:nvPr/>
              </p:nvSpPr>
              <p:spPr bwMode="auto">
                <a:xfrm>
                  <a:off x="2165" y="1966"/>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10.00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21" name="Line 164">
                  <a:extLst>
                    <a:ext uri="{FF2B5EF4-FFF2-40B4-BE49-F238E27FC236}">
                      <a16:creationId xmlns:a16="http://schemas.microsoft.com/office/drawing/2014/main" id="{829F50A1-58D9-C435-0790-87C06A921AA8}"/>
                    </a:ext>
                  </a:extLst>
                </p:cNvPr>
                <p:cNvSpPr>
                  <a:spLocks noChangeShapeType="1"/>
                </p:cNvSpPr>
                <p:nvPr/>
              </p:nvSpPr>
              <p:spPr bwMode="auto">
                <a:xfrm rot="5400000">
                  <a:off x="2440" y="248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2" name="Text Box 165">
                  <a:extLst>
                    <a:ext uri="{FF2B5EF4-FFF2-40B4-BE49-F238E27FC236}">
                      <a16:creationId xmlns:a16="http://schemas.microsoft.com/office/drawing/2014/main" id="{68F80679-4D07-B60F-EBE3-475D74981A18}"/>
                    </a:ext>
                  </a:extLst>
                </p:cNvPr>
                <p:cNvSpPr txBox="1">
                  <a:spLocks noChangeArrowheads="1"/>
                </p:cNvSpPr>
                <p:nvPr/>
              </p:nvSpPr>
              <p:spPr bwMode="auto">
                <a:xfrm>
                  <a:off x="2213" y="2459"/>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6.00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23" name="Line 166">
                  <a:extLst>
                    <a:ext uri="{FF2B5EF4-FFF2-40B4-BE49-F238E27FC236}">
                      <a16:creationId xmlns:a16="http://schemas.microsoft.com/office/drawing/2014/main" id="{D6C69C52-47A2-EE6A-9E3A-97B240D2F1BA}"/>
                    </a:ext>
                  </a:extLst>
                </p:cNvPr>
                <p:cNvSpPr>
                  <a:spLocks noChangeShapeType="1"/>
                </p:cNvSpPr>
                <p:nvPr/>
              </p:nvSpPr>
              <p:spPr bwMode="auto">
                <a:xfrm rot="5400000">
                  <a:off x="2440" y="2958"/>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24" name="Text Box 167">
                  <a:extLst>
                    <a:ext uri="{FF2B5EF4-FFF2-40B4-BE49-F238E27FC236}">
                      <a16:creationId xmlns:a16="http://schemas.microsoft.com/office/drawing/2014/main" id="{34E5F1ED-F78C-44E7-7833-672A03333E50}"/>
                    </a:ext>
                  </a:extLst>
                </p:cNvPr>
                <p:cNvSpPr txBox="1">
                  <a:spLocks noChangeArrowheads="1"/>
                </p:cNvSpPr>
                <p:nvPr/>
              </p:nvSpPr>
              <p:spPr bwMode="auto">
                <a:xfrm>
                  <a:off x="2213" y="2926"/>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2.00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7183" name="Group 168">
                <a:extLst>
                  <a:ext uri="{FF2B5EF4-FFF2-40B4-BE49-F238E27FC236}">
                    <a16:creationId xmlns:a16="http://schemas.microsoft.com/office/drawing/2014/main" id="{1A86496F-588B-7EDC-5C2E-1B56E2D1098C}"/>
                  </a:ext>
                </a:extLst>
              </p:cNvPr>
              <p:cNvGrpSpPr>
                <a:grpSpLocks/>
              </p:cNvGrpSpPr>
              <p:nvPr/>
            </p:nvGrpSpPr>
            <p:grpSpPr bwMode="auto">
              <a:xfrm>
                <a:off x="2291" y="3159"/>
                <a:ext cx="2636" cy="198"/>
                <a:chOff x="2291" y="3159"/>
                <a:chExt cx="2636" cy="198"/>
              </a:xfrm>
            </p:grpSpPr>
            <p:sp>
              <p:nvSpPr>
                <p:cNvPr id="7184" name="Line 169">
                  <a:extLst>
                    <a:ext uri="{FF2B5EF4-FFF2-40B4-BE49-F238E27FC236}">
                      <a16:creationId xmlns:a16="http://schemas.microsoft.com/office/drawing/2014/main" id="{C1F87FCB-79B7-2912-0C93-A5FC1AE9D245}"/>
                    </a:ext>
                  </a:extLst>
                </p:cNvPr>
                <p:cNvSpPr>
                  <a:spLocks noChangeShapeType="1"/>
                </p:cNvSpPr>
                <p:nvPr/>
              </p:nvSpPr>
              <p:spPr bwMode="auto">
                <a:xfrm>
                  <a:off x="4795"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5" name="Line 170">
                  <a:extLst>
                    <a:ext uri="{FF2B5EF4-FFF2-40B4-BE49-F238E27FC236}">
                      <a16:creationId xmlns:a16="http://schemas.microsoft.com/office/drawing/2014/main" id="{ED264AAC-A7CE-C45E-DE8D-71E3E3ED5E48}"/>
                    </a:ext>
                  </a:extLst>
                </p:cNvPr>
                <p:cNvSpPr>
                  <a:spLocks noChangeShapeType="1"/>
                </p:cNvSpPr>
                <p:nvPr/>
              </p:nvSpPr>
              <p:spPr bwMode="auto">
                <a:xfrm>
                  <a:off x="3838"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6" name="Line 171">
                  <a:extLst>
                    <a:ext uri="{FF2B5EF4-FFF2-40B4-BE49-F238E27FC236}">
                      <a16:creationId xmlns:a16="http://schemas.microsoft.com/office/drawing/2014/main" id="{551AEDAB-C492-83E4-5748-04E1A4B1EF7D}"/>
                    </a:ext>
                  </a:extLst>
                </p:cNvPr>
                <p:cNvSpPr>
                  <a:spLocks noChangeShapeType="1"/>
                </p:cNvSpPr>
                <p:nvPr/>
              </p:nvSpPr>
              <p:spPr bwMode="auto">
                <a:xfrm>
                  <a:off x="3349"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7" name="Line 172">
                  <a:extLst>
                    <a:ext uri="{FF2B5EF4-FFF2-40B4-BE49-F238E27FC236}">
                      <a16:creationId xmlns:a16="http://schemas.microsoft.com/office/drawing/2014/main" id="{C1CCA39D-5767-13FF-05B7-9301C4071B71}"/>
                    </a:ext>
                  </a:extLst>
                </p:cNvPr>
                <p:cNvSpPr>
                  <a:spLocks noChangeShapeType="1"/>
                </p:cNvSpPr>
                <p:nvPr/>
              </p:nvSpPr>
              <p:spPr bwMode="auto">
                <a:xfrm>
                  <a:off x="2881"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8" name="Line 173">
                  <a:extLst>
                    <a:ext uri="{FF2B5EF4-FFF2-40B4-BE49-F238E27FC236}">
                      <a16:creationId xmlns:a16="http://schemas.microsoft.com/office/drawing/2014/main" id="{312A8D93-7BA2-FA4D-BB11-492AC6380D0D}"/>
                    </a:ext>
                  </a:extLst>
                </p:cNvPr>
                <p:cNvSpPr>
                  <a:spLocks noChangeShapeType="1"/>
                </p:cNvSpPr>
                <p:nvPr/>
              </p:nvSpPr>
              <p:spPr bwMode="auto">
                <a:xfrm>
                  <a:off x="4318"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9" name="Text Box 174">
                  <a:extLst>
                    <a:ext uri="{FF2B5EF4-FFF2-40B4-BE49-F238E27FC236}">
                      <a16:creationId xmlns:a16="http://schemas.microsoft.com/office/drawing/2014/main" id="{F44122C3-E1C3-7113-4289-C5A797BBFB22}"/>
                    </a:ext>
                  </a:extLst>
                </p:cNvPr>
                <p:cNvSpPr txBox="1">
                  <a:spLocks noChangeArrowheads="1"/>
                </p:cNvSpPr>
                <p:nvPr/>
              </p:nvSpPr>
              <p:spPr bwMode="auto">
                <a:xfrm>
                  <a:off x="2291" y="3159"/>
                  <a:ext cx="146"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0</a:t>
                  </a:r>
                  <a:endParaRPr kumimoji="1" lang="en-US" altLang="zh-CN" sz="1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0" name="Text Box 175">
                  <a:extLst>
                    <a:ext uri="{FF2B5EF4-FFF2-40B4-BE49-F238E27FC236}">
                      <a16:creationId xmlns:a16="http://schemas.microsoft.com/office/drawing/2014/main" id="{DCE2AB34-DAE9-0334-5014-310BF50C9D5F}"/>
                    </a:ext>
                  </a:extLst>
                </p:cNvPr>
                <p:cNvSpPr txBox="1">
                  <a:spLocks noChangeArrowheads="1"/>
                </p:cNvSpPr>
                <p:nvPr/>
              </p:nvSpPr>
              <p:spPr bwMode="auto">
                <a:xfrm>
                  <a:off x="2807" y="3232"/>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2.00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1" name="Text Box 176">
                  <a:extLst>
                    <a:ext uri="{FF2B5EF4-FFF2-40B4-BE49-F238E27FC236}">
                      <a16:creationId xmlns:a16="http://schemas.microsoft.com/office/drawing/2014/main" id="{1384821F-B882-BEB8-50CE-5A7EE0C298AB}"/>
                    </a:ext>
                  </a:extLst>
                </p:cNvPr>
                <p:cNvSpPr txBox="1">
                  <a:spLocks noChangeArrowheads="1"/>
                </p:cNvSpPr>
                <p:nvPr/>
              </p:nvSpPr>
              <p:spPr bwMode="auto">
                <a:xfrm>
                  <a:off x="3281" y="3232"/>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4.00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2" name="Text Box 177">
                  <a:extLst>
                    <a:ext uri="{FF2B5EF4-FFF2-40B4-BE49-F238E27FC236}">
                      <a16:creationId xmlns:a16="http://schemas.microsoft.com/office/drawing/2014/main" id="{9722EF26-FA8E-9BF7-0C27-3D1153C36996}"/>
                    </a:ext>
                  </a:extLst>
                </p:cNvPr>
                <p:cNvSpPr txBox="1">
                  <a:spLocks noChangeArrowheads="1"/>
                </p:cNvSpPr>
                <p:nvPr/>
              </p:nvSpPr>
              <p:spPr bwMode="auto">
                <a:xfrm>
                  <a:off x="3720" y="3232"/>
                  <a:ext cx="2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6.00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3" name="Text Box 178">
                  <a:extLst>
                    <a:ext uri="{FF2B5EF4-FFF2-40B4-BE49-F238E27FC236}">
                      <a16:creationId xmlns:a16="http://schemas.microsoft.com/office/drawing/2014/main" id="{D1437E1F-800C-58F5-D400-619130124D30}"/>
                    </a:ext>
                  </a:extLst>
                </p:cNvPr>
                <p:cNvSpPr txBox="1">
                  <a:spLocks noChangeArrowheads="1"/>
                </p:cNvSpPr>
                <p:nvPr/>
              </p:nvSpPr>
              <p:spPr bwMode="auto">
                <a:xfrm>
                  <a:off x="4187" y="3232"/>
                  <a:ext cx="24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8.00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4" name="Text Box 179">
                  <a:extLst>
                    <a:ext uri="{FF2B5EF4-FFF2-40B4-BE49-F238E27FC236}">
                      <a16:creationId xmlns:a16="http://schemas.microsoft.com/office/drawing/2014/main" id="{D32973B0-D89C-6151-6D97-51F6008A01C4}"/>
                    </a:ext>
                  </a:extLst>
                </p:cNvPr>
                <p:cNvSpPr txBox="1">
                  <a:spLocks noChangeArrowheads="1"/>
                </p:cNvSpPr>
                <p:nvPr/>
              </p:nvSpPr>
              <p:spPr bwMode="auto">
                <a:xfrm>
                  <a:off x="4673" y="3232"/>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10.00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5" name="Text Box 180">
                  <a:extLst>
                    <a:ext uri="{FF2B5EF4-FFF2-40B4-BE49-F238E27FC236}">
                      <a16:creationId xmlns:a16="http://schemas.microsoft.com/office/drawing/2014/main" id="{F687EBD5-DB95-614D-45EA-B3FCA2B5A60D}"/>
                    </a:ext>
                  </a:extLst>
                </p:cNvPr>
                <p:cNvSpPr txBox="1">
                  <a:spLocks noChangeArrowheads="1"/>
                </p:cNvSpPr>
                <p:nvPr/>
              </p:nvSpPr>
              <p:spPr bwMode="auto">
                <a:xfrm>
                  <a:off x="2556" y="3232"/>
                  <a:ext cx="20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6" name="Text Box 181">
                  <a:extLst>
                    <a:ext uri="{FF2B5EF4-FFF2-40B4-BE49-F238E27FC236}">
                      <a16:creationId xmlns:a16="http://schemas.microsoft.com/office/drawing/2014/main" id="{8D93E98C-DF21-4ECE-B2E4-DEC16681E50F}"/>
                    </a:ext>
                  </a:extLst>
                </p:cNvPr>
                <p:cNvSpPr txBox="1">
                  <a:spLocks noChangeArrowheads="1"/>
                </p:cNvSpPr>
                <p:nvPr/>
              </p:nvSpPr>
              <p:spPr bwMode="auto">
                <a:xfrm>
                  <a:off x="3029" y="3232"/>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3.00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7" name="Text Box 182">
                  <a:extLst>
                    <a:ext uri="{FF2B5EF4-FFF2-40B4-BE49-F238E27FC236}">
                      <a16:creationId xmlns:a16="http://schemas.microsoft.com/office/drawing/2014/main" id="{9878C810-3184-CED7-8E51-5B48424B6CC2}"/>
                    </a:ext>
                  </a:extLst>
                </p:cNvPr>
                <p:cNvSpPr txBox="1">
                  <a:spLocks noChangeArrowheads="1"/>
                </p:cNvSpPr>
                <p:nvPr/>
              </p:nvSpPr>
              <p:spPr bwMode="auto">
                <a:xfrm>
                  <a:off x="3467" y="3232"/>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5.00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8" name="Text Box 183">
                  <a:extLst>
                    <a:ext uri="{FF2B5EF4-FFF2-40B4-BE49-F238E27FC236}">
                      <a16:creationId xmlns:a16="http://schemas.microsoft.com/office/drawing/2014/main" id="{C60F674A-603F-87CF-2936-FEEF2DE5324B}"/>
                    </a:ext>
                  </a:extLst>
                </p:cNvPr>
                <p:cNvSpPr txBox="1">
                  <a:spLocks noChangeArrowheads="1"/>
                </p:cNvSpPr>
                <p:nvPr/>
              </p:nvSpPr>
              <p:spPr bwMode="auto">
                <a:xfrm>
                  <a:off x="3935" y="3232"/>
                  <a:ext cx="24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7.00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199" name="Text Box 184">
                  <a:extLst>
                    <a:ext uri="{FF2B5EF4-FFF2-40B4-BE49-F238E27FC236}">
                      <a16:creationId xmlns:a16="http://schemas.microsoft.com/office/drawing/2014/main" id="{0DC39046-7FB0-6657-2024-69C3A40CF2F0}"/>
                    </a:ext>
                  </a:extLst>
                </p:cNvPr>
                <p:cNvSpPr txBox="1">
                  <a:spLocks noChangeArrowheads="1"/>
                </p:cNvSpPr>
                <p:nvPr/>
              </p:nvSpPr>
              <p:spPr bwMode="auto">
                <a:xfrm>
                  <a:off x="4421" y="3232"/>
                  <a:ext cx="25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2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9.00</a:t>
                  </a:r>
                  <a:endParaRPr kumimoji="1" lang="en-US" altLang="zh-CN" sz="2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200" name="Line 185">
                  <a:extLst>
                    <a:ext uri="{FF2B5EF4-FFF2-40B4-BE49-F238E27FC236}">
                      <a16:creationId xmlns:a16="http://schemas.microsoft.com/office/drawing/2014/main" id="{93E46298-9474-3FF5-397D-231CF481A0B1}"/>
                    </a:ext>
                  </a:extLst>
                </p:cNvPr>
                <p:cNvSpPr>
                  <a:spLocks noChangeShapeType="1"/>
                </p:cNvSpPr>
                <p:nvPr/>
              </p:nvSpPr>
              <p:spPr bwMode="auto">
                <a:xfrm>
                  <a:off x="4549"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1" name="Line 186">
                  <a:extLst>
                    <a:ext uri="{FF2B5EF4-FFF2-40B4-BE49-F238E27FC236}">
                      <a16:creationId xmlns:a16="http://schemas.microsoft.com/office/drawing/2014/main" id="{C2C058E6-9508-FD2F-93ED-23F820231193}"/>
                    </a:ext>
                  </a:extLst>
                </p:cNvPr>
                <p:cNvSpPr>
                  <a:spLocks noChangeShapeType="1"/>
                </p:cNvSpPr>
                <p:nvPr/>
              </p:nvSpPr>
              <p:spPr bwMode="auto">
                <a:xfrm>
                  <a:off x="3604"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2" name="Line 187">
                  <a:extLst>
                    <a:ext uri="{FF2B5EF4-FFF2-40B4-BE49-F238E27FC236}">
                      <a16:creationId xmlns:a16="http://schemas.microsoft.com/office/drawing/2014/main" id="{F73B53D3-0FC5-BFBC-8EA3-38258A5FBAF4}"/>
                    </a:ext>
                  </a:extLst>
                </p:cNvPr>
                <p:cNvSpPr>
                  <a:spLocks noChangeShapeType="1"/>
                </p:cNvSpPr>
                <p:nvPr/>
              </p:nvSpPr>
              <p:spPr bwMode="auto">
                <a:xfrm>
                  <a:off x="3115"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3" name="Line 188">
                  <a:extLst>
                    <a:ext uri="{FF2B5EF4-FFF2-40B4-BE49-F238E27FC236}">
                      <a16:creationId xmlns:a16="http://schemas.microsoft.com/office/drawing/2014/main" id="{8004428A-C19B-CF55-F97B-8CFC5E870BE7}"/>
                    </a:ext>
                  </a:extLst>
                </p:cNvPr>
                <p:cNvSpPr>
                  <a:spLocks noChangeShapeType="1"/>
                </p:cNvSpPr>
                <p:nvPr/>
              </p:nvSpPr>
              <p:spPr bwMode="auto">
                <a:xfrm>
                  <a:off x="2641" y="3171"/>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204" name="Line 189">
                  <a:extLst>
                    <a:ext uri="{FF2B5EF4-FFF2-40B4-BE49-F238E27FC236}">
                      <a16:creationId xmlns:a16="http://schemas.microsoft.com/office/drawing/2014/main" id="{00BC9411-AF6E-4D30-A49C-B14912BF1447}"/>
                    </a:ext>
                  </a:extLst>
                </p:cNvPr>
                <p:cNvSpPr>
                  <a:spLocks noChangeShapeType="1"/>
                </p:cNvSpPr>
                <p:nvPr/>
              </p:nvSpPr>
              <p:spPr bwMode="auto">
                <a:xfrm>
                  <a:off x="4072" y="3174"/>
                  <a:ext cx="0"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grpSp>
          <p:nvGrpSpPr>
            <p:cNvPr id="14" name="Group 190">
              <a:extLst>
                <a:ext uri="{FF2B5EF4-FFF2-40B4-BE49-F238E27FC236}">
                  <a16:creationId xmlns:a16="http://schemas.microsoft.com/office/drawing/2014/main" id="{65BE00B5-CE27-350E-D464-80427CA936EA}"/>
                </a:ext>
              </a:extLst>
            </p:cNvPr>
            <p:cNvGrpSpPr>
              <a:grpSpLocks/>
            </p:cNvGrpSpPr>
            <p:nvPr/>
          </p:nvGrpSpPr>
          <p:grpSpPr bwMode="auto">
            <a:xfrm>
              <a:off x="4182" y="831"/>
              <a:ext cx="34" cy="34"/>
              <a:chOff x="1392" y="2352"/>
              <a:chExt cx="96" cy="96"/>
            </a:xfrm>
          </p:grpSpPr>
          <p:sp>
            <p:nvSpPr>
              <p:cNvPr id="7180" name="Line 191">
                <a:extLst>
                  <a:ext uri="{FF2B5EF4-FFF2-40B4-BE49-F238E27FC236}">
                    <a16:creationId xmlns:a16="http://schemas.microsoft.com/office/drawing/2014/main" id="{3EE74EDA-6254-3B32-9845-704E47948F47}"/>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81" name="Line 192">
                <a:extLst>
                  <a:ext uri="{FF2B5EF4-FFF2-40B4-BE49-F238E27FC236}">
                    <a16:creationId xmlns:a16="http://schemas.microsoft.com/office/drawing/2014/main" id="{152B9C0D-BE6B-2813-6738-84DD8BA64F46}"/>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15" name="Group 193">
              <a:extLst>
                <a:ext uri="{FF2B5EF4-FFF2-40B4-BE49-F238E27FC236}">
                  <a16:creationId xmlns:a16="http://schemas.microsoft.com/office/drawing/2014/main" id="{7015CE74-DE4A-C16F-53B6-135FE8BA8AFC}"/>
                </a:ext>
              </a:extLst>
            </p:cNvPr>
            <p:cNvGrpSpPr>
              <a:grpSpLocks/>
            </p:cNvGrpSpPr>
            <p:nvPr/>
          </p:nvGrpSpPr>
          <p:grpSpPr bwMode="auto">
            <a:xfrm>
              <a:off x="3996" y="1068"/>
              <a:ext cx="34" cy="34"/>
              <a:chOff x="1392" y="2352"/>
              <a:chExt cx="96" cy="96"/>
            </a:xfrm>
          </p:grpSpPr>
          <p:sp>
            <p:nvSpPr>
              <p:cNvPr id="7178" name="Line 194">
                <a:extLst>
                  <a:ext uri="{FF2B5EF4-FFF2-40B4-BE49-F238E27FC236}">
                    <a16:creationId xmlns:a16="http://schemas.microsoft.com/office/drawing/2014/main" id="{B36D1C40-F93D-2750-CB88-425B309C8E16}"/>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9" name="Line 195">
                <a:extLst>
                  <a:ext uri="{FF2B5EF4-FFF2-40B4-BE49-F238E27FC236}">
                    <a16:creationId xmlns:a16="http://schemas.microsoft.com/office/drawing/2014/main" id="{1D4488E8-4C11-B15A-EE1F-38C9D518EEB5}"/>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16" name="Group 196">
              <a:extLst>
                <a:ext uri="{FF2B5EF4-FFF2-40B4-BE49-F238E27FC236}">
                  <a16:creationId xmlns:a16="http://schemas.microsoft.com/office/drawing/2014/main" id="{D9B47E13-46E3-2AE3-ABA9-A9DEFE3B5043}"/>
                </a:ext>
              </a:extLst>
            </p:cNvPr>
            <p:cNvGrpSpPr>
              <a:grpSpLocks/>
            </p:cNvGrpSpPr>
            <p:nvPr/>
          </p:nvGrpSpPr>
          <p:grpSpPr bwMode="auto">
            <a:xfrm>
              <a:off x="3810" y="1323"/>
              <a:ext cx="34" cy="34"/>
              <a:chOff x="1392" y="2352"/>
              <a:chExt cx="96" cy="96"/>
            </a:xfrm>
          </p:grpSpPr>
          <p:sp>
            <p:nvSpPr>
              <p:cNvPr id="7176" name="Line 197">
                <a:extLst>
                  <a:ext uri="{FF2B5EF4-FFF2-40B4-BE49-F238E27FC236}">
                    <a16:creationId xmlns:a16="http://schemas.microsoft.com/office/drawing/2014/main" id="{8401E983-52F7-4B2A-887F-9B7F74547C89}"/>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7" name="Line 198">
                <a:extLst>
                  <a:ext uri="{FF2B5EF4-FFF2-40B4-BE49-F238E27FC236}">
                    <a16:creationId xmlns:a16="http://schemas.microsoft.com/office/drawing/2014/main" id="{D4C625FD-2584-913E-1AC1-7290B13915EB}"/>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17" name="Group 199">
              <a:extLst>
                <a:ext uri="{FF2B5EF4-FFF2-40B4-BE49-F238E27FC236}">
                  <a16:creationId xmlns:a16="http://schemas.microsoft.com/office/drawing/2014/main" id="{A4E48A86-0383-CD91-4665-E5DF622CDE08}"/>
                </a:ext>
              </a:extLst>
            </p:cNvPr>
            <p:cNvGrpSpPr>
              <a:grpSpLocks/>
            </p:cNvGrpSpPr>
            <p:nvPr/>
          </p:nvGrpSpPr>
          <p:grpSpPr bwMode="auto">
            <a:xfrm>
              <a:off x="3643" y="1551"/>
              <a:ext cx="34" cy="34"/>
              <a:chOff x="1392" y="2352"/>
              <a:chExt cx="96" cy="96"/>
            </a:xfrm>
          </p:grpSpPr>
          <p:sp>
            <p:nvSpPr>
              <p:cNvPr id="7173" name="Line 200">
                <a:extLst>
                  <a:ext uri="{FF2B5EF4-FFF2-40B4-BE49-F238E27FC236}">
                    <a16:creationId xmlns:a16="http://schemas.microsoft.com/office/drawing/2014/main" id="{EC294FC6-684B-8605-02CB-DFF52739BCA9}"/>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4" name="Line 201">
                <a:extLst>
                  <a:ext uri="{FF2B5EF4-FFF2-40B4-BE49-F238E27FC236}">
                    <a16:creationId xmlns:a16="http://schemas.microsoft.com/office/drawing/2014/main" id="{81CE4E81-8345-0A98-765E-1389E957105D}"/>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18" name="Group 202">
              <a:extLst>
                <a:ext uri="{FF2B5EF4-FFF2-40B4-BE49-F238E27FC236}">
                  <a16:creationId xmlns:a16="http://schemas.microsoft.com/office/drawing/2014/main" id="{F143E618-BBBE-8734-D506-3CBD8111F4EB}"/>
                </a:ext>
              </a:extLst>
            </p:cNvPr>
            <p:cNvGrpSpPr>
              <a:grpSpLocks/>
            </p:cNvGrpSpPr>
            <p:nvPr/>
          </p:nvGrpSpPr>
          <p:grpSpPr bwMode="auto">
            <a:xfrm>
              <a:off x="3458" y="1788"/>
              <a:ext cx="34" cy="34"/>
              <a:chOff x="1392" y="2352"/>
              <a:chExt cx="96" cy="96"/>
            </a:xfrm>
          </p:grpSpPr>
          <p:sp>
            <p:nvSpPr>
              <p:cNvPr id="7171" name="Line 203">
                <a:extLst>
                  <a:ext uri="{FF2B5EF4-FFF2-40B4-BE49-F238E27FC236}">
                    <a16:creationId xmlns:a16="http://schemas.microsoft.com/office/drawing/2014/main" id="{194CC286-B70E-DBB6-670D-D06019DA51BF}"/>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2" name="Line 204">
                <a:extLst>
                  <a:ext uri="{FF2B5EF4-FFF2-40B4-BE49-F238E27FC236}">
                    <a16:creationId xmlns:a16="http://schemas.microsoft.com/office/drawing/2014/main" id="{3FA9A999-C126-DBB0-EA6E-9D53CD66F303}"/>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19" name="Group 205">
              <a:extLst>
                <a:ext uri="{FF2B5EF4-FFF2-40B4-BE49-F238E27FC236}">
                  <a16:creationId xmlns:a16="http://schemas.microsoft.com/office/drawing/2014/main" id="{82011B01-AEBE-3A45-FE0D-A048AA135D88}"/>
                </a:ext>
              </a:extLst>
            </p:cNvPr>
            <p:cNvGrpSpPr>
              <a:grpSpLocks/>
            </p:cNvGrpSpPr>
            <p:nvPr/>
          </p:nvGrpSpPr>
          <p:grpSpPr bwMode="auto">
            <a:xfrm>
              <a:off x="3259" y="2054"/>
              <a:ext cx="34" cy="34"/>
              <a:chOff x="1392" y="2352"/>
              <a:chExt cx="96" cy="96"/>
            </a:xfrm>
          </p:grpSpPr>
          <p:sp>
            <p:nvSpPr>
              <p:cNvPr id="7169" name="Line 206">
                <a:extLst>
                  <a:ext uri="{FF2B5EF4-FFF2-40B4-BE49-F238E27FC236}">
                    <a16:creationId xmlns:a16="http://schemas.microsoft.com/office/drawing/2014/main" id="{83FF9166-CDF4-5C38-2E02-8608D39C65C4}"/>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70" name="Line 207">
                <a:extLst>
                  <a:ext uri="{FF2B5EF4-FFF2-40B4-BE49-F238E27FC236}">
                    <a16:creationId xmlns:a16="http://schemas.microsoft.com/office/drawing/2014/main" id="{CDB680A9-8A8C-ADBE-D899-D353C9F3A319}"/>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20" name="Group 208">
              <a:extLst>
                <a:ext uri="{FF2B5EF4-FFF2-40B4-BE49-F238E27FC236}">
                  <a16:creationId xmlns:a16="http://schemas.microsoft.com/office/drawing/2014/main" id="{9445C621-C7C1-B3F6-7ABE-2AB3A3C752BF}"/>
                </a:ext>
              </a:extLst>
            </p:cNvPr>
            <p:cNvGrpSpPr>
              <a:grpSpLocks/>
            </p:cNvGrpSpPr>
            <p:nvPr/>
          </p:nvGrpSpPr>
          <p:grpSpPr bwMode="auto">
            <a:xfrm>
              <a:off x="3120" y="2249"/>
              <a:ext cx="34" cy="34"/>
              <a:chOff x="1392" y="2352"/>
              <a:chExt cx="96" cy="96"/>
            </a:xfrm>
          </p:grpSpPr>
          <p:sp>
            <p:nvSpPr>
              <p:cNvPr id="31" name="Line 209">
                <a:extLst>
                  <a:ext uri="{FF2B5EF4-FFF2-40B4-BE49-F238E27FC236}">
                    <a16:creationId xmlns:a16="http://schemas.microsoft.com/office/drawing/2014/main" id="{68EB3B08-F747-C760-D9AF-DF07EFF4344F}"/>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7168" name="Line 210">
                <a:extLst>
                  <a:ext uri="{FF2B5EF4-FFF2-40B4-BE49-F238E27FC236}">
                    <a16:creationId xmlns:a16="http://schemas.microsoft.com/office/drawing/2014/main" id="{DA43066F-3136-8196-5F08-F7699EB92F94}"/>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21" name="Group 211">
              <a:extLst>
                <a:ext uri="{FF2B5EF4-FFF2-40B4-BE49-F238E27FC236}">
                  <a16:creationId xmlns:a16="http://schemas.microsoft.com/office/drawing/2014/main" id="{DB4FF277-B8F3-60D2-5ED7-F641010C1501}"/>
                </a:ext>
              </a:extLst>
            </p:cNvPr>
            <p:cNvGrpSpPr>
              <a:grpSpLocks/>
            </p:cNvGrpSpPr>
            <p:nvPr/>
          </p:nvGrpSpPr>
          <p:grpSpPr bwMode="auto">
            <a:xfrm>
              <a:off x="2934" y="2493"/>
              <a:ext cx="34" cy="34"/>
              <a:chOff x="1392" y="2352"/>
              <a:chExt cx="96" cy="96"/>
            </a:xfrm>
          </p:grpSpPr>
          <p:sp>
            <p:nvSpPr>
              <p:cNvPr id="29" name="Line 212">
                <a:extLst>
                  <a:ext uri="{FF2B5EF4-FFF2-40B4-BE49-F238E27FC236}">
                    <a16:creationId xmlns:a16="http://schemas.microsoft.com/office/drawing/2014/main" id="{7FDD0EF8-45E8-A14A-08EF-FE91C5F35FAC}"/>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30" name="Line 213">
                <a:extLst>
                  <a:ext uri="{FF2B5EF4-FFF2-40B4-BE49-F238E27FC236}">
                    <a16:creationId xmlns:a16="http://schemas.microsoft.com/office/drawing/2014/main" id="{8A219020-9AB1-A5C9-845E-DACFF1628170}"/>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22" name="Group 214">
              <a:extLst>
                <a:ext uri="{FF2B5EF4-FFF2-40B4-BE49-F238E27FC236}">
                  <a16:creationId xmlns:a16="http://schemas.microsoft.com/office/drawing/2014/main" id="{DC2631BE-D97D-C34F-6B98-681EE35F3FB7}"/>
                </a:ext>
              </a:extLst>
            </p:cNvPr>
            <p:cNvGrpSpPr>
              <a:grpSpLocks/>
            </p:cNvGrpSpPr>
            <p:nvPr/>
          </p:nvGrpSpPr>
          <p:grpSpPr bwMode="auto">
            <a:xfrm>
              <a:off x="2743" y="2739"/>
              <a:ext cx="34" cy="34"/>
              <a:chOff x="1392" y="2352"/>
              <a:chExt cx="96" cy="96"/>
            </a:xfrm>
          </p:grpSpPr>
          <p:sp>
            <p:nvSpPr>
              <p:cNvPr id="27" name="Line 215">
                <a:extLst>
                  <a:ext uri="{FF2B5EF4-FFF2-40B4-BE49-F238E27FC236}">
                    <a16:creationId xmlns:a16="http://schemas.microsoft.com/office/drawing/2014/main" id="{9E69CD88-C698-0555-D04F-4884BAFE7474}"/>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8" name="Line 216">
                <a:extLst>
                  <a:ext uri="{FF2B5EF4-FFF2-40B4-BE49-F238E27FC236}">
                    <a16:creationId xmlns:a16="http://schemas.microsoft.com/office/drawing/2014/main" id="{5F68F214-D0AD-D859-E349-2B7DF2A47F5D}"/>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grpSp>
          <p:nvGrpSpPr>
            <p:cNvPr id="23" name="Group 217">
              <a:extLst>
                <a:ext uri="{FF2B5EF4-FFF2-40B4-BE49-F238E27FC236}">
                  <a16:creationId xmlns:a16="http://schemas.microsoft.com/office/drawing/2014/main" id="{CDE64E34-797A-0475-D566-3BCCF39F7216}"/>
                </a:ext>
              </a:extLst>
            </p:cNvPr>
            <p:cNvGrpSpPr>
              <a:grpSpLocks/>
            </p:cNvGrpSpPr>
            <p:nvPr/>
          </p:nvGrpSpPr>
          <p:grpSpPr bwMode="auto">
            <a:xfrm>
              <a:off x="2556" y="2987"/>
              <a:ext cx="34" cy="34"/>
              <a:chOff x="1392" y="2352"/>
              <a:chExt cx="96" cy="96"/>
            </a:xfrm>
          </p:grpSpPr>
          <p:sp>
            <p:nvSpPr>
              <p:cNvPr id="25" name="Line 218">
                <a:extLst>
                  <a:ext uri="{FF2B5EF4-FFF2-40B4-BE49-F238E27FC236}">
                    <a16:creationId xmlns:a16="http://schemas.microsoft.com/office/drawing/2014/main" id="{6B0A41FD-D0EB-CAAA-09DF-9942F62BFCC9}"/>
                  </a:ext>
                </a:extLst>
              </p:cNvPr>
              <p:cNvSpPr>
                <a:spLocks noChangeShapeType="1"/>
              </p:cNvSpPr>
              <p:nvPr/>
            </p:nvSpPr>
            <p:spPr bwMode="auto">
              <a:xfrm>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
            <p:nvSpPr>
              <p:cNvPr id="26" name="Line 219">
                <a:extLst>
                  <a:ext uri="{FF2B5EF4-FFF2-40B4-BE49-F238E27FC236}">
                    <a16:creationId xmlns:a16="http://schemas.microsoft.com/office/drawing/2014/main" id="{9F04ABD0-ADB1-56CE-1915-79D0A38DB74F}"/>
                  </a:ext>
                </a:extLst>
              </p:cNvPr>
              <p:cNvSpPr>
                <a:spLocks noChangeShapeType="1"/>
              </p:cNvSpPr>
              <p:nvPr/>
            </p:nvSpPr>
            <p:spPr bwMode="auto">
              <a:xfrm rot="5400000">
                <a:off x="1440" y="235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sp>
          <p:nvSpPr>
            <p:cNvPr id="24" name="Line 220">
              <a:extLst>
                <a:ext uri="{FF2B5EF4-FFF2-40B4-BE49-F238E27FC236}">
                  <a16:creationId xmlns:a16="http://schemas.microsoft.com/office/drawing/2014/main" id="{1162E8CB-7D45-5001-A90F-AB3A066FF2D1}"/>
                </a:ext>
              </a:extLst>
            </p:cNvPr>
            <p:cNvSpPr>
              <a:spLocks noChangeShapeType="1"/>
            </p:cNvSpPr>
            <p:nvPr/>
          </p:nvSpPr>
          <p:spPr bwMode="auto">
            <a:xfrm flipH="1">
              <a:off x="2412" y="734"/>
              <a:ext cx="1858" cy="251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grpSp>
      <p:sp>
        <p:nvSpPr>
          <p:cNvPr id="7363" name="Text Box 221">
            <a:extLst>
              <a:ext uri="{FF2B5EF4-FFF2-40B4-BE49-F238E27FC236}">
                <a16:creationId xmlns:a16="http://schemas.microsoft.com/office/drawing/2014/main" id="{6A347952-6342-FB46-B5F0-08CFE4D3827D}"/>
              </a:ext>
            </a:extLst>
          </p:cNvPr>
          <p:cNvSpPr txBox="1">
            <a:spLocks noChangeArrowheads="1"/>
          </p:cNvSpPr>
          <p:nvPr/>
        </p:nvSpPr>
        <p:spPr bwMode="auto">
          <a:xfrm>
            <a:off x="323850" y="4906963"/>
            <a:ext cx="35052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800" rIns="0" bIns="4680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zh-CN" altLang="en-US" sz="2000" b="1"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标出图名：</a:t>
            </a:r>
          </a:p>
          <a:p>
            <a:pPr marL="0" marR="0" lvl="0" indent="0" algn="l" defTabSz="914400" rtl="0" eaLnBrk="0" fontAlgn="base" latinLnBrk="0" hangingPunct="0">
              <a:lnSpc>
                <a:spcPct val="120000"/>
              </a:lnSpc>
              <a:spcBef>
                <a:spcPct val="50000"/>
              </a:spcBef>
              <a:spcAft>
                <a:spcPct val="0"/>
              </a:spcAft>
              <a:buClrTx/>
              <a:buSzTx/>
              <a:buFontTx/>
              <a:buNone/>
              <a:tabLst/>
              <a:defRPr/>
            </a:pP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       </a:t>
            </a:r>
            <a:r>
              <a:rPr kumimoji="1" lang="zh-CN" altLang="en-US" sz="1800" b="1" i="0" u="none" strike="noStrike" kern="1200" cap="none" spc="0" normalizeH="0" baseline="0" noProof="0">
                <a:ln>
                  <a:noFill/>
                </a:ln>
                <a:solidFill>
                  <a:srgbClr val="000000"/>
                </a:solidFill>
                <a:effectLst/>
                <a:uLnTx/>
                <a:uFillTx/>
                <a:latin typeface="Times New Roman" panose="02020603050405020304" pitchFamily="18" charset="0"/>
                <a:ea typeface="楷体_GB2312"/>
                <a:cs typeface="Times New Roman" panose="02020603050405020304" pitchFamily="18" charset="0"/>
              </a:rPr>
              <a:t>在图线下方或空白位置写出图的名称及某些必要的说明。</a:t>
            </a:r>
          </a:p>
        </p:txBody>
      </p:sp>
      <p:grpSp>
        <p:nvGrpSpPr>
          <p:cNvPr id="7364" name="Group 222">
            <a:extLst>
              <a:ext uri="{FF2B5EF4-FFF2-40B4-BE49-F238E27FC236}">
                <a16:creationId xmlns:a16="http://schemas.microsoft.com/office/drawing/2014/main" id="{C1357444-4D8E-6627-67AC-C69DBBF47C15}"/>
              </a:ext>
            </a:extLst>
          </p:cNvPr>
          <p:cNvGrpSpPr>
            <a:grpSpLocks/>
          </p:cNvGrpSpPr>
          <p:nvPr/>
        </p:nvGrpSpPr>
        <p:grpSpPr bwMode="auto">
          <a:xfrm>
            <a:off x="5129213" y="4589463"/>
            <a:ext cx="1157287" cy="304800"/>
            <a:chOff x="2799" y="2820"/>
            <a:chExt cx="729" cy="192"/>
          </a:xfrm>
        </p:grpSpPr>
        <p:sp>
          <p:nvSpPr>
            <p:cNvPr id="7365" name="Oval 223">
              <a:extLst>
                <a:ext uri="{FF2B5EF4-FFF2-40B4-BE49-F238E27FC236}">
                  <a16:creationId xmlns:a16="http://schemas.microsoft.com/office/drawing/2014/main" id="{8BD62FAD-5A60-B90F-B831-E9CDB1978691}"/>
                </a:ext>
              </a:extLst>
            </p:cNvPr>
            <p:cNvSpPr>
              <a:spLocks noChangeArrowheads="1"/>
            </p:cNvSpPr>
            <p:nvPr/>
          </p:nvSpPr>
          <p:spPr bwMode="auto">
            <a:xfrm>
              <a:off x="2799" y="2884"/>
              <a:ext cx="54" cy="54"/>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000000"/>
                </a:solidFill>
                <a:effectLst/>
                <a:uLnTx/>
                <a:uFillTx/>
                <a:latin typeface="Verdana" panose="020B0604030504040204" pitchFamily="34" charset="0"/>
                <a:ea typeface="宋体" panose="02010600030101010101" pitchFamily="2" charset="-122"/>
                <a:cs typeface="+mn-cs"/>
              </a:endParaRPr>
            </a:p>
          </p:txBody>
        </p:sp>
        <p:sp>
          <p:nvSpPr>
            <p:cNvPr id="7366" name="Text Box 224">
              <a:extLst>
                <a:ext uri="{FF2B5EF4-FFF2-40B4-BE49-F238E27FC236}">
                  <a16:creationId xmlns:a16="http://schemas.microsoft.com/office/drawing/2014/main" id="{95FA9D62-B248-E395-220B-009B17BCAEE5}"/>
                </a:ext>
              </a:extLst>
            </p:cNvPr>
            <p:cNvSpPr txBox="1">
              <a:spLocks noChangeArrowheads="1"/>
            </p:cNvSpPr>
            <p:nvPr/>
          </p:nvSpPr>
          <p:spPr bwMode="auto">
            <a:xfrm>
              <a:off x="2843" y="2820"/>
              <a:ext cx="68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altLang="zh-CN" sz="1400" b="1"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A</a:t>
              </a:r>
              <a:r>
                <a:rPr kumimoji="1" lang="en-US" altLang="zh-CN" sz="1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(1.00,2.76)</a:t>
              </a:r>
              <a:endParaRPr kumimoji="1" lang="en-US" altLang="zh-CN" sz="20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grpSp>
      <p:grpSp>
        <p:nvGrpSpPr>
          <p:cNvPr id="7367" name="Group 225">
            <a:extLst>
              <a:ext uri="{FF2B5EF4-FFF2-40B4-BE49-F238E27FC236}">
                <a16:creationId xmlns:a16="http://schemas.microsoft.com/office/drawing/2014/main" id="{0C6F51A1-F58E-F096-0437-DA611BB5EAD7}"/>
              </a:ext>
            </a:extLst>
          </p:cNvPr>
          <p:cNvGrpSpPr>
            <a:grpSpLocks/>
          </p:cNvGrpSpPr>
          <p:nvPr/>
        </p:nvGrpSpPr>
        <p:grpSpPr bwMode="auto">
          <a:xfrm>
            <a:off x="7062788" y="1782763"/>
            <a:ext cx="1223962" cy="304800"/>
            <a:chOff x="4036" y="936"/>
            <a:chExt cx="771" cy="192"/>
          </a:xfrm>
        </p:grpSpPr>
        <p:sp>
          <p:nvSpPr>
            <p:cNvPr id="7368" name="Oval 226">
              <a:extLst>
                <a:ext uri="{FF2B5EF4-FFF2-40B4-BE49-F238E27FC236}">
                  <a16:creationId xmlns:a16="http://schemas.microsoft.com/office/drawing/2014/main" id="{A928658B-B372-1CAD-461F-DDAD932CCEB0}"/>
                </a:ext>
              </a:extLst>
            </p:cNvPr>
            <p:cNvSpPr>
              <a:spLocks noChangeArrowheads="1"/>
            </p:cNvSpPr>
            <p:nvPr/>
          </p:nvSpPr>
          <p:spPr bwMode="auto">
            <a:xfrm>
              <a:off x="4036" y="1002"/>
              <a:ext cx="54" cy="54"/>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3200" b="0" i="0" u="none" strike="noStrike" kern="1200" cap="none" spc="0" normalizeH="0" baseline="0" noProof="0">
                <a:ln>
                  <a:noFill/>
                </a:ln>
                <a:solidFill>
                  <a:srgbClr val="000000"/>
                </a:solidFill>
                <a:effectLst/>
                <a:uLnTx/>
                <a:uFillTx/>
                <a:latin typeface="Verdana" panose="020B0604030504040204" pitchFamily="34" charset="0"/>
                <a:ea typeface="宋体" panose="02010600030101010101" pitchFamily="2" charset="-122"/>
                <a:cs typeface="+mn-cs"/>
              </a:endParaRPr>
            </a:p>
          </p:txBody>
        </p:sp>
        <p:sp>
          <p:nvSpPr>
            <p:cNvPr id="7369" name="Text Box 227">
              <a:extLst>
                <a:ext uri="{FF2B5EF4-FFF2-40B4-BE49-F238E27FC236}">
                  <a16:creationId xmlns:a16="http://schemas.microsoft.com/office/drawing/2014/main" id="{52068AB5-1FDB-CC88-A945-D21D3EB28C55}"/>
                </a:ext>
              </a:extLst>
            </p:cNvPr>
            <p:cNvSpPr txBox="1">
              <a:spLocks noChangeArrowheads="1"/>
            </p:cNvSpPr>
            <p:nvPr/>
          </p:nvSpPr>
          <p:spPr bwMode="auto">
            <a:xfrm>
              <a:off x="4066" y="936"/>
              <a:ext cx="74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altLang="zh-CN" sz="1400" b="1"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B</a:t>
              </a:r>
              <a:r>
                <a:rPr kumimoji="1" lang="en-US" altLang="zh-CN" sz="14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(7.00,18.58)</a:t>
              </a:r>
            </a:p>
          </p:txBody>
        </p:sp>
      </p:grpSp>
      <p:sp>
        <p:nvSpPr>
          <p:cNvPr id="7370" name="Text Box 229">
            <a:extLst>
              <a:ext uri="{FF2B5EF4-FFF2-40B4-BE49-F238E27FC236}">
                <a16:creationId xmlns:a16="http://schemas.microsoft.com/office/drawing/2014/main" id="{443CF3B4-5152-22A6-5C5A-8FFBD4BB7F55}"/>
              </a:ext>
            </a:extLst>
          </p:cNvPr>
          <p:cNvSpPr txBox="1">
            <a:spLocks noChangeArrowheads="1"/>
          </p:cNvSpPr>
          <p:nvPr/>
        </p:nvSpPr>
        <p:spPr bwMode="auto">
          <a:xfrm>
            <a:off x="242888" y="3429000"/>
            <a:ext cx="412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20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由图上</a:t>
            </a:r>
            <a:r>
              <a:rPr kumimoji="1"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A</a:t>
            </a:r>
            <a:r>
              <a:rPr kumimoji="1" lang="zh-CN" altLang="en-US" sz="20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a:t>
            </a:r>
            <a:r>
              <a:rPr kumimoji="1"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B</a:t>
            </a:r>
            <a:r>
              <a:rPr kumimoji="1" lang="zh-CN" altLang="en-US" sz="20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两点可得被测电阻</a:t>
            </a:r>
            <a:r>
              <a:rPr kumimoji="1" lang="en-US" altLang="zh-CN" sz="2000" b="0" i="1"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R</a:t>
            </a:r>
            <a:r>
              <a:rPr kumimoji="1" lang="zh-CN" altLang="en-US" sz="20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为</a:t>
            </a:r>
            <a:r>
              <a:rPr kumimoji="1" lang="zh-CN" altLang="en-US" sz="1400" b="0" i="0" u="none" strike="noStrike" kern="1200" cap="none" spc="0" normalizeH="0" baseline="0" noProof="0">
                <a:ln>
                  <a:noFill/>
                </a:ln>
                <a:solidFill>
                  <a:srgbClr val="333399"/>
                </a:solidFill>
                <a:effectLst/>
                <a:uLnTx/>
                <a:uFillTx/>
                <a:latin typeface="Times New Roman" panose="02020603050405020304" pitchFamily="18" charset="0"/>
                <a:ea typeface="黑体" panose="02010609060101010101" pitchFamily="49" charset="-122"/>
                <a:cs typeface="+mn-cs"/>
              </a:rPr>
              <a:t>：</a:t>
            </a:r>
          </a:p>
        </p:txBody>
      </p:sp>
      <p:grpSp>
        <p:nvGrpSpPr>
          <p:cNvPr id="7371" name="Group 232">
            <a:extLst>
              <a:ext uri="{FF2B5EF4-FFF2-40B4-BE49-F238E27FC236}">
                <a16:creationId xmlns:a16="http://schemas.microsoft.com/office/drawing/2014/main" id="{B969E1B0-A1EF-DFA2-A743-36AE680AAF57}"/>
              </a:ext>
            </a:extLst>
          </p:cNvPr>
          <p:cNvGrpSpPr>
            <a:grpSpLocks/>
          </p:cNvGrpSpPr>
          <p:nvPr/>
        </p:nvGrpSpPr>
        <p:grpSpPr bwMode="auto">
          <a:xfrm>
            <a:off x="5507038" y="4906963"/>
            <a:ext cx="2236787" cy="1136650"/>
            <a:chOff x="3469" y="2832"/>
            <a:chExt cx="1409" cy="716"/>
          </a:xfrm>
        </p:grpSpPr>
        <p:sp>
          <p:nvSpPr>
            <p:cNvPr id="7372" name="Text Box 233">
              <a:extLst>
                <a:ext uri="{FF2B5EF4-FFF2-40B4-BE49-F238E27FC236}">
                  <a16:creationId xmlns:a16="http://schemas.microsoft.com/office/drawing/2014/main" id="{D47001BD-9C29-EDE1-5ED5-B812B65A83FC}"/>
                </a:ext>
              </a:extLst>
            </p:cNvPr>
            <p:cNvSpPr txBox="1">
              <a:spLocks noChangeArrowheads="1"/>
            </p:cNvSpPr>
            <p:nvPr/>
          </p:nvSpPr>
          <p:spPr bwMode="auto">
            <a:xfrm>
              <a:off x="3469" y="3296"/>
              <a:ext cx="140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zh-CN" altLang="en-US" sz="20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rPr>
                <a:t>电阻伏安特性曲线</a:t>
              </a:r>
              <a:endParaRPr kumimoji="1" lang="zh-CN" altLang="en-US" sz="1800" b="0" i="0" u="none" strike="noStrike" kern="1200" cap="none" spc="0" normalizeH="0" baseline="0" noProof="0">
                <a:ln>
                  <a:noFill/>
                </a:ln>
                <a:solidFill>
                  <a:srgbClr val="000000"/>
                </a:solidFill>
                <a:effectLst/>
                <a:uLnTx/>
                <a:uFillTx/>
                <a:latin typeface="Times New Roman" panose="02020603050405020304" pitchFamily="18" charset="0"/>
                <a:ea typeface="黑体" panose="02010609060101010101" pitchFamily="49" charset="-122"/>
                <a:cs typeface="+mn-cs"/>
              </a:endParaRPr>
            </a:p>
          </p:txBody>
        </p:sp>
        <p:sp>
          <p:nvSpPr>
            <p:cNvPr id="7373" name="Rectangle 234">
              <a:extLst>
                <a:ext uri="{FF2B5EF4-FFF2-40B4-BE49-F238E27FC236}">
                  <a16:creationId xmlns:a16="http://schemas.microsoft.com/office/drawing/2014/main" id="{1BDB18AC-E0FC-4C6E-B885-C7C02649ADF2}"/>
                </a:ext>
              </a:extLst>
            </p:cNvPr>
            <p:cNvSpPr>
              <a:spLocks noChangeArrowheads="1"/>
            </p:cNvSpPr>
            <p:nvPr/>
          </p:nvSpPr>
          <p:spPr bwMode="auto">
            <a:xfrm>
              <a:off x="4224" y="2832"/>
              <a:ext cx="116"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30000"/>
                </a:lnSpc>
                <a:spcBef>
                  <a:spcPct val="0"/>
                </a:spcBef>
                <a:spcAft>
                  <a:spcPct val="0"/>
                </a:spcAft>
                <a:buClr>
                  <a:srgbClr val="000000"/>
                </a:buClr>
                <a:buSzTx/>
                <a:buFontTx/>
                <a:buNone/>
                <a:tabLst/>
                <a:defRPr/>
              </a:pPr>
              <a:endParaRPr kumimoji="1" lang="zh-CN" altLang="zh-CN" sz="1900" b="1" i="0" u="none" strike="noStrike" kern="1200" cap="none" spc="0" normalizeH="0" baseline="0" noProof="0">
                <a:ln>
                  <a:noFill/>
                </a:ln>
                <a:solidFill>
                  <a:srgbClr val="000000"/>
                </a:solidFill>
                <a:effectLst/>
                <a:uLnTx/>
                <a:uFillTx/>
                <a:latin typeface="黑体" panose="02010609060101010101" pitchFamily="49" charset="-122"/>
                <a:ea typeface="黑体" panose="02010609060101010101" pitchFamily="49" charset="-122"/>
                <a:cs typeface="+mn-cs"/>
              </a:endParaRPr>
            </a:p>
          </p:txBody>
        </p:sp>
      </p:grpSp>
      <p:graphicFrame>
        <p:nvGraphicFramePr>
          <p:cNvPr id="7374" name="Object 28">
            <a:extLst>
              <a:ext uri="{FF2B5EF4-FFF2-40B4-BE49-F238E27FC236}">
                <a16:creationId xmlns:a16="http://schemas.microsoft.com/office/drawing/2014/main" id="{3FA82141-9548-409F-A94A-BD28718805BA}"/>
              </a:ext>
            </a:extLst>
          </p:cNvPr>
          <p:cNvGraphicFramePr>
            <a:graphicFrameLocks noChangeAspect="1"/>
          </p:cNvGraphicFramePr>
          <p:nvPr/>
        </p:nvGraphicFramePr>
        <p:xfrm>
          <a:off x="304800" y="3819525"/>
          <a:ext cx="3806825" cy="762000"/>
        </p:xfrm>
        <a:graphic>
          <a:graphicData uri="http://schemas.openxmlformats.org/presentationml/2006/ole">
            <mc:AlternateContent xmlns:mc="http://schemas.openxmlformats.org/markup-compatibility/2006">
              <mc:Choice xmlns:v="urn:schemas-microsoft-com:vml" Requires="v">
                <p:oleObj name="Equation" r:id="rId2" imgW="2679700" imgH="546100" progId="Equation.DSMT4">
                  <p:embed/>
                </p:oleObj>
              </mc:Choice>
              <mc:Fallback>
                <p:oleObj name="Equation" r:id="rId2" imgW="2679700" imgH="546100" progId="Equation.DSMT4">
                  <p:embed/>
                  <p:pic>
                    <p:nvPicPr>
                      <p:cNvPr id="7374" name="Object 28">
                        <a:extLst>
                          <a:ext uri="{FF2B5EF4-FFF2-40B4-BE49-F238E27FC236}">
                            <a16:creationId xmlns:a16="http://schemas.microsoft.com/office/drawing/2014/main" id="{3FA82141-9548-409F-A94A-BD2871880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9525"/>
                        <a:ext cx="380682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2915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7364"/>
                                        </p:tgtEl>
                                        <p:attrNameLst>
                                          <p:attrName>style.visibility</p:attrName>
                                        </p:attrNameLst>
                                      </p:cBhvr>
                                      <p:to>
                                        <p:strVal val="visible"/>
                                      </p:to>
                                    </p:set>
                                    <p:animEffect transition="in" filter="strips(downRight)">
                                      <p:cBhvr>
                                        <p:cTn id="12" dur="500"/>
                                        <p:tgtEl>
                                          <p:spTgt spid="736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367"/>
                                        </p:tgtEl>
                                        <p:attrNameLst>
                                          <p:attrName>style.visibility</p:attrName>
                                        </p:attrNameLst>
                                      </p:cBhvr>
                                      <p:to>
                                        <p:strVal val="visible"/>
                                      </p:to>
                                    </p:set>
                                    <p:animEffect transition="in" filter="strips(downRight)">
                                      <p:cBhvr>
                                        <p:cTn id="17" dur="500"/>
                                        <p:tgtEl>
                                          <p:spTgt spid="736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370"/>
                                        </p:tgtEl>
                                        <p:attrNameLst>
                                          <p:attrName>style.visibility</p:attrName>
                                        </p:attrNameLst>
                                      </p:cBhvr>
                                      <p:to>
                                        <p:strVal val="visible"/>
                                      </p:to>
                                    </p:set>
                                    <p:anim calcmode="lin" valueType="num">
                                      <p:cBhvr additive="base">
                                        <p:cTn id="22" dur="500" fill="hold"/>
                                        <p:tgtEl>
                                          <p:spTgt spid="7370"/>
                                        </p:tgtEl>
                                        <p:attrNameLst>
                                          <p:attrName>ppt_x</p:attrName>
                                        </p:attrNameLst>
                                      </p:cBhvr>
                                      <p:tavLst>
                                        <p:tav tm="0">
                                          <p:val>
                                            <p:strVal val="#ppt_x"/>
                                          </p:val>
                                        </p:tav>
                                        <p:tav tm="100000">
                                          <p:val>
                                            <p:strVal val="#ppt_x"/>
                                          </p:val>
                                        </p:tav>
                                      </p:tavLst>
                                    </p:anim>
                                    <p:anim calcmode="lin" valueType="num">
                                      <p:cBhvr additive="base">
                                        <p:cTn id="23" dur="500" fill="hold"/>
                                        <p:tgtEl>
                                          <p:spTgt spid="737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374"/>
                                        </p:tgtEl>
                                        <p:attrNameLst>
                                          <p:attrName>style.visibility</p:attrName>
                                        </p:attrNameLst>
                                      </p:cBhvr>
                                      <p:to>
                                        <p:strVal val="visible"/>
                                      </p:to>
                                    </p:set>
                                    <p:anim calcmode="lin" valueType="num">
                                      <p:cBhvr additive="base">
                                        <p:cTn id="26" dur="500" fill="hold"/>
                                        <p:tgtEl>
                                          <p:spTgt spid="7374"/>
                                        </p:tgtEl>
                                        <p:attrNameLst>
                                          <p:attrName>ppt_x</p:attrName>
                                        </p:attrNameLst>
                                      </p:cBhvr>
                                      <p:tavLst>
                                        <p:tav tm="0">
                                          <p:val>
                                            <p:strVal val="#ppt_x"/>
                                          </p:val>
                                        </p:tav>
                                        <p:tav tm="100000">
                                          <p:val>
                                            <p:strVal val="#ppt_x"/>
                                          </p:val>
                                        </p:tav>
                                      </p:tavLst>
                                    </p:anim>
                                    <p:anim calcmode="lin" valueType="num">
                                      <p:cBhvr additive="base">
                                        <p:cTn id="27" dur="500" fill="hold"/>
                                        <p:tgtEl>
                                          <p:spTgt spid="737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5" fill="hold" grpId="0" nodeType="clickEffect">
                                  <p:stCondLst>
                                    <p:cond delay="0"/>
                                  </p:stCondLst>
                                  <p:childTnLst>
                                    <p:set>
                                      <p:cBhvr>
                                        <p:cTn id="31" dur="1" fill="hold">
                                          <p:stCondLst>
                                            <p:cond delay="0"/>
                                          </p:stCondLst>
                                        </p:cTn>
                                        <p:tgtEl>
                                          <p:spTgt spid="7363"/>
                                        </p:tgtEl>
                                        <p:attrNameLst>
                                          <p:attrName>style.visibility</p:attrName>
                                        </p:attrNameLst>
                                      </p:cBhvr>
                                      <p:to>
                                        <p:strVal val="visible"/>
                                      </p:to>
                                    </p:set>
                                    <p:animEffect transition="in" filter="checkerboard(down)">
                                      <p:cBhvr>
                                        <p:cTn id="32" dur="500"/>
                                        <p:tgtEl>
                                          <p:spTgt spid="736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371"/>
                                        </p:tgtEl>
                                        <p:attrNameLst>
                                          <p:attrName>style.visibility</p:attrName>
                                        </p:attrNameLst>
                                      </p:cBhvr>
                                      <p:to>
                                        <p:strVal val="visible"/>
                                      </p:to>
                                    </p:set>
                                    <p:animEffect transition="in" filter="blinds(horizontal)">
                                      <p:cBhvr>
                                        <p:cTn id="37" dur="500"/>
                                        <p:tgtEl>
                                          <p:spTgt spid="7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363" grpId="0"/>
      <p:bldP spid="737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50DD2-D473-3823-6842-D39676D6DB7A}"/>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1002D49B-4673-F8A1-C3DD-D3D7A1B3CA77}"/>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78C36AA1-03EC-2C4F-A546-5933088BB870}"/>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45BC9DB5-A933-33A5-4CC6-441176261EAE}"/>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8D19F1FE-BA27-6C99-0CE4-E90885D8E0C9}"/>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E488EFDD-48F7-704C-49B7-42FEEEBC6D19}"/>
              </a:ext>
            </a:extLst>
          </p:cNvPr>
          <p:cNvSpPr/>
          <p:nvPr/>
        </p:nvSpPr>
        <p:spPr>
          <a:xfrm>
            <a:off x="323528" y="134724"/>
            <a:ext cx="2656496"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不规范的作图</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 name="Rectangle 6">
            <a:extLst>
              <a:ext uri="{FF2B5EF4-FFF2-40B4-BE49-F238E27FC236}">
                <a16:creationId xmlns:a16="http://schemas.microsoft.com/office/drawing/2014/main" id="{BB8A4376-1996-93E0-3B1F-2F5C146AD0D2}"/>
              </a:ext>
            </a:extLst>
          </p:cNvPr>
          <p:cNvSpPr>
            <a:spLocks noChangeArrowheads="1"/>
          </p:cNvSpPr>
          <p:nvPr/>
        </p:nvSpPr>
        <p:spPr bwMode="auto">
          <a:xfrm>
            <a:off x="7004993" y="4123283"/>
            <a:ext cx="11668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8000" b="0"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zh-CN" altLang="en-US" sz="8000" b="0" i="0" u="none" strike="noStrike" kern="0" cap="none" spc="0" normalizeH="0" baseline="0" noProof="0">
              <a:ln>
                <a:noFill/>
              </a:ln>
              <a:solidFill>
                <a:srgbClr val="FF0000"/>
              </a:solidFill>
              <a:effectLst/>
              <a:uLnTx/>
              <a:uFillTx/>
              <a:latin typeface="Arial" panose="020B0604020202020204" pitchFamily="34" charset="0"/>
              <a:ea typeface="宋体" panose="02010600030101010101" pitchFamily="2" charset="-122"/>
              <a:cs typeface="+mn-cs"/>
            </a:endParaRPr>
          </a:p>
        </p:txBody>
      </p:sp>
      <p:graphicFrame>
        <p:nvGraphicFramePr>
          <p:cNvPr id="5" name="Object 2">
            <a:extLst>
              <a:ext uri="{FF2B5EF4-FFF2-40B4-BE49-F238E27FC236}">
                <a16:creationId xmlns:a16="http://schemas.microsoft.com/office/drawing/2014/main" id="{3130AB52-2C29-F4BC-1D18-FCA0C44525C3}"/>
              </a:ext>
            </a:extLst>
          </p:cNvPr>
          <p:cNvGraphicFramePr>
            <a:graphicFrameLocks noChangeAspect="1"/>
          </p:cNvGraphicFramePr>
          <p:nvPr/>
        </p:nvGraphicFramePr>
        <p:xfrm>
          <a:off x="683568" y="692696"/>
          <a:ext cx="6481762" cy="5934075"/>
        </p:xfrm>
        <a:graphic>
          <a:graphicData uri="http://schemas.openxmlformats.org/presentationml/2006/ole">
            <mc:AlternateContent xmlns:mc="http://schemas.openxmlformats.org/markup-compatibility/2006">
              <mc:Choice xmlns:v="urn:schemas-microsoft-com:vml" Requires="v">
                <p:oleObj name="Graph" r:id="rId2" imgW="3517392" imgH="3221126" progId="Origin50.Graph">
                  <p:embed/>
                </p:oleObj>
              </mc:Choice>
              <mc:Fallback>
                <p:oleObj name="Graph" r:id="rId2" imgW="3517392" imgH="3221126" progId="Origin50.Graph">
                  <p:embed/>
                  <p:pic>
                    <p:nvPicPr>
                      <p:cNvPr id="5" name="Object 2">
                        <a:extLst>
                          <a:ext uri="{FF2B5EF4-FFF2-40B4-BE49-F238E27FC236}">
                            <a16:creationId xmlns:a16="http://schemas.microsoft.com/office/drawing/2014/main" id="{3130AB52-2C29-F4BC-1D18-FCA0C4452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92696"/>
                        <a:ext cx="6481762"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820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5BE85-C2CC-0C03-202A-265CA678B55B}"/>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D5B153E4-E5FA-A477-4C63-D8C43036D7E1}"/>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9A7FAE1E-6763-F6E5-CC5D-E4987B6283D8}"/>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C09FA744-6EE7-0CF7-9419-182313B747BC}"/>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85DCADD0-A381-BC3D-98B1-9ECAEA81E94E}"/>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B452F79A-40F2-2F15-898B-03AAFEC694D5}"/>
              </a:ext>
            </a:extLst>
          </p:cNvPr>
          <p:cNvSpPr/>
          <p:nvPr/>
        </p:nvSpPr>
        <p:spPr>
          <a:xfrm>
            <a:off x="323528" y="134724"/>
            <a:ext cx="2244525"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规范的作图</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4" name="Text Box 5">
            <a:extLst>
              <a:ext uri="{FF2B5EF4-FFF2-40B4-BE49-F238E27FC236}">
                <a16:creationId xmlns:a16="http://schemas.microsoft.com/office/drawing/2014/main" id="{84FF0A83-3EE2-633E-8407-8AED32E00EBE}"/>
              </a:ext>
            </a:extLst>
          </p:cNvPr>
          <p:cNvSpPr txBox="1">
            <a:spLocks noChangeArrowheads="1"/>
          </p:cNvSpPr>
          <p:nvPr/>
        </p:nvSpPr>
        <p:spPr bwMode="auto">
          <a:xfrm>
            <a:off x="1979712" y="5760497"/>
            <a:ext cx="496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楷体_GB2312"/>
              </a:rPr>
              <a:t>图</a:t>
            </a:r>
            <a:r>
              <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楷体_GB2312"/>
              </a:rPr>
              <a:t>1 </a:t>
            </a:r>
            <a:r>
              <a:rPr kumimoji="0" lang="zh-CN" altLang="en-US"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楷体_GB2312"/>
              </a:rPr>
              <a:t>光杠杆法测铜棒的长度与温度的关系 </a:t>
            </a:r>
          </a:p>
        </p:txBody>
      </p:sp>
      <p:grpSp>
        <p:nvGrpSpPr>
          <p:cNvPr id="6" name="Group 10">
            <a:extLst>
              <a:ext uri="{FF2B5EF4-FFF2-40B4-BE49-F238E27FC236}">
                <a16:creationId xmlns:a16="http://schemas.microsoft.com/office/drawing/2014/main" id="{10C84415-D813-A12C-0FC6-40B49CB00EB1}"/>
              </a:ext>
            </a:extLst>
          </p:cNvPr>
          <p:cNvGrpSpPr>
            <a:grpSpLocks/>
          </p:cNvGrpSpPr>
          <p:nvPr/>
        </p:nvGrpSpPr>
        <p:grpSpPr bwMode="auto">
          <a:xfrm>
            <a:off x="1365349" y="1128172"/>
            <a:ext cx="6191250" cy="4606925"/>
            <a:chOff x="976" y="710"/>
            <a:chExt cx="3900" cy="2902"/>
          </a:xfrm>
        </p:grpSpPr>
        <p:pic>
          <p:nvPicPr>
            <p:cNvPr id="7" name="Picture 6">
              <a:extLst>
                <a:ext uri="{FF2B5EF4-FFF2-40B4-BE49-F238E27FC236}">
                  <a16:creationId xmlns:a16="http://schemas.microsoft.com/office/drawing/2014/main" id="{8B89EBF3-1485-D15D-0BA3-13359EBEB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 y="710"/>
              <a:ext cx="3900" cy="2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a:extLst>
                <a:ext uri="{FF2B5EF4-FFF2-40B4-BE49-F238E27FC236}">
                  <a16:creationId xmlns:a16="http://schemas.microsoft.com/office/drawing/2014/main" id="{5E66E04A-F2AE-9356-0E83-C88A77006797}"/>
                </a:ext>
              </a:extLst>
            </p:cNvPr>
            <p:cNvSpPr txBox="1">
              <a:spLocks noChangeArrowheads="1"/>
            </p:cNvSpPr>
            <p:nvPr/>
          </p:nvSpPr>
          <p:spPr bwMode="auto">
            <a:xfrm rot="-5400000">
              <a:off x="431" y="1676"/>
              <a:ext cx="1324"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望远镜读数 </a:t>
              </a:r>
              <a:r>
                <a:rPr kumimoji="0" lang="en-US" altLang="zh-CN" sz="18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1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t>mm</a:t>
              </a:r>
              <a:r>
                <a:rPr kumimoji="0" lang="en-US" altLang="zh-CN" sz="18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  </a:t>
              </a:r>
            </a:p>
          </p:txBody>
        </p:sp>
        <p:sp>
          <p:nvSpPr>
            <p:cNvPr id="12" name="Text Box 9">
              <a:extLst>
                <a:ext uri="{FF2B5EF4-FFF2-40B4-BE49-F238E27FC236}">
                  <a16:creationId xmlns:a16="http://schemas.microsoft.com/office/drawing/2014/main" id="{DF1A8F49-AD71-580D-0BDE-E16054537A30}"/>
                </a:ext>
              </a:extLst>
            </p:cNvPr>
            <p:cNvSpPr txBox="1">
              <a:spLocks noChangeArrowheads="1"/>
            </p:cNvSpPr>
            <p:nvPr/>
          </p:nvSpPr>
          <p:spPr bwMode="auto">
            <a:xfrm>
              <a:off x="2682" y="3381"/>
              <a:ext cx="843"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温度 </a:t>
              </a:r>
              <a:r>
                <a:rPr kumimoji="0" lang="en-US" altLang="zh-CN" sz="1800" b="1"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rPr>
                <a:t>/℃  </a:t>
              </a:r>
            </a:p>
          </p:txBody>
        </p:sp>
      </p:grpSp>
    </p:spTree>
    <p:extLst>
      <p:ext uri="{BB962C8B-B14F-4D97-AF65-F5344CB8AC3E}">
        <p14:creationId xmlns:p14="http://schemas.microsoft.com/office/powerpoint/2010/main" val="2384730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59479-50B9-1F4F-906C-B8046AFDDB0C}"/>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BC06B1DB-264C-1F3F-2F1E-3477744A3966}"/>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7A6EB05D-1EFB-452F-BDB5-735351F03DE2}"/>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84268606-E42F-FED2-3EC0-B12EA4CA22D3}"/>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3BAC387D-EA76-0F70-B680-F9AE5589DA4A}"/>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F52BF23D-5E04-6221-F273-7F876C680700}"/>
              </a:ext>
            </a:extLst>
          </p:cNvPr>
          <p:cNvSpPr/>
          <p:nvPr/>
        </p:nvSpPr>
        <p:spPr>
          <a:xfrm>
            <a:off x="323528" y="134724"/>
            <a:ext cx="4716356"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误差杆：不确定度的图示</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 name="内容占位符 2">
            <a:extLst>
              <a:ext uri="{FF2B5EF4-FFF2-40B4-BE49-F238E27FC236}">
                <a16:creationId xmlns:a16="http://schemas.microsoft.com/office/drawing/2014/main" id="{8687E6EC-A082-BCE6-5BC3-79FAF6698162}"/>
              </a:ext>
            </a:extLst>
          </p:cNvPr>
          <p:cNvSpPr txBox="1">
            <a:spLocks/>
          </p:cNvSpPr>
          <p:nvPr/>
        </p:nvSpPr>
        <p:spPr bwMode="auto">
          <a:xfrm>
            <a:off x="388823" y="1364342"/>
            <a:ext cx="82296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20000"/>
              </a:lnSpc>
              <a:spcBef>
                <a:spcPct val="20000"/>
              </a:spcBef>
              <a:spcAft>
                <a:spcPct val="0"/>
              </a:spcAft>
              <a:buClrTx/>
              <a:buSzTx/>
              <a:buFontTx/>
              <a:buChar char="•"/>
              <a:tabLst/>
              <a:defRPr/>
            </a:pPr>
            <a:r>
              <a:rPr kumimoji="0" lang="zh-CN" altLang="en-US" sz="2800" b="0" i="0" u="none" strike="noStrike" kern="0" cap="none" spc="0" normalizeH="0" baseline="0" noProof="0">
                <a:ln>
                  <a:noFill/>
                </a:ln>
                <a:solidFill>
                  <a:srgbClr val="000000"/>
                </a:solidFill>
                <a:effectLst/>
                <a:uLnTx/>
                <a:uFillTx/>
                <a:latin typeface="Arial"/>
                <a:ea typeface="宋体"/>
                <a:cs typeface="+mn-cs"/>
              </a:rPr>
              <a:t>以数据点为基点，误差杆长度的一半表示相应不确定度的大小。</a:t>
            </a:r>
            <a:endParaRPr kumimoji="0" lang="zh-CN" altLang="en-US" sz="2800" b="0" i="0" u="none" strike="noStrike" kern="0" cap="none" spc="0" normalizeH="0" baseline="0" noProof="0" dirty="0">
              <a:ln>
                <a:noFill/>
              </a:ln>
              <a:solidFill>
                <a:srgbClr val="000000"/>
              </a:solidFill>
              <a:effectLst/>
              <a:uLnTx/>
              <a:uFillTx/>
              <a:latin typeface="Arial"/>
              <a:ea typeface="宋体"/>
              <a:cs typeface="+mn-cs"/>
            </a:endParaRPr>
          </a:p>
        </p:txBody>
      </p:sp>
      <p:grpSp>
        <p:nvGrpSpPr>
          <p:cNvPr id="5" name="组合 24">
            <a:extLst>
              <a:ext uri="{FF2B5EF4-FFF2-40B4-BE49-F238E27FC236}">
                <a16:creationId xmlns:a16="http://schemas.microsoft.com/office/drawing/2014/main" id="{3E63149C-FE8D-458A-C322-63AFFE3F23AE}"/>
              </a:ext>
            </a:extLst>
          </p:cNvPr>
          <p:cNvGrpSpPr>
            <a:grpSpLocks/>
          </p:cNvGrpSpPr>
          <p:nvPr/>
        </p:nvGrpSpPr>
        <p:grpSpPr bwMode="auto">
          <a:xfrm>
            <a:off x="1911236" y="3480480"/>
            <a:ext cx="288925" cy="865187"/>
            <a:chOff x="1979613" y="3716338"/>
            <a:chExt cx="288925" cy="865187"/>
          </a:xfrm>
        </p:grpSpPr>
        <p:sp>
          <p:nvSpPr>
            <p:cNvPr id="13" name="椭圆 12">
              <a:extLst>
                <a:ext uri="{FF2B5EF4-FFF2-40B4-BE49-F238E27FC236}">
                  <a16:creationId xmlns:a16="http://schemas.microsoft.com/office/drawing/2014/main" id="{4F38D913-BCE9-CA2D-B836-A7603A3ACE82}"/>
                </a:ext>
              </a:extLst>
            </p:cNvPr>
            <p:cNvSpPr/>
            <p:nvPr/>
          </p:nvSpPr>
          <p:spPr>
            <a:xfrm>
              <a:off x="2051050" y="4076700"/>
              <a:ext cx="144463" cy="144463"/>
            </a:xfrm>
            <a:prstGeom prst="ellipse">
              <a:avLst/>
            </a:prstGeom>
            <a:solidFill>
              <a:srgbClr val="000000"/>
            </a:solidFill>
            <a:ln w="25400" cap="flat" cmpd="sng" algn="ctr">
              <a:solidFill>
                <a:srgbClr val="BBE0E3">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宋体"/>
                <a:cs typeface="+mn-cs"/>
              </a:endParaRPr>
            </a:p>
          </p:txBody>
        </p:sp>
        <p:cxnSp>
          <p:nvCxnSpPr>
            <p:cNvPr id="14" name="直接连接符 13">
              <a:extLst>
                <a:ext uri="{FF2B5EF4-FFF2-40B4-BE49-F238E27FC236}">
                  <a16:creationId xmlns:a16="http://schemas.microsoft.com/office/drawing/2014/main" id="{56185DD4-EC88-F9E4-5FDF-3E20B9A8837B}"/>
                </a:ext>
              </a:extLst>
            </p:cNvPr>
            <p:cNvCxnSpPr/>
            <p:nvPr/>
          </p:nvCxnSpPr>
          <p:spPr>
            <a:xfrm>
              <a:off x="2124075" y="3716338"/>
              <a:ext cx="0" cy="865187"/>
            </a:xfrm>
            <a:prstGeom prst="line">
              <a:avLst/>
            </a:prstGeom>
            <a:noFill/>
            <a:ln w="38100" cap="flat" cmpd="sng" algn="ctr">
              <a:solidFill>
                <a:srgbClr val="000000"/>
              </a:solidFill>
              <a:prstDash val="solid"/>
            </a:ln>
            <a:effectLst/>
          </p:spPr>
        </p:cxnSp>
        <p:cxnSp>
          <p:nvCxnSpPr>
            <p:cNvPr id="15" name="直接连接符 14">
              <a:extLst>
                <a:ext uri="{FF2B5EF4-FFF2-40B4-BE49-F238E27FC236}">
                  <a16:creationId xmlns:a16="http://schemas.microsoft.com/office/drawing/2014/main" id="{DAECAD50-9D8C-24CB-3A3B-54FE2D073037}"/>
                </a:ext>
              </a:extLst>
            </p:cNvPr>
            <p:cNvCxnSpPr/>
            <p:nvPr/>
          </p:nvCxnSpPr>
          <p:spPr>
            <a:xfrm>
              <a:off x="1979613" y="3716338"/>
              <a:ext cx="288925" cy="0"/>
            </a:xfrm>
            <a:prstGeom prst="line">
              <a:avLst/>
            </a:prstGeom>
            <a:noFill/>
            <a:ln w="38100" cap="flat" cmpd="sng" algn="ctr">
              <a:solidFill>
                <a:srgbClr val="000000"/>
              </a:solidFill>
              <a:prstDash val="solid"/>
            </a:ln>
            <a:effectLst/>
          </p:spPr>
        </p:cxnSp>
        <p:cxnSp>
          <p:nvCxnSpPr>
            <p:cNvPr id="16" name="直接连接符 15">
              <a:extLst>
                <a:ext uri="{FF2B5EF4-FFF2-40B4-BE49-F238E27FC236}">
                  <a16:creationId xmlns:a16="http://schemas.microsoft.com/office/drawing/2014/main" id="{CA15A7D6-A03E-A3B5-5AA0-B00790C1918F}"/>
                </a:ext>
              </a:extLst>
            </p:cNvPr>
            <p:cNvCxnSpPr/>
            <p:nvPr/>
          </p:nvCxnSpPr>
          <p:spPr>
            <a:xfrm>
              <a:off x="1979613" y="4581525"/>
              <a:ext cx="288925" cy="0"/>
            </a:xfrm>
            <a:prstGeom prst="line">
              <a:avLst/>
            </a:prstGeom>
            <a:noFill/>
            <a:ln w="38100" cap="flat" cmpd="sng" algn="ctr">
              <a:solidFill>
                <a:srgbClr val="000000"/>
              </a:solidFill>
              <a:prstDash val="solid"/>
            </a:ln>
            <a:effectLst/>
          </p:spPr>
        </p:cxnSp>
      </p:grpSp>
      <p:grpSp>
        <p:nvGrpSpPr>
          <p:cNvPr id="17" name="组合 35">
            <a:extLst>
              <a:ext uri="{FF2B5EF4-FFF2-40B4-BE49-F238E27FC236}">
                <a16:creationId xmlns:a16="http://schemas.microsoft.com/office/drawing/2014/main" id="{E956C684-CA6E-9497-4CEA-7CC9EA32B09C}"/>
              </a:ext>
            </a:extLst>
          </p:cNvPr>
          <p:cNvGrpSpPr>
            <a:grpSpLocks/>
          </p:cNvGrpSpPr>
          <p:nvPr/>
        </p:nvGrpSpPr>
        <p:grpSpPr bwMode="auto">
          <a:xfrm>
            <a:off x="3566998" y="3769405"/>
            <a:ext cx="865188" cy="287337"/>
            <a:chOff x="3635896" y="4005064"/>
            <a:chExt cx="864096" cy="288032"/>
          </a:xfrm>
        </p:grpSpPr>
        <p:sp>
          <p:nvSpPr>
            <p:cNvPr id="18" name="椭圆 17">
              <a:extLst>
                <a:ext uri="{FF2B5EF4-FFF2-40B4-BE49-F238E27FC236}">
                  <a16:creationId xmlns:a16="http://schemas.microsoft.com/office/drawing/2014/main" id="{54E4C521-7243-7EB1-63B1-97B8E753B452}"/>
                </a:ext>
              </a:extLst>
            </p:cNvPr>
            <p:cNvSpPr/>
            <p:nvPr/>
          </p:nvSpPr>
          <p:spPr bwMode="auto">
            <a:xfrm>
              <a:off x="3996035" y="4076833"/>
              <a:ext cx="143867" cy="144198"/>
            </a:xfrm>
            <a:prstGeom prst="ellipse">
              <a:avLst/>
            </a:prstGeom>
            <a:solidFill>
              <a:srgbClr val="000000"/>
            </a:solidFill>
            <a:ln w="25400" cap="flat" cmpd="sng" algn="ctr">
              <a:solidFill>
                <a:srgbClr val="BBE0E3">
                  <a:shade val="50000"/>
                </a:srgbClr>
              </a:solidFill>
              <a:prstDash val="solid"/>
            </a:ln>
            <a:effectLst/>
            <a:scene3d>
              <a:camera prst="orthographicFront">
                <a:rot lat="0" lon="0" rev="5400000"/>
              </a:camera>
              <a:lightRig rig="threePt" dir="t"/>
            </a:scene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宋体"/>
                <a:cs typeface="+mn-cs"/>
              </a:endParaRPr>
            </a:p>
          </p:txBody>
        </p:sp>
        <p:cxnSp>
          <p:nvCxnSpPr>
            <p:cNvPr id="19" name="直接连接符 18">
              <a:extLst>
                <a:ext uri="{FF2B5EF4-FFF2-40B4-BE49-F238E27FC236}">
                  <a16:creationId xmlns:a16="http://schemas.microsoft.com/office/drawing/2014/main" id="{7C4A7328-8202-5C18-69E3-829BAA0F20DB}"/>
                </a:ext>
              </a:extLst>
            </p:cNvPr>
            <p:cNvCxnSpPr/>
            <p:nvPr/>
          </p:nvCxnSpPr>
          <p:spPr>
            <a:xfrm>
              <a:off x="4499992" y="4005064"/>
              <a:ext cx="0" cy="288032"/>
            </a:xfrm>
            <a:prstGeom prst="line">
              <a:avLst/>
            </a:prstGeom>
            <a:noFill/>
            <a:ln w="38100" cap="flat" cmpd="sng" algn="ctr">
              <a:solidFill>
                <a:srgbClr val="000000"/>
              </a:solidFill>
              <a:prstDash val="solid"/>
            </a:ln>
            <a:effectLst/>
          </p:spPr>
        </p:cxnSp>
        <p:cxnSp>
          <p:nvCxnSpPr>
            <p:cNvPr id="20" name="直接连接符 19">
              <a:extLst>
                <a:ext uri="{FF2B5EF4-FFF2-40B4-BE49-F238E27FC236}">
                  <a16:creationId xmlns:a16="http://schemas.microsoft.com/office/drawing/2014/main" id="{CE0D4122-6741-2416-2C80-D1EFA9810ED1}"/>
                </a:ext>
              </a:extLst>
            </p:cNvPr>
            <p:cNvCxnSpPr/>
            <p:nvPr/>
          </p:nvCxnSpPr>
          <p:spPr>
            <a:xfrm>
              <a:off x="3635896" y="4149875"/>
              <a:ext cx="864096" cy="0"/>
            </a:xfrm>
            <a:prstGeom prst="line">
              <a:avLst/>
            </a:prstGeom>
            <a:noFill/>
            <a:ln w="38100" cap="flat" cmpd="sng" algn="ctr">
              <a:solidFill>
                <a:srgbClr val="000000"/>
              </a:solidFill>
              <a:prstDash val="solid"/>
            </a:ln>
            <a:effectLst/>
          </p:spPr>
        </p:cxnSp>
        <p:cxnSp>
          <p:nvCxnSpPr>
            <p:cNvPr id="21" name="直接连接符 20">
              <a:extLst>
                <a:ext uri="{FF2B5EF4-FFF2-40B4-BE49-F238E27FC236}">
                  <a16:creationId xmlns:a16="http://schemas.microsoft.com/office/drawing/2014/main" id="{A0D195D7-D319-F5B3-2330-0D081D4A255D}"/>
                </a:ext>
              </a:extLst>
            </p:cNvPr>
            <p:cNvCxnSpPr/>
            <p:nvPr/>
          </p:nvCxnSpPr>
          <p:spPr>
            <a:xfrm>
              <a:off x="3635896" y="4005064"/>
              <a:ext cx="0" cy="288032"/>
            </a:xfrm>
            <a:prstGeom prst="line">
              <a:avLst/>
            </a:prstGeom>
            <a:noFill/>
            <a:ln w="38100" cap="flat" cmpd="sng" algn="ctr">
              <a:solidFill>
                <a:srgbClr val="000000"/>
              </a:solidFill>
              <a:prstDash val="solid"/>
            </a:ln>
            <a:effectLst/>
          </p:spPr>
        </p:cxnSp>
      </p:grpSp>
      <p:grpSp>
        <p:nvGrpSpPr>
          <p:cNvPr id="22" name="组合 34">
            <a:extLst>
              <a:ext uri="{FF2B5EF4-FFF2-40B4-BE49-F238E27FC236}">
                <a16:creationId xmlns:a16="http://schemas.microsoft.com/office/drawing/2014/main" id="{CFB75221-9F06-60CA-132A-9921F962993C}"/>
              </a:ext>
            </a:extLst>
          </p:cNvPr>
          <p:cNvGrpSpPr>
            <a:grpSpLocks/>
          </p:cNvGrpSpPr>
          <p:nvPr/>
        </p:nvGrpSpPr>
        <p:grpSpPr bwMode="auto">
          <a:xfrm>
            <a:off x="5511686" y="3480480"/>
            <a:ext cx="863600" cy="865187"/>
            <a:chOff x="5580112" y="3716338"/>
            <a:chExt cx="864096" cy="865187"/>
          </a:xfrm>
        </p:grpSpPr>
        <p:sp>
          <p:nvSpPr>
            <p:cNvPr id="23" name="椭圆 22">
              <a:extLst>
                <a:ext uri="{FF2B5EF4-FFF2-40B4-BE49-F238E27FC236}">
                  <a16:creationId xmlns:a16="http://schemas.microsoft.com/office/drawing/2014/main" id="{1A1306FF-DA1D-6FDE-C05D-6304DB9EE041}"/>
                </a:ext>
              </a:extLst>
            </p:cNvPr>
            <p:cNvSpPr/>
            <p:nvPr/>
          </p:nvSpPr>
          <p:spPr bwMode="auto">
            <a:xfrm>
              <a:off x="5940681" y="4076700"/>
              <a:ext cx="144546" cy="144463"/>
            </a:xfrm>
            <a:prstGeom prst="ellipse">
              <a:avLst/>
            </a:prstGeom>
            <a:solidFill>
              <a:srgbClr val="000000"/>
            </a:solidFill>
            <a:ln w="25400" cap="flat" cmpd="sng" algn="ctr">
              <a:solidFill>
                <a:srgbClr val="BBE0E3">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宋体"/>
                <a:cs typeface="+mn-cs"/>
              </a:endParaRPr>
            </a:p>
          </p:txBody>
        </p:sp>
        <p:cxnSp>
          <p:nvCxnSpPr>
            <p:cNvPr id="24" name="直接连接符 23">
              <a:extLst>
                <a:ext uri="{FF2B5EF4-FFF2-40B4-BE49-F238E27FC236}">
                  <a16:creationId xmlns:a16="http://schemas.microsoft.com/office/drawing/2014/main" id="{0E0E65DE-3D91-056B-96BA-03F667C28BAB}"/>
                </a:ext>
              </a:extLst>
            </p:cNvPr>
            <p:cNvCxnSpPr/>
            <p:nvPr/>
          </p:nvCxnSpPr>
          <p:spPr bwMode="auto">
            <a:xfrm>
              <a:off x="6012160" y="3716338"/>
              <a:ext cx="0" cy="865187"/>
            </a:xfrm>
            <a:prstGeom prst="line">
              <a:avLst/>
            </a:prstGeom>
            <a:noFill/>
            <a:ln w="38100" cap="flat" cmpd="sng" algn="ctr">
              <a:solidFill>
                <a:srgbClr val="000000"/>
              </a:solidFill>
              <a:prstDash val="solid"/>
            </a:ln>
            <a:effectLst/>
          </p:spPr>
        </p:cxnSp>
        <p:cxnSp>
          <p:nvCxnSpPr>
            <p:cNvPr id="25" name="直接连接符 24">
              <a:extLst>
                <a:ext uri="{FF2B5EF4-FFF2-40B4-BE49-F238E27FC236}">
                  <a16:creationId xmlns:a16="http://schemas.microsoft.com/office/drawing/2014/main" id="{6610B7B7-48BF-7FA2-CA87-8B46F3BC0C5E}"/>
                </a:ext>
              </a:extLst>
            </p:cNvPr>
            <p:cNvCxnSpPr/>
            <p:nvPr/>
          </p:nvCxnSpPr>
          <p:spPr bwMode="auto">
            <a:xfrm>
              <a:off x="5867614" y="3716338"/>
              <a:ext cx="289091" cy="0"/>
            </a:xfrm>
            <a:prstGeom prst="line">
              <a:avLst/>
            </a:prstGeom>
            <a:noFill/>
            <a:ln w="38100" cap="flat" cmpd="sng" algn="ctr">
              <a:solidFill>
                <a:srgbClr val="000000"/>
              </a:solidFill>
              <a:prstDash val="solid"/>
            </a:ln>
            <a:effectLst/>
          </p:spPr>
        </p:cxnSp>
        <p:cxnSp>
          <p:nvCxnSpPr>
            <p:cNvPr id="26" name="直接连接符 25">
              <a:extLst>
                <a:ext uri="{FF2B5EF4-FFF2-40B4-BE49-F238E27FC236}">
                  <a16:creationId xmlns:a16="http://schemas.microsoft.com/office/drawing/2014/main" id="{19AAA832-5FB5-D694-894F-86DECCB05634}"/>
                </a:ext>
              </a:extLst>
            </p:cNvPr>
            <p:cNvCxnSpPr/>
            <p:nvPr/>
          </p:nvCxnSpPr>
          <p:spPr bwMode="auto">
            <a:xfrm>
              <a:off x="5867614" y="4581525"/>
              <a:ext cx="289091" cy="0"/>
            </a:xfrm>
            <a:prstGeom prst="line">
              <a:avLst/>
            </a:prstGeom>
            <a:noFill/>
            <a:ln w="38100" cap="flat" cmpd="sng" algn="ctr">
              <a:solidFill>
                <a:srgbClr val="000000"/>
              </a:solidFill>
              <a:prstDash val="solid"/>
            </a:ln>
            <a:effectLst/>
          </p:spPr>
        </p:cxnSp>
        <p:sp>
          <p:nvSpPr>
            <p:cNvPr id="27" name="椭圆 26">
              <a:extLst>
                <a:ext uri="{FF2B5EF4-FFF2-40B4-BE49-F238E27FC236}">
                  <a16:creationId xmlns:a16="http://schemas.microsoft.com/office/drawing/2014/main" id="{9428456A-2C3B-E2D5-05D7-13A3DEC19CB8}"/>
                </a:ext>
              </a:extLst>
            </p:cNvPr>
            <p:cNvSpPr/>
            <p:nvPr/>
          </p:nvSpPr>
          <p:spPr bwMode="auto">
            <a:xfrm>
              <a:off x="5939830" y="4077072"/>
              <a:ext cx="144066" cy="144016"/>
            </a:xfrm>
            <a:prstGeom prst="ellipse">
              <a:avLst/>
            </a:prstGeom>
            <a:solidFill>
              <a:srgbClr val="000000"/>
            </a:solidFill>
            <a:ln w="25400" cap="flat" cmpd="sng" algn="ctr">
              <a:solidFill>
                <a:srgbClr val="BBE0E3">
                  <a:shade val="50000"/>
                </a:srgbClr>
              </a:solidFill>
              <a:prstDash val="solid"/>
            </a:ln>
            <a:effectLst/>
            <a:scene3d>
              <a:camera prst="orthographicFront">
                <a:rot lat="0" lon="0" rev="5400000"/>
              </a:camera>
              <a:lightRig rig="threePt" dir="t"/>
            </a:scene3d>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srgbClr val="FFFFFF"/>
                </a:solidFill>
                <a:effectLst/>
                <a:uLnTx/>
                <a:uFillTx/>
                <a:latin typeface="Arial"/>
                <a:ea typeface="宋体"/>
                <a:cs typeface="+mn-cs"/>
              </a:endParaRPr>
            </a:p>
          </p:txBody>
        </p:sp>
        <p:cxnSp>
          <p:nvCxnSpPr>
            <p:cNvPr id="28" name="直接连接符 27">
              <a:extLst>
                <a:ext uri="{FF2B5EF4-FFF2-40B4-BE49-F238E27FC236}">
                  <a16:creationId xmlns:a16="http://schemas.microsoft.com/office/drawing/2014/main" id="{AAE88347-3B95-71B9-4E56-DFFE646A6203}"/>
                </a:ext>
              </a:extLst>
            </p:cNvPr>
            <p:cNvCxnSpPr/>
            <p:nvPr/>
          </p:nvCxnSpPr>
          <p:spPr>
            <a:xfrm>
              <a:off x="5580112" y="4005263"/>
              <a:ext cx="0" cy="287337"/>
            </a:xfrm>
            <a:prstGeom prst="line">
              <a:avLst/>
            </a:prstGeom>
            <a:noFill/>
            <a:ln w="38100" cap="flat" cmpd="sng" algn="ctr">
              <a:solidFill>
                <a:srgbClr val="000000"/>
              </a:solidFill>
              <a:prstDash val="solid"/>
            </a:ln>
            <a:effectLst/>
          </p:spPr>
        </p:cxnSp>
        <p:cxnSp>
          <p:nvCxnSpPr>
            <p:cNvPr id="29" name="直接连接符 28">
              <a:extLst>
                <a:ext uri="{FF2B5EF4-FFF2-40B4-BE49-F238E27FC236}">
                  <a16:creationId xmlns:a16="http://schemas.microsoft.com/office/drawing/2014/main" id="{FFAC469A-931E-D86B-AA8A-778BF1463BD7}"/>
                </a:ext>
              </a:extLst>
            </p:cNvPr>
            <p:cNvCxnSpPr/>
            <p:nvPr/>
          </p:nvCxnSpPr>
          <p:spPr>
            <a:xfrm>
              <a:off x="6444208" y="4005263"/>
              <a:ext cx="0" cy="287337"/>
            </a:xfrm>
            <a:prstGeom prst="line">
              <a:avLst/>
            </a:prstGeom>
            <a:noFill/>
            <a:ln w="38100" cap="flat" cmpd="sng" algn="ctr">
              <a:solidFill>
                <a:srgbClr val="000000"/>
              </a:solidFill>
              <a:prstDash val="solid"/>
            </a:ln>
            <a:effectLst/>
          </p:spPr>
        </p:cxnSp>
        <p:cxnSp>
          <p:nvCxnSpPr>
            <p:cNvPr id="30" name="直接连接符 29">
              <a:extLst>
                <a:ext uri="{FF2B5EF4-FFF2-40B4-BE49-F238E27FC236}">
                  <a16:creationId xmlns:a16="http://schemas.microsoft.com/office/drawing/2014/main" id="{08B768B9-C609-1707-5B45-EBD6BE9A5F18}"/>
                </a:ext>
              </a:extLst>
            </p:cNvPr>
            <p:cNvCxnSpPr/>
            <p:nvPr/>
          </p:nvCxnSpPr>
          <p:spPr>
            <a:xfrm>
              <a:off x="5580112" y="4149725"/>
              <a:ext cx="864096" cy="0"/>
            </a:xfrm>
            <a:prstGeom prst="line">
              <a:avLst/>
            </a:prstGeom>
            <a:noFill/>
            <a:ln w="38100" cap="flat" cmpd="sng" algn="ctr">
              <a:solidFill>
                <a:srgbClr val="000000"/>
              </a:solidFill>
              <a:prstDash val="solid"/>
            </a:ln>
            <a:effectLst/>
          </p:spPr>
        </p:cxnSp>
      </p:grpSp>
    </p:spTree>
    <p:extLst>
      <p:ext uri="{BB962C8B-B14F-4D97-AF65-F5344CB8AC3E}">
        <p14:creationId xmlns:p14="http://schemas.microsoft.com/office/powerpoint/2010/main" val="3979794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1023B-6BC9-617B-C827-2964C978994D}"/>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E5388480-FE52-0E53-5242-A69388B1EB60}"/>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B569B6A3-AC38-0359-6B52-314EE22E1290}"/>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F64C25D8-56D2-234B-6330-B4A55E42B62A}"/>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EB4F23B9-6814-6BF8-9E91-E3FF66CAF57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8BF206CF-2325-3465-D47A-26F141D93795}"/>
              </a:ext>
            </a:extLst>
          </p:cNvPr>
          <p:cNvSpPr/>
          <p:nvPr/>
        </p:nvSpPr>
        <p:spPr>
          <a:xfrm>
            <a:off x="323528" y="134724"/>
            <a:ext cx="3071675"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6.3 </a:t>
            </a: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最小二乘法</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2" name="Rectangle 2">
            <a:extLst>
              <a:ext uri="{FF2B5EF4-FFF2-40B4-BE49-F238E27FC236}">
                <a16:creationId xmlns:a16="http://schemas.microsoft.com/office/drawing/2014/main" id="{8067F0DB-9A9F-6A29-F778-A1078718D7EB}"/>
              </a:ext>
            </a:extLst>
          </p:cNvPr>
          <p:cNvSpPr txBox="1">
            <a:spLocks noChangeArrowheads="1"/>
          </p:cNvSpPr>
          <p:nvPr/>
        </p:nvSpPr>
        <p:spPr bwMode="auto">
          <a:xfrm>
            <a:off x="359522" y="1087462"/>
            <a:ext cx="8229600" cy="183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marR="0" lvl="0" indent="457200" algn="just" defTabSz="914400" rtl="0" eaLnBrk="1" fontAlgn="base" latinLnBrk="0" hangingPunct="1">
              <a:lnSpc>
                <a:spcPct val="120000"/>
              </a:lnSpc>
              <a:spcBef>
                <a:spcPts val="1200"/>
              </a:spcBef>
              <a:spcAft>
                <a:spcPct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a:ea typeface="宋体"/>
                <a:cs typeface="+mn-cs"/>
              </a:rPr>
              <a:t>用作图法把实验数据表示成曲线，固然可以看出事物之间的规律，但毕竟不如方程来得确切。如何从实验数据出发求出方程，这也是数据处理中常常遇到的问题。 </a:t>
            </a:r>
          </a:p>
        </p:txBody>
      </p:sp>
      <p:sp>
        <p:nvSpPr>
          <p:cNvPr id="8" name="Rectangle 2">
            <a:extLst>
              <a:ext uri="{FF2B5EF4-FFF2-40B4-BE49-F238E27FC236}">
                <a16:creationId xmlns:a16="http://schemas.microsoft.com/office/drawing/2014/main" id="{C20B29BF-0AF7-2C09-A30E-2A3FF013FF8B}"/>
              </a:ext>
            </a:extLst>
          </p:cNvPr>
          <p:cNvSpPr txBox="1">
            <a:spLocks noChangeArrowheads="1"/>
          </p:cNvSpPr>
          <p:nvPr/>
        </p:nvSpPr>
        <p:spPr>
          <a:xfrm>
            <a:off x="443255" y="2708920"/>
            <a:ext cx="8229600" cy="19002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120000"/>
              </a:lnSpc>
              <a:spcBef>
                <a:spcPts val="600"/>
              </a:spcBef>
              <a:spcAft>
                <a:spcPct val="0"/>
              </a:spcAft>
              <a:buClrTx/>
              <a:buSzTx/>
              <a:buFont typeface="Arial" panose="020B0604020202020204" pitchFamily="34" charset="0"/>
              <a:buNone/>
              <a:tabLst/>
              <a:defRPr/>
            </a:pPr>
            <a:r>
              <a:rPr kumimoji="0" lang="zh-CN" altLang="en-US" sz="2400" b="1" i="0" u="none" strike="noStrike" kern="120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cs typeface="+mn-cs"/>
              </a:rPr>
              <a:t>最小二乘法认为</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若最佳拟合的方程为</a:t>
            </a:r>
            <a:r>
              <a:rPr kumimoji="0" lang="en-US"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Y</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f</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，则所测各</a:t>
            </a:r>
            <a:r>
              <a:rPr kumimoji="0" lang="en-US" altLang="zh-CN" sz="2400" b="0" i="1"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mn-cs"/>
              </a:rPr>
              <a:t>y</a:t>
            </a:r>
            <a:r>
              <a:rPr kumimoji="0" lang="en-US" altLang="zh-CN" sz="2400" b="0" i="0" u="none" strike="noStrike" kern="1200" cap="none" spc="0" normalizeH="0" baseline="-25000" noProof="0" dirty="0" err="1">
                <a:ln>
                  <a:noFill/>
                </a:ln>
                <a:solidFill>
                  <a:prstClr val="black"/>
                </a:solidFill>
                <a:effectLst/>
                <a:uLnTx/>
                <a:uFillTx/>
                <a:latin typeface="Times New Roman" panose="02020603050405020304" pitchFamily="18" charset="0"/>
                <a:ea typeface="宋体" panose="02010600030101010101" pitchFamily="2" charset="-122"/>
                <a:cs typeface="+mn-cs"/>
              </a:rPr>
              <a:t>i</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值与拟合方程上相应的点</a:t>
            </a:r>
            <a:r>
              <a:rPr kumimoji="0" lang="en-US"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Y</a:t>
            </a:r>
            <a:r>
              <a:rPr kumimoji="0" lang="en-US" altLang="zh-CN" sz="2400" b="0"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mn-cs"/>
              </a:rPr>
              <a:t>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f</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en-US"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x</a:t>
            </a:r>
            <a:r>
              <a:rPr kumimoji="0" lang="en-US" altLang="zh-CN" sz="2400" b="0"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mn-cs"/>
              </a:rPr>
              <a:t>i</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a:t>
            </a: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之间的偏离的平方和为最小，即</a:t>
            </a:r>
          </a:p>
        </p:txBody>
      </p:sp>
      <p:graphicFrame>
        <p:nvGraphicFramePr>
          <p:cNvPr id="12" name="Object 3">
            <a:extLst>
              <a:ext uri="{FF2B5EF4-FFF2-40B4-BE49-F238E27FC236}">
                <a16:creationId xmlns:a16="http://schemas.microsoft.com/office/drawing/2014/main" id="{0C07514D-0E1C-4E51-1156-55E4DDF97F6E}"/>
              </a:ext>
            </a:extLst>
          </p:cNvPr>
          <p:cNvGraphicFramePr>
            <a:graphicFrameLocks noChangeAspect="1"/>
          </p:cNvGraphicFramePr>
          <p:nvPr/>
        </p:nvGraphicFramePr>
        <p:xfrm>
          <a:off x="906003" y="4107160"/>
          <a:ext cx="2489200" cy="762000"/>
        </p:xfrm>
        <a:graphic>
          <a:graphicData uri="http://schemas.openxmlformats.org/presentationml/2006/ole">
            <mc:AlternateContent xmlns:mc="http://schemas.openxmlformats.org/markup-compatibility/2006">
              <mc:Choice xmlns:v="urn:schemas-microsoft-com:vml" Requires="v">
                <p:oleObj name="Equation" r:id="rId2" imgW="1244600" imgH="381000" progId="Equation.DSMT4">
                  <p:embed/>
                </p:oleObj>
              </mc:Choice>
              <mc:Fallback>
                <p:oleObj name="Equation" r:id="rId2" imgW="1244600" imgH="381000" progId="Equation.DSMT4">
                  <p:embed/>
                  <p:pic>
                    <p:nvPicPr>
                      <p:cNvPr id="12" name="Object 3">
                        <a:extLst>
                          <a:ext uri="{FF2B5EF4-FFF2-40B4-BE49-F238E27FC236}">
                            <a16:creationId xmlns:a16="http://schemas.microsoft.com/office/drawing/2014/main" id="{0C07514D-0E1C-4E51-1156-55E4DDF97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03" y="4107160"/>
                        <a:ext cx="248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5">
            <a:extLst>
              <a:ext uri="{FF2B5EF4-FFF2-40B4-BE49-F238E27FC236}">
                <a16:creationId xmlns:a16="http://schemas.microsoft.com/office/drawing/2014/main" id="{BADB269B-EB90-8ED2-5E5F-EF63C35B839B}"/>
              </a:ext>
            </a:extLst>
          </p:cNvPr>
          <p:cNvSpPr txBox="1">
            <a:spLocks noChangeArrowheads="1"/>
          </p:cNvSpPr>
          <p:nvPr/>
        </p:nvSpPr>
        <p:spPr bwMode="auto">
          <a:xfrm>
            <a:off x="3480143" y="4215467"/>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最小 </a:t>
            </a:r>
          </a:p>
        </p:txBody>
      </p:sp>
      <p:pic>
        <p:nvPicPr>
          <p:cNvPr id="14" name="图片 13">
            <a:extLst>
              <a:ext uri="{FF2B5EF4-FFF2-40B4-BE49-F238E27FC236}">
                <a16:creationId xmlns:a16="http://schemas.microsoft.com/office/drawing/2014/main" id="{7E8F0A05-BAC7-6634-E084-0B4CF3E0E85D}"/>
              </a:ext>
            </a:extLst>
          </p:cNvPr>
          <p:cNvPicPr>
            <a:picLocks noChangeAspect="1"/>
          </p:cNvPicPr>
          <p:nvPr/>
        </p:nvPicPr>
        <p:blipFill>
          <a:blip r:embed="rId4"/>
          <a:stretch>
            <a:fillRect/>
          </a:stretch>
        </p:blipFill>
        <p:spPr>
          <a:xfrm>
            <a:off x="4850070" y="3621905"/>
            <a:ext cx="3538354" cy="3229714"/>
          </a:xfrm>
          <a:prstGeom prst="rect">
            <a:avLst/>
          </a:prstGeom>
        </p:spPr>
      </p:pic>
    </p:spTree>
    <p:extLst>
      <p:ext uri="{BB962C8B-B14F-4D97-AF65-F5344CB8AC3E}">
        <p14:creationId xmlns:p14="http://schemas.microsoft.com/office/powerpoint/2010/main" val="5141727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8D8FF-633A-59CB-2A46-C8946E302BA4}"/>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9428E7C8-3CF4-6020-F980-02A66C37BBCD}"/>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63E9474D-E94E-FF58-1844-893569F445A9}"/>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BF727D60-A585-FA38-A5DC-65492B7EE361}"/>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A14142F5-B51C-0ADB-E0D9-ACCAB4DA706C}"/>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7D1E8EE5-E844-443E-7293-56183F451004}"/>
              </a:ext>
            </a:extLst>
          </p:cNvPr>
          <p:cNvSpPr/>
          <p:nvPr/>
        </p:nvSpPr>
        <p:spPr>
          <a:xfrm>
            <a:off x="323528" y="134724"/>
            <a:ext cx="3275256"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确定函数的形式 </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5" name="Rectangle 3">
            <a:extLst>
              <a:ext uri="{FF2B5EF4-FFF2-40B4-BE49-F238E27FC236}">
                <a16:creationId xmlns:a16="http://schemas.microsoft.com/office/drawing/2014/main" id="{1132497E-6592-700B-7EC0-0164144B16AF}"/>
              </a:ext>
            </a:extLst>
          </p:cNvPr>
          <p:cNvSpPr txBox="1">
            <a:spLocks noChangeArrowheads="1"/>
          </p:cNvSpPr>
          <p:nvPr/>
        </p:nvSpPr>
        <p:spPr bwMode="auto">
          <a:xfrm>
            <a:off x="4572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CN" altLang="en-US" sz="2800" b="0" i="0" u="none" strike="noStrike" kern="0" cap="none" spc="0" normalizeH="0" baseline="0" noProof="0">
                <a:ln>
                  <a:noFill/>
                </a:ln>
                <a:solidFill>
                  <a:srgbClr val="000000"/>
                </a:solidFill>
                <a:effectLst/>
                <a:uLnTx/>
                <a:uFillTx/>
                <a:latin typeface="Arial"/>
                <a:ea typeface="宋体"/>
                <a:cs typeface="+mn-cs"/>
              </a:rPr>
              <a:t>线性的函数关系，则可写成 </a:t>
            </a:r>
            <a:r>
              <a:rPr kumimoji="0" lang="en-US" altLang="zh-CN" sz="2800" b="0" i="1" u="none" strike="noStrike" kern="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Y </a:t>
            </a:r>
            <a:r>
              <a:rPr kumimoji="0" lang="en-US"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 </a:t>
            </a:r>
            <a:r>
              <a:rPr kumimoji="0" lang="en-US" altLang="zh-CN" sz="2800" b="0" i="1" u="none" strike="noStrike" kern="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mx </a:t>
            </a:r>
            <a:r>
              <a:rPr kumimoji="0" lang="en-US" altLang="zh-CN" sz="2800" b="0" i="0" u="none" strike="noStrike" kern="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 </a:t>
            </a:r>
            <a:r>
              <a:rPr kumimoji="0" lang="en-US" altLang="zh-CN" sz="2800" b="0" i="1" u="none" strike="noStrike" kern="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rPr>
              <a:t>b</a:t>
            </a:r>
            <a:endParaRPr kumimoji="0" lang="zh-CN" altLang="en-US" sz="2800" b="0" i="1" u="none" strike="noStrike" kern="0" cap="none" spc="0" normalizeH="0" baseline="0" noProof="0">
              <a:ln>
                <a:noFill/>
              </a:ln>
              <a:solidFill>
                <a:srgbClr val="000000"/>
              </a:solidFill>
              <a:effectLst/>
              <a:uLnTx/>
              <a:uFillTx/>
              <a:latin typeface="Times New Roman" panose="02020603050405020304" pitchFamily="18" charset="0"/>
              <a:ea typeface="宋体"/>
              <a:cs typeface="Times New Roman" panose="02020603050405020304"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zh-CN" altLang="en-US" sz="2800" b="0" i="0" u="none" strike="noStrike" kern="0" cap="none" spc="0" normalizeH="0" baseline="0" noProof="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CN" altLang="en-US" sz="2800" b="0" i="0" u="none" strike="noStrike" kern="0" cap="none" spc="0" normalizeH="0" baseline="0" noProof="0">
                <a:ln>
                  <a:noFill/>
                </a:ln>
                <a:solidFill>
                  <a:srgbClr val="000000"/>
                </a:solidFill>
                <a:effectLst/>
                <a:uLnTx/>
                <a:uFillTx/>
                <a:latin typeface="Arial"/>
                <a:ea typeface="宋体"/>
                <a:cs typeface="+mn-cs"/>
              </a:rPr>
              <a:t>指数函数关系，则可写成：</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zh-CN" altLang="en-US" sz="2800" b="0" i="0" u="none" strike="noStrike" kern="0" cap="none" spc="0" normalizeH="0" baseline="0" noProof="0">
              <a:ln>
                <a:noFill/>
              </a:ln>
              <a:solidFill>
                <a:srgbClr val="000000"/>
              </a:solidFill>
              <a:effectLst/>
              <a:uLnTx/>
              <a:uFillTx/>
              <a:latin typeface="Arial"/>
              <a:ea typeface="宋体"/>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zh-CN" altLang="en-US" sz="2800" b="0" i="0" u="none" strike="noStrike" kern="0" cap="none" spc="0" normalizeH="0" baseline="0" noProof="0">
                <a:ln>
                  <a:noFill/>
                </a:ln>
                <a:solidFill>
                  <a:srgbClr val="000000"/>
                </a:solidFill>
                <a:effectLst/>
                <a:uLnTx/>
                <a:uFillTx/>
                <a:latin typeface="Arial"/>
                <a:ea typeface="宋体"/>
                <a:cs typeface="+mn-cs"/>
              </a:rPr>
              <a:t>函数关系不明确，则常用多项式来表示： </a:t>
            </a:r>
            <a:endParaRPr kumimoji="0" lang="zh-CN" altLang="en-US" sz="2800" b="0" i="0" u="none" strike="noStrike" kern="0" cap="none" spc="0" normalizeH="0" baseline="0" noProof="0" dirty="0">
              <a:ln>
                <a:noFill/>
              </a:ln>
              <a:solidFill>
                <a:srgbClr val="000000"/>
              </a:solidFill>
              <a:effectLst/>
              <a:uLnTx/>
              <a:uFillTx/>
              <a:latin typeface="Arial"/>
              <a:ea typeface="宋体"/>
              <a:cs typeface="+mn-cs"/>
            </a:endParaRPr>
          </a:p>
        </p:txBody>
      </p:sp>
      <p:graphicFrame>
        <p:nvGraphicFramePr>
          <p:cNvPr id="4" name="对象 3">
            <a:extLst>
              <a:ext uri="{FF2B5EF4-FFF2-40B4-BE49-F238E27FC236}">
                <a16:creationId xmlns:a16="http://schemas.microsoft.com/office/drawing/2014/main" id="{FEAA9F92-7183-E9EE-9E74-4EF5E68CDC4F}"/>
              </a:ext>
            </a:extLst>
          </p:cNvPr>
          <p:cNvGraphicFramePr>
            <a:graphicFrameLocks noGrp="1" noChangeAspect="1"/>
          </p:cNvGraphicFramePr>
          <p:nvPr/>
        </p:nvGraphicFramePr>
        <p:xfrm>
          <a:off x="5181600" y="2665413"/>
          <a:ext cx="1500188" cy="406400"/>
        </p:xfrm>
        <a:graphic>
          <a:graphicData uri="http://schemas.openxmlformats.org/presentationml/2006/ole">
            <mc:AlternateContent xmlns:mc="http://schemas.openxmlformats.org/markup-compatibility/2006">
              <mc:Choice xmlns:v="urn:schemas-microsoft-com:vml" Requires="v">
                <p:oleObj name="Equation" r:id="rId2" imgW="748975" imgH="203112" progId="Equation.DSMT4">
                  <p:embed/>
                </p:oleObj>
              </mc:Choice>
              <mc:Fallback>
                <p:oleObj name="Equation" r:id="rId2" imgW="748975" imgH="203112" progId="Equation.DSMT4">
                  <p:embed/>
                  <p:pic>
                    <p:nvPicPr>
                      <p:cNvPr id="4" name="对象 3">
                        <a:extLst>
                          <a:ext uri="{FF2B5EF4-FFF2-40B4-BE49-F238E27FC236}">
                            <a16:creationId xmlns:a16="http://schemas.microsoft.com/office/drawing/2014/main" id="{FEAA9F92-7183-E9EE-9E74-4EF5E68CDC4F}"/>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665413"/>
                        <a:ext cx="1500188"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对象 4">
            <a:extLst>
              <a:ext uri="{FF2B5EF4-FFF2-40B4-BE49-F238E27FC236}">
                <a16:creationId xmlns:a16="http://schemas.microsoft.com/office/drawing/2014/main" id="{6D9B3D5D-D179-7CBC-D8E0-9A0AC961D1CE}"/>
              </a:ext>
            </a:extLst>
          </p:cNvPr>
          <p:cNvGraphicFramePr>
            <a:graphicFrameLocks noGrp="1" noChangeAspect="1"/>
          </p:cNvGraphicFramePr>
          <p:nvPr/>
        </p:nvGraphicFramePr>
        <p:xfrm>
          <a:off x="1066800" y="4267200"/>
          <a:ext cx="2519363" cy="482600"/>
        </p:xfrm>
        <a:graphic>
          <a:graphicData uri="http://schemas.openxmlformats.org/presentationml/2006/ole">
            <mc:AlternateContent xmlns:mc="http://schemas.openxmlformats.org/markup-compatibility/2006">
              <mc:Choice xmlns:v="urn:schemas-microsoft-com:vml" Requires="v">
                <p:oleObj name="Equation" r:id="rId4" imgW="1257300" imgH="241300" progId="Equation.DSMT4">
                  <p:embed/>
                </p:oleObj>
              </mc:Choice>
              <mc:Fallback>
                <p:oleObj name="Equation" r:id="rId4" imgW="1257300" imgH="241300" progId="Equation.DSMT4">
                  <p:embed/>
                  <p:pic>
                    <p:nvPicPr>
                      <p:cNvPr id="5" name="对象 4">
                        <a:extLst>
                          <a:ext uri="{FF2B5EF4-FFF2-40B4-BE49-F238E27FC236}">
                            <a16:creationId xmlns:a16="http://schemas.microsoft.com/office/drawing/2014/main" id="{6D9B3D5D-D179-7CBC-D8E0-9A0AC961D1C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267200"/>
                        <a:ext cx="2519363"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76535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BDD39-B951-0E6C-5199-6258EB4670D5}"/>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E2B485B2-702E-8BF3-CDF0-2333E661E3D4}"/>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4312F2C9-510A-41A6-BFFE-D2A632878433}"/>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910EBCC4-793E-7416-F61B-EC47B2383F8F}"/>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02B24ECD-24E2-1926-7131-3CC9328F9509}"/>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91A79F77-D075-853B-01AB-00AF375EE49E}"/>
              </a:ext>
            </a:extLst>
          </p:cNvPr>
          <p:cNvSpPr/>
          <p:nvPr/>
        </p:nvSpPr>
        <p:spPr>
          <a:xfrm>
            <a:off x="323528" y="134724"/>
            <a:ext cx="4304383"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线性拟合（线性回归）</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graphicFrame>
        <p:nvGraphicFramePr>
          <p:cNvPr id="12" name="Object 3">
            <a:extLst>
              <a:ext uri="{FF2B5EF4-FFF2-40B4-BE49-F238E27FC236}">
                <a16:creationId xmlns:a16="http://schemas.microsoft.com/office/drawing/2014/main" id="{D81AA0CF-9B35-7A9C-5E48-AE66C93D7588}"/>
              </a:ext>
            </a:extLst>
          </p:cNvPr>
          <p:cNvGraphicFramePr>
            <a:graphicFrameLocks noChangeAspect="1"/>
          </p:cNvGraphicFramePr>
          <p:nvPr/>
        </p:nvGraphicFramePr>
        <p:xfrm>
          <a:off x="684213" y="2082800"/>
          <a:ext cx="3222625" cy="777875"/>
        </p:xfrm>
        <a:graphic>
          <a:graphicData uri="http://schemas.openxmlformats.org/presentationml/2006/ole">
            <mc:AlternateContent xmlns:mc="http://schemas.openxmlformats.org/markup-compatibility/2006">
              <mc:Choice xmlns:v="urn:schemas-microsoft-com:vml" Requires="v">
                <p:oleObj name="Equation" r:id="rId2" imgW="1790640" imgH="431640" progId="Equation.DSMT4">
                  <p:embed/>
                </p:oleObj>
              </mc:Choice>
              <mc:Fallback>
                <p:oleObj name="Equation" r:id="rId2" imgW="1790640" imgH="431640" progId="Equation.DSMT4">
                  <p:embed/>
                  <p:pic>
                    <p:nvPicPr>
                      <p:cNvPr id="12" name="Object 3">
                        <a:extLst>
                          <a:ext uri="{FF2B5EF4-FFF2-40B4-BE49-F238E27FC236}">
                            <a16:creationId xmlns:a16="http://schemas.microsoft.com/office/drawing/2014/main" id="{D81AA0CF-9B35-7A9C-5E48-AE66C93D7588}"/>
                          </a:ext>
                        </a:extLst>
                      </p:cNvPr>
                      <p:cNvPicPr>
                        <a:picLocks noChangeAspect="1" noChangeArrowheads="1"/>
                      </p:cNvPicPr>
                      <p:nvPr/>
                    </p:nvPicPr>
                    <p:blipFill>
                      <a:blip r:embed="rId3"/>
                      <a:srcRect/>
                      <a:stretch>
                        <a:fillRect/>
                      </a:stretch>
                    </p:blipFill>
                    <p:spPr bwMode="auto">
                      <a:xfrm>
                        <a:off x="684213" y="2082800"/>
                        <a:ext cx="32226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0">
            <a:extLst>
              <a:ext uri="{FF2B5EF4-FFF2-40B4-BE49-F238E27FC236}">
                <a16:creationId xmlns:a16="http://schemas.microsoft.com/office/drawing/2014/main" id="{BC56D687-2311-CD40-C2B5-B6D10637E5CF}"/>
              </a:ext>
            </a:extLst>
          </p:cNvPr>
          <p:cNvGraphicFramePr>
            <a:graphicFrameLocks noChangeAspect="1"/>
          </p:cNvGraphicFramePr>
          <p:nvPr/>
        </p:nvGraphicFramePr>
        <p:xfrm>
          <a:off x="853363" y="5157192"/>
          <a:ext cx="1622356" cy="1188203"/>
        </p:xfrm>
        <a:graphic>
          <a:graphicData uri="http://schemas.openxmlformats.org/presentationml/2006/ole">
            <mc:AlternateContent xmlns:mc="http://schemas.openxmlformats.org/markup-compatibility/2006">
              <mc:Choice xmlns:v="urn:schemas-microsoft-com:vml" Requires="v">
                <p:oleObj name="Equation" r:id="rId4" imgW="901309" imgH="660113" progId="Equation.DSMT4">
                  <p:embed/>
                </p:oleObj>
              </mc:Choice>
              <mc:Fallback>
                <p:oleObj name="Equation" r:id="rId4" imgW="901309" imgH="660113" progId="Equation.DSMT4">
                  <p:embed/>
                  <p:pic>
                    <p:nvPicPr>
                      <p:cNvPr id="13" name="Object 20">
                        <a:extLst>
                          <a:ext uri="{FF2B5EF4-FFF2-40B4-BE49-F238E27FC236}">
                            <a16:creationId xmlns:a16="http://schemas.microsoft.com/office/drawing/2014/main" id="{BC56D687-2311-CD40-C2B5-B6D10637E5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363" y="5157192"/>
                        <a:ext cx="1622356" cy="118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21">
            <a:extLst>
              <a:ext uri="{FF2B5EF4-FFF2-40B4-BE49-F238E27FC236}">
                <a16:creationId xmlns:a16="http://schemas.microsoft.com/office/drawing/2014/main" id="{E9581C7B-922E-FA03-67EA-762213749592}"/>
              </a:ext>
            </a:extLst>
          </p:cNvPr>
          <p:cNvGraphicFramePr>
            <a:graphicFrameLocks noChangeAspect="1"/>
          </p:cNvGraphicFramePr>
          <p:nvPr/>
        </p:nvGraphicFramePr>
        <p:xfrm>
          <a:off x="3592304" y="5013176"/>
          <a:ext cx="1302455" cy="1553805"/>
        </p:xfrm>
        <a:graphic>
          <a:graphicData uri="http://schemas.openxmlformats.org/presentationml/2006/ole">
            <mc:AlternateContent xmlns:mc="http://schemas.openxmlformats.org/markup-compatibility/2006">
              <mc:Choice xmlns:v="urn:schemas-microsoft-com:vml" Requires="v">
                <p:oleObj name="Equation" r:id="rId6" imgW="723586" imgH="863225" progId="Equation.DSMT4">
                  <p:embed/>
                </p:oleObj>
              </mc:Choice>
              <mc:Fallback>
                <p:oleObj name="Equation" r:id="rId6" imgW="723586" imgH="863225" progId="Equation.DSMT4">
                  <p:embed/>
                  <p:pic>
                    <p:nvPicPr>
                      <p:cNvPr id="14" name="Object 21">
                        <a:extLst>
                          <a:ext uri="{FF2B5EF4-FFF2-40B4-BE49-F238E27FC236}">
                            <a16:creationId xmlns:a16="http://schemas.microsoft.com/office/drawing/2014/main" id="{E9581C7B-922E-FA03-67EA-7622137495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92304" y="5013176"/>
                        <a:ext cx="1302455" cy="155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22">
            <a:extLst>
              <a:ext uri="{FF2B5EF4-FFF2-40B4-BE49-F238E27FC236}">
                <a16:creationId xmlns:a16="http://schemas.microsoft.com/office/drawing/2014/main" id="{34046353-0079-5794-0529-61D34A065E50}"/>
              </a:ext>
            </a:extLst>
          </p:cNvPr>
          <p:cNvGraphicFramePr>
            <a:graphicFrameLocks noChangeAspect="1"/>
          </p:cNvGraphicFramePr>
          <p:nvPr/>
        </p:nvGraphicFramePr>
        <p:xfrm>
          <a:off x="5220072" y="5013176"/>
          <a:ext cx="1599505" cy="1553805"/>
        </p:xfrm>
        <a:graphic>
          <a:graphicData uri="http://schemas.openxmlformats.org/presentationml/2006/ole">
            <mc:AlternateContent xmlns:mc="http://schemas.openxmlformats.org/markup-compatibility/2006">
              <mc:Choice xmlns:v="urn:schemas-microsoft-com:vml" Requires="v">
                <p:oleObj name="Equation" r:id="rId8" imgW="888614" imgH="863225" progId="Equation.DSMT4">
                  <p:embed/>
                </p:oleObj>
              </mc:Choice>
              <mc:Fallback>
                <p:oleObj name="Equation" r:id="rId8" imgW="888614" imgH="863225" progId="Equation.DSMT4">
                  <p:embed/>
                  <p:pic>
                    <p:nvPicPr>
                      <p:cNvPr id="16" name="Object 22">
                        <a:extLst>
                          <a:ext uri="{FF2B5EF4-FFF2-40B4-BE49-F238E27FC236}">
                            <a16:creationId xmlns:a16="http://schemas.microsoft.com/office/drawing/2014/main" id="{34046353-0079-5794-0529-61D34A065E5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5013176"/>
                        <a:ext cx="1599505" cy="155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 name="图片 16">
            <a:extLst>
              <a:ext uri="{FF2B5EF4-FFF2-40B4-BE49-F238E27FC236}">
                <a16:creationId xmlns:a16="http://schemas.microsoft.com/office/drawing/2014/main" id="{AAA0CFE2-5F6A-5BA6-FE9F-3C63527B5F9D}"/>
              </a:ext>
            </a:extLst>
          </p:cNvPr>
          <p:cNvPicPr>
            <a:picLocks noChangeAspect="1"/>
          </p:cNvPicPr>
          <p:nvPr/>
        </p:nvPicPr>
        <p:blipFill>
          <a:blip r:embed="rId10"/>
          <a:stretch>
            <a:fillRect/>
          </a:stretch>
        </p:blipFill>
        <p:spPr>
          <a:xfrm>
            <a:off x="5339162" y="909474"/>
            <a:ext cx="3563036" cy="3252242"/>
          </a:xfrm>
          <a:prstGeom prst="rect">
            <a:avLst/>
          </a:prstGeom>
        </p:spPr>
      </p:pic>
      <p:graphicFrame>
        <p:nvGraphicFramePr>
          <p:cNvPr id="18" name="对象 17">
            <a:extLst>
              <a:ext uri="{FF2B5EF4-FFF2-40B4-BE49-F238E27FC236}">
                <a16:creationId xmlns:a16="http://schemas.microsoft.com/office/drawing/2014/main" id="{611E700B-6D35-26DA-73EB-0FCA88933D28}"/>
              </a:ext>
            </a:extLst>
          </p:cNvPr>
          <p:cNvGraphicFramePr>
            <a:graphicFrameLocks noChangeAspect="1"/>
          </p:cNvGraphicFramePr>
          <p:nvPr/>
        </p:nvGraphicFramePr>
        <p:xfrm>
          <a:off x="701747" y="3140968"/>
          <a:ext cx="3541712" cy="1622425"/>
        </p:xfrm>
        <a:graphic>
          <a:graphicData uri="http://schemas.openxmlformats.org/presentationml/2006/ole">
            <mc:AlternateContent xmlns:mc="http://schemas.openxmlformats.org/markup-compatibility/2006">
              <mc:Choice xmlns:v="urn:schemas-microsoft-com:vml" Requires="v">
                <p:oleObj name="Equation" r:id="rId11" imgW="1968480" imgH="901440" progId="Equation.DSMT4">
                  <p:embed/>
                </p:oleObj>
              </mc:Choice>
              <mc:Fallback>
                <p:oleObj name="Equation" r:id="rId11" imgW="1968480" imgH="901440" progId="Equation.DSMT4">
                  <p:embed/>
                  <p:pic>
                    <p:nvPicPr>
                      <p:cNvPr id="18" name="对象 17">
                        <a:extLst>
                          <a:ext uri="{FF2B5EF4-FFF2-40B4-BE49-F238E27FC236}">
                            <a16:creationId xmlns:a16="http://schemas.microsoft.com/office/drawing/2014/main" id="{611E700B-6D35-26DA-73EB-0FCA88933D28}"/>
                          </a:ext>
                        </a:extLst>
                      </p:cNvPr>
                      <p:cNvPicPr/>
                      <p:nvPr/>
                    </p:nvPicPr>
                    <p:blipFill>
                      <a:blip r:embed="rId12"/>
                      <a:stretch>
                        <a:fillRect/>
                      </a:stretch>
                    </p:blipFill>
                    <p:spPr>
                      <a:xfrm>
                        <a:off x="701747" y="3140968"/>
                        <a:ext cx="3541712" cy="1622425"/>
                      </a:xfrm>
                      <a:prstGeom prst="rect">
                        <a:avLst/>
                      </a:prstGeom>
                    </p:spPr>
                  </p:pic>
                </p:oleObj>
              </mc:Fallback>
            </mc:AlternateContent>
          </a:graphicData>
        </a:graphic>
      </p:graphicFrame>
      <p:sp>
        <p:nvSpPr>
          <p:cNvPr id="19" name="文本框 2">
            <a:extLst>
              <a:ext uri="{FF2B5EF4-FFF2-40B4-BE49-F238E27FC236}">
                <a16:creationId xmlns:a16="http://schemas.microsoft.com/office/drawing/2014/main" id="{AD58D8FF-F652-DF46-937D-91B59D3ABEC4}"/>
              </a:ext>
            </a:extLst>
          </p:cNvPr>
          <p:cNvSpPr txBox="1"/>
          <p:nvPr/>
        </p:nvSpPr>
        <p:spPr>
          <a:xfrm>
            <a:off x="3874373" y="2276872"/>
            <a:ext cx="69762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ysClr val="windowText" lastClr="000000"/>
                </a:solidFill>
                <a:effectLst/>
                <a:uLnTx/>
                <a:uFillTx/>
                <a:latin typeface="Arial" panose="020B0604020202020204" pitchFamily="34" charset="0"/>
                <a:ea typeface="宋体" panose="02010600030101010101" pitchFamily="2" charset="-122"/>
                <a:cs typeface="+mn-cs"/>
              </a:rPr>
              <a:t>最小</a:t>
            </a:r>
          </a:p>
        </p:txBody>
      </p:sp>
      <p:sp>
        <p:nvSpPr>
          <p:cNvPr id="20" name="矩形 1">
            <a:extLst>
              <a:ext uri="{FF2B5EF4-FFF2-40B4-BE49-F238E27FC236}">
                <a16:creationId xmlns:a16="http://schemas.microsoft.com/office/drawing/2014/main" id="{B95D0A6C-4510-7F0C-9146-962C7C659F40}"/>
              </a:ext>
            </a:extLst>
          </p:cNvPr>
          <p:cNvSpPr>
            <a:spLocks noChangeArrowheads="1"/>
          </p:cNvSpPr>
          <p:nvPr/>
        </p:nvSpPr>
        <p:spPr bwMode="auto">
          <a:xfrm>
            <a:off x="611560" y="1199186"/>
            <a:ext cx="4283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0" i="0" u="none" strike="noStrike" kern="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函数关系   </a:t>
            </a:r>
            <a:r>
              <a:rPr kumimoji="0" lang="en-US" altLang="zh-CN" sz="2400" b="0"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y </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f</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2400" b="0"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 </a:t>
            </a:r>
            <a:r>
              <a:rPr kumimoji="0" lang="en-US" altLang="zh-CN" sz="2400" b="0"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mx </a:t>
            </a:r>
            <a:r>
              <a:rPr kumimoji="0" lang="en-US" altLang="zh-CN" sz="2400" b="0" i="0"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0"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a:t>
            </a:r>
            <a:endParaRPr kumimoji="0" lang="zh-CN"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26170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8008-D383-CBDD-4E54-FFC7BA03075F}"/>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778B710F-AA8A-C9AD-257D-9BB4A9374D14}"/>
              </a:ext>
            </a:extLst>
          </p:cNvPr>
          <p:cNvSpPr txBox="1">
            <a:spLocks noChangeArrowheads="1"/>
          </p:cNvSpPr>
          <p:nvPr/>
        </p:nvSpPr>
        <p:spPr bwMode="auto">
          <a:xfrm>
            <a:off x="630464" y="342920"/>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不确定度分析的意义</a:t>
            </a:r>
          </a:p>
        </p:txBody>
      </p:sp>
      <p:grpSp>
        <p:nvGrpSpPr>
          <p:cNvPr id="3" name="组合 2">
            <a:extLst>
              <a:ext uri="{FF2B5EF4-FFF2-40B4-BE49-F238E27FC236}">
                <a16:creationId xmlns:a16="http://schemas.microsoft.com/office/drawing/2014/main" id="{0C1C94BE-CCD9-0089-3903-3A796D2F0DD9}"/>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57DD771E-DA31-B2E2-FCD2-8C8B4A07B474}"/>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BF91C480-07F2-A5DD-AE0F-B0947C3C22FD}"/>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pic>
        <p:nvPicPr>
          <p:cNvPr id="7" name="图片 6">
            <a:extLst>
              <a:ext uri="{FF2B5EF4-FFF2-40B4-BE49-F238E27FC236}">
                <a16:creationId xmlns:a16="http://schemas.microsoft.com/office/drawing/2014/main" id="{05578929-D6D3-2CED-5BAD-895C88874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64" y="1121172"/>
            <a:ext cx="7452320" cy="5324917"/>
          </a:xfrm>
          <a:prstGeom prst="rect">
            <a:avLst/>
          </a:prstGeom>
        </p:spPr>
      </p:pic>
    </p:spTree>
    <p:extLst>
      <p:ext uri="{BB962C8B-B14F-4D97-AF65-F5344CB8AC3E}">
        <p14:creationId xmlns:p14="http://schemas.microsoft.com/office/powerpoint/2010/main" val="2394499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B02A5-7228-C430-FF25-D7C97C7D5055}"/>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F360319C-2379-F7AF-BAD2-22833A137172}"/>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AC78D71A-0F91-23F2-126B-AB43CFC64541}"/>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4E37364D-ABB6-55FD-B34C-14076813FE41}"/>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480ECFB6-73E0-C314-C526-63014DA807A9}"/>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BCC893B8-D891-0680-548F-DE124FFE999A}"/>
              </a:ext>
            </a:extLst>
          </p:cNvPr>
          <p:cNvSpPr/>
          <p:nvPr/>
        </p:nvSpPr>
        <p:spPr>
          <a:xfrm>
            <a:off x="323528" y="134724"/>
            <a:ext cx="2106667"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相关系数 </a:t>
            </a:r>
            <a:r>
              <a:rPr kumimoji="1" lang="en-US" altLang="zh-CN" sz="32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a:t>
            </a:r>
            <a:endParaRPr kumimoji="0" lang="en-US" altLang="zh-CN" sz="32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5" name="Text Box 8">
            <a:extLst>
              <a:ext uri="{FF2B5EF4-FFF2-40B4-BE49-F238E27FC236}">
                <a16:creationId xmlns:a16="http://schemas.microsoft.com/office/drawing/2014/main" id="{632B424A-E271-AD6C-4308-3380E1E75A1A}"/>
              </a:ext>
            </a:extLst>
          </p:cNvPr>
          <p:cNvSpPr txBox="1">
            <a:spLocks noChangeArrowheads="1"/>
          </p:cNvSpPr>
          <p:nvPr/>
        </p:nvSpPr>
        <p:spPr bwMode="auto">
          <a:xfrm>
            <a:off x="500063" y="3695980"/>
            <a:ext cx="820896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1" fontAlgn="base" latinLnBrk="0" hangingPunct="1">
              <a:lnSpc>
                <a:spcPct val="120000"/>
              </a:lnSpc>
              <a:spcBef>
                <a:spcPts val="1200"/>
              </a:spcBef>
              <a:spcAft>
                <a:spcPct val="0"/>
              </a:spcAft>
              <a:buClrTx/>
              <a:buSzTx/>
              <a:buFontTx/>
              <a:buNone/>
              <a:tabLst/>
              <a:defRPr/>
            </a:pP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r </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值越接近</a:t>
            </a:r>
            <a:r>
              <a:rPr kumimoji="1"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1</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  </a:t>
            </a: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x</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和</a:t>
            </a: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y </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的线性关系越好；</a:t>
            </a: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 r</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为正，称为正相关； </a:t>
            </a: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r</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等线" panose="02010600030101010101" pitchFamily="2" charset="-122"/>
                <a:cs typeface="楷体_GB2312"/>
              </a:rPr>
              <a:t>为负，称为负相关。</a:t>
            </a:r>
          </a:p>
        </p:txBody>
      </p:sp>
      <p:graphicFrame>
        <p:nvGraphicFramePr>
          <p:cNvPr id="21" name="Object 3">
            <a:extLst>
              <a:ext uri="{FF2B5EF4-FFF2-40B4-BE49-F238E27FC236}">
                <a16:creationId xmlns:a16="http://schemas.microsoft.com/office/drawing/2014/main" id="{3F87512E-6CFF-BC7D-E3F5-AE1E9D3AB14A}"/>
              </a:ext>
            </a:extLst>
          </p:cNvPr>
          <p:cNvGraphicFramePr>
            <a:graphicFrameLocks noChangeAspect="1"/>
          </p:cNvGraphicFramePr>
          <p:nvPr/>
        </p:nvGraphicFramePr>
        <p:xfrm>
          <a:off x="2699792" y="1844824"/>
          <a:ext cx="3482975" cy="1450975"/>
        </p:xfrm>
        <a:graphic>
          <a:graphicData uri="http://schemas.openxmlformats.org/presentationml/2006/ole">
            <mc:AlternateContent xmlns:mc="http://schemas.openxmlformats.org/markup-compatibility/2006">
              <mc:Choice xmlns:v="urn:schemas-microsoft-com:vml" Requires="v">
                <p:oleObj name="Equation" r:id="rId2" imgW="1828800" imgH="761760" progId="Equation.DSMT4">
                  <p:embed/>
                </p:oleObj>
              </mc:Choice>
              <mc:Fallback>
                <p:oleObj name="Equation" r:id="rId2" imgW="1828800" imgH="761760" progId="Equation.DSMT4">
                  <p:embed/>
                  <p:pic>
                    <p:nvPicPr>
                      <p:cNvPr id="21" name="Object 3">
                        <a:extLst>
                          <a:ext uri="{FF2B5EF4-FFF2-40B4-BE49-F238E27FC236}">
                            <a16:creationId xmlns:a16="http://schemas.microsoft.com/office/drawing/2014/main" id="{3F87512E-6CFF-BC7D-E3F5-AE1E9D3AB14A}"/>
                          </a:ext>
                        </a:extLst>
                      </p:cNvPr>
                      <p:cNvPicPr>
                        <a:picLocks noChangeAspect="1" noChangeArrowheads="1"/>
                      </p:cNvPicPr>
                      <p:nvPr/>
                    </p:nvPicPr>
                    <p:blipFill>
                      <a:blip r:embed="rId3"/>
                      <a:srcRect/>
                      <a:stretch>
                        <a:fillRect/>
                      </a:stretch>
                    </p:blipFill>
                    <p:spPr bwMode="auto">
                      <a:xfrm>
                        <a:off x="2699792" y="1844824"/>
                        <a:ext cx="34829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Rectangle 6">
            <a:extLst>
              <a:ext uri="{FF2B5EF4-FFF2-40B4-BE49-F238E27FC236}">
                <a16:creationId xmlns:a16="http://schemas.microsoft.com/office/drawing/2014/main" id="{D45B48C7-4645-2138-675E-287C9DBAF669}"/>
              </a:ext>
            </a:extLst>
          </p:cNvPr>
          <p:cNvSpPr>
            <a:spLocks noChangeArrowheads="1"/>
          </p:cNvSpPr>
          <p:nvPr/>
        </p:nvSpPr>
        <p:spPr bwMode="auto">
          <a:xfrm>
            <a:off x="634480" y="1128440"/>
            <a:ext cx="650210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r</a:t>
            </a:r>
            <a:r>
              <a:rPr kumimoji="1" lang="en-US" altLang="zh-CN" sz="24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 </a:t>
            </a:r>
            <a:r>
              <a:rPr kumimoji="1"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定量描述</a:t>
            </a: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x</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y</a:t>
            </a:r>
            <a:r>
              <a:rPr kumimoji="1"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变量之间线性相关程度的好坏。</a:t>
            </a:r>
          </a:p>
        </p:txBody>
      </p:sp>
    </p:spTree>
    <p:extLst>
      <p:ext uri="{BB962C8B-B14F-4D97-AF65-F5344CB8AC3E}">
        <p14:creationId xmlns:p14="http://schemas.microsoft.com/office/powerpoint/2010/main" val="350376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EF4E5-C4A4-5725-562E-630E5906CFCA}"/>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119940D4-3483-B3B4-EF42-940534E0862C}"/>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1F4ECD91-2A71-F4CE-E0C3-68AC76EF894F}"/>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8F3ECF10-13B0-247B-3058-3D8C86E46F87}"/>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1F446848-F2C0-08D7-DAAB-1022FD7204A6}"/>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9F6E90C1-83B3-9790-FEE0-BD7BD5E2F8AB}"/>
              </a:ext>
            </a:extLst>
          </p:cNvPr>
          <p:cNvSpPr/>
          <p:nvPr/>
        </p:nvSpPr>
        <p:spPr>
          <a:xfrm>
            <a:off x="323528" y="134724"/>
            <a:ext cx="3082895"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rPr>
              <a:t>相关系数阈值 </a:t>
            </a:r>
            <a:r>
              <a:rPr kumimoji="1" lang="en-US" altLang="zh-CN" sz="3200" b="1"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r</a:t>
            </a:r>
            <a:r>
              <a:rPr kumimoji="1" lang="en-US" altLang="zh-CN" sz="3200" b="1" i="0" u="none" strike="noStrike" kern="1200" cap="none" spc="0" normalizeH="0" baseline="-25000" noProof="0" dirty="0">
                <a:ln>
                  <a:noFill/>
                </a:ln>
                <a:solidFill>
                  <a:prstClr val="black"/>
                </a:solidFill>
                <a:effectLst/>
                <a:uLnTx/>
                <a:uFillTx/>
                <a:latin typeface="Times New Roman" panose="02020603050405020304" pitchFamily="18" charset="0"/>
                <a:ea typeface="宋体" panose="02010600030101010101" pitchFamily="2" charset="-122"/>
                <a:cs typeface="+mn-cs"/>
              </a:rPr>
              <a:t>0</a:t>
            </a:r>
            <a:endParaRPr kumimoji="0" lang="en-US" altLang="zh-CN" sz="3200" b="1" i="0" u="none" strike="noStrike" kern="1200" cap="none" spc="0" normalizeH="0" baseline="-25000" noProof="0" dirty="0">
              <a:ln>
                <a:noFill/>
              </a:ln>
              <a:solidFill>
                <a:prstClr val="black"/>
              </a:solidFill>
              <a:effectLst/>
              <a:uLnTx/>
              <a:uFillTx/>
              <a:latin typeface="Times New Roman" panose="02020603050405020304" pitchFamily="18" charset="0"/>
              <a:ea typeface="黑体" panose="02010609060101010101" pitchFamily="49" charset="-122"/>
              <a:cs typeface="+mn-cs"/>
            </a:endParaRPr>
          </a:p>
        </p:txBody>
      </p:sp>
      <p:pic>
        <p:nvPicPr>
          <p:cNvPr id="17410" name="Picture 2">
            <a:extLst>
              <a:ext uri="{FF2B5EF4-FFF2-40B4-BE49-F238E27FC236}">
                <a16:creationId xmlns:a16="http://schemas.microsoft.com/office/drawing/2014/main" id="{D0D1E1A1-80FE-8BF1-31BC-8F175C96A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177" y="950708"/>
            <a:ext cx="6357937"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7">
            <a:extLst>
              <a:ext uri="{FF2B5EF4-FFF2-40B4-BE49-F238E27FC236}">
                <a16:creationId xmlns:a16="http://schemas.microsoft.com/office/drawing/2014/main" id="{7F856F70-C299-0E94-BD2D-1D0BC12C24C4}"/>
              </a:ext>
            </a:extLst>
          </p:cNvPr>
          <p:cNvSpPr>
            <a:spLocks noChangeArrowheads="1"/>
          </p:cNvSpPr>
          <p:nvPr/>
        </p:nvSpPr>
        <p:spPr bwMode="auto">
          <a:xfrm>
            <a:off x="823913" y="5286375"/>
            <a:ext cx="7891462"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457200" marR="0" lvl="0" indent="-457200" algn="l" defTabSz="914400" rtl="0" eaLnBrk="1" fontAlgn="base" latinLnBrk="0" hangingPunct="1">
              <a:lnSpc>
                <a:spcPct val="120000"/>
              </a:lnSpc>
              <a:spcBef>
                <a:spcPct val="0"/>
              </a:spcBef>
              <a:spcAft>
                <a:spcPct val="0"/>
              </a:spcAft>
              <a:buClrTx/>
              <a:buSzTx/>
              <a:buFontTx/>
              <a:buNone/>
              <a:tabLst/>
              <a:defRPr/>
            </a:pP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r</a:t>
            </a:r>
            <a:r>
              <a:rPr kumimoji="1" lang="en-US" altLang="zh-CN" sz="2400" b="0" i="0" u="none" strike="noStrike" kern="1200" cap="none" spc="0" normalizeH="0" baseline="-2500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0</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是与测量次数</a:t>
            </a:r>
            <a:r>
              <a:rPr kumimoji="1"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n</a:t>
            </a:r>
            <a:r>
              <a:rPr kumimoji="1"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有关的量，一般可以通过查表得到。</a:t>
            </a:r>
          </a:p>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r</a:t>
            </a:r>
            <a:r>
              <a:rPr kumimoji="1"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 &gt; </a:t>
            </a:r>
            <a:r>
              <a:rPr kumimoji="1"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r</a:t>
            </a:r>
            <a:r>
              <a:rPr kumimoji="1" lang="en-US" altLang="zh-CN" sz="2000" b="1" i="0" u="none" strike="noStrike" kern="1200" cap="none" spc="0" normalizeH="0" baseline="-2500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0 </a:t>
            </a:r>
            <a:r>
              <a:rPr kumimoji="1"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a:t>
            </a:r>
            <a:r>
              <a:rPr kumimoji="1"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x</a:t>
            </a:r>
            <a:r>
              <a:rPr kumimoji="1"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a:t>
            </a:r>
            <a:r>
              <a:rPr kumimoji="1"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y</a:t>
            </a:r>
            <a:r>
              <a:rPr kumimoji="1"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之间是线性关系，可以用最小二乘法进行回归。</a:t>
            </a:r>
          </a:p>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l"/>
              <a:tabLst/>
              <a:defRPr/>
            </a:pPr>
            <a:r>
              <a:rPr kumimoji="1"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r</a:t>
            </a:r>
            <a:r>
              <a:rPr kumimoji="1"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 &lt; </a:t>
            </a:r>
            <a:r>
              <a:rPr kumimoji="1" lang="en-US" altLang="zh-CN" sz="2000" b="1"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r</a:t>
            </a:r>
            <a:r>
              <a:rPr kumimoji="1" lang="en-US" altLang="zh-CN" sz="2000" b="1" i="0" u="none" strike="noStrike" kern="1200" cap="none" spc="0" normalizeH="0" baseline="-2500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0 </a:t>
            </a:r>
            <a:r>
              <a:rPr kumimoji="1" lang="zh-CN" alt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 </a:t>
            </a:r>
            <a:r>
              <a:rPr kumimoji="1"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x</a:t>
            </a:r>
            <a:r>
              <a:rPr kumimoji="1"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a:t>
            </a:r>
            <a:r>
              <a:rPr kumimoji="1"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y</a:t>
            </a:r>
            <a:r>
              <a:rPr kumimoji="1"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楷体_GB2312"/>
              </a:rPr>
              <a:t>之间是非线性关系，不可以用最小二乘法进行回归。</a:t>
            </a:r>
          </a:p>
        </p:txBody>
      </p:sp>
    </p:spTree>
    <p:extLst>
      <p:ext uri="{BB962C8B-B14F-4D97-AF65-F5344CB8AC3E}">
        <p14:creationId xmlns:p14="http://schemas.microsoft.com/office/powerpoint/2010/main" val="1659556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523B0-6E72-02EA-07BE-6FB5FE4D0926}"/>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E4A17CE2-1A0B-CF80-AF9D-C3A7CAFC02F9}"/>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287F786F-7511-DE4D-247C-D3A1EAF6F8D2}"/>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CD568F19-833D-3C49-EA3F-AE09FAED80D8}"/>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1726B529-83DF-87C1-8557-5A89D7958D9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2E4DE671-E89B-9EC4-C765-D3BCFF93A1BC}"/>
              </a:ext>
            </a:extLst>
          </p:cNvPr>
          <p:cNvSpPr/>
          <p:nvPr/>
        </p:nvSpPr>
        <p:spPr>
          <a:xfrm>
            <a:off x="323528" y="134724"/>
            <a:ext cx="5743880"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1"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斜率</a:t>
            </a:r>
            <a:r>
              <a:rPr kumimoji="1" lang="en-US" altLang="zh-CN" sz="3200" b="1"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m</a:t>
            </a:r>
            <a:r>
              <a:rPr kumimoji="1"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和截距</a:t>
            </a:r>
            <a:r>
              <a:rPr kumimoji="1" lang="en-US" altLang="zh-CN" sz="3200" b="1"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b</a:t>
            </a:r>
            <a:r>
              <a:rPr kumimoji="1"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的不确定度评定</a:t>
            </a:r>
            <a:endParaRPr kumimoji="1"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13" name="内容占位符 2">
            <a:extLst>
              <a:ext uri="{FF2B5EF4-FFF2-40B4-BE49-F238E27FC236}">
                <a16:creationId xmlns:a16="http://schemas.microsoft.com/office/drawing/2014/main" id="{7A4CE293-6A40-DEE8-10D1-BB4FBB3F5E24}"/>
              </a:ext>
            </a:extLst>
          </p:cNvPr>
          <p:cNvSpPr txBox="1">
            <a:spLocks/>
          </p:cNvSpPr>
          <p:nvPr/>
        </p:nvSpPr>
        <p:spPr bwMode="auto">
          <a:xfrm>
            <a:off x="328206" y="1016000"/>
            <a:ext cx="82296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斜率</a:t>
            </a:r>
            <a:r>
              <a:rPr kumimoji="0" lang="en-US" altLang="zh-CN" sz="2800" b="0" i="1" u="none" strike="noStrike" kern="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m</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的标准差为</a:t>
            </a: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截距</a:t>
            </a:r>
            <a:r>
              <a:rPr kumimoji="0" lang="en-US" altLang="zh-CN" sz="2800" b="0" i="1" u="none" strike="noStrike" kern="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b</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的标准差为</a:t>
            </a: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zh-CN" sz="2800" b="0" i="0" u="none" strike="noStrike" kern="0" cap="none" spc="0" normalizeH="0" baseline="0" noProof="0" dirty="0">
              <a:ln>
                <a:noFill/>
              </a:ln>
              <a:solidFill>
                <a:srgbClr val="000000"/>
              </a:solidFill>
              <a:effectLst/>
              <a:uLnTx/>
              <a:uFillTx/>
              <a:latin typeface="Arial"/>
              <a:ea typeface="宋体"/>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斜率</a:t>
            </a:r>
            <a:r>
              <a:rPr kumimoji="0" lang="en-US" altLang="zh-CN" sz="2800" b="0" i="1" u="none" strike="noStrike" kern="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m</a:t>
            </a:r>
            <a:r>
              <a:rPr kumimoji="0" lang="zh-CN"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和</a:t>
            </a:r>
            <a:r>
              <a:rPr kumimoji="0" lang="zh-CN" altLang="en-US" sz="2800" b="0" i="0" u="none" strike="noStrike" kern="0" cap="none" spc="0" normalizeH="0" baseline="0" noProof="0" dirty="0">
                <a:ln>
                  <a:noFill/>
                </a:ln>
                <a:solidFill>
                  <a:srgbClr val="000000"/>
                </a:solidFill>
                <a:effectLst/>
                <a:uLnTx/>
                <a:uFillTx/>
                <a:latin typeface="Arial"/>
                <a:ea typeface="宋体"/>
                <a:cs typeface="+mn-cs"/>
              </a:rPr>
              <a:t>截距</a:t>
            </a:r>
            <a:r>
              <a:rPr kumimoji="0" lang="en-US" altLang="zh-CN" sz="2800" b="0" i="1" u="none" strike="noStrike" kern="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b</a:t>
            </a:r>
            <a:r>
              <a:rPr kumimoji="0" lang="zh-CN" altLang="en-US" sz="2800" b="0" i="0" u="none" strike="noStrike" kern="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rPr>
              <a:t>的扩展不确定度</a:t>
            </a:r>
            <a:endParaRPr kumimoji="0" lang="zh-CN" altLang="en-US" sz="2800" b="0" i="0" u="none" strike="noStrike" kern="0" cap="none" spc="0" normalizeH="0" baseline="0" noProof="0" dirty="0">
              <a:ln>
                <a:noFill/>
              </a:ln>
              <a:solidFill>
                <a:srgbClr val="000000"/>
              </a:solidFill>
              <a:effectLst/>
              <a:uLnTx/>
              <a:uFillTx/>
              <a:latin typeface="Arial"/>
              <a:ea typeface="宋体"/>
              <a:cs typeface="+mn-cs"/>
            </a:endParaRPr>
          </a:p>
        </p:txBody>
      </p:sp>
      <p:graphicFrame>
        <p:nvGraphicFramePr>
          <p:cNvPr id="14" name="Object 3">
            <a:extLst>
              <a:ext uri="{FF2B5EF4-FFF2-40B4-BE49-F238E27FC236}">
                <a16:creationId xmlns:a16="http://schemas.microsoft.com/office/drawing/2014/main" id="{A7096F7D-F823-8396-AB96-52D1EA9BCFE9}"/>
              </a:ext>
            </a:extLst>
          </p:cNvPr>
          <p:cNvGraphicFramePr>
            <a:graphicFrameLocks noChangeAspect="1"/>
          </p:cNvGraphicFramePr>
          <p:nvPr/>
        </p:nvGraphicFramePr>
        <p:xfrm>
          <a:off x="2236381" y="1600200"/>
          <a:ext cx="2633663" cy="808038"/>
        </p:xfrm>
        <a:graphic>
          <a:graphicData uri="http://schemas.openxmlformats.org/presentationml/2006/ole">
            <mc:AlternateContent xmlns:mc="http://schemas.openxmlformats.org/markup-compatibility/2006">
              <mc:Choice xmlns:v="urn:schemas-microsoft-com:vml" Requires="v">
                <p:oleObj name="Equation" r:id="rId2" imgW="1574800" imgH="482600" progId="Equation.DSMT4">
                  <p:embed/>
                </p:oleObj>
              </mc:Choice>
              <mc:Fallback>
                <p:oleObj name="Equation" r:id="rId2" imgW="1574800" imgH="482600" progId="Equation.DSMT4">
                  <p:embed/>
                  <p:pic>
                    <p:nvPicPr>
                      <p:cNvPr id="14" name="Object 3">
                        <a:extLst>
                          <a:ext uri="{FF2B5EF4-FFF2-40B4-BE49-F238E27FC236}">
                            <a16:creationId xmlns:a16="http://schemas.microsoft.com/office/drawing/2014/main" id="{A7096F7D-F823-8396-AB96-52D1EA9BC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381" y="1600200"/>
                        <a:ext cx="2633663"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3">
            <a:extLst>
              <a:ext uri="{FF2B5EF4-FFF2-40B4-BE49-F238E27FC236}">
                <a16:creationId xmlns:a16="http://schemas.microsoft.com/office/drawing/2014/main" id="{41C40B3E-380D-D41C-89C3-F3EB91251A4F}"/>
              </a:ext>
            </a:extLst>
          </p:cNvPr>
          <p:cNvGraphicFramePr>
            <a:graphicFrameLocks noChangeAspect="1"/>
          </p:cNvGraphicFramePr>
          <p:nvPr/>
        </p:nvGraphicFramePr>
        <p:xfrm>
          <a:off x="2237969" y="3276600"/>
          <a:ext cx="1317625" cy="511175"/>
        </p:xfrm>
        <a:graphic>
          <a:graphicData uri="http://schemas.openxmlformats.org/presentationml/2006/ole">
            <mc:AlternateContent xmlns:mc="http://schemas.openxmlformats.org/markup-compatibility/2006">
              <mc:Choice xmlns:v="urn:schemas-microsoft-com:vml" Requires="v">
                <p:oleObj name="Equation" r:id="rId4" imgW="787058" imgH="304668" progId="Equation.DSMT4">
                  <p:embed/>
                </p:oleObj>
              </mc:Choice>
              <mc:Fallback>
                <p:oleObj name="Equation" r:id="rId4" imgW="787058" imgH="304668" progId="Equation.DSMT4">
                  <p:embed/>
                  <p:pic>
                    <p:nvPicPr>
                      <p:cNvPr id="15" name="Object 3">
                        <a:extLst>
                          <a:ext uri="{FF2B5EF4-FFF2-40B4-BE49-F238E27FC236}">
                            <a16:creationId xmlns:a16="http://schemas.microsoft.com/office/drawing/2014/main" id="{41C40B3E-380D-D41C-89C3-F3EB91251A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969" y="3276600"/>
                        <a:ext cx="13176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3">
            <a:extLst>
              <a:ext uri="{FF2B5EF4-FFF2-40B4-BE49-F238E27FC236}">
                <a16:creationId xmlns:a16="http://schemas.microsoft.com/office/drawing/2014/main" id="{1ADFE555-4DAC-DBDE-EC4D-8B8AE6F7A8E4}"/>
              </a:ext>
            </a:extLst>
          </p:cNvPr>
          <p:cNvGraphicFramePr>
            <a:graphicFrameLocks noChangeAspect="1"/>
          </p:cNvGraphicFramePr>
          <p:nvPr/>
        </p:nvGraphicFramePr>
        <p:xfrm>
          <a:off x="2236381" y="4716463"/>
          <a:ext cx="2146300" cy="404812"/>
        </p:xfrm>
        <a:graphic>
          <a:graphicData uri="http://schemas.openxmlformats.org/presentationml/2006/ole">
            <mc:AlternateContent xmlns:mc="http://schemas.openxmlformats.org/markup-compatibility/2006">
              <mc:Choice xmlns:v="urn:schemas-microsoft-com:vml" Requires="v">
                <p:oleObj name="Equation" r:id="rId6" imgW="1282700" imgH="241300" progId="Equation.DSMT4">
                  <p:embed/>
                </p:oleObj>
              </mc:Choice>
              <mc:Fallback>
                <p:oleObj name="Equation" r:id="rId6" imgW="1282700" imgH="241300" progId="Equation.DSMT4">
                  <p:embed/>
                  <p:pic>
                    <p:nvPicPr>
                      <p:cNvPr id="16" name="Object 3">
                        <a:extLst>
                          <a:ext uri="{FF2B5EF4-FFF2-40B4-BE49-F238E27FC236}">
                            <a16:creationId xmlns:a16="http://schemas.microsoft.com/office/drawing/2014/main" id="{1ADFE555-4DAC-DBDE-EC4D-8B8AE6F7A8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381" y="4716463"/>
                        <a:ext cx="21463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文本框 6">
            <a:extLst>
              <a:ext uri="{FF2B5EF4-FFF2-40B4-BE49-F238E27FC236}">
                <a16:creationId xmlns:a16="http://schemas.microsoft.com/office/drawing/2014/main" id="{4B02D124-E120-05CF-0FAC-4559A17114F4}"/>
              </a:ext>
            </a:extLst>
          </p:cNvPr>
          <p:cNvSpPr txBox="1">
            <a:spLocks noChangeArrowheads="1"/>
          </p:cNvSpPr>
          <p:nvPr/>
        </p:nvSpPr>
        <p:spPr bwMode="auto">
          <a:xfrm>
            <a:off x="410558" y="5293070"/>
            <a:ext cx="8064896"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0" fontAlgn="base" latinLnBrk="0" hangingPunct="0">
              <a:lnSpc>
                <a:spcPct val="12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式中</a:t>
            </a:r>
            <a:r>
              <a:rPr kumimoji="0" lang="en-US" altLang="zh-CN" sz="2400" b="0" i="1"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t</a:t>
            </a:r>
            <a:r>
              <a:rPr kumimoji="0" lang="en-US" altLang="zh-CN" sz="2400" b="0" i="1" u="none" strike="noStrike" kern="1200" cap="none" spc="0" normalizeH="0" baseline="-2500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P</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是置信概率</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P</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（或显著性水平</a:t>
            </a:r>
            <a:r>
              <a:rPr kumimoji="0" lang="el-GR"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α</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=1-</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P</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）时，根据自由度</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v</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n</a:t>
            </a:r>
            <a:r>
              <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-2</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查</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分布表所得到的</a:t>
            </a:r>
            <a:r>
              <a:rPr kumimoji="0" lang="en-US" altLang="zh-CN" sz="2400" b="0" i="1"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值。</a:t>
            </a:r>
          </a:p>
        </p:txBody>
      </p:sp>
    </p:spTree>
    <p:extLst>
      <p:ext uri="{BB962C8B-B14F-4D97-AF65-F5344CB8AC3E}">
        <p14:creationId xmlns:p14="http://schemas.microsoft.com/office/powerpoint/2010/main" val="3375580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523B0-6E72-02EA-07BE-6FB5FE4D0926}"/>
            </a:ext>
          </a:extLst>
        </p:cNvPr>
        <p:cNvGrpSpPr/>
        <p:nvPr/>
      </p:nvGrpSpPr>
      <p:grpSpPr>
        <a:xfrm>
          <a:off x="0" y="0"/>
          <a:ext cx="0" cy="0"/>
          <a:chOff x="0" y="0"/>
          <a:chExt cx="0" cy="0"/>
        </a:xfrm>
      </p:grpSpPr>
      <p:sp>
        <p:nvSpPr>
          <p:cNvPr id="7175" name="Text Box 88">
            <a:extLst>
              <a:ext uri="{FF2B5EF4-FFF2-40B4-BE49-F238E27FC236}">
                <a16:creationId xmlns:a16="http://schemas.microsoft.com/office/drawing/2014/main" id="{E4A17CE2-1A0B-CF80-AF9D-C3A7CAFC02F9}"/>
              </a:ext>
            </a:extLst>
          </p:cNvPr>
          <p:cNvSpPr txBox="1">
            <a:spLocks noChangeArrowheads="1"/>
          </p:cNvSpPr>
          <p:nvPr/>
        </p:nvSpPr>
        <p:spPr bwMode="gray">
          <a:xfrm>
            <a:off x="3553213" y="587400"/>
            <a:ext cx="536257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914400" rtl="0" eaLnBrk="0" fontAlgn="base" latinLnBrk="0" hangingPunct="0">
              <a:lnSpc>
                <a:spcPts val="36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rPr>
              <a:t>实验目的</a:t>
            </a:r>
            <a:endParaRPr kumimoji="0" lang="en-US" altLang="zh-CN" sz="28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mn-cs"/>
            </a:endParaRPr>
          </a:p>
        </p:txBody>
      </p:sp>
      <p:grpSp>
        <p:nvGrpSpPr>
          <p:cNvPr id="9" name="组合 8">
            <a:extLst>
              <a:ext uri="{FF2B5EF4-FFF2-40B4-BE49-F238E27FC236}">
                <a16:creationId xmlns:a16="http://schemas.microsoft.com/office/drawing/2014/main" id="{287F786F-7511-DE4D-247C-D3A1EAF6F8D2}"/>
              </a:ext>
            </a:extLst>
          </p:cNvPr>
          <p:cNvGrpSpPr/>
          <p:nvPr/>
        </p:nvGrpSpPr>
        <p:grpSpPr>
          <a:xfrm>
            <a:off x="180365" y="348679"/>
            <a:ext cx="9144163" cy="461665"/>
            <a:chOff x="427383" y="763200"/>
            <a:chExt cx="11688417" cy="461665"/>
          </a:xfrm>
        </p:grpSpPr>
        <p:sp>
          <p:nvSpPr>
            <p:cNvPr id="10" name="矩形 9">
              <a:extLst>
                <a:ext uri="{FF2B5EF4-FFF2-40B4-BE49-F238E27FC236}">
                  <a16:creationId xmlns:a16="http://schemas.microsoft.com/office/drawing/2014/main" id="{CD568F19-833D-3C49-EA3F-AE09FAED80D8}"/>
                </a:ext>
              </a:extLst>
            </p:cNvPr>
            <p:cNvSpPr/>
            <p:nvPr/>
          </p:nvSpPr>
          <p:spPr>
            <a:xfrm>
              <a:off x="10249235" y="763200"/>
              <a:ext cx="1866565" cy="461665"/>
            </a:xfrm>
            <a:prstGeom prst="rect">
              <a:avLst/>
            </a:prstGeom>
            <a:noFill/>
            <a:ln>
              <a:noFill/>
            </a:ln>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24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11" name="矩形 10">
              <a:extLst>
                <a:ext uri="{FF2B5EF4-FFF2-40B4-BE49-F238E27FC236}">
                  <a16:creationId xmlns:a16="http://schemas.microsoft.com/office/drawing/2014/main" id="{1726B529-83DF-87C1-8557-5A89D7958D9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3" name="矩形 2">
            <a:extLst>
              <a:ext uri="{FF2B5EF4-FFF2-40B4-BE49-F238E27FC236}">
                <a16:creationId xmlns:a16="http://schemas.microsoft.com/office/drawing/2014/main" id="{2E4DE671-E89B-9EC4-C765-D3BCFF93A1BC}"/>
              </a:ext>
            </a:extLst>
          </p:cNvPr>
          <p:cNvSpPr/>
          <p:nvPr/>
        </p:nvSpPr>
        <p:spPr>
          <a:xfrm>
            <a:off x="323528" y="134724"/>
            <a:ext cx="2656496" cy="553998"/>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lang="zh-CN" altLang="en-US" sz="3200" b="1" dirty="0">
                <a:solidFill>
                  <a:srgbClr val="00B0F0"/>
                </a:solidFill>
                <a:latin typeface="宋体"/>
                <a:ea typeface="宋体"/>
              </a:rPr>
              <a:t>下周课程安排</a:t>
            </a:r>
            <a:endParaRPr kumimoji="1" lang="en-US"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
        <p:nvSpPr>
          <p:cNvPr id="2" name="Text Box 4">
            <a:extLst>
              <a:ext uri="{FF2B5EF4-FFF2-40B4-BE49-F238E27FC236}">
                <a16:creationId xmlns:a16="http://schemas.microsoft.com/office/drawing/2014/main" id="{FAA37185-C0E1-A802-22B8-457CE81CFC67}"/>
              </a:ext>
            </a:extLst>
          </p:cNvPr>
          <p:cNvSpPr txBox="1">
            <a:spLocks noChangeArrowheads="1"/>
          </p:cNvSpPr>
          <p:nvPr/>
        </p:nvSpPr>
        <p:spPr bwMode="auto">
          <a:xfrm>
            <a:off x="423740" y="5229200"/>
            <a:ext cx="5112568"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ea typeface="宋体" pitchFamily="2" charset="-122"/>
              </a:defRPr>
            </a:lvl1pPr>
            <a:lvl2pPr>
              <a:defRPr sz="2800">
                <a:solidFill>
                  <a:schemeClr val="tx1"/>
                </a:solidFill>
                <a:latin typeface="Arial" pitchFamily="34" charset="0"/>
                <a:ea typeface="宋体" pitchFamily="2" charset="-122"/>
              </a:defRPr>
            </a:lvl2pPr>
            <a:lvl3pPr>
              <a:defRPr sz="2400">
                <a:solidFill>
                  <a:schemeClr val="tx1"/>
                </a:solidFill>
                <a:latin typeface="Arial" pitchFamily="34" charset="0"/>
                <a:ea typeface="宋体" pitchFamily="2" charset="-122"/>
              </a:defRPr>
            </a:lvl3pPr>
            <a:lvl4pPr>
              <a:defRPr sz="2000">
                <a:solidFill>
                  <a:schemeClr val="tx1"/>
                </a:solidFill>
                <a:latin typeface="Arial" pitchFamily="34" charset="0"/>
                <a:ea typeface="宋体" pitchFamily="2" charset="-122"/>
              </a:defRPr>
            </a:lvl4pPr>
            <a:lvl5pPr>
              <a:defRPr sz="2000">
                <a:solidFill>
                  <a:schemeClr val="tx1"/>
                </a:solidFill>
                <a:latin typeface="Arial" pitchFamily="34" charset="0"/>
                <a:ea typeface="宋体" pitchFamily="2" charset="-122"/>
              </a:defRPr>
            </a:lvl5pPr>
            <a:lvl6pPr eaLnBrk="0" hangingPunct="0">
              <a:defRPr sz="2000">
                <a:solidFill>
                  <a:schemeClr val="tx1"/>
                </a:solidFill>
                <a:latin typeface="Arial" pitchFamily="34" charset="0"/>
                <a:ea typeface="宋体" pitchFamily="2" charset="-122"/>
              </a:defRPr>
            </a:lvl6pPr>
            <a:lvl7pPr eaLnBrk="0" hangingPunct="0">
              <a:defRPr sz="2000">
                <a:solidFill>
                  <a:schemeClr val="tx1"/>
                </a:solidFill>
                <a:latin typeface="Arial" pitchFamily="34" charset="0"/>
                <a:ea typeface="宋体" pitchFamily="2" charset="-122"/>
              </a:defRPr>
            </a:lvl7pPr>
            <a:lvl8pPr eaLnBrk="0" hangingPunct="0">
              <a:defRPr sz="2000">
                <a:solidFill>
                  <a:schemeClr val="tx1"/>
                </a:solidFill>
                <a:latin typeface="Arial" pitchFamily="34" charset="0"/>
                <a:ea typeface="宋体" pitchFamily="2" charset="-122"/>
              </a:defRPr>
            </a:lvl8pPr>
            <a:lvl9pPr eaLnBrk="0" hangingPunct="0">
              <a:defRPr sz="2000">
                <a:solidFill>
                  <a:schemeClr val="tx1"/>
                </a:solidFill>
                <a:latin typeface="Arial" pitchFamily="34" charset="0"/>
                <a:ea typeface="宋体" pitchFamily="2" charset="-122"/>
              </a:defRPr>
            </a:lvl9pPr>
          </a:lstStyle>
          <a:p>
            <a:pPr eaLnBrk="1" hangingPunct="1">
              <a:lnSpc>
                <a:spcPct val="120000"/>
              </a:lnSpc>
            </a:pPr>
            <a:r>
              <a:rPr lang="zh-CN" altLang="en-US" sz="2800" b="1" dirty="0">
                <a:solidFill>
                  <a:srgbClr val="FF3300"/>
                </a:solidFill>
                <a:latin typeface="宋体"/>
                <a:ea typeface="宋体"/>
              </a:rPr>
              <a:t>实验方案设计在实验前提交！</a:t>
            </a:r>
          </a:p>
        </p:txBody>
      </p:sp>
      <p:sp>
        <p:nvSpPr>
          <p:cNvPr id="4" name="Rectangle 4">
            <a:extLst>
              <a:ext uri="{FF2B5EF4-FFF2-40B4-BE49-F238E27FC236}">
                <a16:creationId xmlns:a16="http://schemas.microsoft.com/office/drawing/2014/main" id="{E9D63937-BFAF-69D1-D6A9-267F506C460C}"/>
              </a:ext>
            </a:extLst>
          </p:cNvPr>
          <p:cNvSpPr>
            <a:spLocks noChangeArrowheads="1"/>
          </p:cNvSpPr>
          <p:nvPr/>
        </p:nvSpPr>
        <p:spPr bwMode="auto">
          <a:xfrm>
            <a:off x="294646" y="2036053"/>
            <a:ext cx="8755379" cy="2997359"/>
          </a:xfrm>
          <a:prstGeom prst="rect">
            <a:avLst/>
          </a:prstGeom>
          <a:noFill/>
          <a:ln w="9525">
            <a:noFill/>
            <a:miter lim="800000"/>
            <a:headEnd/>
            <a:tailEnd/>
          </a:ln>
        </p:spPr>
        <p:txBody>
          <a:bodyPr wrap="square">
            <a:spAutoFit/>
          </a:bodyPr>
          <a:lstStyle/>
          <a:p>
            <a:pPr algn="just" eaLnBrk="1" hangingPunct="1">
              <a:lnSpc>
                <a:spcPct val="120000"/>
              </a:lnSpc>
              <a:spcBef>
                <a:spcPts val="2400"/>
              </a:spcBef>
              <a:spcAft>
                <a:spcPts val="0"/>
              </a:spcAft>
              <a:defRPr/>
            </a:pPr>
            <a:r>
              <a:rPr lang="zh-CN" altLang="en-US" sz="2800" b="1" dirty="0">
                <a:solidFill>
                  <a:srgbClr val="000000"/>
                </a:solidFill>
                <a:latin typeface="宋体"/>
                <a:ea typeface="宋体"/>
              </a:rPr>
              <a:t>单摆实验预习内容及要求：</a:t>
            </a:r>
            <a:endParaRPr lang="en-US" altLang="zh-CN" sz="2800" b="1" dirty="0">
              <a:solidFill>
                <a:srgbClr val="000000"/>
              </a:solidFill>
              <a:latin typeface="宋体"/>
              <a:ea typeface="宋体"/>
            </a:endParaRPr>
          </a:p>
          <a:p>
            <a:pPr marL="540000" indent="-540000">
              <a:lnSpc>
                <a:spcPct val="120000"/>
              </a:lnSpc>
              <a:spcBef>
                <a:spcPts val="600"/>
              </a:spcBef>
              <a:buFont typeface="Wingdings" panose="05000000000000000000" pitchFamily="2" charset="2"/>
              <a:buChar char="Ø"/>
              <a:defRPr/>
            </a:pPr>
            <a:r>
              <a:rPr lang="zh-CN" altLang="en-US" sz="2400" dirty="0">
                <a:solidFill>
                  <a:srgbClr val="000000"/>
                </a:solidFill>
                <a:latin typeface="宋体"/>
              </a:rPr>
              <a:t>从预约选课系统下载</a:t>
            </a:r>
            <a:r>
              <a:rPr lang="en-US" altLang="zh-CN" sz="2400" dirty="0">
                <a:solidFill>
                  <a:srgbClr val="000000"/>
                </a:solidFill>
                <a:latin typeface="宋体"/>
              </a:rPr>
              <a:t>《</a:t>
            </a:r>
            <a:r>
              <a:rPr lang="zh-CN" altLang="en-US" sz="2400" dirty="0">
                <a:solidFill>
                  <a:srgbClr val="000000"/>
                </a:solidFill>
                <a:latin typeface="宋体"/>
              </a:rPr>
              <a:t>单摆法测重力加速度</a:t>
            </a:r>
            <a:r>
              <a:rPr lang="en-US" altLang="zh-CN" sz="2400" dirty="0">
                <a:solidFill>
                  <a:srgbClr val="000000"/>
                </a:solidFill>
                <a:latin typeface="宋体"/>
              </a:rPr>
              <a:t>》</a:t>
            </a:r>
            <a:r>
              <a:rPr lang="zh-CN" altLang="en-US" sz="2400" dirty="0">
                <a:solidFill>
                  <a:srgbClr val="000000"/>
                </a:solidFill>
                <a:latin typeface="宋体"/>
              </a:rPr>
              <a:t>讲义，预习实验。</a:t>
            </a:r>
            <a:endParaRPr lang="en-US" altLang="zh-CN" sz="2400" dirty="0">
              <a:solidFill>
                <a:srgbClr val="000000"/>
              </a:solidFill>
              <a:latin typeface="宋体"/>
            </a:endParaRPr>
          </a:p>
          <a:p>
            <a:pPr marL="540000" indent="-540000">
              <a:lnSpc>
                <a:spcPct val="120000"/>
              </a:lnSpc>
              <a:spcBef>
                <a:spcPts val="600"/>
              </a:spcBef>
              <a:buFont typeface="Wingdings" panose="05000000000000000000" pitchFamily="2" charset="2"/>
              <a:buChar char="Ø"/>
              <a:defRPr/>
            </a:pPr>
            <a:r>
              <a:rPr lang="zh-CN" altLang="en-US" sz="2400" dirty="0">
                <a:solidFill>
                  <a:srgbClr val="000000"/>
                </a:solidFill>
                <a:latin typeface="宋体"/>
              </a:rPr>
              <a:t>按讲义要求写一份实验方案设计（</a:t>
            </a:r>
            <a:r>
              <a:rPr lang="en-US" altLang="zh-CN" sz="2400" dirty="0">
                <a:solidFill>
                  <a:srgbClr val="FF0000"/>
                </a:solidFill>
                <a:latin typeface="宋体"/>
              </a:rPr>
              <a:t>15</a:t>
            </a:r>
            <a:r>
              <a:rPr lang="zh-CN" altLang="en-US" sz="2400" dirty="0">
                <a:solidFill>
                  <a:srgbClr val="FF0000"/>
                </a:solidFill>
                <a:latin typeface="宋体"/>
              </a:rPr>
              <a:t>分</a:t>
            </a:r>
            <a:r>
              <a:rPr lang="zh-CN" altLang="en-US" sz="2400" dirty="0">
                <a:solidFill>
                  <a:srgbClr val="000000"/>
                </a:solidFill>
                <a:latin typeface="宋体"/>
              </a:rPr>
              <a:t>）。</a:t>
            </a:r>
            <a:endParaRPr lang="en-US" altLang="zh-CN" sz="2400" dirty="0">
              <a:solidFill>
                <a:srgbClr val="000000"/>
              </a:solidFill>
              <a:latin typeface="宋体"/>
            </a:endParaRPr>
          </a:p>
          <a:p>
            <a:pPr marL="540000" indent="-540000">
              <a:lnSpc>
                <a:spcPct val="120000"/>
              </a:lnSpc>
              <a:spcBef>
                <a:spcPts val="600"/>
              </a:spcBef>
              <a:buFont typeface="Wingdings" panose="05000000000000000000" pitchFamily="2" charset="2"/>
              <a:buChar char="Ø"/>
              <a:defRPr/>
            </a:pPr>
            <a:r>
              <a:rPr lang="zh-CN" altLang="en-US" sz="2400" dirty="0">
                <a:solidFill>
                  <a:srgbClr val="000000"/>
                </a:solidFill>
                <a:latin typeface="宋体"/>
              </a:rPr>
              <a:t>单摆实验出门测（</a:t>
            </a:r>
            <a:r>
              <a:rPr lang="en-US" altLang="zh-CN" sz="2400" dirty="0">
                <a:solidFill>
                  <a:srgbClr val="FF0000"/>
                </a:solidFill>
                <a:latin typeface="宋体"/>
              </a:rPr>
              <a:t>15</a:t>
            </a:r>
            <a:r>
              <a:rPr lang="zh-CN" altLang="en-US" sz="2400" dirty="0">
                <a:solidFill>
                  <a:srgbClr val="FF0000"/>
                </a:solidFill>
                <a:latin typeface="宋体"/>
              </a:rPr>
              <a:t>分</a:t>
            </a:r>
            <a:r>
              <a:rPr lang="zh-CN" altLang="en-US" sz="2400" dirty="0">
                <a:solidFill>
                  <a:srgbClr val="000000"/>
                </a:solidFill>
                <a:latin typeface="宋体"/>
              </a:rPr>
              <a:t>），主要内容为：不确定度和有效数字。</a:t>
            </a:r>
            <a:endParaRPr lang="en-US" altLang="zh-CN" sz="2400" dirty="0">
              <a:solidFill>
                <a:srgbClr val="000000"/>
              </a:solidFill>
              <a:latin typeface="宋体"/>
            </a:endParaRPr>
          </a:p>
        </p:txBody>
      </p:sp>
      <p:sp>
        <p:nvSpPr>
          <p:cNvPr id="5" name="矩形 4">
            <a:extLst>
              <a:ext uri="{FF2B5EF4-FFF2-40B4-BE49-F238E27FC236}">
                <a16:creationId xmlns:a16="http://schemas.microsoft.com/office/drawing/2014/main" id="{D9D90034-0F91-EAD0-BCF4-E774A3A461BA}"/>
              </a:ext>
            </a:extLst>
          </p:cNvPr>
          <p:cNvSpPr/>
          <p:nvPr/>
        </p:nvSpPr>
        <p:spPr>
          <a:xfrm>
            <a:off x="350543" y="1205760"/>
            <a:ext cx="7758855" cy="518347"/>
          </a:xfrm>
          <a:prstGeom prst="rect">
            <a:avLst/>
          </a:prstGeom>
        </p:spPr>
        <p:txBody>
          <a:bodyPr wrap="none">
            <a:spAutoFit/>
          </a:bodyPr>
          <a:lstStyle/>
          <a:p>
            <a:pPr marL="0" marR="0" lvl="0" indent="0" algn="l" defTabSz="914400" rtl="0" eaLnBrk="0" fontAlgn="base" latinLnBrk="0" hangingPunct="0">
              <a:lnSpc>
                <a:spcPts val="3600"/>
              </a:lnSpc>
              <a:spcBef>
                <a:spcPct val="0"/>
              </a:spcBef>
              <a:spcAft>
                <a:spcPct val="0"/>
              </a:spcAft>
              <a:buClrTx/>
              <a:buSzTx/>
              <a:buFontTx/>
              <a:buNone/>
              <a:tabLst/>
              <a:defRPr/>
            </a:pPr>
            <a:r>
              <a:rPr lang="zh-CN" altLang="en-US" sz="2800" b="1" dirty="0">
                <a:solidFill>
                  <a:srgbClr val="00B0F0"/>
                </a:solidFill>
                <a:latin typeface="宋体"/>
                <a:ea typeface="宋体"/>
              </a:rPr>
              <a:t>先到大教室上课，结束后到实验室做单摆实验。</a:t>
            </a:r>
            <a:endParaRPr kumimoji="1"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endParaRPr>
          </a:p>
        </p:txBody>
      </p:sp>
    </p:spTree>
    <p:extLst>
      <p:ext uri="{BB962C8B-B14F-4D97-AF65-F5344CB8AC3E}">
        <p14:creationId xmlns:p14="http://schemas.microsoft.com/office/powerpoint/2010/main" val="2552991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 y="940722"/>
            <a:ext cx="9143999" cy="2597608"/>
            <a:chOff x="1" y="940722"/>
            <a:chExt cx="12191998" cy="2597608"/>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0209" y="940723"/>
              <a:ext cx="2802835" cy="259760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044" y="940723"/>
              <a:ext cx="3071191" cy="259760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4234" y="940723"/>
              <a:ext cx="3267765" cy="2597606"/>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940722"/>
              <a:ext cx="3050208" cy="2597607"/>
            </a:xfrm>
            <a:prstGeom prst="rect">
              <a:avLst/>
            </a:prstGeom>
          </p:spPr>
        </p:pic>
      </p:grpSp>
      <p:pic>
        <p:nvPicPr>
          <p:cNvPr id="7" name="图形 6">
            <a:extLst>
              <a:ext uri="{FF2B5EF4-FFF2-40B4-BE49-F238E27FC236}">
                <a16:creationId xmlns:a16="http://schemas.microsoft.com/office/drawing/2014/main" id="{8EFFE1BD-5594-4074-A8C7-A2BB4BD797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48291" y="0"/>
            <a:ext cx="3357563" cy="857250"/>
          </a:xfrm>
          <a:prstGeom prst="rect">
            <a:avLst/>
          </a:prstGeom>
        </p:spPr>
      </p:pic>
      <p:sp>
        <p:nvSpPr>
          <p:cNvPr id="9" name="文本框 8"/>
          <p:cNvSpPr txBox="1"/>
          <p:nvPr/>
        </p:nvSpPr>
        <p:spPr>
          <a:xfrm>
            <a:off x="2771800" y="3933056"/>
            <a:ext cx="4416594" cy="1107996"/>
          </a:xfrm>
          <a:prstGeom prst="rect">
            <a:avLst/>
          </a:prstGeom>
          <a:noFill/>
        </p:spPr>
        <p:txBody>
          <a:bodyPr wrap="none" rtlCol="0">
            <a:spAutoFit/>
          </a:bodyPr>
          <a:lstStyle/>
          <a:p>
            <a:pPr eaLnBrk="1" fontAlgn="auto" hangingPunct="1">
              <a:spcBef>
                <a:spcPts val="0"/>
              </a:spcBef>
              <a:spcAft>
                <a:spcPts val="0"/>
              </a:spcAft>
            </a:pPr>
            <a:r>
              <a:rPr lang="zh-CN" altLang="en-US" sz="6600" dirty="0">
                <a:solidFill>
                  <a:prstClr val="black"/>
                </a:solidFill>
                <a:latin typeface="楷体" panose="02010609060101010101" pitchFamily="49" charset="-122"/>
                <a:ea typeface="楷体" panose="02010609060101010101" pitchFamily="49" charset="-122"/>
              </a:rPr>
              <a:t>感谢观看！</a:t>
            </a:r>
          </a:p>
        </p:txBody>
      </p:sp>
    </p:spTree>
    <p:extLst>
      <p:ext uri="{BB962C8B-B14F-4D97-AF65-F5344CB8AC3E}">
        <p14:creationId xmlns:p14="http://schemas.microsoft.com/office/powerpoint/2010/main" val="1644048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68008-D383-CBDD-4E54-FFC7BA03075F}"/>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778B710F-AA8A-C9AD-257D-9BB4A9374D14}"/>
              </a:ext>
            </a:extLst>
          </p:cNvPr>
          <p:cNvSpPr txBox="1">
            <a:spLocks noChangeArrowheads="1"/>
          </p:cNvSpPr>
          <p:nvPr/>
        </p:nvSpPr>
        <p:spPr bwMode="auto">
          <a:xfrm>
            <a:off x="630464" y="342920"/>
            <a:ext cx="34307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不确定度分析的意义</a:t>
            </a:r>
          </a:p>
        </p:txBody>
      </p:sp>
      <p:grpSp>
        <p:nvGrpSpPr>
          <p:cNvPr id="3" name="组合 2">
            <a:extLst>
              <a:ext uri="{FF2B5EF4-FFF2-40B4-BE49-F238E27FC236}">
                <a16:creationId xmlns:a16="http://schemas.microsoft.com/office/drawing/2014/main" id="{0C1C94BE-CCD9-0089-3903-3A796D2F0DD9}"/>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57DD771E-DA31-B2E2-FCD2-8C8B4A07B474}"/>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BF91C480-07F2-A5DD-AE0F-B0947C3C22FD}"/>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8" name="矩形 7"/>
          <p:cNvSpPr/>
          <p:nvPr/>
        </p:nvSpPr>
        <p:spPr>
          <a:xfrm>
            <a:off x="467544" y="980728"/>
            <a:ext cx="8496944" cy="400110"/>
          </a:xfrm>
          <a:prstGeom prst="rect">
            <a:avLst/>
          </a:prstGeom>
        </p:spPr>
        <p:txBody>
          <a:bodyPr wrap="square">
            <a:spAutoFit/>
          </a:bodyPr>
          <a:lstStyle/>
          <a:p>
            <a:r>
              <a:rPr lang="zh-CN" altLang="en-US" sz="2000" b="1" dirty="0">
                <a:solidFill>
                  <a:srgbClr val="00B0F0"/>
                </a:solidFill>
              </a:rPr>
              <a:t>中国科大实现稳定度和不确定度均优于</a:t>
            </a:r>
            <a:r>
              <a:rPr lang="en-US" altLang="zh-CN" sz="2000" b="1" dirty="0">
                <a:solidFill>
                  <a:srgbClr val="00B0F0"/>
                </a:solidFill>
              </a:rPr>
              <a:t>5×10</a:t>
            </a:r>
            <a:r>
              <a:rPr lang="en-US" altLang="zh-CN" sz="2000" b="1" baseline="30000" dirty="0">
                <a:solidFill>
                  <a:srgbClr val="00B0F0"/>
                </a:solidFill>
              </a:rPr>
              <a:t>-18</a:t>
            </a:r>
            <a:r>
              <a:rPr lang="zh-CN" altLang="en-US" sz="2000" b="1" dirty="0">
                <a:solidFill>
                  <a:srgbClr val="00B0F0"/>
                </a:solidFill>
              </a:rPr>
              <a:t>的锶原子光晶格钟</a:t>
            </a:r>
            <a:endParaRPr lang="zh-CN" altLang="en-US" dirty="0"/>
          </a:p>
        </p:txBody>
      </p:sp>
      <p:pic>
        <p:nvPicPr>
          <p:cNvPr id="1026" name="Picture 2"/>
          <p:cNvPicPr>
            <a:picLocks noChangeAspect="1" noChangeArrowheads="1"/>
          </p:cNvPicPr>
          <p:nvPr/>
        </p:nvPicPr>
        <p:blipFill>
          <a:blip r:embed="rId2" cstate="print"/>
          <a:srcRect/>
          <a:stretch>
            <a:fillRect/>
          </a:stretch>
        </p:blipFill>
        <p:spPr bwMode="auto">
          <a:xfrm>
            <a:off x="4860032" y="1519108"/>
            <a:ext cx="4056617" cy="3711501"/>
          </a:xfrm>
          <a:prstGeom prst="rect">
            <a:avLst/>
          </a:prstGeom>
          <a:noFill/>
          <a:ln w="9525">
            <a:noFill/>
            <a:miter lim="800000"/>
            <a:headEnd/>
            <a:tailEnd/>
          </a:ln>
        </p:spPr>
      </p:pic>
      <p:sp>
        <p:nvSpPr>
          <p:cNvPr id="10" name="矩形 9"/>
          <p:cNvSpPr/>
          <p:nvPr/>
        </p:nvSpPr>
        <p:spPr>
          <a:xfrm>
            <a:off x="467544" y="1916832"/>
            <a:ext cx="4392488" cy="2015936"/>
          </a:xfrm>
          <a:prstGeom prst="rect">
            <a:avLst/>
          </a:prstGeom>
        </p:spPr>
        <p:txBody>
          <a:bodyPr wrap="square">
            <a:spAutoFit/>
          </a:bodyPr>
          <a:lstStyle/>
          <a:p>
            <a:pPr marL="457200" indent="-457200">
              <a:lnSpc>
                <a:spcPct val="120000"/>
              </a:lnSpc>
              <a:spcBef>
                <a:spcPts val="600"/>
              </a:spcBef>
              <a:buFont typeface="Wingdings" pitchFamily="2" charset="2"/>
              <a:buChar char="Ø"/>
            </a:pPr>
            <a:r>
              <a:rPr lang="zh-CN" altLang="en-US" sz="2000" dirty="0"/>
              <a:t>利用光钟重新定义国际单位制（</a:t>
            </a:r>
            <a:r>
              <a:rPr lang="en-US" altLang="zh-CN" sz="2000" dirty="0"/>
              <a:t>SI</a:t>
            </a:r>
            <a:r>
              <a:rPr lang="zh-CN" altLang="en-US" sz="2000" dirty="0"/>
              <a:t>）“秒”；</a:t>
            </a:r>
            <a:endParaRPr lang="en-US" altLang="zh-CN" sz="2000" dirty="0"/>
          </a:p>
          <a:p>
            <a:pPr marL="457200" indent="-457200">
              <a:lnSpc>
                <a:spcPct val="120000"/>
              </a:lnSpc>
              <a:spcBef>
                <a:spcPts val="600"/>
              </a:spcBef>
              <a:buFont typeface="Wingdings" pitchFamily="2" charset="2"/>
              <a:buChar char="Ø"/>
            </a:pPr>
            <a:r>
              <a:rPr lang="zh-CN" altLang="en-US" sz="2000" dirty="0"/>
              <a:t>对未来构建新一代全球时间基准乃至提供引力波探测、暗物质搜索的新方法等具有重要价值。</a:t>
            </a:r>
          </a:p>
        </p:txBody>
      </p:sp>
      <p:sp>
        <p:nvSpPr>
          <p:cNvPr id="11" name="矩形 10"/>
          <p:cNvSpPr/>
          <p:nvPr/>
        </p:nvSpPr>
        <p:spPr>
          <a:xfrm>
            <a:off x="323528" y="5805264"/>
            <a:ext cx="7704856" cy="646331"/>
          </a:xfrm>
          <a:prstGeom prst="rect">
            <a:avLst/>
          </a:prstGeom>
        </p:spPr>
        <p:txBody>
          <a:bodyPr wrap="square">
            <a:spAutoFit/>
          </a:bodyPr>
          <a:lstStyle/>
          <a:p>
            <a:r>
              <a:rPr lang="it-IT" altLang="zh-CN" dirty="0"/>
              <a:t>Jie Li </a:t>
            </a:r>
            <a:r>
              <a:rPr lang="it-IT" altLang="zh-CN" i="1" dirty="0"/>
              <a:t>et al</a:t>
            </a:r>
            <a:r>
              <a:rPr lang="it-IT" altLang="zh-CN" dirty="0"/>
              <a:t> 2024 </a:t>
            </a:r>
            <a:r>
              <a:rPr lang="it-IT" altLang="zh-CN" i="1" dirty="0"/>
              <a:t>Metrologia</a:t>
            </a:r>
            <a:r>
              <a:rPr lang="it-IT" altLang="zh-CN" dirty="0"/>
              <a:t> </a:t>
            </a:r>
            <a:r>
              <a:rPr lang="it-IT" altLang="zh-CN" b="1" dirty="0"/>
              <a:t>61</a:t>
            </a:r>
            <a:r>
              <a:rPr lang="it-IT" altLang="zh-CN" dirty="0"/>
              <a:t> 015006 </a:t>
            </a:r>
          </a:p>
          <a:p>
            <a:r>
              <a:rPr lang="it-IT" altLang="zh-CN" dirty="0"/>
              <a:t>https://iopscience.iop.org/article/10.1088/1681-7575/ad1a4c</a:t>
            </a:r>
            <a:endParaRPr lang="zh-CN" altLang="en-US" dirty="0"/>
          </a:p>
        </p:txBody>
      </p:sp>
    </p:spTree>
    <p:extLst>
      <p:ext uri="{BB962C8B-B14F-4D97-AF65-F5344CB8AC3E}">
        <p14:creationId xmlns:p14="http://schemas.microsoft.com/office/powerpoint/2010/main" val="721017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2353D-CC8D-8A1A-FDFC-36E9AB91F50D}"/>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2C2847D4-DCE3-0D18-19D6-28CCDA201FD2}"/>
              </a:ext>
            </a:extLst>
          </p:cNvPr>
          <p:cNvSpPr txBox="1">
            <a:spLocks noChangeArrowheads="1"/>
          </p:cNvSpPr>
          <p:nvPr/>
        </p:nvSpPr>
        <p:spPr bwMode="auto">
          <a:xfrm>
            <a:off x="630464" y="342920"/>
            <a:ext cx="41520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defTabSz="685800" eaLnBrk="1" fontAlgn="auto" hangingPunct="1">
              <a:spcBef>
                <a:spcPts val="0"/>
              </a:spcBef>
              <a:spcAft>
                <a:spcPts val="0"/>
              </a:spcAft>
            </a:pPr>
            <a:r>
              <a:rPr lang="zh-CN" altLang="en-US" sz="2800" b="1" dirty="0">
                <a:solidFill>
                  <a:srgbClr val="5B9BD5"/>
                </a:solidFill>
                <a:latin typeface="宋体" panose="02010600030101010101" pitchFamily="2" charset="-122"/>
                <a:ea typeface="宋体" panose="02010600030101010101" pitchFamily="2" charset="-122"/>
              </a:rPr>
              <a:t>不确定度评定的参考依据</a:t>
            </a:r>
          </a:p>
        </p:txBody>
      </p:sp>
      <p:grpSp>
        <p:nvGrpSpPr>
          <p:cNvPr id="3" name="组合 2">
            <a:extLst>
              <a:ext uri="{FF2B5EF4-FFF2-40B4-BE49-F238E27FC236}">
                <a16:creationId xmlns:a16="http://schemas.microsoft.com/office/drawing/2014/main" id="{691FE596-02DC-A376-DEDD-2667B32082E2}"/>
              </a:ext>
            </a:extLst>
          </p:cNvPr>
          <p:cNvGrpSpPr/>
          <p:nvPr/>
        </p:nvGrpSpPr>
        <p:grpSpPr>
          <a:xfrm>
            <a:off x="429891" y="562517"/>
            <a:ext cx="8766313" cy="346249"/>
            <a:chOff x="427383" y="763200"/>
            <a:chExt cx="11688417" cy="461665"/>
          </a:xfrm>
        </p:grpSpPr>
        <p:sp>
          <p:nvSpPr>
            <p:cNvPr id="4" name="矩形 3">
              <a:extLst>
                <a:ext uri="{FF2B5EF4-FFF2-40B4-BE49-F238E27FC236}">
                  <a16:creationId xmlns:a16="http://schemas.microsoft.com/office/drawing/2014/main" id="{8F360580-7D74-A621-9B09-FEB898F72D26}"/>
                </a:ext>
              </a:extLst>
            </p:cNvPr>
            <p:cNvSpPr/>
            <p:nvPr/>
          </p:nvSpPr>
          <p:spPr>
            <a:xfrm>
              <a:off x="10249235" y="763200"/>
              <a:ext cx="1866565" cy="461665"/>
            </a:xfrm>
            <a:prstGeom prst="rect">
              <a:avLst/>
            </a:prstGeom>
            <a:noFill/>
            <a:ln>
              <a:noFill/>
            </a:ln>
          </p:spPr>
          <p:txBody>
            <a:bodyPr wrap="square" lIns="68580" tIns="34290" rIns="68580" bIns="34290">
              <a:spAutoFit/>
            </a:bodyPr>
            <a:lstStyle/>
            <a:p>
              <a:pPr algn="ctr" defTabSz="685800" eaLnBrk="1" fontAlgn="auto" hangingPunct="1">
                <a:spcBef>
                  <a:spcPts val="0"/>
                </a:spcBef>
                <a:spcAft>
                  <a:spcPts val="0"/>
                </a:spcAft>
              </a:pPr>
              <a:r>
                <a:rPr lang="en-US" altLang="zh-CN"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rPr>
                <a:t>USTC</a:t>
              </a:r>
              <a:endParaRPr lang="zh-CN" altLang="en-US" b="1"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D5B1F728-66DC-440F-5AE6-CE4E5A63571B}"/>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zh-CN" altLang="en-US" sz="1350">
                <a:solidFill>
                  <a:srgbClr val="0070C0"/>
                </a:solidFill>
                <a:latin typeface="等线" panose="020F0502020204030204"/>
                <a:ea typeface="等线" panose="02010600030101010101" pitchFamily="2" charset="-122"/>
              </a:endParaRPr>
            </a:p>
          </p:txBody>
        </p:sp>
      </p:grpSp>
      <p:sp>
        <p:nvSpPr>
          <p:cNvPr id="18" name="Rectangle 3">
            <a:extLst>
              <a:ext uri="{FF2B5EF4-FFF2-40B4-BE49-F238E27FC236}">
                <a16:creationId xmlns:a16="http://schemas.microsoft.com/office/drawing/2014/main" id="{4CAEB307-1014-A3D7-5D14-8FC4A2F0E08F}"/>
              </a:ext>
            </a:extLst>
          </p:cNvPr>
          <p:cNvSpPr txBox="1">
            <a:spLocks noChangeArrowheads="1"/>
          </p:cNvSpPr>
          <p:nvPr/>
        </p:nvSpPr>
        <p:spPr>
          <a:xfrm>
            <a:off x="434246" y="1312891"/>
            <a:ext cx="7901977" cy="45391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defTabSz="685800" fontAlgn="auto">
              <a:lnSpc>
                <a:spcPct val="120000"/>
              </a:lnSpc>
              <a:spcBef>
                <a:spcPts val="750"/>
              </a:spcBef>
              <a:spcAft>
                <a:spcPts val="0"/>
              </a:spcAft>
              <a:buFont typeface="+mj-lt"/>
              <a:buAutoNum type="arabicPeriod"/>
              <a:defRPr/>
            </a:pPr>
            <a:r>
              <a:rPr lang="en-US" altLang="zh-CN" sz="2400" dirty="0">
                <a:solidFill>
                  <a:prstClr val="black"/>
                </a:solidFill>
                <a:latin typeface="Times New Roman" panose="02020603050405020304" pitchFamily="18" charset="0"/>
                <a:ea typeface="宋体" panose="02010600030101010101" pitchFamily="2" charset="-122"/>
              </a:rPr>
              <a:t>《</a:t>
            </a:r>
            <a:r>
              <a:rPr lang="zh-CN" altLang="en-US" sz="2400" dirty="0">
                <a:solidFill>
                  <a:prstClr val="black"/>
                </a:solidFill>
                <a:latin typeface="Times New Roman" panose="02020603050405020304" pitchFamily="18" charset="0"/>
                <a:ea typeface="宋体" panose="02010600030101010101" pitchFamily="2" charset="-122"/>
              </a:rPr>
              <a:t>测量不确定度评定和表示</a:t>
            </a:r>
            <a:r>
              <a:rPr lang="en-US" altLang="zh-CN" sz="2400" dirty="0">
                <a:solidFill>
                  <a:prstClr val="black"/>
                </a:solidFill>
                <a:latin typeface="Times New Roman" panose="02020603050405020304" pitchFamily="18" charset="0"/>
                <a:ea typeface="宋体" panose="02010600030101010101" pitchFamily="2" charset="-122"/>
              </a:rPr>
              <a:t>》</a:t>
            </a:r>
            <a:r>
              <a:rPr lang="zh-CN" altLang="en-US" sz="2400" dirty="0">
                <a:solidFill>
                  <a:prstClr val="black"/>
                </a:solidFill>
                <a:latin typeface="Times New Roman" panose="02020603050405020304" pitchFamily="18" charset="0"/>
                <a:ea typeface="宋体" panose="02010600030101010101" pitchFamily="2" charset="-122"/>
              </a:rPr>
              <a:t>（</a:t>
            </a:r>
            <a:r>
              <a:rPr lang="en-US" altLang="zh-CN" sz="2400" dirty="0">
                <a:solidFill>
                  <a:prstClr val="black"/>
                </a:solidFill>
                <a:latin typeface="Times New Roman" panose="02020603050405020304" pitchFamily="18" charset="0"/>
                <a:ea typeface="宋体" panose="02010600030101010101" pitchFamily="2" charset="-122"/>
              </a:rPr>
              <a:t>GB/T 27418-2017</a:t>
            </a:r>
            <a:r>
              <a:rPr lang="zh-CN" altLang="en-US" sz="2400" dirty="0">
                <a:solidFill>
                  <a:prstClr val="black"/>
                </a:solidFill>
                <a:latin typeface="Times New Roman" panose="02020603050405020304" pitchFamily="18" charset="0"/>
                <a:ea typeface="宋体" panose="02010600030101010101" pitchFamily="2" charset="-122"/>
              </a:rPr>
              <a:t>）</a:t>
            </a:r>
            <a:r>
              <a:rPr lang="en-US" altLang="zh-CN" sz="2400" dirty="0">
                <a:solidFill>
                  <a:prstClr val="black"/>
                </a:solidFill>
                <a:latin typeface="Times New Roman" panose="02020603050405020304" pitchFamily="18" charset="0"/>
                <a:ea typeface="宋体" panose="02010600030101010101" pitchFamily="2" charset="-122"/>
              </a:rPr>
              <a:t>2018 </a:t>
            </a:r>
            <a:r>
              <a:rPr lang="zh-CN" altLang="en-US" sz="2400" dirty="0">
                <a:solidFill>
                  <a:prstClr val="black"/>
                </a:solidFill>
                <a:latin typeface="Times New Roman" panose="02020603050405020304" pitchFamily="18" charset="0"/>
                <a:ea typeface="宋体" panose="02010600030101010101" pitchFamily="2" charset="-122"/>
              </a:rPr>
              <a:t>中国标准出版社</a:t>
            </a:r>
          </a:p>
          <a:p>
            <a:pPr marL="457200" indent="-457200" defTabSz="685800" fontAlgn="auto">
              <a:lnSpc>
                <a:spcPct val="120000"/>
              </a:lnSpc>
              <a:spcBef>
                <a:spcPts val="750"/>
              </a:spcBef>
              <a:spcAft>
                <a:spcPts val="0"/>
              </a:spcAft>
              <a:buFont typeface="+mj-lt"/>
              <a:buAutoNum type="arabicPeriod"/>
              <a:defRPr/>
            </a:pPr>
            <a:r>
              <a:rPr lang="en-US" altLang="zh-CN" sz="2400" dirty="0">
                <a:solidFill>
                  <a:prstClr val="black"/>
                </a:solidFill>
                <a:latin typeface="Times New Roman" panose="02020603050405020304" pitchFamily="18" charset="0"/>
                <a:ea typeface="宋体" panose="02010600030101010101" pitchFamily="2" charset="-122"/>
              </a:rPr>
              <a:t>Uncertainty of measurement —Part 3:Guide to the expression of uncertainty in measurement (GUM:1995)</a:t>
            </a:r>
            <a:r>
              <a:rPr lang="zh-CN" altLang="en-US" sz="2400" dirty="0">
                <a:solidFill>
                  <a:prstClr val="black"/>
                </a:solidFill>
                <a:latin typeface="Times New Roman" panose="02020603050405020304" pitchFamily="18" charset="0"/>
                <a:ea typeface="宋体" panose="02010600030101010101" pitchFamily="2" charset="-122"/>
              </a:rPr>
              <a:t>，</a:t>
            </a:r>
            <a:r>
              <a:rPr lang="en-US" altLang="zh-CN" sz="2400" dirty="0">
                <a:solidFill>
                  <a:prstClr val="black"/>
                </a:solidFill>
                <a:latin typeface="Times New Roman" panose="02020603050405020304" pitchFamily="18" charset="0"/>
                <a:ea typeface="宋体" panose="02010600030101010101" pitchFamily="2" charset="-122"/>
              </a:rPr>
              <a:t>ISO/IEC GUIDE 98-3:2008(E)</a:t>
            </a:r>
            <a:r>
              <a:rPr lang="zh-CN" altLang="en-US" sz="2400" dirty="0">
                <a:solidFill>
                  <a:prstClr val="black"/>
                </a:solidFill>
                <a:latin typeface="Times New Roman" panose="02020603050405020304" pitchFamily="18" charset="0"/>
                <a:ea typeface="宋体" panose="02010600030101010101" pitchFamily="2" charset="-122"/>
              </a:rPr>
              <a:t>，</a:t>
            </a:r>
            <a:r>
              <a:rPr lang="en-US" altLang="zh-CN" sz="2400" dirty="0">
                <a:solidFill>
                  <a:prstClr val="black"/>
                </a:solidFill>
                <a:latin typeface="Times New Roman" panose="02020603050405020304" pitchFamily="18" charset="0"/>
                <a:ea typeface="宋体" panose="02010600030101010101" pitchFamily="2" charset="-122"/>
              </a:rPr>
              <a:t>ISO/IEC 2008</a:t>
            </a:r>
            <a:r>
              <a:rPr lang="zh-CN" altLang="en-US" sz="2400" dirty="0">
                <a:solidFill>
                  <a:prstClr val="black"/>
                </a:solidFill>
                <a:latin typeface="Times New Roman" panose="02020603050405020304" pitchFamily="18" charset="0"/>
                <a:ea typeface="宋体" panose="02010600030101010101" pitchFamily="2" charset="-122"/>
              </a:rPr>
              <a:t>，</a:t>
            </a:r>
            <a:r>
              <a:rPr lang="en-US" altLang="zh-CN" sz="2400" dirty="0">
                <a:solidFill>
                  <a:prstClr val="black"/>
                </a:solidFill>
                <a:latin typeface="Times New Roman" panose="02020603050405020304" pitchFamily="18" charset="0"/>
                <a:ea typeface="宋体" panose="02010600030101010101" pitchFamily="2" charset="-122"/>
              </a:rPr>
              <a:t>International Organization for Standardization (Geneva</a:t>
            </a:r>
            <a:r>
              <a:rPr lang="zh-CN" altLang="en-US" sz="2400" dirty="0">
                <a:solidFill>
                  <a:prstClr val="black"/>
                </a:solidFill>
                <a:latin typeface="Times New Roman" panose="02020603050405020304" pitchFamily="18" charset="0"/>
                <a:ea typeface="宋体" panose="02010600030101010101" pitchFamily="2" charset="-122"/>
              </a:rPr>
              <a:t>， </a:t>
            </a:r>
            <a:r>
              <a:rPr lang="en-US" altLang="zh-CN" sz="2400" dirty="0">
                <a:solidFill>
                  <a:prstClr val="black"/>
                </a:solidFill>
                <a:latin typeface="Times New Roman" panose="02020603050405020304" pitchFamily="18" charset="0"/>
                <a:ea typeface="宋体" panose="02010600030101010101" pitchFamily="2" charset="-122"/>
              </a:rPr>
              <a:t>Switzerland)</a:t>
            </a:r>
          </a:p>
          <a:p>
            <a:pPr marL="457200" indent="-457200" defTabSz="685800" fontAlgn="auto">
              <a:lnSpc>
                <a:spcPct val="120000"/>
              </a:lnSpc>
              <a:spcBef>
                <a:spcPts val="750"/>
              </a:spcBef>
              <a:spcAft>
                <a:spcPts val="0"/>
              </a:spcAft>
              <a:buFont typeface="+mj-lt"/>
              <a:buAutoNum type="arabicPeriod"/>
              <a:defRPr/>
            </a:pPr>
            <a:r>
              <a:rPr lang="zh-CN" altLang="en-US" sz="2400" dirty="0">
                <a:solidFill>
                  <a:prstClr val="black"/>
                </a:solidFill>
                <a:latin typeface="Times New Roman" panose="02020603050405020304" pitchFamily="18" charset="0"/>
                <a:ea typeface="宋体" panose="02010600030101010101" pitchFamily="2" charset="-122"/>
              </a:rPr>
              <a:t>测量不确定度评定与表示（</a:t>
            </a:r>
            <a:r>
              <a:rPr lang="en-US" altLang="zh-CN" sz="2400" dirty="0">
                <a:solidFill>
                  <a:prstClr val="black"/>
                </a:solidFill>
                <a:latin typeface="Times New Roman" panose="02020603050405020304" pitchFamily="18" charset="0"/>
                <a:ea typeface="宋体" panose="02010600030101010101" pitchFamily="2" charset="-122"/>
              </a:rPr>
              <a:t>JJF1O59-2012M </a:t>
            </a:r>
            <a:r>
              <a:rPr lang="zh-CN" altLang="en-US" sz="2400" dirty="0">
                <a:solidFill>
                  <a:prstClr val="black"/>
                </a:solidFill>
                <a:latin typeface="Times New Roman" panose="02020603050405020304" pitchFamily="18" charset="0"/>
                <a:ea typeface="宋体" panose="02010600030101010101" pitchFamily="2" charset="-122"/>
              </a:rPr>
              <a:t>）</a:t>
            </a:r>
            <a:r>
              <a:rPr lang="en-US" altLang="zh-CN" sz="2400" dirty="0">
                <a:solidFill>
                  <a:prstClr val="black"/>
                </a:solidFill>
                <a:latin typeface="Times New Roman" panose="02020603050405020304" pitchFamily="18" charset="0"/>
                <a:ea typeface="宋体" panose="02010600030101010101" pitchFamily="2" charset="-122"/>
              </a:rPr>
              <a:t>2012 </a:t>
            </a:r>
            <a:r>
              <a:rPr lang="zh-CN" altLang="en-US" sz="2400" dirty="0">
                <a:solidFill>
                  <a:prstClr val="black"/>
                </a:solidFill>
                <a:latin typeface="Times New Roman" panose="02020603050405020304" pitchFamily="18" charset="0"/>
                <a:ea typeface="宋体" panose="02010600030101010101" pitchFamily="2" charset="-122"/>
              </a:rPr>
              <a:t>中国计量出版社</a:t>
            </a:r>
          </a:p>
        </p:txBody>
      </p:sp>
    </p:spTree>
    <p:extLst>
      <p:ext uri="{BB962C8B-B14F-4D97-AF65-F5344CB8AC3E}">
        <p14:creationId xmlns:p14="http://schemas.microsoft.com/office/powerpoint/2010/main" val="275631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434E5-4113-9829-71A1-656E84DE2E22}"/>
            </a:ext>
          </a:extLst>
        </p:cNvPr>
        <p:cNvGrpSpPr/>
        <p:nvPr/>
      </p:nvGrpSpPr>
      <p:grpSpPr>
        <a:xfrm>
          <a:off x="0" y="0"/>
          <a:ext cx="0" cy="0"/>
          <a:chOff x="0" y="0"/>
          <a:chExt cx="0" cy="0"/>
        </a:xfrm>
      </p:grpSpPr>
      <p:sp>
        <p:nvSpPr>
          <p:cNvPr id="2" name="Text Box 26">
            <a:extLst>
              <a:ext uri="{FF2B5EF4-FFF2-40B4-BE49-F238E27FC236}">
                <a16:creationId xmlns:a16="http://schemas.microsoft.com/office/drawing/2014/main" id="{E4BF7A43-869A-1AB1-19FA-3F2262ECC73F}"/>
              </a:ext>
            </a:extLst>
          </p:cNvPr>
          <p:cNvSpPr txBox="1">
            <a:spLocks noChangeArrowheads="1"/>
          </p:cNvSpPr>
          <p:nvPr/>
        </p:nvSpPr>
        <p:spPr bwMode="auto">
          <a:xfrm>
            <a:off x="265801" y="332656"/>
            <a:ext cx="3430747"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marL="0" marR="0" lvl="0" indent="0" algn="l" defTabSz="685800" rtl="0" eaLnBrk="1" fontAlgn="auto" latinLnBrk="0" hangingPunct="1">
              <a:lnSpc>
                <a:spcPts val="27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5B9BD5"/>
                </a:solidFill>
                <a:effectLst/>
                <a:uLnTx/>
                <a:uFillTx/>
                <a:latin typeface="宋体" panose="02010600030101010101" pitchFamily="2" charset="-122"/>
                <a:ea typeface="宋体" panose="02010600030101010101" pitchFamily="2" charset="-122"/>
                <a:cs typeface="+mn-cs"/>
              </a:rPr>
              <a:t>测量不确定度的来源</a:t>
            </a:r>
          </a:p>
        </p:txBody>
      </p:sp>
      <p:grpSp>
        <p:nvGrpSpPr>
          <p:cNvPr id="3" name="组合 2">
            <a:extLst>
              <a:ext uri="{FF2B5EF4-FFF2-40B4-BE49-F238E27FC236}">
                <a16:creationId xmlns:a16="http://schemas.microsoft.com/office/drawing/2014/main" id="{2F227DD4-A5E5-92B4-7459-5CE5C1C525FB}"/>
              </a:ext>
            </a:extLst>
          </p:cNvPr>
          <p:cNvGrpSpPr/>
          <p:nvPr/>
        </p:nvGrpSpPr>
        <p:grpSpPr>
          <a:xfrm>
            <a:off x="375779" y="540450"/>
            <a:ext cx="8766313" cy="346249"/>
            <a:chOff x="427383" y="763200"/>
            <a:chExt cx="11688417" cy="461665"/>
          </a:xfrm>
        </p:grpSpPr>
        <p:sp>
          <p:nvSpPr>
            <p:cNvPr id="4" name="矩形 3">
              <a:extLst>
                <a:ext uri="{FF2B5EF4-FFF2-40B4-BE49-F238E27FC236}">
                  <a16:creationId xmlns:a16="http://schemas.microsoft.com/office/drawing/2014/main" id="{D01E3F77-EE42-07EE-6689-6484AEFE381A}"/>
                </a:ext>
              </a:extLst>
            </p:cNvPr>
            <p:cNvSpPr/>
            <p:nvPr/>
          </p:nvSpPr>
          <p:spPr>
            <a:xfrm>
              <a:off x="10249235" y="763200"/>
              <a:ext cx="1866565" cy="461665"/>
            </a:xfrm>
            <a:prstGeom prst="rect">
              <a:avLst/>
            </a:prstGeom>
            <a:noFill/>
            <a:ln>
              <a:noFill/>
            </a:ln>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rPr>
                <a:t>USTC</a:t>
              </a:r>
              <a:endParaRPr kumimoji="0" lang="zh-CN" altLang="en-US" sz="1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5B9BD5">
                      <a:lumMod val="60000"/>
                      <a:lumOff val="40000"/>
                    </a:srgbClr>
                  </a:outerShdw>
                </a:effectLst>
                <a:uLnTx/>
                <a:uFillTx/>
                <a:latin typeface="微软雅黑" panose="020B0503020204020204" pitchFamily="34" charset="-122"/>
                <a:ea typeface="微软雅黑" panose="020B0503020204020204" pitchFamily="34" charset="-122"/>
                <a:cs typeface="+mn-cs"/>
              </a:endParaRPr>
            </a:p>
          </p:txBody>
        </p:sp>
        <p:sp>
          <p:nvSpPr>
            <p:cNvPr id="5" name="矩形 4">
              <a:extLst>
                <a:ext uri="{FF2B5EF4-FFF2-40B4-BE49-F238E27FC236}">
                  <a16:creationId xmlns:a16="http://schemas.microsoft.com/office/drawing/2014/main" id="{08841FC9-3733-49D1-63AD-4742A9B1A394}"/>
                </a:ext>
              </a:extLst>
            </p:cNvPr>
            <p:cNvSpPr/>
            <p:nvPr/>
          </p:nvSpPr>
          <p:spPr>
            <a:xfrm>
              <a:off x="427383" y="1103243"/>
              <a:ext cx="11191460" cy="740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srgbClr val="0070C0"/>
                </a:solidFill>
                <a:effectLst/>
                <a:uLnTx/>
                <a:uFillTx/>
                <a:latin typeface="等线" panose="020F0502020204030204"/>
                <a:ea typeface="等线" panose="02010600030101010101" pitchFamily="2" charset="-122"/>
                <a:cs typeface="+mn-cs"/>
              </a:endParaRPr>
            </a:p>
          </p:txBody>
        </p:sp>
      </p:grpSp>
      <p:sp>
        <p:nvSpPr>
          <p:cNvPr id="6" name="文本框 5">
            <a:extLst>
              <a:ext uri="{FF2B5EF4-FFF2-40B4-BE49-F238E27FC236}">
                <a16:creationId xmlns:a16="http://schemas.microsoft.com/office/drawing/2014/main" id="{F6B38B6B-ABF9-62FF-1958-440CD40B7BF3}"/>
              </a:ext>
            </a:extLst>
          </p:cNvPr>
          <p:cNvSpPr txBox="1"/>
          <p:nvPr/>
        </p:nvSpPr>
        <p:spPr>
          <a:xfrm>
            <a:off x="467544" y="1145127"/>
            <a:ext cx="7640847" cy="5081006"/>
          </a:xfrm>
          <a:prstGeom prst="rect">
            <a:avLst/>
          </a:prstGeom>
          <a:noFill/>
        </p:spPr>
        <p:txBody>
          <a:bodyPr wrap="square">
            <a:spAutoFit/>
          </a:bodyPr>
          <a:lstStyle/>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被测量定义的不完整性或复现不完善；</a:t>
            </a: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取样的代表性不足；</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环境条件的影响及其认识不足；</a:t>
            </a: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人为因素，如仪器读数偏倚；</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技术限制，如仪器分辨力或识别阈值；</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测量标准和标准物质的不准确性；</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数据处理中常数和参数的不准确性；</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测量方法和程序中的近似和假设；</a:t>
            </a:r>
          </a:p>
          <a:p>
            <a:pPr marL="742950" marR="0" lvl="1" indent="-540000" algn="l" defTabSz="914400" rtl="0" eaLnBrk="0" fontAlgn="base" latinLnBrk="0" hangingPunct="0">
              <a:lnSpc>
                <a:spcPct val="120000"/>
              </a:lnSpc>
              <a:spcBef>
                <a:spcPts val="600"/>
              </a:spcBef>
              <a:spcAft>
                <a:spcPct val="0"/>
              </a:spcAft>
              <a:buClrTx/>
              <a:buSzTx/>
              <a:buFont typeface="+mj-lt"/>
              <a:buAutoNum type="arabicPeriod"/>
              <a:tabLst/>
              <a:defRPr/>
            </a:pPr>
            <a:r>
              <a:rPr kumimoji="0" lang="zh-CN" altLang="en-US"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rPr>
              <a:t>在看似相同条件下，被测量的重复观测中的随机变异性。</a:t>
            </a:r>
            <a:endParaRPr kumimoji="0" lang="en-US" altLang="zh-CN" sz="2400" b="0"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mn-cs"/>
            </a:endParaRPr>
          </a:p>
        </p:txBody>
      </p:sp>
    </p:spTree>
    <p:extLst>
      <p:ext uri="{BB962C8B-B14F-4D97-AF65-F5344CB8AC3E}">
        <p14:creationId xmlns:p14="http://schemas.microsoft.com/office/powerpoint/2010/main" val="2657870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首页.potx" id="{86EA3C01-BD65-405D-B12B-F1FA9FD598E2}" vid="{C30B1E10-425F-4259-8667-5CCC74317C22}"/>
    </a:ext>
  </a:extLst>
</a:theme>
</file>

<file path=ppt/theme/theme3.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首页.potx" id="{86EA3C01-BD65-405D-B12B-F1FA9FD598E2}" vid="{C30B1E10-425F-4259-8667-5CCC74317C22}"/>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8692</TotalTime>
  <Words>5202</Words>
  <Application>Microsoft Office PowerPoint</Application>
  <PresentationFormat>全屏显示(4:3)</PresentationFormat>
  <Paragraphs>638</Paragraphs>
  <Slides>64</Slides>
  <Notes>6</Notes>
  <HiddenSlides>0</HiddenSlides>
  <MMClips>0</MMClips>
  <ScaleCrop>false</ScaleCrop>
  <HeadingPairs>
    <vt:vector size="8" baseType="variant">
      <vt:variant>
        <vt:lpstr>已用的字体</vt:lpstr>
      </vt:variant>
      <vt:variant>
        <vt:i4>14</vt:i4>
      </vt:variant>
      <vt:variant>
        <vt:lpstr>主题</vt:lpstr>
      </vt:variant>
      <vt:variant>
        <vt:i4>5</vt:i4>
      </vt:variant>
      <vt:variant>
        <vt:lpstr>嵌入 OLE 服务器</vt:lpstr>
      </vt:variant>
      <vt:variant>
        <vt:i4>2</vt:i4>
      </vt:variant>
      <vt:variant>
        <vt:lpstr>幻灯片标题</vt:lpstr>
      </vt:variant>
      <vt:variant>
        <vt:i4>64</vt:i4>
      </vt:variant>
    </vt:vector>
  </HeadingPairs>
  <TitlesOfParts>
    <vt:vector size="85" baseType="lpstr">
      <vt:lpstr>等线</vt:lpstr>
      <vt:lpstr>等线 Light</vt:lpstr>
      <vt:lpstr>黑体</vt:lpstr>
      <vt:lpstr>楷体</vt:lpstr>
      <vt:lpstr>楷体_GB2312</vt:lpstr>
      <vt:lpstr>宋体</vt:lpstr>
      <vt:lpstr>微软雅黑</vt:lpstr>
      <vt:lpstr>Arial</vt:lpstr>
      <vt:lpstr>Calibri</vt:lpstr>
      <vt:lpstr>Cambria Math</vt:lpstr>
      <vt:lpstr>Symbol</vt:lpstr>
      <vt:lpstr>Times New Roman</vt:lpstr>
      <vt:lpstr>Verdana</vt:lpstr>
      <vt:lpstr>Wingdings</vt:lpstr>
      <vt:lpstr>1_Office 主题​​</vt:lpstr>
      <vt:lpstr>Office 主题​​</vt:lpstr>
      <vt:lpstr>8_Office 主题​​</vt:lpstr>
      <vt:lpstr>2_Office 主题​​</vt:lpstr>
      <vt:lpstr>4_Office 主题​​</vt:lpstr>
      <vt:lpstr>Equation</vt:lpstr>
      <vt:lpstr>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Administrator</cp:lastModifiedBy>
  <cp:revision>523</cp:revision>
  <cp:lastPrinted>2024-03-06T07:41:11Z</cp:lastPrinted>
  <dcterms:created xsi:type="dcterms:W3CDTF">1601-01-01T00:00:00Z</dcterms:created>
  <dcterms:modified xsi:type="dcterms:W3CDTF">2024-03-11T01:34:17Z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