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72" r:id="rId3"/>
    <p:sldId id="270" r:id="rId4"/>
    <p:sldId id="282" r:id="rId5"/>
    <p:sldId id="292" r:id="rId6"/>
    <p:sldId id="302" r:id="rId7"/>
    <p:sldId id="274" r:id="rId8"/>
    <p:sldId id="297" r:id="rId9"/>
    <p:sldId id="284" r:id="rId10"/>
    <p:sldId id="291" r:id="rId11"/>
    <p:sldId id="293" r:id="rId12"/>
    <p:sldId id="290" r:id="rId13"/>
    <p:sldId id="294" r:id="rId14"/>
    <p:sldId id="304" r:id="rId15"/>
    <p:sldId id="288" r:id="rId16"/>
    <p:sldId id="287" r:id="rId17"/>
    <p:sldId id="303" r:id="rId18"/>
    <p:sldId id="299" r:id="rId19"/>
    <p:sldId id="298" r:id="rId20"/>
    <p:sldId id="289" r:id="rId21"/>
    <p:sldId id="285" r:id="rId22"/>
    <p:sldId id="296" r:id="rId23"/>
    <p:sldId id="300" r:id="rId24"/>
    <p:sldId id="271"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文锴 蔡" initials="文锴" lastIdx="1" clrIdx="0">
    <p:extLst>
      <p:ext uri="{19B8F6BF-5375-455C-9EA6-DF929625EA0E}">
        <p15:presenceInfo xmlns:p15="http://schemas.microsoft.com/office/powerpoint/2012/main" userId="0e851e32ac8652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8" autoAdjust="0"/>
    <p:restoredTop sz="94534" autoAdjust="0"/>
  </p:normalViewPr>
  <p:slideViewPr>
    <p:cSldViewPr snapToGrid="0">
      <p:cViewPr varScale="1">
        <p:scale>
          <a:sx n="106" d="100"/>
          <a:sy n="106" d="100"/>
        </p:scale>
        <p:origin x="42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83B59EB8-1827-4F73-8DE9-593F8402A3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0328DDE-5084-47AD-A0E9-D6D6FA6C2F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99B4D2-E82F-4771-9C1D-BCFE660DEED7}" type="datetimeFigureOut">
              <a:rPr lang="zh-CN" altLang="en-US" smtClean="0"/>
              <a:t>2024/4/2</a:t>
            </a:fld>
            <a:endParaRPr lang="zh-CN" altLang="en-US"/>
          </a:p>
        </p:txBody>
      </p:sp>
      <p:sp>
        <p:nvSpPr>
          <p:cNvPr id="4" name="页脚占位符 3">
            <a:extLst>
              <a:ext uri="{FF2B5EF4-FFF2-40B4-BE49-F238E27FC236}">
                <a16:creationId xmlns:a16="http://schemas.microsoft.com/office/drawing/2014/main" id="{3785A1D2-CA5A-4761-9634-F8838FF901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C4C2044-1D6E-44CD-893D-7D56920D5E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DF695C-6F89-4091-9070-43593BA7A37A}" type="slidenum">
              <a:rPr lang="zh-CN" altLang="en-US" smtClean="0"/>
              <a:t>‹#›</a:t>
            </a:fld>
            <a:endParaRPr lang="zh-CN" altLang="en-US"/>
          </a:p>
        </p:txBody>
      </p:sp>
    </p:spTree>
    <p:extLst>
      <p:ext uri="{BB962C8B-B14F-4D97-AF65-F5344CB8AC3E}">
        <p14:creationId xmlns:p14="http://schemas.microsoft.com/office/powerpoint/2010/main" val="36079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AC749-4FB1-4504-8A01-4799D4DFEFF9}" type="datetimeFigureOut">
              <a:rPr lang="zh-CN" altLang="en-US" smtClean="0"/>
              <a:t>2024/4/2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8296D-1E8C-4FA1-8ED8-C999B297FE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18296D-1E8C-4FA1-8ED8-C999B297FEA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自己练习的一道题，结合前面的静电场的唯一性原理和匀强场的构造</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18</a:t>
            </a:fld>
            <a:endParaRPr lang="zh-CN" altLang="en-US"/>
          </a:p>
        </p:txBody>
      </p:sp>
    </p:spTree>
    <p:extLst>
      <p:ext uri="{BB962C8B-B14F-4D97-AF65-F5344CB8AC3E}">
        <p14:creationId xmlns:p14="http://schemas.microsoft.com/office/powerpoint/2010/main" val="141702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导体平衡的逻辑过程，内表面的电荷分布</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20</a:t>
            </a:fld>
            <a:endParaRPr lang="zh-CN" altLang="en-US"/>
          </a:p>
        </p:txBody>
      </p:sp>
    </p:spTree>
    <p:extLst>
      <p:ext uri="{BB962C8B-B14F-4D97-AF65-F5344CB8AC3E}">
        <p14:creationId xmlns:p14="http://schemas.microsoft.com/office/powerpoint/2010/main" val="17121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18296D-1E8C-4FA1-8ED8-C999B297FEA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18296D-1E8C-4FA1-8ED8-C999B297FEA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1min</a:t>
            </a:r>
            <a:r>
              <a:rPr lang="zh-CN" altLang="en-US" dirty="0"/>
              <a:t>，把球坐标的散度公式抄到黑板上</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4</a:t>
            </a:fld>
            <a:endParaRPr lang="zh-CN" altLang="en-US"/>
          </a:p>
        </p:txBody>
      </p:sp>
    </p:spTree>
    <p:extLst>
      <p:ext uri="{BB962C8B-B14F-4D97-AF65-F5344CB8AC3E}">
        <p14:creationId xmlns:p14="http://schemas.microsoft.com/office/powerpoint/2010/main" val="322288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梯度就是这个方向的方向导数的含义，看手机推导散度项</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5</a:t>
            </a:fld>
            <a:endParaRPr lang="zh-CN" altLang="en-US"/>
          </a:p>
        </p:txBody>
      </p:sp>
    </p:spTree>
    <p:extLst>
      <p:ext uri="{BB962C8B-B14F-4D97-AF65-F5344CB8AC3E}">
        <p14:creationId xmlns:p14="http://schemas.microsoft.com/office/powerpoint/2010/main" val="372854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A18296D-1E8C-4FA1-8ED8-C999B297FEA1}" type="slidenum">
              <a:rPr lang="zh-CN" altLang="en-US" smtClean="0"/>
              <a:t>6</a:t>
            </a:fld>
            <a:endParaRPr lang="zh-CN" altLang="en-US"/>
          </a:p>
        </p:txBody>
      </p:sp>
    </p:spTree>
    <p:extLst>
      <p:ext uri="{BB962C8B-B14F-4D97-AF65-F5344CB8AC3E}">
        <p14:creationId xmlns:p14="http://schemas.microsoft.com/office/powerpoint/2010/main" val="191947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直接用电偶极子的电势表达</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11</a:t>
            </a:fld>
            <a:endParaRPr lang="zh-CN" altLang="en-US"/>
          </a:p>
        </p:txBody>
      </p:sp>
    </p:spTree>
    <p:extLst>
      <p:ext uri="{BB962C8B-B14F-4D97-AF65-F5344CB8AC3E}">
        <p14:creationId xmlns:p14="http://schemas.microsoft.com/office/powerpoint/2010/main" val="328652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匀强电场的构造。</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13</a:t>
            </a:fld>
            <a:endParaRPr lang="zh-CN" altLang="en-US"/>
          </a:p>
        </p:txBody>
      </p:sp>
    </p:spTree>
    <p:extLst>
      <p:ext uri="{BB962C8B-B14F-4D97-AF65-F5344CB8AC3E}">
        <p14:creationId xmlns:p14="http://schemas.microsoft.com/office/powerpoint/2010/main" val="89409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匀强电场的构造。</a:t>
            </a:r>
          </a:p>
        </p:txBody>
      </p:sp>
      <p:sp>
        <p:nvSpPr>
          <p:cNvPr id="4" name="灯片编号占位符 3"/>
          <p:cNvSpPr>
            <a:spLocks noGrp="1"/>
          </p:cNvSpPr>
          <p:nvPr>
            <p:ph type="sldNum" sz="quarter" idx="5"/>
          </p:nvPr>
        </p:nvSpPr>
        <p:spPr/>
        <p:txBody>
          <a:bodyPr/>
          <a:lstStyle/>
          <a:p>
            <a:fld id="{8A18296D-1E8C-4FA1-8ED8-C999B297FEA1}" type="slidenum">
              <a:rPr lang="zh-CN" altLang="en-US" smtClean="0"/>
              <a:t>14</a:t>
            </a:fld>
            <a:endParaRPr lang="zh-CN" altLang="en-US"/>
          </a:p>
        </p:txBody>
      </p:sp>
    </p:spTree>
    <p:extLst>
      <p:ext uri="{BB962C8B-B14F-4D97-AF65-F5344CB8AC3E}">
        <p14:creationId xmlns:p14="http://schemas.microsoft.com/office/powerpoint/2010/main" val="232131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a:prstGeom prst="rect">
            <a:avLst/>
          </a:prstGeom>
        </p:spPr>
        <p:txBody>
          <a:bodyPr anchor="b">
            <a:normAutofit/>
          </a:bodyPr>
          <a:lstStyle>
            <a:lvl1pPr algn="l">
              <a:lnSpc>
                <a:spcPct val="85000"/>
              </a:lnSpc>
              <a:defRPr sz="7200" baseline="0">
                <a:solidFill>
                  <a:schemeClr val="tx1"/>
                </a:solidFill>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1261872" y="4800600"/>
            <a:ext cx="9418320" cy="522838"/>
          </a:xfrm>
          <a:prstGeom prst="rect">
            <a:avLst/>
          </a:prstGeom>
        </p:spPr>
        <p:txBody>
          <a:bodyPr>
            <a:noAutofit/>
          </a:bodyPr>
          <a:lstStyle>
            <a:lvl1pPr marL="0" indent="0" algn="l">
              <a:buNone/>
              <a:defRPr sz="3200" baseline="0">
                <a:solidFill>
                  <a:schemeClr val="bg2">
                    <a:lumMod val="60000"/>
                    <a:lumOff val="4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组合 7"/>
          <p:cNvGrpSpPr/>
          <p:nvPr userDrawn="1"/>
        </p:nvGrpSpPr>
        <p:grpSpPr>
          <a:xfrm>
            <a:off x="1344485" y="5505422"/>
            <a:ext cx="1764691" cy="297909"/>
            <a:chOff x="8729725" y="4570716"/>
            <a:chExt cx="2830513" cy="477838"/>
          </a:xfrm>
          <a:solidFill>
            <a:schemeClr val="bg2">
              <a:lumMod val="60000"/>
              <a:lumOff val="40000"/>
            </a:schemeClr>
          </a:solidFill>
        </p:grpSpPr>
        <p:sp>
          <p:nvSpPr>
            <p:cNvPr id="9"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2"/>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3"/>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目录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1872" y="758952"/>
            <a:ext cx="9418320" cy="1156208"/>
          </a:xfrm>
          <a:prstGeom prst="rect">
            <a:avLst/>
          </a:prstGeom>
        </p:spPr>
        <p:txBody>
          <a:bodyPr anchor="b">
            <a:normAutofit/>
          </a:bodyPr>
          <a:lstStyle>
            <a:lvl1pPr>
              <a:lnSpc>
                <a:spcPct val="85000"/>
              </a:lnSpc>
              <a:defRPr sz="7200" b="0">
                <a:solidFill>
                  <a:schemeClr val="tx2"/>
                </a:solidFill>
              </a:defRPr>
            </a:lvl1pPr>
          </a:lstStyle>
          <a:p>
            <a:r>
              <a:rPr lang="zh-CN" altLang="en-US" dirty="0"/>
              <a:t>目录</a:t>
            </a:r>
            <a:endParaRPr lang="en-US" dirty="0"/>
          </a:p>
        </p:txBody>
      </p:sp>
      <p:sp>
        <p:nvSpPr>
          <p:cNvPr id="3" name="Text Placeholder 2"/>
          <p:cNvSpPr>
            <a:spLocks noGrp="1"/>
          </p:cNvSpPr>
          <p:nvPr>
            <p:ph type="body" idx="1" hasCustomPrompt="1"/>
          </p:nvPr>
        </p:nvSpPr>
        <p:spPr>
          <a:xfrm>
            <a:off x="1261872" y="2042160"/>
            <a:ext cx="9418320" cy="4450080"/>
          </a:xfrm>
          <a:prstGeom prst="rect">
            <a:avLst/>
          </a:prstGeom>
        </p:spPr>
        <p:txBody>
          <a:bodyPr anchor="t">
            <a:normAutofit/>
          </a:bodyPr>
          <a:lstStyle>
            <a:lvl1pPr marL="625475" indent="-447675">
              <a:buFont typeface="Wingdings" panose="05000000000000000000" pitchFamily="2" charset="2"/>
              <a:buChar char="n"/>
              <a:defRPr sz="3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编辑母版文本样式</a:t>
            </a:r>
          </a:p>
        </p:txBody>
      </p:sp>
      <p:sp>
        <p:nvSpPr>
          <p:cNvPr id="4" name="Date Placeholder 3"/>
          <p:cNvSpPr>
            <a:spLocks noGrp="1"/>
          </p:cNvSpPr>
          <p:nvPr>
            <p:ph type="dt" sz="half" idx="10"/>
          </p:nvPr>
        </p:nvSpPr>
        <p:spPr/>
        <p:txBody>
          <a:bodyPr/>
          <a:lstStyle/>
          <a:p>
            <a:r>
              <a:rPr lang="en-US" altLang="zh-CN"/>
              <a:t>2017.1.2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22386" y="948906"/>
            <a:ext cx="9746088" cy="742416"/>
          </a:xfrm>
          <a:prstGeom prst="rect">
            <a:avLst/>
          </a:prstGeom>
        </p:spPr>
        <p:txBody>
          <a:bodyPr anchor="b"/>
          <a:lstStyle>
            <a:lvl1pPr>
              <a:defRPr lang="en-US" dirty="0">
                <a:solidFill>
                  <a:schemeClr val="tx2"/>
                </a:solidFill>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822386" y="1828800"/>
            <a:ext cx="9746088" cy="4351337"/>
          </a:xfrm>
          <a:prstGeom prst="rect">
            <a:avLst/>
          </a:prstGeom>
        </p:spPr>
        <p:txBody>
          <a:bodyPr>
            <a:normAutofit/>
          </a:bodyPr>
          <a:lstStyle>
            <a:lvl1pPr marL="269875" indent="-269875">
              <a:lnSpc>
                <a:spcPct val="120000"/>
              </a:lnSpc>
              <a:buFont typeface="微软雅黑" panose="020B0503020204020204" pitchFamily="34" charset="-122"/>
              <a:buChar char="▪"/>
              <a:defRPr sz="3600"/>
            </a:lvl1pPr>
            <a:lvl2pPr marL="541655" indent="-266700">
              <a:lnSpc>
                <a:spcPct val="120000"/>
              </a:lnSpc>
              <a:buFont typeface="微软雅黑" panose="020B0503020204020204" pitchFamily="34" charset="-122"/>
              <a:buChar char="▫"/>
              <a:defRPr sz="3200"/>
            </a:lvl2pPr>
            <a:lvl3pPr marL="805180" indent="-257175">
              <a:lnSpc>
                <a:spcPct val="120000"/>
              </a:lnSpc>
              <a:buFont typeface="微软雅黑" panose="020B0503020204020204" pitchFamily="34" charset="-122"/>
              <a:buChar char="◦"/>
              <a:defRPr sz="2800"/>
            </a:lvl3pPr>
            <a:lvl4pPr marL="1075055" indent="-252730">
              <a:lnSpc>
                <a:spcPct val="120000"/>
              </a:lnSpc>
              <a:buFont typeface="微软雅黑" panose="020B0503020204020204" pitchFamily="34" charset="-122"/>
              <a:buChar char="◦"/>
              <a:defRPr sz="2800"/>
            </a:lvl4pPr>
            <a:lvl5pPr marL="1346200" indent="-249555">
              <a:lnSpc>
                <a:spcPct val="120000"/>
              </a:lnSpc>
              <a:buFont typeface="微软雅黑" panose="020B0503020204020204" pitchFamily="34" charset="-122"/>
              <a:buChar char="◦"/>
              <a:defRPr sz="28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r>
              <a:rPr lang="en-US" altLang="zh-CN"/>
              <a:t>2017.1.2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userDrawn="1"/>
        </p:nvSpPr>
        <p:spPr>
          <a:xfrm>
            <a:off x="0" y="503148"/>
            <a:ext cx="207034" cy="118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文本占位符 8"/>
          <p:cNvSpPr>
            <a:spLocks noGrp="1"/>
          </p:cNvSpPr>
          <p:nvPr>
            <p:ph type="body" sz="quarter" idx="13" hasCustomPrompt="1"/>
          </p:nvPr>
        </p:nvSpPr>
        <p:spPr>
          <a:xfrm>
            <a:off x="822325" y="503149"/>
            <a:ext cx="9745413" cy="404813"/>
          </a:xfrm>
          <a:prstGeom prst="rect">
            <a:avLst/>
          </a:prstGeom>
        </p:spPr>
        <p:txBody>
          <a:bodyPr anchor="b"/>
          <a:lstStyle>
            <a:lvl1pPr marL="0" indent="0">
              <a:buNone/>
              <a:defRPr sz="2400" b="1">
                <a:solidFill>
                  <a:schemeClr val="accent1"/>
                </a:solidFill>
              </a:defRPr>
            </a:lvl1pPr>
          </a:lstStyle>
          <a:p>
            <a:pPr lvl="0"/>
            <a:r>
              <a:rPr lang="zh-CN" altLang="en-US" dirty="0"/>
              <a:t>单击此处添加副标题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22386" y="948906"/>
            <a:ext cx="9746088" cy="742416"/>
          </a:xfrm>
          <a:prstGeom prst="rect">
            <a:avLst/>
          </a:prstGeom>
        </p:spPr>
        <p:txBody>
          <a:bodyPr anchor="b"/>
          <a:lstStyle>
            <a:lvl1pPr>
              <a:defRPr lang="en-US" dirty="0">
                <a:solidFill>
                  <a:schemeClr val="tx2"/>
                </a:solidFill>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822386" y="1828800"/>
            <a:ext cx="9746088" cy="4351337"/>
          </a:xfrm>
          <a:prstGeom prst="rect">
            <a:avLst/>
          </a:prstGeom>
        </p:spPr>
        <p:txBody>
          <a:bodyPr>
            <a:normAutofit/>
          </a:bodyPr>
          <a:lstStyle>
            <a:lvl1pPr marL="269875" indent="-269875">
              <a:lnSpc>
                <a:spcPct val="120000"/>
              </a:lnSpc>
              <a:buFont typeface="微软雅黑" panose="020B0503020204020204" pitchFamily="34" charset="-122"/>
              <a:buChar char="▪"/>
              <a:defRPr sz="3600"/>
            </a:lvl1pPr>
            <a:lvl2pPr marL="541655" indent="-266700">
              <a:lnSpc>
                <a:spcPct val="120000"/>
              </a:lnSpc>
              <a:buFont typeface="微软雅黑" panose="020B0503020204020204" pitchFamily="34" charset="-122"/>
              <a:buChar char="▫"/>
              <a:defRPr sz="3200"/>
            </a:lvl2pPr>
            <a:lvl3pPr marL="805180" indent="-257175">
              <a:lnSpc>
                <a:spcPct val="120000"/>
              </a:lnSpc>
              <a:buFont typeface="微软雅黑" panose="020B0503020204020204" pitchFamily="34" charset="-122"/>
              <a:buChar char="◦"/>
              <a:defRPr sz="2800"/>
            </a:lvl3pPr>
            <a:lvl4pPr marL="1075055" indent="-252730">
              <a:lnSpc>
                <a:spcPct val="120000"/>
              </a:lnSpc>
              <a:buFont typeface="微软雅黑" panose="020B0503020204020204" pitchFamily="34" charset="-122"/>
              <a:buChar char="◦"/>
              <a:defRPr sz="2800"/>
            </a:lvl4pPr>
            <a:lvl5pPr marL="1346200" indent="-249555">
              <a:lnSpc>
                <a:spcPct val="120000"/>
              </a:lnSpc>
              <a:buFont typeface="微软雅黑" panose="020B0503020204020204" pitchFamily="34" charset="-122"/>
              <a:buChar char="◦"/>
              <a:defRPr sz="28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r>
              <a:rPr lang="en-US" altLang="zh-CN"/>
              <a:t>2017.1.2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userDrawn="1"/>
        </p:nvSpPr>
        <p:spPr>
          <a:xfrm>
            <a:off x="0" y="503148"/>
            <a:ext cx="207034" cy="118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a:prstGeom prst="rect">
            <a:avLst/>
          </a:prstGeom>
        </p:spPr>
        <p:txBody>
          <a:bodyPr anchor="b">
            <a:normAutofit/>
          </a:bodyPr>
          <a:lstStyle>
            <a:lvl1pPr>
              <a:lnSpc>
                <a:spcPct val="85000"/>
              </a:lnSpc>
              <a:defRPr sz="7200" b="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261872" y="4800600"/>
            <a:ext cx="9418320" cy="1691640"/>
          </a:xfrm>
          <a:prstGeom prst="rect">
            <a:avLst/>
          </a:prstGeo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r>
              <a:rPr lang="en-US" altLang="zh-CN"/>
              <a:t>2017.1.2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a:t>2017.1.2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8" name="Rectangle 7"/>
          <p:cNvSpPr/>
          <p:nvPr/>
        </p:nvSpPr>
        <p:spPr>
          <a:xfrm>
            <a:off x="0" y="6023292"/>
            <a:ext cx="12192000" cy="83470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171" y="6023295"/>
            <a:ext cx="9982200" cy="834703"/>
          </a:xfrm>
          <a:prstGeom prst="rect">
            <a:avLst/>
          </a:prstGeom>
        </p:spPr>
        <p:txBody>
          <a:bodyPr anchor="ctr">
            <a:normAutofit/>
          </a:bodyPr>
          <a:lstStyle>
            <a:lvl1pPr>
              <a:defRPr sz="2800" b="0">
                <a:solidFill>
                  <a:schemeClr val="bg1"/>
                </a:solidFill>
              </a:defRPr>
            </a:lvl1pPr>
          </a:lstStyle>
          <a:p>
            <a:r>
              <a:rPr lang="zh-CN" altLang="en-US" dirty="0"/>
              <a:t>单击此处编辑母版标题样式</a:t>
            </a:r>
            <a:endParaRPr lang="en-US" dirty="0"/>
          </a:p>
        </p:txBody>
      </p:sp>
      <p:sp>
        <p:nvSpPr>
          <p:cNvPr id="5" name="图片占位符 4"/>
          <p:cNvSpPr>
            <a:spLocks noGrp="1"/>
          </p:cNvSpPr>
          <p:nvPr>
            <p:ph type="pic" sz="quarter" idx="10"/>
          </p:nvPr>
        </p:nvSpPr>
        <p:spPr>
          <a:xfrm>
            <a:off x="0" y="-1"/>
            <a:ext cx="12192000" cy="6023293"/>
          </a:xfrm>
          <a:prstGeom prst="rect">
            <a:avLst/>
          </a:prstGeom>
        </p:spPr>
        <p:txBody>
          <a:bodyPr/>
          <a:lstStyle/>
          <a:p>
            <a:endParaRPr lang="zh-CN" altLang="en-US"/>
          </a:p>
        </p:txBody>
      </p:sp>
      <p:sp>
        <p:nvSpPr>
          <p:cNvPr id="7" name="Slide Number Placeholder 3"/>
          <p:cNvSpPr>
            <a:spLocks noGrp="1"/>
          </p:cNvSpPr>
          <p:nvPr>
            <p:ph type="sldNum" sz="quarter" idx="12"/>
          </p:nvPr>
        </p:nvSpPr>
        <p:spPr>
          <a:xfrm>
            <a:off x="11292840" y="6172200"/>
            <a:ext cx="914400" cy="593725"/>
          </a:xfrm>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en-US" altLang="zh-CN"/>
              <a:t>2017.1.2</a:t>
            </a:r>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2800">
                <a:solidFill>
                  <a:schemeClr val="tx2">
                    <a:lumMod val="60000"/>
                    <a:lumOff val="40000"/>
                  </a:schemeClr>
                </a:solidFill>
              </a:defRPr>
            </a:lvl1pPr>
          </a:lstStyle>
          <a:p>
            <a:fld id="{4FAB73BC-B049-4115-A692-8D63A059BF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anose="020B0604020202020204"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5pPr>
      <a:lvl6pPr marL="160020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6pPr>
      <a:lvl7pPr marL="189992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7pPr>
      <a:lvl8pPr marL="220027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8pPr>
      <a:lvl9pPr marL="249999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733" y="2186412"/>
            <a:ext cx="10930128" cy="1242588"/>
          </a:xfrm>
        </p:spPr>
        <p:txBody>
          <a:bodyPr>
            <a:normAutofit fontScale="90000"/>
          </a:bodyPr>
          <a:lstStyle/>
          <a:p>
            <a:r>
              <a:rPr lang="en-US" altLang="zh-CN" b="1" dirty="0"/>
              <a:t>2024</a:t>
            </a:r>
            <a:r>
              <a:rPr lang="zh-CN" altLang="en-US" b="1" dirty="0"/>
              <a:t>春电磁学</a:t>
            </a:r>
            <a:r>
              <a:rPr lang="en-US" altLang="zh-CN" b="1" dirty="0"/>
              <a:t>B</a:t>
            </a:r>
            <a:r>
              <a:rPr lang="zh-CN" altLang="en-US" b="1" dirty="0"/>
              <a:t>第一次习题课</a:t>
            </a:r>
          </a:p>
        </p:txBody>
      </p:sp>
      <p:sp>
        <p:nvSpPr>
          <p:cNvPr id="3" name="副标题 2"/>
          <p:cNvSpPr>
            <a:spLocks noGrp="1"/>
          </p:cNvSpPr>
          <p:nvPr>
            <p:ph type="subTitle" idx="1"/>
          </p:nvPr>
        </p:nvSpPr>
        <p:spPr>
          <a:xfrm>
            <a:off x="1261872" y="4900188"/>
            <a:ext cx="2540583" cy="522838"/>
          </a:xfrm>
        </p:spPr>
        <p:txBody>
          <a:bodyPr/>
          <a:lstStyle/>
          <a:p>
            <a:r>
              <a:rPr lang="zh-CN" altLang="en-US" sz="2400" b="1" dirty="0">
                <a:solidFill>
                  <a:schemeClr val="tx1"/>
                </a:solidFill>
              </a:rPr>
              <a:t>物理学院 蔡文锴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9BABB-C3F4-43A4-97B9-52E03EE17806}"/>
              </a:ext>
            </a:extLst>
          </p:cNvPr>
          <p:cNvSpPr>
            <a:spLocks noGrp="1"/>
          </p:cNvSpPr>
          <p:nvPr>
            <p:ph type="title"/>
          </p:nvPr>
        </p:nvSpPr>
        <p:spPr/>
        <p:txBody>
          <a:bodyPr/>
          <a:lstStyle/>
          <a:p>
            <a:r>
              <a:rPr lang="zh-CN" altLang="en-US" dirty="0"/>
              <a:t>静电学</a:t>
            </a:r>
          </a:p>
        </p:txBody>
      </p:sp>
      <p:sp>
        <p:nvSpPr>
          <p:cNvPr id="4" name="文本占位符 3">
            <a:extLst>
              <a:ext uri="{FF2B5EF4-FFF2-40B4-BE49-F238E27FC236}">
                <a16:creationId xmlns:a16="http://schemas.microsoft.com/office/drawing/2014/main" id="{FB10A4C5-D229-406F-8522-D780D0C64D97}"/>
              </a:ext>
            </a:extLst>
          </p:cNvPr>
          <p:cNvSpPr>
            <a:spLocks noGrp="1"/>
          </p:cNvSpPr>
          <p:nvPr>
            <p:ph type="body" sz="quarter" idx="13"/>
          </p:nvPr>
        </p:nvSpPr>
        <p:spPr/>
        <p:txBody>
          <a:bodyPr/>
          <a:lstStyle/>
          <a:p>
            <a:r>
              <a:rPr lang="zh-CN" altLang="en-US" b="1" dirty="0"/>
              <a:t>偶极子电势、电场</a:t>
            </a:r>
          </a:p>
        </p:txBody>
      </p:sp>
      <p:pic>
        <p:nvPicPr>
          <p:cNvPr id="5" name="内容占位符 4">
            <a:extLst>
              <a:ext uri="{FF2B5EF4-FFF2-40B4-BE49-F238E27FC236}">
                <a16:creationId xmlns:a16="http://schemas.microsoft.com/office/drawing/2014/main" id="{53D3BC1B-3159-498E-ACD1-AE7ED7F38F32}"/>
              </a:ext>
            </a:extLst>
          </p:cNvPr>
          <p:cNvPicPr>
            <a:picLocks noGrp="1" noChangeAspect="1"/>
          </p:cNvPicPr>
          <p:nvPr>
            <p:ph idx="1"/>
          </p:nvPr>
        </p:nvPicPr>
        <p:blipFill>
          <a:blip r:embed="rId2"/>
          <a:stretch>
            <a:fillRect/>
          </a:stretch>
        </p:blipFill>
        <p:spPr>
          <a:xfrm>
            <a:off x="559774" y="1978619"/>
            <a:ext cx="6133333" cy="1542857"/>
          </a:xfrm>
          <a:prstGeom prst="rect">
            <a:avLst/>
          </a:prstGeom>
        </p:spPr>
      </p:pic>
      <p:pic>
        <p:nvPicPr>
          <p:cNvPr id="6" name="图片 5">
            <a:extLst>
              <a:ext uri="{FF2B5EF4-FFF2-40B4-BE49-F238E27FC236}">
                <a16:creationId xmlns:a16="http://schemas.microsoft.com/office/drawing/2014/main" id="{2CC0A4D1-6E25-4537-875F-89B5DB564DA0}"/>
              </a:ext>
            </a:extLst>
          </p:cNvPr>
          <p:cNvPicPr>
            <a:picLocks noChangeAspect="1"/>
          </p:cNvPicPr>
          <p:nvPr/>
        </p:nvPicPr>
        <p:blipFill>
          <a:blip r:embed="rId3"/>
          <a:stretch>
            <a:fillRect/>
          </a:stretch>
        </p:blipFill>
        <p:spPr>
          <a:xfrm>
            <a:off x="7288442" y="1497314"/>
            <a:ext cx="3168311" cy="2302406"/>
          </a:xfrm>
          <a:prstGeom prst="rect">
            <a:avLst/>
          </a:prstGeom>
        </p:spPr>
      </p:pic>
      <p:pic>
        <p:nvPicPr>
          <p:cNvPr id="7" name="图片 6">
            <a:extLst>
              <a:ext uri="{FF2B5EF4-FFF2-40B4-BE49-F238E27FC236}">
                <a16:creationId xmlns:a16="http://schemas.microsoft.com/office/drawing/2014/main" id="{2C3D6819-62F5-42E3-A5B9-758FEA827FCB}"/>
              </a:ext>
            </a:extLst>
          </p:cNvPr>
          <p:cNvPicPr>
            <a:picLocks noChangeAspect="1"/>
          </p:cNvPicPr>
          <p:nvPr/>
        </p:nvPicPr>
        <p:blipFill>
          <a:blip r:embed="rId4"/>
          <a:stretch>
            <a:fillRect/>
          </a:stretch>
        </p:blipFill>
        <p:spPr>
          <a:xfrm>
            <a:off x="7288442" y="5104022"/>
            <a:ext cx="2833109" cy="958898"/>
          </a:xfrm>
          <a:prstGeom prst="rect">
            <a:avLst/>
          </a:prstGeom>
        </p:spPr>
      </p:pic>
      <p:pic>
        <p:nvPicPr>
          <p:cNvPr id="9" name="图片 8">
            <a:extLst>
              <a:ext uri="{FF2B5EF4-FFF2-40B4-BE49-F238E27FC236}">
                <a16:creationId xmlns:a16="http://schemas.microsoft.com/office/drawing/2014/main" id="{FCF72CAD-B10E-4F10-BC87-2C9521D86B53}"/>
              </a:ext>
            </a:extLst>
          </p:cNvPr>
          <p:cNvPicPr>
            <a:picLocks noChangeAspect="1"/>
          </p:cNvPicPr>
          <p:nvPr/>
        </p:nvPicPr>
        <p:blipFill>
          <a:blip r:embed="rId5"/>
          <a:stretch>
            <a:fillRect/>
          </a:stretch>
        </p:blipFill>
        <p:spPr>
          <a:xfrm>
            <a:off x="887034" y="3799720"/>
            <a:ext cx="5806073" cy="2172497"/>
          </a:xfrm>
          <a:prstGeom prst="rect">
            <a:avLst/>
          </a:prstGeom>
        </p:spPr>
      </p:pic>
    </p:spTree>
    <p:extLst>
      <p:ext uri="{BB962C8B-B14F-4D97-AF65-F5344CB8AC3E}">
        <p14:creationId xmlns:p14="http://schemas.microsoft.com/office/powerpoint/2010/main" val="90322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A2BF41-E3CC-4369-AF8E-1765E9D4152F}"/>
              </a:ext>
            </a:extLst>
          </p:cNvPr>
          <p:cNvSpPr>
            <a:spLocks noGrp="1"/>
          </p:cNvSpPr>
          <p:nvPr>
            <p:ph type="title"/>
          </p:nvPr>
        </p:nvSpPr>
        <p:spPr/>
        <p:txBody>
          <a:bodyPr/>
          <a:lstStyle/>
          <a:p>
            <a:r>
              <a:rPr lang="zh-CN" altLang="en-US" dirty="0"/>
              <a:t>静电学</a:t>
            </a:r>
          </a:p>
        </p:txBody>
      </p:sp>
      <p:pic>
        <p:nvPicPr>
          <p:cNvPr id="6" name="内容占位符 5">
            <a:extLst>
              <a:ext uri="{FF2B5EF4-FFF2-40B4-BE49-F238E27FC236}">
                <a16:creationId xmlns:a16="http://schemas.microsoft.com/office/drawing/2014/main" id="{6BAA5C1B-A4D8-4A5D-9908-77D56E77D20D}"/>
              </a:ext>
            </a:extLst>
          </p:cNvPr>
          <p:cNvPicPr>
            <a:picLocks noGrp="1" noChangeAspect="1"/>
          </p:cNvPicPr>
          <p:nvPr>
            <p:ph idx="1"/>
          </p:nvPr>
        </p:nvPicPr>
        <p:blipFill>
          <a:blip r:embed="rId3"/>
          <a:stretch>
            <a:fillRect/>
          </a:stretch>
        </p:blipFill>
        <p:spPr>
          <a:xfrm>
            <a:off x="414919" y="2166475"/>
            <a:ext cx="6301196" cy="4351338"/>
          </a:xfrm>
        </p:spPr>
      </p:pic>
      <p:sp>
        <p:nvSpPr>
          <p:cNvPr id="4" name="文本占位符 3">
            <a:extLst>
              <a:ext uri="{FF2B5EF4-FFF2-40B4-BE49-F238E27FC236}">
                <a16:creationId xmlns:a16="http://schemas.microsoft.com/office/drawing/2014/main" id="{46D5E10D-32A4-4E35-8423-D8D0C799BD16}"/>
              </a:ext>
            </a:extLst>
          </p:cNvPr>
          <p:cNvSpPr>
            <a:spLocks noGrp="1"/>
          </p:cNvSpPr>
          <p:nvPr>
            <p:ph type="body" sz="quarter" idx="13"/>
          </p:nvPr>
        </p:nvSpPr>
        <p:spPr/>
        <p:txBody>
          <a:bodyPr/>
          <a:lstStyle/>
          <a:p>
            <a:r>
              <a:rPr lang="zh-CN" altLang="en-US" b="1" dirty="0"/>
              <a:t>偶极子电势、电场</a:t>
            </a:r>
          </a:p>
        </p:txBody>
      </p:sp>
      <p:pic>
        <p:nvPicPr>
          <p:cNvPr id="7" name="图片 6">
            <a:extLst>
              <a:ext uri="{FF2B5EF4-FFF2-40B4-BE49-F238E27FC236}">
                <a16:creationId xmlns:a16="http://schemas.microsoft.com/office/drawing/2014/main" id="{EA089B44-E0BA-47B2-8C33-786616C54920}"/>
              </a:ext>
            </a:extLst>
          </p:cNvPr>
          <p:cNvPicPr>
            <a:picLocks noChangeAspect="1"/>
          </p:cNvPicPr>
          <p:nvPr/>
        </p:nvPicPr>
        <p:blipFill rotWithShape="1">
          <a:blip r:embed="rId4"/>
          <a:srcRect l="50525" t="543"/>
          <a:stretch/>
        </p:blipFill>
        <p:spPr>
          <a:xfrm>
            <a:off x="7206559" y="4357105"/>
            <a:ext cx="2872545" cy="2160708"/>
          </a:xfrm>
          <a:prstGeom prst="rect">
            <a:avLst/>
          </a:prstGeom>
        </p:spPr>
      </p:pic>
      <p:pic>
        <p:nvPicPr>
          <p:cNvPr id="8" name="图片 7">
            <a:extLst>
              <a:ext uri="{FF2B5EF4-FFF2-40B4-BE49-F238E27FC236}">
                <a16:creationId xmlns:a16="http://schemas.microsoft.com/office/drawing/2014/main" id="{3D559EA6-48AE-4D70-A07D-F85B1E93B912}"/>
              </a:ext>
            </a:extLst>
          </p:cNvPr>
          <p:cNvPicPr>
            <a:picLocks noChangeAspect="1"/>
          </p:cNvPicPr>
          <p:nvPr/>
        </p:nvPicPr>
        <p:blipFill rotWithShape="1">
          <a:blip r:embed="rId4"/>
          <a:srcRect r="45889"/>
          <a:stretch/>
        </p:blipFill>
        <p:spPr>
          <a:xfrm>
            <a:off x="7206559" y="1937965"/>
            <a:ext cx="3141758" cy="2172497"/>
          </a:xfrm>
          <a:prstGeom prst="rect">
            <a:avLst/>
          </a:prstGeom>
        </p:spPr>
      </p:pic>
    </p:spTree>
    <p:extLst>
      <p:ext uri="{BB962C8B-B14F-4D97-AF65-F5344CB8AC3E}">
        <p14:creationId xmlns:p14="http://schemas.microsoft.com/office/powerpoint/2010/main" val="251310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414E34-B431-47B4-9C42-C7D5B4423013}"/>
              </a:ext>
            </a:extLst>
          </p:cNvPr>
          <p:cNvSpPr>
            <a:spLocks noGrp="1"/>
          </p:cNvSpPr>
          <p:nvPr>
            <p:ph type="title"/>
          </p:nvPr>
        </p:nvSpPr>
        <p:spPr/>
        <p:txBody>
          <a:bodyPr/>
          <a:lstStyle/>
          <a:p>
            <a:r>
              <a:rPr lang="zh-CN" altLang="en-US" dirty="0"/>
              <a:t>静电学</a:t>
            </a:r>
          </a:p>
        </p:txBody>
      </p:sp>
      <p:pic>
        <p:nvPicPr>
          <p:cNvPr id="6" name="内容占位符 5">
            <a:extLst>
              <a:ext uri="{FF2B5EF4-FFF2-40B4-BE49-F238E27FC236}">
                <a16:creationId xmlns:a16="http://schemas.microsoft.com/office/drawing/2014/main" id="{82CA38A4-3D50-4847-8B92-9B815FDCFE71}"/>
              </a:ext>
            </a:extLst>
          </p:cNvPr>
          <p:cNvPicPr>
            <a:picLocks noGrp="1" noChangeAspect="1"/>
          </p:cNvPicPr>
          <p:nvPr>
            <p:ph idx="1"/>
          </p:nvPr>
        </p:nvPicPr>
        <p:blipFill>
          <a:blip r:embed="rId2"/>
          <a:stretch>
            <a:fillRect/>
          </a:stretch>
        </p:blipFill>
        <p:spPr>
          <a:xfrm>
            <a:off x="822325" y="1810922"/>
            <a:ext cx="8352381" cy="676190"/>
          </a:xfrm>
        </p:spPr>
      </p:pic>
      <p:sp>
        <p:nvSpPr>
          <p:cNvPr id="4" name="文本占位符 3">
            <a:extLst>
              <a:ext uri="{FF2B5EF4-FFF2-40B4-BE49-F238E27FC236}">
                <a16:creationId xmlns:a16="http://schemas.microsoft.com/office/drawing/2014/main" id="{55EB272B-FEB0-47D6-9CCC-D41F9BF9D611}"/>
              </a:ext>
            </a:extLst>
          </p:cNvPr>
          <p:cNvSpPr>
            <a:spLocks noGrp="1"/>
          </p:cNvSpPr>
          <p:nvPr>
            <p:ph type="body" sz="quarter" idx="13"/>
          </p:nvPr>
        </p:nvSpPr>
        <p:spPr/>
        <p:txBody>
          <a:bodyPr/>
          <a:lstStyle/>
          <a:p>
            <a:r>
              <a:rPr lang="zh-CN" altLang="en-US" b="1" dirty="0"/>
              <a:t>电荷体系求电场电势</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657C06E-4963-4DFB-8503-F128645A4A2D}"/>
                  </a:ext>
                </a:extLst>
              </p:cNvPr>
              <p:cNvSpPr txBox="1"/>
              <p:nvPr/>
            </p:nvSpPr>
            <p:spPr>
              <a:xfrm>
                <a:off x="4157905" y="4782825"/>
                <a:ext cx="3399392" cy="1196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𝑈</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𝜋</m:t>
                          </m:r>
                        </m:sup>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𝑠𝑖𝑛</m:t>
                              </m:r>
                              <m:r>
                                <a:rPr lang="en-US" altLang="zh-CN" b="0" i="1" smtClean="0">
                                  <a:latin typeface="Cambria Math" panose="02040503050406030204" pitchFamily="18" charset="0"/>
                                </a:rPr>
                                <m:t>𝜃</m:t>
                              </m:r>
                              <m:r>
                                <a:rPr lang="en-US" altLang="zh-CN" b="0" i="1" smtClean="0">
                                  <a:latin typeface="Cambria Math" panose="02040503050406030204" pitchFamily="18" charset="0"/>
                                </a:rPr>
                                <m:t>𝑅𝑑</m:t>
                              </m:r>
                              <m:r>
                                <a:rPr lang="en-US" altLang="zh-CN" b="0" i="1" smtClean="0">
                                  <a:latin typeface="Cambria Math" panose="02040503050406030204" pitchFamily="18" charset="0"/>
                                </a:rPr>
                                <m:t>𝜃</m:t>
                              </m:r>
                            </m:num>
                            <m:den>
                              <m:r>
                                <a:rPr lang="en-US" altLang="zh-CN" b="0" i="1" smtClean="0">
                                  <a:latin typeface="Cambria Math" panose="02040503050406030204" pitchFamily="18" charset="0"/>
                                </a:rPr>
                                <m:t>4</m:t>
                              </m:r>
                              <m:r>
                                <a:rPr lang="en-US" altLang="zh-CN"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𝜀</m:t>
                                  </m:r>
                                </m:e>
                                <m:sub>
                                  <m:r>
                                    <a:rPr lang="en-US" altLang="zh-CN" b="0" i="1" smtClean="0">
                                      <a:latin typeface="Cambria Math" panose="02040503050406030204" pitchFamily="18" charset="0"/>
                                    </a:rPr>
                                    <m:t>0</m:t>
                                  </m:r>
                                </m:sub>
                              </m:sSub>
                              <m:rad>
                                <m:radPr>
                                  <m:degHide m:val="on"/>
                                  <m:ctrlPr>
                                    <a:rPr lang="en-US" altLang="zh-CN" b="0" i="1" smtClean="0">
                                      <a:latin typeface="Cambria Math" panose="02040503050406030204" pitchFamily="18" charset="0"/>
                                    </a:rPr>
                                  </m:ctrlPr>
                                </m:radPr>
                                <m:deg/>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𝑅𝑟𝑐𝑜𝑠</m:t>
                                  </m:r>
                                  <m:r>
                                    <a:rPr lang="en-US" altLang="zh-CN" b="0" i="1" smtClean="0">
                                      <a:latin typeface="Cambria Math" panose="02040503050406030204" pitchFamily="18" charset="0"/>
                                    </a:rPr>
                                    <m:t>𝜃</m:t>
                                  </m:r>
                                </m:e>
                              </m:rad>
                            </m:den>
                          </m:f>
                        </m:e>
                      </m:nary>
                    </m:oMath>
                  </m:oMathPara>
                </a14:m>
                <a:endParaRPr lang="en-US" altLang="zh-CN" b="0"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0</m:t>
                              </m:r>
                            </m:sub>
                          </m:sSub>
                          <m:r>
                            <a:rPr lang="en-US" altLang="zh-CN" b="0" i="1" smtClean="0">
                              <a:latin typeface="Cambria Math" panose="02040503050406030204" pitchFamily="18" charset="0"/>
                            </a:rPr>
                            <m:t>𝑅</m:t>
                          </m:r>
                          <m:r>
                            <a:rPr lang="en-US" altLang="zh-CN" b="0" i="1" smtClean="0">
                              <a:latin typeface="Cambria Math" panose="02040503050406030204" pitchFamily="18" charset="0"/>
                            </a:rPr>
                            <m:t>∗4</m:t>
                          </m:r>
                          <m:r>
                            <a:rPr lang="en-US" altLang="zh-CN" b="0" i="1" smtClean="0">
                              <a:latin typeface="Cambria Math" panose="02040503050406030204" pitchFamily="18" charset="0"/>
                            </a:rPr>
                            <m:t>𝑟</m:t>
                          </m:r>
                        </m:num>
                        <m:den>
                          <m:r>
                            <a:rPr lang="en-US" altLang="zh-CN" i="1">
                              <a:latin typeface="Cambria Math" panose="02040503050406030204" pitchFamily="18" charset="0"/>
                            </a:rPr>
                            <m:t>4</m:t>
                          </m:r>
                          <m:r>
                            <a:rPr lang="en-US" altLang="zh-CN"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𝜀</m:t>
                              </m:r>
                            </m:e>
                            <m:sub>
                              <m:r>
                                <a:rPr lang="en-US" altLang="zh-CN" i="1">
                                  <a:latin typeface="Cambria Math" panose="02040503050406030204" pitchFamily="18" charset="0"/>
                                </a:rPr>
                                <m:t>0</m:t>
                              </m:r>
                            </m:sub>
                          </m:sSub>
                          <m:r>
                            <a:rPr lang="en-US" altLang="zh-CN" b="0" i="1" smtClean="0">
                              <a:latin typeface="Cambria Math" panose="02040503050406030204" pitchFamily="18" charset="0"/>
                            </a:rPr>
                            <m:t>∗2</m:t>
                          </m:r>
                          <m:r>
                            <a:rPr lang="en-US" altLang="zh-CN" b="0" i="1" smtClean="0">
                              <a:latin typeface="Cambria Math" panose="02040503050406030204" pitchFamily="18" charset="0"/>
                            </a:rPr>
                            <m:t>𝑅𝑟</m:t>
                          </m:r>
                        </m:den>
                      </m:f>
                      <m:r>
                        <a:rPr lang="en-US" altLang="zh-CN" b="0" i="0" smtClean="0">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0</m:t>
                              </m:r>
                            </m:sub>
                          </m:sSub>
                        </m:num>
                        <m:den>
                          <m:r>
                            <a:rPr lang="en-US" altLang="zh-CN" b="0" i="1" smtClean="0">
                              <a:latin typeface="Cambria Math" panose="02040503050406030204" pitchFamily="18" charset="0"/>
                            </a:rPr>
                            <m:t>2</m:t>
                          </m:r>
                          <m:r>
                            <a:rPr lang="en-US" altLang="zh-CN"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𝜀</m:t>
                              </m:r>
                            </m:e>
                            <m:sub>
                              <m:r>
                                <a:rPr lang="en-US" altLang="zh-CN" i="1">
                                  <a:latin typeface="Cambria Math" panose="02040503050406030204" pitchFamily="18" charset="0"/>
                                </a:rPr>
                                <m:t>0</m:t>
                              </m:r>
                            </m:sub>
                          </m:sSub>
                        </m:den>
                      </m:f>
                    </m:oMath>
                  </m:oMathPara>
                </a14:m>
                <a:endParaRPr lang="zh-CN" altLang="en-US" dirty="0"/>
              </a:p>
            </p:txBody>
          </p:sp>
        </mc:Choice>
        <mc:Fallback xmlns="">
          <p:sp>
            <p:nvSpPr>
              <p:cNvPr id="9" name="文本框 8">
                <a:extLst>
                  <a:ext uri="{FF2B5EF4-FFF2-40B4-BE49-F238E27FC236}">
                    <a16:creationId xmlns:a16="http://schemas.microsoft.com/office/drawing/2014/main" id="{6657C06E-4963-4DFB-8503-F128645A4A2D}"/>
                  </a:ext>
                </a:extLst>
              </p:cNvPr>
              <p:cNvSpPr txBox="1">
                <a:spLocks noRot="1" noChangeAspect="1" noMove="1" noResize="1" noEditPoints="1" noAdjustHandles="1" noChangeArrowheads="1" noChangeShapeType="1" noTextEdit="1"/>
              </p:cNvSpPr>
              <p:nvPr/>
            </p:nvSpPr>
            <p:spPr>
              <a:xfrm>
                <a:off x="4157905" y="4782825"/>
                <a:ext cx="3399392" cy="1196931"/>
              </a:xfrm>
              <a:prstGeom prst="rect">
                <a:avLst/>
              </a:prstGeom>
              <a:blipFill>
                <a:blip r:embed="rId3"/>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CAA50E3C-1579-425F-85D8-3E705E88B1D5}"/>
              </a:ext>
            </a:extLst>
          </p:cNvPr>
          <p:cNvSpPr txBox="1"/>
          <p:nvPr/>
        </p:nvSpPr>
        <p:spPr>
          <a:xfrm>
            <a:off x="819286" y="5282662"/>
            <a:ext cx="3129022" cy="369332"/>
          </a:xfrm>
          <a:prstGeom prst="rect">
            <a:avLst/>
          </a:prstGeom>
          <a:noFill/>
        </p:spPr>
        <p:txBody>
          <a:bodyPr wrap="square" rtlCol="0">
            <a:spAutoFit/>
          </a:bodyPr>
          <a:lstStyle/>
          <a:p>
            <a:r>
              <a:rPr lang="zh-CN" altLang="en-US" dirty="0"/>
              <a:t>法一：暴力解电场详见解答</a:t>
            </a:r>
          </a:p>
        </p:txBody>
      </p:sp>
      <p:sp>
        <p:nvSpPr>
          <p:cNvPr id="18" name="文本框 17">
            <a:extLst>
              <a:ext uri="{FF2B5EF4-FFF2-40B4-BE49-F238E27FC236}">
                <a16:creationId xmlns:a16="http://schemas.microsoft.com/office/drawing/2014/main" id="{65FC55B7-E5F8-4D6F-A901-F6449A0DEFD7}"/>
              </a:ext>
            </a:extLst>
          </p:cNvPr>
          <p:cNvSpPr txBox="1"/>
          <p:nvPr/>
        </p:nvSpPr>
        <p:spPr>
          <a:xfrm>
            <a:off x="4470714" y="3706701"/>
            <a:ext cx="2540455" cy="369332"/>
          </a:xfrm>
          <a:prstGeom prst="rect">
            <a:avLst/>
          </a:prstGeom>
          <a:noFill/>
        </p:spPr>
        <p:txBody>
          <a:bodyPr wrap="square" rtlCol="0">
            <a:spAutoFit/>
          </a:bodyPr>
          <a:lstStyle/>
          <a:p>
            <a:r>
              <a:rPr lang="zh-CN" altLang="en-US" b="1" dirty="0">
                <a:solidFill>
                  <a:schemeClr val="accent1">
                    <a:lumMod val="50000"/>
                  </a:schemeClr>
                </a:solidFill>
              </a:rPr>
              <a:t>法二：电势在</a:t>
            </a:r>
            <a:r>
              <a:rPr lang="en-US" altLang="zh-CN" b="1" dirty="0">
                <a:solidFill>
                  <a:schemeClr val="accent1">
                    <a:lumMod val="50000"/>
                  </a:schemeClr>
                </a:solidFill>
              </a:rPr>
              <a:t>AC</a:t>
            </a:r>
            <a:r>
              <a:rPr lang="zh-CN" altLang="en-US" b="1" dirty="0">
                <a:solidFill>
                  <a:schemeClr val="accent1">
                    <a:lumMod val="50000"/>
                  </a:schemeClr>
                </a:solidFill>
              </a:rPr>
              <a:t>上相等</a:t>
            </a:r>
          </a:p>
        </p:txBody>
      </p:sp>
      <p:pic>
        <p:nvPicPr>
          <p:cNvPr id="20" name="图片 19">
            <a:extLst>
              <a:ext uri="{FF2B5EF4-FFF2-40B4-BE49-F238E27FC236}">
                <a16:creationId xmlns:a16="http://schemas.microsoft.com/office/drawing/2014/main" id="{61D9193B-BBEC-4576-83EA-530B6D0CE2B9}"/>
              </a:ext>
            </a:extLst>
          </p:cNvPr>
          <p:cNvPicPr>
            <a:picLocks noChangeAspect="1"/>
          </p:cNvPicPr>
          <p:nvPr/>
        </p:nvPicPr>
        <p:blipFill>
          <a:blip r:embed="rId4"/>
          <a:stretch>
            <a:fillRect/>
          </a:stretch>
        </p:blipFill>
        <p:spPr>
          <a:xfrm>
            <a:off x="281715" y="3041343"/>
            <a:ext cx="3876190" cy="2133333"/>
          </a:xfrm>
          <a:prstGeom prst="rect">
            <a:avLst/>
          </a:prstGeom>
        </p:spPr>
      </p:pic>
      <p:cxnSp>
        <p:nvCxnSpPr>
          <p:cNvPr id="22" name="直接连接符 21">
            <a:extLst>
              <a:ext uri="{FF2B5EF4-FFF2-40B4-BE49-F238E27FC236}">
                <a16:creationId xmlns:a16="http://schemas.microsoft.com/office/drawing/2014/main" id="{E840F6DB-5C25-4069-AEDD-5CE7EBF5D530}"/>
              </a:ext>
            </a:extLst>
          </p:cNvPr>
          <p:cNvCxnSpPr/>
          <p:nvPr/>
        </p:nvCxnSpPr>
        <p:spPr>
          <a:xfrm>
            <a:off x="3987911" y="2876738"/>
            <a:ext cx="0" cy="37571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DC5173E-B300-4FD2-8EE9-1DCAD3F70EF6}"/>
              </a:ext>
            </a:extLst>
          </p:cNvPr>
          <p:cNvCxnSpPr/>
          <p:nvPr/>
        </p:nvCxnSpPr>
        <p:spPr>
          <a:xfrm>
            <a:off x="7605209" y="2876738"/>
            <a:ext cx="0" cy="3757188"/>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58C8A81-E8AB-4724-9369-2BAED0445BAA}"/>
                  </a:ext>
                </a:extLst>
              </p:cNvPr>
              <p:cNvSpPr txBox="1"/>
              <p:nvPr/>
            </p:nvSpPr>
            <p:spPr>
              <a:xfrm>
                <a:off x="7851228" y="3504979"/>
                <a:ext cx="2716510" cy="772776"/>
              </a:xfrm>
              <a:prstGeom prst="rect">
                <a:avLst/>
              </a:prstGeom>
              <a:noFill/>
            </p:spPr>
            <p:txBody>
              <a:bodyPr wrap="square" rtlCol="0">
                <a:spAutoFit/>
              </a:bodyPr>
              <a:lstStyle/>
              <a:p>
                <a:r>
                  <a:rPr lang="zh-CN" altLang="en-US" b="1" dirty="0">
                    <a:solidFill>
                      <a:schemeClr val="accent1">
                        <a:lumMod val="50000"/>
                      </a:schemeClr>
                    </a:solidFill>
                  </a:rPr>
                  <a:t>法三：构造等价电荷分布</a:t>
                </a:r>
                <a:endParaRPr lang="en-US" altLang="zh-CN" b="1" dirty="0">
                  <a:solidFill>
                    <a:schemeClr val="accent1">
                      <a:lumMod val="50000"/>
                    </a:schemeClr>
                  </a:solidFill>
                </a:endParaRPr>
              </a:p>
              <a:p>
                <a:r>
                  <a:rPr lang="zh-CN" altLang="en-US" b="1" dirty="0">
                    <a:solidFill>
                      <a:schemeClr val="accent1">
                        <a:lumMod val="50000"/>
                      </a:schemeClr>
                    </a:solidFill>
                  </a:rPr>
                  <a:t>均匀带电球面</a:t>
                </a:r>
                <a14:m>
                  <m:oMath xmlns:m="http://schemas.openxmlformats.org/officeDocument/2006/math">
                    <m:r>
                      <m:rPr>
                        <m:sty m:val="p"/>
                      </m:rPr>
                      <a:rPr lang="en-US" altLang="zh-CN" b="1" i="1" smtClean="0">
                        <a:solidFill>
                          <a:schemeClr val="accent1">
                            <a:lumMod val="50000"/>
                          </a:schemeClr>
                        </a:solidFill>
                        <a:latin typeface="Cambria Math" panose="02040503050406030204" pitchFamily="18" charset="0"/>
                      </a:rPr>
                      <m:t>σ</m:t>
                    </m:r>
                    <m:r>
                      <a:rPr lang="en-US" altLang="zh-CN" b="1" i="1" smtClean="0">
                        <a:solidFill>
                          <a:schemeClr val="accent1">
                            <a:lumMod val="50000"/>
                          </a:schemeClr>
                        </a:solidFill>
                        <a:latin typeface="Cambria Math" panose="02040503050406030204" pitchFamily="18" charset="0"/>
                      </a:rPr>
                      <m:t>=</m:t>
                    </m:r>
                    <m:f>
                      <m:fPr>
                        <m:ctrlPr>
                          <a:rPr lang="en-US" altLang="zh-CN" b="1" i="1" smtClean="0">
                            <a:solidFill>
                              <a:schemeClr val="accent1">
                                <a:lumMod val="50000"/>
                              </a:schemeClr>
                            </a:solidFill>
                            <a:latin typeface="Cambria Math" panose="02040503050406030204" pitchFamily="18" charset="0"/>
                          </a:rPr>
                        </m:ctrlPr>
                      </m:fPr>
                      <m:num>
                        <m:r>
                          <a:rPr lang="en-US" altLang="zh-CN" b="1" i="1" smtClean="0">
                            <a:solidFill>
                              <a:schemeClr val="accent1">
                                <a:lumMod val="50000"/>
                              </a:schemeClr>
                            </a:solidFill>
                            <a:latin typeface="Cambria Math" panose="02040503050406030204" pitchFamily="18" charset="0"/>
                          </a:rPr>
                          <m:t>𝝀</m:t>
                        </m:r>
                      </m:num>
                      <m:den>
                        <m:r>
                          <a:rPr lang="en-US" altLang="zh-CN" b="1" i="1" smtClean="0">
                            <a:solidFill>
                              <a:schemeClr val="accent1">
                                <a:lumMod val="50000"/>
                              </a:schemeClr>
                            </a:solidFill>
                            <a:latin typeface="Cambria Math" panose="02040503050406030204" pitchFamily="18" charset="0"/>
                          </a:rPr>
                          <m:t>𝑹</m:t>
                        </m:r>
                      </m:den>
                    </m:f>
                  </m:oMath>
                </a14:m>
                <a:endParaRPr lang="en-US" altLang="zh-CN" b="1" dirty="0">
                  <a:solidFill>
                    <a:schemeClr val="accent1">
                      <a:lumMod val="50000"/>
                    </a:schemeClr>
                  </a:solidFill>
                </a:endParaRPr>
              </a:p>
            </p:txBody>
          </p:sp>
        </mc:Choice>
        <mc:Fallback xmlns="">
          <p:sp>
            <p:nvSpPr>
              <p:cNvPr id="25" name="文本框 24">
                <a:extLst>
                  <a:ext uri="{FF2B5EF4-FFF2-40B4-BE49-F238E27FC236}">
                    <a16:creationId xmlns:a16="http://schemas.microsoft.com/office/drawing/2014/main" id="{C58C8A81-E8AB-4724-9369-2BAED0445BAA}"/>
                  </a:ext>
                </a:extLst>
              </p:cNvPr>
              <p:cNvSpPr txBox="1">
                <a:spLocks noRot="1" noChangeAspect="1" noMove="1" noResize="1" noEditPoints="1" noAdjustHandles="1" noChangeArrowheads="1" noChangeShapeType="1" noTextEdit="1"/>
              </p:cNvSpPr>
              <p:nvPr/>
            </p:nvSpPr>
            <p:spPr>
              <a:xfrm>
                <a:off x="7851228" y="3504979"/>
                <a:ext cx="2716510" cy="772776"/>
              </a:xfrm>
              <a:prstGeom prst="rect">
                <a:avLst/>
              </a:prstGeom>
              <a:blipFill>
                <a:blip r:embed="rId5"/>
                <a:stretch>
                  <a:fillRect l="-2018" t="-7087" r="-1570" b="-1575"/>
                </a:stretch>
              </a:blipFill>
            </p:spPr>
            <p:txBody>
              <a:bodyPr/>
              <a:lstStyle/>
              <a:p>
                <a:r>
                  <a:rPr lang="zh-CN" altLang="en-US">
                    <a:noFill/>
                  </a:rPr>
                  <a:t> </a:t>
                </a:r>
              </a:p>
            </p:txBody>
          </p:sp>
        </mc:Fallback>
      </mc:AlternateContent>
      <p:pic>
        <p:nvPicPr>
          <p:cNvPr id="26" name="图片 25">
            <a:extLst>
              <a:ext uri="{FF2B5EF4-FFF2-40B4-BE49-F238E27FC236}">
                <a16:creationId xmlns:a16="http://schemas.microsoft.com/office/drawing/2014/main" id="{3D569800-22A1-4699-BAC8-8A28906A95A3}"/>
              </a:ext>
            </a:extLst>
          </p:cNvPr>
          <p:cNvPicPr>
            <a:picLocks noChangeAspect="1"/>
          </p:cNvPicPr>
          <p:nvPr/>
        </p:nvPicPr>
        <p:blipFill>
          <a:blip r:embed="rId6"/>
          <a:stretch>
            <a:fillRect/>
          </a:stretch>
        </p:blipFill>
        <p:spPr>
          <a:xfrm>
            <a:off x="7775202" y="4280002"/>
            <a:ext cx="2957644" cy="2202575"/>
          </a:xfrm>
          <a:prstGeom prst="rect">
            <a:avLst/>
          </a:prstGeom>
        </p:spPr>
      </p:pic>
    </p:spTree>
    <p:extLst>
      <p:ext uri="{BB962C8B-B14F-4D97-AF65-F5344CB8AC3E}">
        <p14:creationId xmlns:p14="http://schemas.microsoft.com/office/powerpoint/2010/main" val="369453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417B8-C6EA-472B-B7EA-27522C9DCE13}"/>
              </a:ext>
            </a:extLst>
          </p:cNvPr>
          <p:cNvSpPr>
            <a:spLocks noGrp="1"/>
          </p:cNvSpPr>
          <p:nvPr>
            <p:ph type="title"/>
          </p:nvPr>
        </p:nvSpPr>
        <p:spPr/>
        <p:txBody>
          <a:bodyPr/>
          <a:lstStyle/>
          <a:p>
            <a:r>
              <a:rPr lang="zh-CN" altLang="en-US" dirty="0"/>
              <a:t>静电学</a:t>
            </a:r>
          </a:p>
        </p:txBody>
      </p:sp>
      <p:pic>
        <p:nvPicPr>
          <p:cNvPr id="8" name="内容占位符 7">
            <a:extLst>
              <a:ext uri="{FF2B5EF4-FFF2-40B4-BE49-F238E27FC236}">
                <a16:creationId xmlns:a16="http://schemas.microsoft.com/office/drawing/2014/main" id="{7BE71CDE-55BD-418C-8552-35422830970B}"/>
              </a:ext>
            </a:extLst>
          </p:cNvPr>
          <p:cNvPicPr>
            <a:picLocks noGrp="1" noChangeAspect="1"/>
          </p:cNvPicPr>
          <p:nvPr>
            <p:ph idx="1"/>
          </p:nvPr>
        </p:nvPicPr>
        <p:blipFill>
          <a:blip r:embed="rId3"/>
          <a:stretch>
            <a:fillRect/>
          </a:stretch>
        </p:blipFill>
        <p:spPr>
          <a:xfrm>
            <a:off x="648633" y="1904979"/>
            <a:ext cx="3726339" cy="3048042"/>
          </a:xfrm>
        </p:spPr>
      </p:pic>
      <p:sp>
        <p:nvSpPr>
          <p:cNvPr id="4" name="文本占位符 3">
            <a:extLst>
              <a:ext uri="{FF2B5EF4-FFF2-40B4-BE49-F238E27FC236}">
                <a16:creationId xmlns:a16="http://schemas.microsoft.com/office/drawing/2014/main" id="{689AEC5A-29FE-47F0-8F63-19791D6F5557}"/>
              </a:ext>
            </a:extLst>
          </p:cNvPr>
          <p:cNvSpPr>
            <a:spLocks noGrp="1"/>
          </p:cNvSpPr>
          <p:nvPr>
            <p:ph type="body" sz="quarter" idx="13"/>
          </p:nvPr>
        </p:nvSpPr>
        <p:spPr/>
        <p:txBody>
          <a:bodyPr/>
          <a:lstStyle/>
          <a:p>
            <a:r>
              <a:rPr lang="zh-CN" altLang="en-US" b="1" dirty="0"/>
              <a:t>均匀异号带电球体构造匀强场</a:t>
            </a:r>
          </a:p>
        </p:txBody>
      </p:sp>
      <p:pic>
        <p:nvPicPr>
          <p:cNvPr id="10" name="图片 9">
            <a:extLst>
              <a:ext uri="{FF2B5EF4-FFF2-40B4-BE49-F238E27FC236}">
                <a16:creationId xmlns:a16="http://schemas.microsoft.com/office/drawing/2014/main" id="{6188470A-FED8-4985-A2EA-410814EBFAE5}"/>
              </a:ext>
            </a:extLst>
          </p:cNvPr>
          <p:cNvPicPr>
            <a:picLocks noChangeAspect="1"/>
          </p:cNvPicPr>
          <p:nvPr/>
        </p:nvPicPr>
        <p:blipFill>
          <a:blip r:embed="rId4"/>
          <a:stretch>
            <a:fillRect/>
          </a:stretch>
        </p:blipFill>
        <p:spPr>
          <a:xfrm>
            <a:off x="5571142" y="503149"/>
            <a:ext cx="5118072" cy="3931672"/>
          </a:xfrm>
          <a:prstGeom prst="rect">
            <a:avLst/>
          </a:prstGeom>
        </p:spPr>
      </p:pic>
      <p:pic>
        <p:nvPicPr>
          <p:cNvPr id="12" name="图片 11">
            <a:extLst>
              <a:ext uri="{FF2B5EF4-FFF2-40B4-BE49-F238E27FC236}">
                <a16:creationId xmlns:a16="http://schemas.microsoft.com/office/drawing/2014/main" id="{19A1064D-6823-4945-9114-745B85322521}"/>
              </a:ext>
            </a:extLst>
          </p:cNvPr>
          <p:cNvPicPr>
            <a:picLocks noChangeAspect="1"/>
          </p:cNvPicPr>
          <p:nvPr/>
        </p:nvPicPr>
        <p:blipFill>
          <a:blip r:embed="rId5"/>
          <a:stretch>
            <a:fillRect/>
          </a:stretch>
        </p:blipFill>
        <p:spPr>
          <a:xfrm>
            <a:off x="5571142" y="4525928"/>
            <a:ext cx="5274106" cy="2163736"/>
          </a:xfrm>
          <a:prstGeom prst="rect">
            <a:avLst/>
          </a:prstGeom>
        </p:spPr>
      </p:pic>
      <p:pic>
        <p:nvPicPr>
          <p:cNvPr id="14" name="图片 13">
            <a:extLst>
              <a:ext uri="{FF2B5EF4-FFF2-40B4-BE49-F238E27FC236}">
                <a16:creationId xmlns:a16="http://schemas.microsoft.com/office/drawing/2014/main" id="{5E1B663A-1B7A-4D2F-8456-AF0FD34486A8}"/>
              </a:ext>
            </a:extLst>
          </p:cNvPr>
          <p:cNvPicPr>
            <a:picLocks noChangeAspect="1"/>
          </p:cNvPicPr>
          <p:nvPr/>
        </p:nvPicPr>
        <p:blipFill>
          <a:blip r:embed="rId6"/>
          <a:stretch>
            <a:fillRect/>
          </a:stretch>
        </p:blipFill>
        <p:spPr>
          <a:xfrm>
            <a:off x="958599" y="5290169"/>
            <a:ext cx="3416373" cy="925116"/>
          </a:xfrm>
          <a:prstGeom prst="rect">
            <a:avLst/>
          </a:prstGeom>
        </p:spPr>
      </p:pic>
    </p:spTree>
    <p:extLst>
      <p:ext uri="{BB962C8B-B14F-4D97-AF65-F5344CB8AC3E}">
        <p14:creationId xmlns:p14="http://schemas.microsoft.com/office/powerpoint/2010/main" val="321960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417B8-C6EA-472B-B7EA-27522C9DCE13}"/>
              </a:ext>
            </a:extLst>
          </p:cNvPr>
          <p:cNvSpPr>
            <a:spLocks noGrp="1"/>
          </p:cNvSpPr>
          <p:nvPr>
            <p:ph type="title"/>
          </p:nvPr>
        </p:nvSpPr>
        <p:spPr/>
        <p:txBody>
          <a:bodyPr/>
          <a:lstStyle/>
          <a:p>
            <a:r>
              <a:rPr lang="zh-CN" altLang="en-US" dirty="0"/>
              <a:t>静电学</a:t>
            </a:r>
          </a:p>
        </p:txBody>
      </p:sp>
      <p:sp>
        <p:nvSpPr>
          <p:cNvPr id="4" name="文本占位符 3">
            <a:extLst>
              <a:ext uri="{FF2B5EF4-FFF2-40B4-BE49-F238E27FC236}">
                <a16:creationId xmlns:a16="http://schemas.microsoft.com/office/drawing/2014/main" id="{689AEC5A-29FE-47F0-8F63-19791D6F5557}"/>
              </a:ext>
            </a:extLst>
          </p:cNvPr>
          <p:cNvSpPr>
            <a:spLocks noGrp="1"/>
          </p:cNvSpPr>
          <p:nvPr>
            <p:ph type="body" sz="quarter" idx="13"/>
          </p:nvPr>
        </p:nvSpPr>
        <p:spPr/>
        <p:txBody>
          <a:bodyPr/>
          <a:lstStyle/>
          <a:p>
            <a:r>
              <a:rPr lang="zh-CN" altLang="en-US" b="1" dirty="0"/>
              <a:t>高斯定理求电场积分得电势</a:t>
            </a:r>
          </a:p>
        </p:txBody>
      </p:sp>
      <p:pic>
        <p:nvPicPr>
          <p:cNvPr id="7" name="内容占位符 6">
            <a:extLst>
              <a:ext uri="{FF2B5EF4-FFF2-40B4-BE49-F238E27FC236}">
                <a16:creationId xmlns:a16="http://schemas.microsoft.com/office/drawing/2014/main" id="{C96CB1A1-3643-47D0-921F-C19A9F851558}"/>
              </a:ext>
            </a:extLst>
          </p:cNvPr>
          <p:cNvPicPr>
            <a:picLocks noGrp="1" noChangeAspect="1"/>
          </p:cNvPicPr>
          <p:nvPr>
            <p:ph idx="1"/>
          </p:nvPr>
        </p:nvPicPr>
        <p:blipFill>
          <a:blip r:embed="rId3"/>
          <a:stretch>
            <a:fillRect/>
          </a:stretch>
        </p:blipFill>
        <p:spPr>
          <a:xfrm>
            <a:off x="822325" y="1865838"/>
            <a:ext cx="9745663" cy="1683095"/>
          </a:xfrm>
        </p:spPr>
      </p:pic>
      <p:pic>
        <p:nvPicPr>
          <p:cNvPr id="11" name="图片 10">
            <a:extLst>
              <a:ext uri="{FF2B5EF4-FFF2-40B4-BE49-F238E27FC236}">
                <a16:creationId xmlns:a16="http://schemas.microsoft.com/office/drawing/2014/main" id="{89A24ED4-89D2-4BB3-8FDB-56D6C82040F9}"/>
              </a:ext>
            </a:extLst>
          </p:cNvPr>
          <p:cNvPicPr>
            <a:picLocks noChangeAspect="1"/>
          </p:cNvPicPr>
          <p:nvPr/>
        </p:nvPicPr>
        <p:blipFill>
          <a:blip r:embed="rId4"/>
          <a:stretch>
            <a:fillRect/>
          </a:stretch>
        </p:blipFill>
        <p:spPr>
          <a:xfrm>
            <a:off x="940019" y="3839941"/>
            <a:ext cx="4129921" cy="2652058"/>
          </a:xfrm>
          <a:prstGeom prst="rect">
            <a:avLst/>
          </a:prstGeom>
        </p:spPr>
      </p:pic>
      <p:pic>
        <p:nvPicPr>
          <p:cNvPr id="15" name="图片 14">
            <a:extLst>
              <a:ext uri="{FF2B5EF4-FFF2-40B4-BE49-F238E27FC236}">
                <a16:creationId xmlns:a16="http://schemas.microsoft.com/office/drawing/2014/main" id="{494C2CE1-62A1-4DF6-AB59-B4E795D4E8C4}"/>
              </a:ext>
            </a:extLst>
          </p:cNvPr>
          <p:cNvPicPr>
            <a:picLocks noChangeAspect="1"/>
          </p:cNvPicPr>
          <p:nvPr/>
        </p:nvPicPr>
        <p:blipFill>
          <a:blip r:embed="rId5"/>
          <a:stretch>
            <a:fillRect/>
          </a:stretch>
        </p:blipFill>
        <p:spPr>
          <a:xfrm>
            <a:off x="5069940" y="3323740"/>
            <a:ext cx="5741696" cy="3168259"/>
          </a:xfrm>
          <a:prstGeom prst="rect">
            <a:avLst/>
          </a:prstGeom>
        </p:spPr>
      </p:pic>
    </p:spTree>
    <p:extLst>
      <p:ext uri="{BB962C8B-B14F-4D97-AF65-F5344CB8AC3E}">
        <p14:creationId xmlns:p14="http://schemas.microsoft.com/office/powerpoint/2010/main" val="397870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7C060-45F0-4123-A3C6-F8D8F146B814}"/>
              </a:ext>
            </a:extLst>
          </p:cNvPr>
          <p:cNvSpPr>
            <a:spLocks noGrp="1"/>
          </p:cNvSpPr>
          <p:nvPr>
            <p:ph type="title"/>
          </p:nvPr>
        </p:nvSpPr>
        <p:spPr/>
        <p:txBody>
          <a:bodyPr/>
          <a:lstStyle/>
          <a:p>
            <a:r>
              <a:rPr lang="zh-CN" altLang="en-US" dirty="0"/>
              <a:t>静电学</a:t>
            </a:r>
          </a:p>
        </p:txBody>
      </p:sp>
      <p:pic>
        <p:nvPicPr>
          <p:cNvPr id="6" name="内容占位符 5">
            <a:extLst>
              <a:ext uri="{FF2B5EF4-FFF2-40B4-BE49-F238E27FC236}">
                <a16:creationId xmlns:a16="http://schemas.microsoft.com/office/drawing/2014/main" id="{52341400-CEC8-4E7E-8AF6-1B656A1F619E}"/>
              </a:ext>
            </a:extLst>
          </p:cNvPr>
          <p:cNvPicPr>
            <a:picLocks noGrp="1" noChangeAspect="1"/>
          </p:cNvPicPr>
          <p:nvPr>
            <p:ph idx="1"/>
          </p:nvPr>
        </p:nvPicPr>
        <p:blipFill>
          <a:blip r:embed="rId2"/>
          <a:stretch>
            <a:fillRect/>
          </a:stretch>
        </p:blipFill>
        <p:spPr>
          <a:xfrm>
            <a:off x="822325" y="1995385"/>
            <a:ext cx="4824000" cy="3624000"/>
          </a:xfrm>
        </p:spPr>
      </p:pic>
      <p:sp>
        <p:nvSpPr>
          <p:cNvPr id="4" name="文本占位符 3">
            <a:extLst>
              <a:ext uri="{FF2B5EF4-FFF2-40B4-BE49-F238E27FC236}">
                <a16:creationId xmlns:a16="http://schemas.microsoft.com/office/drawing/2014/main" id="{B0269D50-6E59-43B2-9459-36CA83227080}"/>
              </a:ext>
            </a:extLst>
          </p:cNvPr>
          <p:cNvSpPr>
            <a:spLocks noGrp="1"/>
          </p:cNvSpPr>
          <p:nvPr>
            <p:ph type="body" sz="quarter" idx="13"/>
          </p:nvPr>
        </p:nvSpPr>
        <p:spPr/>
        <p:txBody>
          <a:bodyPr/>
          <a:lstStyle/>
          <a:p>
            <a:r>
              <a:rPr lang="zh-CN" altLang="en-US" dirty="0"/>
              <a:t>库伦定律、高斯定理、环路定理与对称性</a:t>
            </a:r>
          </a:p>
        </p:txBody>
      </p:sp>
      <p:pic>
        <p:nvPicPr>
          <p:cNvPr id="10" name="图片 9">
            <a:extLst>
              <a:ext uri="{FF2B5EF4-FFF2-40B4-BE49-F238E27FC236}">
                <a16:creationId xmlns:a16="http://schemas.microsoft.com/office/drawing/2014/main" id="{261AC903-9075-48E3-B3C8-7B1E20902048}"/>
              </a:ext>
            </a:extLst>
          </p:cNvPr>
          <p:cNvPicPr>
            <a:picLocks noChangeAspect="1"/>
          </p:cNvPicPr>
          <p:nvPr/>
        </p:nvPicPr>
        <p:blipFill>
          <a:blip r:embed="rId3"/>
          <a:stretch>
            <a:fillRect/>
          </a:stretch>
        </p:blipFill>
        <p:spPr>
          <a:xfrm>
            <a:off x="5646325" y="1998949"/>
            <a:ext cx="4824000" cy="3620436"/>
          </a:xfrm>
          <a:prstGeom prst="rect">
            <a:avLst/>
          </a:prstGeom>
        </p:spPr>
      </p:pic>
    </p:spTree>
    <p:extLst>
      <p:ext uri="{BB962C8B-B14F-4D97-AF65-F5344CB8AC3E}">
        <p14:creationId xmlns:p14="http://schemas.microsoft.com/office/powerpoint/2010/main" val="153747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797031-1019-4F29-8973-379EBD0CF79D}"/>
              </a:ext>
            </a:extLst>
          </p:cNvPr>
          <p:cNvSpPr>
            <a:spLocks noGrp="1"/>
          </p:cNvSpPr>
          <p:nvPr>
            <p:ph type="title"/>
          </p:nvPr>
        </p:nvSpPr>
        <p:spPr/>
        <p:txBody>
          <a:bodyPr/>
          <a:lstStyle/>
          <a:p>
            <a:r>
              <a:rPr lang="zh-CN" altLang="en-US" dirty="0"/>
              <a:t>静电学</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CE078EE-B3CD-4BC0-A4F4-E5E8AD678CC2}"/>
                  </a:ext>
                </a:extLst>
              </p:cNvPr>
              <p:cNvSpPr>
                <a:spLocks noGrp="1"/>
              </p:cNvSpPr>
              <p:nvPr>
                <p:ph idx="1"/>
              </p:nvPr>
            </p:nvSpPr>
            <p:spPr/>
            <p:txBody>
              <a:bodyPr>
                <a:normAutofit/>
              </a:bodyPr>
              <a:lstStyle/>
              <a:p>
                <a:r>
                  <a:rPr lang="zh-CN" altLang="en-US" sz="1800" dirty="0">
                    <a:solidFill>
                      <a:schemeClr val="accent1">
                        <a:lumMod val="50000"/>
                      </a:schemeClr>
                    </a:solidFill>
                  </a:rPr>
                  <a:t>两静止点电荷之间</a:t>
                </a:r>
                <a:r>
                  <a:rPr lang="zh-CN" altLang="en-US" sz="1800" b="1" dirty="0">
                    <a:solidFill>
                      <a:schemeClr val="accent1">
                        <a:lumMod val="50000"/>
                      </a:schemeClr>
                    </a:solidFill>
                  </a:rPr>
                  <a:t>作用力的方向沿连线</a:t>
                </a:r>
                <a:endParaRPr lang="en-US" altLang="zh-CN" sz="1800" b="1" dirty="0">
                  <a:solidFill>
                    <a:schemeClr val="accent1">
                      <a:lumMod val="50000"/>
                    </a:schemeClr>
                  </a:solidFill>
                </a:endParaRPr>
              </a:p>
              <a:p>
                <a:r>
                  <a:rPr lang="zh-CN" altLang="en-US" sz="1800" dirty="0"/>
                  <a:t>为了说明，考虑单个点电荷 </a:t>
                </a:r>
                <a14:m>
                  <m:oMath xmlns:m="http://schemas.openxmlformats.org/officeDocument/2006/math">
                    <m:r>
                      <a:rPr lang="en-US" altLang="zh-CN" sz="1800" i="1" dirty="0" smtClean="0">
                        <a:latin typeface="Cambria Math" panose="02040503050406030204" pitchFamily="18" charset="0"/>
                      </a:rPr>
                      <m:t>𝑄</m:t>
                    </m:r>
                  </m:oMath>
                </a14:m>
                <a:r>
                  <a:rPr lang="en-US" altLang="zh-CN" sz="1800" dirty="0"/>
                  <a:t> </a:t>
                </a:r>
                <a:r>
                  <a:rPr lang="zh-CN" altLang="en-US" sz="1800" dirty="0"/>
                  <a:t>产生的静电场。把空间任一点 </a:t>
                </a:r>
                <a14:m>
                  <m:oMath xmlns:m="http://schemas.openxmlformats.org/officeDocument/2006/math">
                    <m:r>
                      <a:rPr lang="en-US" altLang="zh-CN" sz="1800" i="1" dirty="0" smtClean="0">
                        <a:latin typeface="Cambria Math" panose="02040503050406030204" pitchFamily="18" charset="0"/>
                      </a:rPr>
                      <m:t>𝑃</m:t>
                    </m:r>
                    <m:r>
                      <a:rPr lang="en-US" altLang="zh-CN" sz="1800" i="1" dirty="0" smtClean="0">
                        <a:latin typeface="Cambria Math" panose="02040503050406030204" pitchFamily="18" charset="0"/>
                      </a:rPr>
                      <m:t> </m:t>
                    </m:r>
                  </m:oMath>
                </a14:m>
                <a:r>
                  <a:rPr lang="zh-CN" altLang="en-US" sz="1800" dirty="0"/>
                  <a:t>的电场强度表为</a:t>
                </a:r>
                <a14:m>
                  <m:oMath xmlns:m="http://schemas.openxmlformats.org/officeDocument/2006/math">
                    <m:r>
                      <a:rPr lang="en-US" altLang="zh-CN" sz="1800" b="1" i="1" dirty="0" smtClean="0">
                        <a:latin typeface="Cambria Math" panose="02040503050406030204" pitchFamily="18" charset="0"/>
                      </a:rPr>
                      <m:t>𝑬</m:t>
                    </m:r>
                    <m:r>
                      <a:rPr lang="en-US" altLang="zh-CN" sz="1800" b="1" i="1" dirty="0" smtClean="0">
                        <a:latin typeface="Cambria Math" panose="02040503050406030204" pitchFamily="18" charset="0"/>
                      </a:rPr>
                      <m:t>(</m:t>
                    </m:r>
                    <m:r>
                      <a:rPr lang="en-US" altLang="zh-CN" sz="1800" b="1" i="1" dirty="0" smtClean="0">
                        <a:latin typeface="Cambria Math" panose="02040503050406030204" pitchFamily="18" charset="0"/>
                      </a:rPr>
                      <m:t>𝑷</m:t>
                    </m:r>
                    <m:r>
                      <a:rPr lang="en-US" altLang="zh-CN" sz="1800" b="1" i="1" dirty="0" smtClean="0">
                        <a:latin typeface="Cambria Math" panose="02040503050406030204" pitchFamily="18" charset="0"/>
                      </a:rPr>
                      <m:t>)</m:t>
                    </m:r>
                  </m:oMath>
                </a14:m>
                <a:r>
                  <a:rPr lang="en-US" altLang="zh-CN" sz="1800" dirty="0"/>
                  <a:t>,</a:t>
                </a:r>
                <a:r>
                  <a:rPr lang="zh-CN" altLang="en-US" sz="1800" dirty="0"/>
                  <a:t>由于空间具有旋转对称性以及作为理想模型的点电荷本身不具有任何特殊方向，若绕直线 </a:t>
                </a:r>
                <a14:m>
                  <m:oMath xmlns:m="http://schemas.openxmlformats.org/officeDocument/2006/math">
                    <m:r>
                      <a:rPr lang="en-US" altLang="zh-CN" sz="1800" i="1" dirty="0" smtClean="0">
                        <a:latin typeface="Cambria Math" panose="02040503050406030204" pitchFamily="18" charset="0"/>
                      </a:rPr>
                      <m:t>𝑃𝑄</m:t>
                    </m:r>
                  </m:oMath>
                </a14:m>
                <a:r>
                  <a:rPr lang="en-US" altLang="zh-CN" sz="1800" dirty="0"/>
                  <a:t> </a:t>
                </a:r>
                <a:r>
                  <a:rPr lang="zh-CN" altLang="en-US" sz="1800" dirty="0"/>
                  <a:t>作任意旋转，则 </a:t>
                </a:r>
                <a14:m>
                  <m:oMath xmlns:m="http://schemas.openxmlformats.org/officeDocument/2006/math">
                    <m:r>
                      <a:rPr lang="en-US" altLang="zh-CN" sz="1800" b="1" i="1" dirty="0" smtClean="0">
                        <a:latin typeface="Cambria Math" panose="02040503050406030204" pitchFamily="18" charset="0"/>
                      </a:rPr>
                      <m:t>𝑬</m:t>
                    </m:r>
                    <m:r>
                      <a:rPr lang="en-US" altLang="zh-CN" sz="1800" b="1" i="1" dirty="0" smtClean="0">
                        <a:latin typeface="Cambria Math" panose="02040503050406030204" pitchFamily="18" charset="0"/>
                      </a:rPr>
                      <m:t>(</m:t>
                    </m:r>
                    <m:r>
                      <a:rPr lang="en-US" altLang="zh-CN" sz="1800" b="1" i="1" dirty="0" smtClean="0">
                        <a:latin typeface="Cambria Math" panose="02040503050406030204" pitchFamily="18" charset="0"/>
                      </a:rPr>
                      <m:t>𝑷</m:t>
                    </m:r>
                    <m:r>
                      <a:rPr lang="en-US" altLang="zh-CN" sz="1800" b="1" i="1" dirty="0" smtClean="0">
                        <a:latin typeface="Cambria Math" panose="02040503050406030204" pitchFamily="18" charset="0"/>
                      </a:rPr>
                      <m:t>)</m:t>
                    </m:r>
                  </m:oMath>
                </a14:m>
                <a:r>
                  <a:rPr lang="en-US" altLang="zh-CN" sz="1800" dirty="0"/>
                  <a:t> </a:t>
                </a:r>
                <a:r>
                  <a:rPr lang="zh-CN" altLang="en-US" sz="1800" dirty="0"/>
                  <a:t>的方向不应有任何变化，故</a:t>
                </a:r>
                <a14:m>
                  <m:oMath xmlns:m="http://schemas.openxmlformats.org/officeDocument/2006/math">
                    <m:r>
                      <a:rPr lang="en-US" altLang="zh-CN" sz="1800" b="1" i="1" dirty="0">
                        <a:latin typeface="Cambria Math" panose="02040503050406030204" pitchFamily="18" charset="0"/>
                      </a:rPr>
                      <m:t>𝑬</m:t>
                    </m:r>
                    <m:r>
                      <a:rPr lang="en-US" altLang="zh-CN" sz="1800" b="1" i="1" dirty="0">
                        <a:latin typeface="Cambria Math" panose="02040503050406030204" pitchFamily="18" charset="0"/>
                      </a:rPr>
                      <m:t>(</m:t>
                    </m:r>
                    <m:r>
                      <a:rPr lang="en-US" altLang="zh-CN" sz="1800" b="1" i="1" dirty="0">
                        <a:latin typeface="Cambria Math" panose="02040503050406030204" pitchFamily="18" charset="0"/>
                      </a:rPr>
                      <m:t>𝑷</m:t>
                    </m:r>
                    <m:r>
                      <a:rPr lang="en-US" altLang="zh-CN" sz="1800" b="1" i="1" dirty="0">
                        <a:latin typeface="Cambria Math" panose="02040503050406030204" pitchFamily="18" charset="0"/>
                      </a:rPr>
                      <m:t>)</m:t>
                    </m:r>
                  </m:oMath>
                </a14:m>
                <a:r>
                  <a:rPr lang="zh-CN" altLang="en-US" sz="1800" dirty="0"/>
                  <a:t>的方向只能沿径向，即沿</a:t>
                </a:r>
                <a14:m>
                  <m:oMath xmlns:m="http://schemas.openxmlformats.org/officeDocument/2006/math">
                    <m:r>
                      <a:rPr lang="zh-CN" altLang="en-US" sz="1800" i="1" dirty="0" smtClean="0">
                        <a:latin typeface="Cambria Math" panose="02040503050406030204" pitchFamily="18" charset="0"/>
                      </a:rPr>
                      <m:t> </m:t>
                    </m:r>
                    <m:r>
                      <a:rPr lang="en-US" altLang="zh-CN" sz="1800" i="1" dirty="0" smtClean="0">
                        <a:latin typeface="Cambria Math" panose="02040503050406030204" pitchFamily="18" charset="0"/>
                      </a:rPr>
                      <m:t>𝑃𝑄</m:t>
                    </m:r>
                    <m:r>
                      <a:rPr lang="en-US" altLang="zh-CN" sz="1800" i="1" dirty="0" smtClean="0">
                        <a:latin typeface="Cambria Math" panose="02040503050406030204" pitchFamily="18" charset="0"/>
                      </a:rPr>
                      <m:t> </m:t>
                    </m:r>
                  </m:oMath>
                </a14:m>
                <a:r>
                  <a:rPr lang="zh-CN" altLang="en-US" sz="1800" dirty="0"/>
                  <a:t>连线</a:t>
                </a:r>
                <a:r>
                  <a:rPr lang="en-US" altLang="zh-CN" sz="1800" dirty="0"/>
                  <a:t>. </a:t>
                </a:r>
                <a:r>
                  <a:rPr lang="zh-CN" altLang="en-US" sz="1800" dirty="0"/>
                  <a:t>反之，若</a:t>
                </a:r>
                <a14:m>
                  <m:oMath xmlns:m="http://schemas.openxmlformats.org/officeDocument/2006/math">
                    <m:r>
                      <a:rPr lang="zh-CN" altLang="en-US" sz="1800" i="1" dirty="0" smtClean="0">
                        <a:latin typeface="Cambria Math" panose="02040503050406030204" pitchFamily="18" charset="0"/>
                      </a:rPr>
                      <m:t> </m:t>
                    </m:r>
                    <m:r>
                      <a:rPr lang="en-US" altLang="zh-CN" sz="1800" i="1" dirty="0" smtClean="0">
                        <a:latin typeface="Cambria Math" panose="02040503050406030204" pitchFamily="18" charset="0"/>
                      </a:rPr>
                      <m:t>𝑃</m:t>
                    </m:r>
                    <m:r>
                      <a:rPr lang="en-US" altLang="zh-CN" sz="1800" i="1" dirty="0" smtClean="0">
                        <a:latin typeface="Cambria Math" panose="02040503050406030204" pitchFamily="18" charset="0"/>
                      </a:rPr>
                      <m:t> </m:t>
                    </m:r>
                  </m:oMath>
                </a14:m>
                <a:r>
                  <a:rPr lang="zh-CN" altLang="en-US" sz="1800" dirty="0"/>
                  <a:t>点的电场强度</a:t>
                </a:r>
                <a14:m>
                  <m:oMath xmlns:m="http://schemas.openxmlformats.org/officeDocument/2006/math">
                    <m:r>
                      <a:rPr lang="en-US" altLang="zh-CN" sz="1800" b="1" i="1" dirty="0">
                        <a:latin typeface="Cambria Math" panose="02040503050406030204" pitchFamily="18" charset="0"/>
                      </a:rPr>
                      <m:t>𝑬</m:t>
                    </m:r>
                    <m:r>
                      <a:rPr lang="en-US" altLang="zh-CN" sz="1800" b="1" i="1" dirty="0">
                        <a:latin typeface="Cambria Math" panose="02040503050406030204" pitchFamily="18" charset="0"/>
                      </a:rPr>
                      <m:t>(</m:t>
                    </m:r>
                    <m:r>
                      <a:rPr lang="en-US" altLang="zh-CN" sz="1800" b="1" i="1" dirty="0">
                        <a:latin typeface="Cambria Math" panose="02040503050406030204" pitchFamily="18" charset="0"/>
                      </a:rPr>
                      <m:t>𝑷</m:t>
                    </m:r>
                    <m:r>
                      <a:rPr lang="en-US" altLang="zh-CN" sz="1800" b="1" i="1" dirty="0">
                        <a:latin typeface="Cambria Math" panose="02040503050406030204" pitchFamily="18" charset="0"/>
                      </a:rPr>
                      <m:t>)</m:t>
                    </m:r>
                  </m:oMath>
                </a14:m>
                <a:r>
                  <a:rPr lang="zh-CN" altLang="en-US" sz="1800" dirty="0"/>
                  <a:t>的方向不沿径向，比如向 </a:t>
                </a:r>
                <a14:m>
                  <m:oMath xmlns:m="http://schemas.openxmlformats.org/officeDocument/2006/math">
                    <m:r>
                      <a:rPr lang="en-US" altLang="zh-CN" sz="1800" i="1" dirty="0" smtClean="0">
                        <a:latin typeface="Cambria Math" panose="02040503050406030204" pitchFamily="18" charset="0"/>
                      </a:rPr>
                      <m:t>𝑃𝑄</m:t>
                    </m:r>
                    <m:r>
                      <a:rPr lang="en-US" altLang="zh-CN" sz="1800" i="1" dirty="0" smtClean="0">
                        <a:latin typeface="Cambria Math" panose="02040503050406030204" pitchFamily="18" charset="0"/>
                      </a:rPr>
                      <m:t> </m:t>
                    </m:r>
                  </m:oMath>
                </a14:m>
                <a:r>
                  <a:rPr lang="zh-CN" altLang="en-US" sz="1800" dirty="0"/>
                  <a:t>连线的右方倾斜，则当绕直线 </a:t>
                </a:r>
                <a14:m>
                  <m:oMath xmlns:m="http://schemas.openxmlformats.org/officeDocument/2006/math">
                    <m:r>
                      <a:rPr lang="en-US" altLang="zh-CN" sz="1800" i="1" dirty="0" smtClean="0">
                        <a:latin typeface="Cambria Math" panose="02040503050406030204" pitchFamily="18" charset="0"/>
                      </a:rPr>
                      <m:t>𝑃𝑄</m:t>
                    </m:r>
                  </m:oMath>
                </a14:m>
                <a:r>
                  <a:rPr lang="en-US" altLang="zh-CN" sz="1800" dirty="0"/>
                  <a:t> </a:t>
                </a:r>
                <a:r>
                  <a:rPr lang="zh-CN" altLang="en-US" sz="1800" dirty="0"/>
                  <a:t>作某种旋转后，</a:t>
                </a:r>
                <a:r>
                  <a:rPr lang="en-US" altLang="zh-CN" sz="1800" b="1" dirty="0"/>
                  <a:t> </a:t>
                </a:r>
                <a14:m>
                  <m:oMath xmlns:m="http://schemas.openxmlformats.org/officeDocument/2006/math">
                    <m:r>
                      <a:rPr lang="en-US" altLang="zh-CN" sz="1800" b="1" i="1" dirty="0">
                        <a:latin typeface="Cambria Math" panose="02040503050406030204" pitchFamily="18" charset="0"/>
                      </a:rPr>
                      <m:t>𝑬</m:t>
                    </m:r>
                    <m:r>
                      <a:rPr lang="en-US" altLang="zh-CN" sz="1800" b="1" i="1" dirty="0">
                        <a:latin typeface="Cambria Math" panose="02040503050406030204" pitchFamily="18" charset="0"/>
                      </a:rPr>
                      <m:t>(</m:t>
                    </m:r>
                    <m:r>
                      <a:rPr lang="en-US" altLang="zh-CN" sz="1800" b="1" i="1" dirty="0">
                        <a:latin typeface="Cambria Math" panose="02040503050406030204" pitchFamily="18" charset="0"/>
                      </a:rPr>
                      <m:t>𝑷</m:t>
                    </m:r>
                    <m:r>
                      <a:rPr lang="en-US" altLang="zh-CN" sz="1800" b="1" i="1" dirty="0">
                        <a:latin typeface="Cambria Math" panose="02040503050406030204" pitchFamily="18" charset="0"/>
                      </a:rPr>
                      <m:t>)</m:t>
                    </m:r>
                  </m:oMath>
                </a14:m>
                <a:r>
                  <a:rPr lang="zh-CN" altLang="en-US" sz="1800" dirty="0"/>
                  <a:t>的方向就可能向 </a:t>
                </a:r>
                <a14:m>
                  <m:oMath xmlns:m="http://schemas.openxmlformats.org/officeDocument/2006/math">
                    <m:r>
                      <a:rPr lang="en-US" altLang="zh-CN" sz="1800" i="1" dirty="0" smtClean="0">
                        <a:latin typeface="Cambria Math" panose="02040503050406030204" pitchFamily="18" charset="0"/>
                      </a:rPr>
                      <m:t>𝑃𝑄</m:t>
                    </m:r>
                  </m:oMath>
                </a14:m>
                <a:r>
                  <a:rPr lang="en-US" altLang="zh-CN" sz="1800" dirty="0"/>
                  <a:t> </a:t>
                </a:r>
                <a:r>
                  <a:rPr lang="zh-CN" altLang="en-US" sz="1800" dirty="0"/>
                  <a:t>连线的左方倾斜或出现其他情形。换言之，</a:t>
                </a:r>
                <a:r>
                  <a:rPr lang="en-US" altLang="zh-CN" sz="1800" b="1" dirty="0"/>
                  <a:t> </a:t>
                </a:r>
                <a14:m>
                  <m:oMath xmlns:m="http://schemas.openxmlformats.org/officeDocument/2006/math">
                    <m:r>
                      <a:rPr lang="en-US" altLang="zh-CN" sz="1800" b="1" i="1" dirty="0">
                        <a:latin typeface="Cambria Math" panose="02040503050406030204" pitchFamily="18" charset="0"/>
                      </a:rPr>
                      <m:t>𝑬</m:t>
                    </m:r>
                    <m:r>
                      <a:rPr lang="en-US" altLang="zh-CN" sz="1800" b="1" i="1" dirty="0">
                        <a:latin typeface="Cambria Math" panose="02040503050406030204" pitchFamily="18" charset="0"/>
                      </a:rPr>
                      <m:t>(</m:t>
                    </m:r>
                    <m:r>
                      <a:rPr lang="en-US" altLang="zh-CN" sz="1800" b="1" i="1" dirty="0">
                        <a:latin typeface="Cambria Math" panose="02040503050406030204" pitchFamily="18" charset="0"/>
                      </a:rPr>
                      <m:t>𝑷</m:t>
                    </m:r>
                    <m:r>
                      <a:rPr lang="en-US" altLang="zh-CN" sz="1800" b="1" i="1" dirty="0">
                        <a:latin typeface="Cambria Math" panose="02040503050406030204" pitchFamily="18" charset="0"/>
                      </a:rPr>
                      <m:t>)</m:t>
                    </m:r>
                  </m:oMath>
                </a14:m>
                <a:r>
                  <a:rPr lang="zh-CN" altLang="en-US" sz="1800" dirty="0"/>
                  <a:t>的方向将因旋转 </a:t>
                </a:r>
                <a14:m>
                  <m:oMath xmlns:m="http://schemas.openxmlformats.org/officeDocument/2006/math">
                    <m:r>
                      <a:rPr lang="en-US" altLang="zh-CN" sz="1800" i="1" dirty="0" smtClean="0">
                        <a:latin typeface="Cambria Math" panose="02040503050406030204" pitchFamily="18" charset="0"/>
                      </a:rPr>
                      <m:t>𝑃𝑄</m:t>
                    </m:r>
                  </m:oMath>
                </a14:m>
                <a:r>
                  <a:rPr lang="en-US" altLang="zh-CN" sz="1800" dirty="0"/>
                  <a:t> </a:t>
                </a:r>
                <a:r>
                  <a:rPr lang="zh-CN" altLang="en-US" sz="1800" dirty="0"/>
                  <a:t>而有所改变，从而与空间旋转对称性矛盾，这显然是不合理的。</a:t>
                </a:r>
                <a:endParaRPr lang="en-US" altLang="zh-CN" sz="1800" dirty="0"/>
              </a:p>
              <a:p>
                <a:r>
                  <a:rPr lang="zh-CN" altLang="en-US" sz="1800" b="1" dirty="0">
                    <a:solidFill>
                      <a:schemeClr val="accent1">
                        <a:lumMod val="50000"/>
                      </a:schemeClr>
                    </a:solidFill>
                  </a:rPr>
                  <a:t>静电场无旋是点电荷电场强度沿径向的必然结果。</a:t>
                </a:r>
                <a:r>
                  <a:rPr lang="zh-CN" altLang="en-US" sz="1800" dirty="0"/>
                  <a:t>因 </a:t>
                </a:r>
                <a14:m>
                  <m:oMath xmlns:m="http://schemas.openxmlformats.org/officeDocument/2006/math">
                    <m:r>
                      <a:rPr lang="en-US" altLang="zh-CN" sz="1800" b="1" i="1" dirty="0" smtClean="0">
                        <a:latin typeface="Cambria Math" panose="02040503050406030204" pitchFamily="18" charset="0"/>
                      </a:rPr>
                      <m:t>𝑬</m:t>
                    </m:r>
                    <m:r>
                      <a:rPr lang="en-US" altLang="zh-CN" sz="1800" i="1" dirty="0" smtClean="0">
                        <a:latin typeface="Cambria Math" panose="02040503050406030204" pitchFamily="18" charset="0"/>
                      </a:rPr>
                      <m:t>= </m:t>
                    </m:r>
                    <m:r>
                      <a:rPr lang="en-US" altLang="zh-CN" sz="1800" b="0" i="1" dirty="0" smtClean="0">
                        <a:latin typeface="Cambria Math" panose="02040503050406030204" pitchFamily="18" charset="0"/>
                      </a:rPr>
                      <m:t>𝑓</m:t>
                    </m:r>
                    <m:d>
                      <m:dPr>
                        <m:ctrlPr>
                          <a:rPr lang="en-US" altLang="zh-CN" sz="1800" b="0" i="1" dirty="0" smtClean="0">
                            <a:latin typeface="Cambria Math" panose="02040503050406030204" pitchFamily="18" charset="0"/>
                          </a:rPr>
                        </m:ctrlPr>
                      </m:dPr>
                      <m:e>
                        <m:r>
                          <a:rPr lang="en-US" altLang="zh-CN" sz="1800" i="1" dirty="0" smtClean="0">
                            <a:latin typeface="Cambria Math" panose="02040503050406030204" pitchFamily="18" charset="0"/>
                          </a:rPr>
                          <m:t>𝑟</m:t>
                        </m:r>
                      </m:e>
                    </m:d>
                    <m:r>
                      <a:rPr lang="en-US" altLang="zh-CN" sz="1800" b="1" i="1" dirty="0" smtClean="0">
                        <a:latin typeface="Cambria Math" panose="02040503050406030204" pitchFamily="18" charset="0"/>
                      </a:rPr>
                      <m:t>𝒓</m:t>
                    </m:r>
                  </m:oMath>
                </a14:m>
                <a:endParaRPr lang="en-US" altLang="zh-CN" sz="1800"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tLang="zh-CN" sz="1800" i="1" dirty="0">
                          <a:latin typeface="Cambria Math" panose="02040503050406030204" pitchFamily="18" charset="0"/>
                          <a:ea typeface="Cambria Math" panose="02040503050406030204" pitchFamily="18" charset="0"/>
                        </a:rPr>
                        <m:t>∇</m:t>
                      </m:r>
                      <m:r>
                        <a:rPr lang="en-US" altLang="zh-CN" sz="1800" i="1" dirty="0" smtClean="0">
                          <a:latin typeface="Cambria Math" panose="02040503050406030204" pitchFamily="18" charset="0"/>
                          <a:ea typeface="Cambria Math" panose="02040503050406030204" pitchFamily="18" charset="0"/>
                        </a:rPr>
                        <m:t>×</m:t>
                      </m:r>
                      <m:r>
                        <a:rPr lang="en-US" altLang="zh-CN" sz="1800" b="1" i="1" dirty="0" smtClean="0">
                          <a:latin typeface="Cambria Math" panose="02040503050406030204" pitchFamily="18" charset="0"/>
                        </a:rPr>
                        <m:t>𝑬</m:t>
                      </m:r>
                      <m:r>
                        <a:rPr lang="en-US" altLang="zh-CN" sz="1800" i="1" dirty="0" smtClean="0">
                          <a:latin typeface="Cambria Math" panose="02040503050406030204" pitchFamily="18" charset="0"/>
                        </a:rPr>
                        <m:t>=</m:t>
                      </m:r>
                      <m:r>
                        <m:rPr>
                          <m:sty m:val="p"/>
                        </m:rPr>
                        <a:rPr lang="en-US" altLang="zh-CN" sz="1800" i="1" dirty="0">
                          <a:latin typeface="Cambria Math" panose="02040503050406030204" pitchFamily="18" charset="0"/>
                          <a:ea typeface="Cambria Math" panose="02040503050406030204" pitchFamily="18" charset="0"/>
                        </a:rPr>
                        <m:t>∇</m:t>
                      </m:r>
                      <m:r>
                        <a:rPr lang="en-US" altLang="zh-CN" sz="1800" i="1" dirty="0">
                          <a:latin typeface="Cambria Math" panose="02040503050406030204" pitchFamily="18" charset="0"/>
                          <a:ea typeface="Cambria Math" panose="02040503050406030204" pitchFamily="18" charset="0"/>
                        </a:rPr>
                        <m:t>×[</m:t>
                      </m:r>
                      <m:r>
                        <a:rPr lang="en-US" altLang="zh-CN" sz="1800" i="1" dirty="0" smtClean="0">
                          <a:latin typeface="Cambria Math" panose="02040503050406030204" pitchFamily="18" charset="0"/>
                        </a:rPr>
                        <m:t>𝑓</m:t>
                      </m:r>
                      <m:r>
                        <a:rPr lang="en-US" altLang="zh-CN" sz="1800" i="1" dirty="0" smtClean="0">
                          <a:latin typeface="Cambria Math" panose="02040503050406030204" pitchFamily="18" charset="0"/>
                        </a:rPr>
                        <m:t>(</m:t>
                      </m:r>
                      <m:r>
                        <a:rPr lang="en-US" altLang="zh-CN" sz="1800" i="1" dirty="0" smtClean="0">
                          <a:latin typeface="Cambria Math" panose="02040503050406030204" pitchFamily="18" charset="0"/>
                        </a:rPr>
                        <m:t>𝑟</m:t>
                      </m:r>
                      <m:r>
                        <a:rPr lang="en-US" altLang="zh-CN" sz="1800" i="1" dirty="0" smtClean="0">
                          <a:latin typeface="Cambria Math" panose="02040503050406030204" pitchFamily="18" charset="0"/>
                        </a:rPr>
                        <m:t>)</m:t>
                      </m:r>
                      <m:r>
                        <a:rPr lang="en-US" altLang="zh-CN" sz="1800" b="1" i="1" dirty="0" smtClean="0">
                          <a:latin typeface="Cambria Math" panose="02040503050406030204" pitchFamily="18" charset="0"/>
                        </a:rPr>
                        <m:t>𝒓</m:t>
                      </m:r>
                      <m:r>
                        <a:rPr lang="en-US" altLang="zh-CN" sz="1800" i="1" dirty="0" smtClean="0">
                          <a:latin typeface="Cambria Math" panose="02040503050406030204" pitchFamily="18" charset="0"/>
                        </a:rPr>
                        <m:t>]=</m:t>
                      </m:r>
                      <m:sSup>
                        <m:sSupPr>
                          <m:ctrlPr>
                            <a:rPr lang="en-US" altLang="zh-CN" sz="1800" i="1" dirty="0" smtClean="0">
                              <a:latin typeface="Cambria Math" panose="02040503050406030204" pitchFamily="18" charset="0"/>
                            </a:rPr>
                          </m:ctrlPr>
                        </m:sSupPr>
                        <m:e>
                          <m:r>
                            <a:rPr lang="en-US" altLang="zh-CN" sz="1800" i="1" dirty="0" smtClean="0">
                              <a:latin typeface="Cambria Math" panose="02040503050406030204" pitchFamily="18" charset="0"/>
                            </a:rPr>
                            <m:t>𝑓</m:t>
                          </m:r>
                        </m:e>
                        <m:sup>
                          <m:d>
                            <m:dPr>
                              <m:begChr m:val="{"/>
                              <m:endChr m:val="}"/>
                              <m:ctrlPr>
                                <a:rPr lang="en-US" altLang="zh-CN" sz="1800" i="1" dirty="0">
                                  <a:latin typeface="Cambria Math" panose="02040503050406030204" pitchFamily="18" charset="0"/>
                                </a:rPr>
                              </m:ctrlPr>
                            </m:dPr>
                            <m:e>
                              <m:r>
                                <a:rPr lang="en-US" altLang="zh-CN" sz="1800" i="1" dirty="0" smtClean="0">
                                  <a:latin typeface="Cambria Math" panose="02040503050406030204" pitchFamily="18" charset="0"/>
                                </a:rPr>
                                <m:t>′</m:t>
                              </m:r>
                            </m:e>
                          </m:d>
                        </m:sup>
                      </m:sSup>
                      <m:r>
                        <a:rPr lang="en-US" altLang="zh-CN" sz="1800" i="1" dirty="0" smtClean="0">
                          <a:latin typeface="Cambria Math" panose="02040503050406030204" pitchFamily="18" charset="0"/>
                        </a:rPr>
                        <m:t>(</m:t>
                      </m:r>
                      <m:r>
                        <a:rPr lang="en-US" altLang="zh-CN" sz="1800" i="1" dirty="0" smtClean="0">
                          <a:latin typeface="Cambria Math" panose="02040503050406030204" pitchFamily="18" charset="0"/>
                        </a:rPr>
                        <m:t>𝑟</m:t>
                      </m:r>
                      <m:r>
                        <a:rPr lang="en-US" altLang="zh-CN" sz="1800" i="1" dirty="0" smtClean="0">
                          <a:latin typeface="Cambria Math" panose="02040503050406030204" pitchFamily="18" charset="0"/>
                        </a:rPr>
                        <m:t>)[</m:t>
                      </m:r>
                      <m:d>
                        <m:dPr>
                          <m:ctrlPr>
                            <a:rPr lang="en-US" altLang="zh-CN" sz="1800" i="1" dirty="0" smtClean="0">
                              <a:latin typeface="Cambria Math" panose="02040503050406030204" pitchFamily="18" charset="0"/>
                            </a:rPr>
                          </m:ctrlPr>
                        </m:dPr>
                        <m:e>
                          <m:r>
                            <m:rPr>
                              <m:sty m:val="p"/>
                            </m:rPr>
                            <a:rPr lang="en-US" altLang="zh-CN" sz="1800" i="0" dirty="0" smtClean="0">
                              <a:latin typeface="Cambria Math" panose="02040503050406030204" pitchFamily="18" charset="0"/>
                            </a:rPr>
                            <m:t>∇</m:t>
                          </m:r>
                          <m:r>
                            <a:rPr lang="en-US" altLang="zh-CN" sz="1800" i="1" dirty="0" smtClean="0">
                              <a:latin typeface="Cambria Math" panose="02040503050406030204" pitchFamily="18" charset="0"/>
                            </a:rPr>
                            <m:t> </m:t>
                          </m:r>
                          <m:r>
                            <a:rPr lang="en-US" altLang="zh-CN" sz="1800" i="1" dirty="0" smtClean="0">
                              <a:latin typeface="Cambria Math" panose="02040503050406030204" pitchFamily="18" charset="0"/>
                            </a:rPr>
                            <m:t>𝑟</m:t>
                          </m:r>
                        </m:e>
                      </m:d>
                      <m:r>
                        <a:rPr lang="en-US" altLang="zh-CN" sz="1800" i="1" dirty="0" smtClean="0">
                          <a:latin typeface="Cambria Math" panose="02040503050406030204" pitchFamily="18" charset="0"/>
                        </a:rPr>
                        <m:t>× </m:t>
                      </m:r>
                      <m:r>
                        <a:rPr lang="en-US" altLang="zh-CN" sz="1800" i="1" dirty="0" smtClean="0">
                          <a:latin typeface="Cambria Math" panose="02040503050406030204" pitchFamily="18" charset="0"/>
                        </a:rPr>
                        <m:t>𝑟</m:t>
                      </m:r>
                      <m:r>
                        <a:rPr lang="en-US" altLang="zh-CN" sz="1800" i="1" dirty="0" smtClean="0">
                          <a:latin typeface="Cambria Math" panose="02040503050406030204" pitchFamily="18" charset="0"/>
                        </a:rPr>
                        <m:t>] + </m:t>
                      </m:r>
                      <m:r>
                        <a:rPr lang="en-US" altLang="zh-CN" sz="1800" i="1" dirty="0" smtClean="0">
                          <a:latin typeface="Cambria Math" panose="02040503050406030204" pitchFamily="18" charset="0"/>
                        </a:rPr>
                        <m:t>𝑓</m:t>
                      </m:r>
                      <m:r>
                        <a:rPr lang="en-US" altLang="zh-CN" sz="1800" i="1" dirty="0" smtClean="0">
                          <a:latin typeface="Cambria Math" panose="02040503050406030204" pitchFamily="18" charset="0"/>
                        </a:rPr>
                        <m:t>(</m:t>
                      </m:r>
                      <m:r>
                        <a:rPr lang="en-US" altLang="zh-CN" sz="1800" i="1" dirty="0" smtClean="0">
                          <a:latin typeface="Cambria Math" panose="02040503050406030204" pitchFamily="18" charset="0"/>
                        </a:rPr>
                        <m:t>𝑟</m:t>
                      </m:r>
                      <m:r>
                        <a:rPr lang="en-US" altLang="zh-CN" sz="1800" i="1" dirty="0" smtClean="0">
                          <a:latin typeface="Cambria Math" panose="02040503050406030204" pitchFamily="18" charset="0"/>
                        </a:rPr>
                        <m:t>)[</m:t>
                      </m:r>
                      <m:r>
                        <m:rPr>
                          <m:sty m:val="p"/>
                        </m:rPr>
                        <a:rPr lang="en-US" altLang="zh-CN" sz="1800" i="0" dirty="0" smtClean="0">
                          <a:latin typeface="Cambria Math" panose="02040503050406030204" pitchFamily="18" charset="0"/>
                        </a:rPr>
                        <m:t>∇</m:t>
                      </m:r>
                      <m:r>
                        <a:rPr lang="en-US" altLang="zh-CN" sz="1800" i="1" dirty="0" smtClean="0">
                          <a:latin typeface="Cambria Math" panose="02040503050406030204" pitchFamily="18" charset="0"/>
                        </a:rPr>
                        <m:t>×</m:t>
                      </m:r>
                      <m:r>
                        <a:rPr lang="en-US" altLang="zh-CN" sz="1800" i="1" dirty="0" smtClean="0">
                          <a:latin typeface="Cambria Math" panose="02040503050406030204" pitchFamily="18" charset="0"/>
                        </a:rPr>
                        <m:t>𝑟</m:t>
                      </m:r>
                      <m:r>
                        <a:rPr lang="en-US" altLang="zh-CN" sz="1800" i="1" dirty="0" smtClean="0">
                          <a:latin typeface="Cambria Math" panose="02040503050406030204" pitchFamily="18" charset="0"/>
                        </a:rPr>
                        <m:t>]=0</m:t>
                      </m:r>
                    </m:oMath>
                  </m:oMathPara>
                </a14:m>
                <a:endParaRPr lang="zh-CN" altLang="en-US" sz="1800" dirty="0"/>
              </a:p>
            </p:txBody>
          </p:sp>
        </mc:Choice>
        <mc:Fallback xmlns="">
          <p:sp>
            <p:nvSpPr>
              <p:cNvPr id="3" name="内容占位符 2">
                <a:extLst>
                  <a:ext uri="{FF2B5EF4-FFF2-40B4-BE49-F238E27FC236}">
                    <a16:creationId xmlns:a16="http://schemas.microsoft.com/office/drawing/2014/main" id="{6CE078EE-B3CD-4BC0-A4F4-E5E8AD678CC2}"/>
                  </a:ext>
                </a:extLst>
              </p:cNvPr>
              <p:cNvSpPr>
                <a:spLocks noGrp="1" noRot="1" noChangeAspect="1" noMove="1" noResize="1" noEditPoints="1" noAdjustHandles="1" noChangeArrowheads="1" noChangeShapeType="1" noTextEdit="1"/>
              </p:cNvSpPr>
              <p:nvPr>
                <p:ph idx="1"/>
              </p:nvPr>
            </p:nvSpPr>
            <p:spPr>
              <a:blipFill>
                <a:blip r:embed="rId2"/>
                <a:stretch>
                  <a:fillRect l="-375" t="-420"/>
                </a:stretch>
              </a:blipFill>
            </p:spPr>
            <p:txBody>
              <a:bodyPr/>
              <a:lstStyle/>
              <a:p>
                <a:r>
                  <a:rPr lang="zh-CN" altLang="en-US">
                    <a:noFill/>
                  </a:rPr>
                  <a:t> </a:t>
                </a:r>
              </a:p>
            </p:txBody>
          </p:sp>
        </mc:Fallback>
      </mc:AlternateContent>
      <p:sp>
        <p:nvSpPr>
          <p:cNvPr id="4" name="文本占位符 3">
            <a:extLst>
              <a:ext uri="{FF2B5EF4-FFF2-40B4-BE49-F238E27FC236}">
                <a16:creationId xmlns:a16="http://schemas.microsoft.com/office/drawing/2014/main" id="{C8989BA8-F248-43D8-A558-EB49992ED373}"/>
              </a:ext>
            </a:extLst>
          </p:cNvPr>
          <p:cNvSpPr>
            <a:spLocks noGrp="1"/>
          </p:cNvSpPr>
          <p:nvPr>
            <p:ph type="body" sz="quarter" idx="13"/>
          </p:nvPr>
        </p:nvSpPr>
        <p:spPr/>
        <p:txBody>
          <a:bodyPr/>
          <a:lstStyle/>
          <a:p>
            <a:r>
              <a:rPr lang="zh-CN" altLang="en-US" dirty="0"/>
              <a:t>库伦定律、高斯定理、环路定理与对称性</a:t>
            </a:r>
          </a:p>
        </p:txBody>
      </p:sp>
      <p:pic>
        <p:nvPicPr>
          <p:cNvPr id="5" name="内容占位符 5">
            <a:extLst>
              <a:ext uri="{FF2B5EF4-FFF2-40B4-BE49-F238E27FC236}">
                <a16:creationId xmlns:a16="http://schemas.microsoft.com/office/drawing/2014/main" id="{0D7CAB8B-0384-4B2C-B1C3-2347A7B5AFB2}"/>
              </a:ext>
            </a:extLst>
          </p:cNvPr>
          <p:cNvPicPr>
            <a:picLocks noChangeAspect="1"/>
          </p:cNvPicPr>
          <p:nvPr/>
        </p:nvPicPr>
        <p:blipFill>
          <a:blip r:embed="rId3"/>
          <a:stretch>
            <a:fillRect/>
          </a:stretch>
        </p:blipFill>
        <p:spPr>
          <a:xfrm>
            <a:off x="1158843" y="5448229"/>
            <a:ext cx="6953061" cy="1103660"/>
          </a:xfrm>
          <a:prstGeom prst="rect">
            <a:avLst/>
          </a:prstGeom>
        </p:spPr>
      </p:pic>
    </p:spTree>
    <p:extLst>
      <p:ext uri="{BB962C8B-B14F-4D97-AF65-F5344CB8AC3E}">
        <p14:creationId xmlns:p14="http://schemas.microsoft.com/office/powerpoint/2010/main" val="227302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593524-D858-4008-8ACC-0C4033078C4D}"/>
              </a:ext>
            </a:extLst>
          </p:cNvPr>
          <p:cNvSpPr>
            <a:spLocks noGrp="1"/>
          </p:cNvSpPr>
          <p:nvPr>
            <p:ph type="title"/>
          </p:nvPr>
        </p:nvSpPr>
        <p:spPr/>
        <p:txBody>
          <a:bodyPr/>
          <a:lstStyle/>
          <a:p>
            <a:r>
              <a:rPr lang="zh-CN" altLang="en-US" dirty="0"/>
              <a:t>静电学</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76E0CA8-406B-41FF-89D9-B92B9A5469D5}"/>
                  </a:ext>
                </a:extLst>
              </p:cNvPr>
              <p:cNvSpPr>
                <a:spLocks noGrp="1"/>
              </p:cNvSpPr>
              <p:nvPr>
                <p:ph idx="1"/>
              </p:nvPr>
            </p:nvSpPr>
            <p:spPr>
              <a:xfrm>
                <a:off x="822386" y="1828800"/>
                <a:ext cx="9746088" cy="4916032"/>
              </a:xfrm>
            </p:spPr>
            <p:txBody>
              <a:bodyPr>
                <a:normAutofit fontScale="92500" lnSpcReduction="20000"/>
              </a:bodyPr>
              <a:lstStyle/>
              <a:p>
                <a:r>
                  <a:rPr lang="zh-CN" altLang="en-US" sz="2000" b="1" dirty="0"/>
                  <a:t>我们关心电势的唯一性问题。给定</a:t>
                </a:r>
                <a:r>
                  <a:rPr lang="en-US" altLang="zh-CN" sz="2000" b="1" dirty="0"/>
                  <a:t>1</a:t>
                </a:r>
                <a:r>
                  <a:rPr lang="zh-CN" altLang="en-US" sz="2000" b="1" dirty="0"/>
                  <a:t>）电势边界条件、或</a:t>
                </a:r>
                <a:r>
                  <a:rPr lang="en-US" altLang="zh-CN" sz="2000" b="1" dirty="0"/>
                  <a:t>2</a:t>
                </a:r>
                <a:r>
                  <a:rPr lang="zh-CN" altLang="en-US" sz="2000" b="1" dirty="0"/>
                  <a:t>）电势边界的一阶导数，能否唯一确定范围内的电势。</a:t>
                </a:r>
                <a:endParaRPr lang="en-US" altLang="zh-CN" sz="2000" b="1" dirty="0"/>
              </a:p>
              <a:p>
                <a:r>
                  <a:rPr lang="zh-CN" altLang="en-US" sz="2000" dirty="0"/>
                  <a:t>反证法</a:t>
                </a:r>
                <a14:m>
                  <m:oMath xmlns:m="http://schemas.openxmlformats.org/officeDocument/2006/math">
                    <m:r>
                      <a:rPr lang="zh-CN" altLang="en-US"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m:rPr>
                            <m:sty m:val="p"/>
                          </m:rPr>
                          <a:rPr lang="zh-CN" altLang="en-US" sz="2000" i="1" smtClean="0">
                            <a:latin typeface="Cambria Math" panose="02040503050406030204" pitchFamily="18" charset="0"/>
                          </a:rPr>
                          <m:t>∇</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𝑈</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𝜌</m:t>
                        </m:r>
                      </m:num>
                      <m:den>
                        <m:r>
                          <a:rPr lang="zh-CN" altLang="en-US" sz="2000" b="0" i="1" smtClean="0">
                            <a:latin typeface="Cambria Math" panose="02040503050406030204" pitchFamily="18" charset="0"/>
                          </a:rPr>
                          <m:t>𝜀</m:t>
                        </m:r>
                      </m:den>
                    </m:f>
                  </m:oMath>
                </a14:m>
                <a:r>
                  <a:rPr lang="en-US" altLang="zh-CN" sz="2000" dirty="0"/>
                  <a:t>,</a:t>
                </a:r>
                <a:r>
                  <a:rPr lang="zh-CN" altLang="en-US" sz="2000" dirty="0"/>
                  <a:t>设有</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2</m:t>
                        </m:r>
                      </m:sub>
                    </m:sSub>
                  </m:oMath>
                </a14:m>
                <a:r>
                  <a:rPr lang="zh-CN" altLang="en-US" sz="2000" b="0" dirty="0"/>
                  <a:t>满足拉普拉斯方程</a:t>
                </a:r>
                <a:endParaRPr lang="en-US" altLang="zh-CN" sz="2000" b="0" dirty="0"/>
              </a:p>
              <a:p>
                <a:r>
                  <a:rPr lang="zh-CN" altLang="en-US" sz="2000" dirty="0"/>
                  <a:t>对于第一种边界条件</a:t>
                </a:r>
                <a:endParaRPr lang="en-US" altLang="zh-CN" sz="2000" b="0" i="1" dirty="0">
                  <a:latin typeface="Cambria Math" panose="02040503050406030204" pitchFamily="18" charset="0"/>
                </a:endParaRPr>
              </a:p>
              <a:p>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1</m:t>
                        </m:r>
                      </m:sub>
                    </m:sSub>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r>
                              <a:rPr lang="zh-CN" altLang="en-US" sz="2000">
                                <a:latin typeface="Cambria Math" panose="02040503050406030204" pitchFamily="18" charset="0"/>
                              </a:rPr>
                              <m:t>​</m:t>
                            </m:r>
                          </m:e>
                        </m:d>
                      </m:e>
                      <m:sub>
                        <m:r>
                          <a:rPr lang="en-US" altLang="zh-CN" sz="2000" i="1">
                            <a:latin typeface="Cambria Math" panose="02040503050406030204" pitchFamily="18" charset="0"/>
                          </a:rPr>
                          <m:t>𝑠</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2</m:t>
                        </m:r>
                      </m:sub>
                    </m:sSub>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zh-CN" altLang="en-US" sz="2000"/>
                              <m:t>​</m:t>
                            </m:r>
                          </m:e>
                        </m:d>
                      </m:e>
                      <m:sub>
                        <m:r>
                          <a:rPr lang="en-US" altLang="zh-CN" sz="2000" b="0" i="1" smtClean="0">
                            <a:latin typeface="Cambria Math" panose="02040503050406030204" pitchFamily="18" charset="0"/>
                          </a:rPr>
                          <m:t>𝑠</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m:rPr>
                            <m:sty m:val="p"/>
                          </m:rPr>
                          <a:rPr lang="zh-CN" altLang="en-US" sz="2000" i="1">
                            <a:latin typeface="Cambria Math" panose="02040503050406030204" pitchFamily="18" charset="0"/>
                          </a:rPr>
                          <m:t>∇</m:t>
                        </m:r>
                      </m:e>
                      <m:sup>
                        <m:r>
                          <a:rPr lang="en-US" altLang="zh-CN" sz="2000" i="1">
                            <a:latin typeface="Cambria Math" panose="02040503050406030204" pitchFamily="18" charset="0"/>
                          </a:rPr>
                          <m:t>2</m:t>
                        </m:r>
                      </m:sup>
                    </m:sSup>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2</m:t>
                            </m:r>
                          </m:sub>
                        </m:sSub>
                      </m:e>
                    </m:d>
                    <m:r>
                      <a:rPr lang="en-US" altLang="zh-CN" sz="2000" b="0" i="1" smtClean="0">
                        <a:latin typeface="Cambria Math" panose="02040503050406030204" pitchFamily="18" charset="0"/>
                      </a:rPr>
                      <m:t>=0,</m:t>
                    </m:r>
                  </m:oMath>
                </a14:m>
                <a:r>
                  <a:rPr lang="zh-CN" altLang="en-US" sz="2000" b="0" dirty="0"/>
                  <a:t>并且</a:t>
                </a:r>
                <a14:m>
                  <m:oMath xmlns:m="http://schemas.openxmlformats.org/officeDocument/2006/math">
                    <m:d>
                      <m:dPr>
                        <m:ctrlPr>
                          <a:rPr lang="en-US" altLang="zh-CN" sz="200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2</m:t>
                            </m:r>
                          </m:sub>
                        </m:sSub>
                      </m:e>
                    </m:d>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zh-CN" altLang="en-US" sz="2000"/>
                              <m:t>​</m:t>
                            </m:r>
                          </m:e>
                        </m:d>
                      </m:e>
                      <m:sub>
                        <m:r>
                          <a:rPr lang="en-US" altLang="zh-CN" sz="2000" b="0" i="1" smtClean="0">
                            <a:latin typeface="Cambria Math" panose="02040503050406030204" pitchFamily="18" charset="0"/>
                          </a:rPr>
                          <m:t>𝑠</m:t>
                        </m:r>
                      </m:sub>
                    </m:sSub>
                    <m:r>
                      <a:rPr lang="en-US" altLang="zh-CN" sz="2000" b="0" i="1" smtClean="0">
                        <a:latin typeface="Cambria Math" panose="02040503050406030204" pitchFamily="18" charset="0"/>
                      </a:rPr>
                      <m:t>=0</m:t>
                    </m:r>
                  </m:oMath>
                </a14:m>
                <a:r>
                  <a:rPr lang="en-US" altLang="zh-CN" sz="2000" b="0" dirty="0"/>
                  <a:t>,</a:t>
                </a:r>
                <a:r>
                  <a:rPr lang="zh-CN" altLang="en-US" sz="2000" b="0" dirty="0"/>
                  <a:t>由拉普拉斯方程知，极大极小值不出现在内部，故恒为</a:t>
                </a:r>
                <a:r>
                  <a:rPr lang="en-US" altLang="zh-CN" sz="2000" b="0" dirty="0"/>
                  <a:t>0</a:t>
                </a:r>
              </a:p>
              <a:p>
                <a:r>
                  <a:rPr lang="zh-CN" altLang="en-US" sz="2000" dirty="0"/>
                  <a:t>对于第二种边界条件</a:t>
                </a:r>
                <a:endParaRPr lang="en-US" altLang="zh-CN" sz="2000" dirty="0"/>
              </a:p>
              <a:p>
                <a14:m>
                  <m:oMath xmlns:m="http://schemas.openxmlformats.org/officeDocument/2006/math">
                    <m:f>
                      <m:fPr>
                        <m:ctrlPr>
                          <a:rPr lang="en-US" altLang="zh-CN" sz="2000" b="0" i="1" smtClean="0">
                            <a:latin typeface="Cambria Math" panose="02040503050406030204" pitchFamily="18" charset="0"/>
                          </a:rPr>
                        </m:ctrlPr>
                      </m:fPr>
                      <m:num>
                        <m:r>
                          <a:rPr lang="zh-CN" altLang="en-US" sz="200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1</m:t>
                            </m:r>
                          </m:sub>
                        </m:sSub>
                      </m:num>
                      <m:den>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𝑛</m:t>
                        </m:r>
                      </m:den>
                    </m:f>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zh-CN" altLang="en-US" sz="2000"/>
                              <m:t>​</m:t>
                            </m:r>
                          </m:e>
                        </m:d>
                      </m:e>
                      <m:sub>
                        <m:r>
                          <a:rPr lang="en-US" altLang="zh-CN" sz="2000" b="0" i="1" smtClean="0">
                            <a:latin typeface="Cambria Math" panose="02040503050406030204" pitchFamily="18" charset="0"/>
                          </a:rPr>
                          <m:t>𝑠</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zh-CN" altLang="en-US"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b="0" i="1" smtClean="0">
                                <a:latin typeface="Cambria Math" panose="02040503050406030204" pitchFamily="18" charset="0"/>
                              </a:rPr>
                              <m:t>2</m:t>
                            </m:r>
                          </m:sub>
                        </m:sSub>
                      </m:num>
                      <m:den>
                        <m:r>
                          <a:rPr lang="zh-CN" altLang="en-US" sz="2000" i="1">
                            <a:latin typeface="Cambria Math" panose="02040503050406030204" pitchFamily="18" charset="0"/>
                          </a:rPr>
                          <m:t>𝜕</m:t>
                        </m:r>
                        <m:r>
                          <a:rPr lang="en-US" altLang="zh-CN" sz="2000" i="1">
                            <a:latin typeface="Cambria Math" panose="02040503050406030204" pitchFamily="18" charset="0"/>
                          </a:rPr>
                          <m:t>𝑛</m:t>
                        </m:r>
                      </m:den>
                    </m:f>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r>
                              <a:rPr lang="zh-CN" altLang="en-US" sz="2000">
                                <a:latin typeface="Cambria Math" panose="02040503050406030204" pitchFamily="18" charset="0"/>
                              </a:rPr>
                              <m:t>​</m:t>
                            </m:r>
                          </m:e>
                        </m:d>
                      </m:e>
                      <m:sub>
                        <m:r>
                          <a:rPr lang="en-US" altLang="zh-CN" sz="2000" i="1">
                            <a:latin typeface="Cambria Math" panose="02040503050406030204" pitchFamily="18" charset="0"/>
                          </a:rPr>
                          <m:t>𝑠</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oMath>
                </a14:m>
                <a:r>
                  <a:rPr lang="en-US" altLang="zh-CN" sz="2000" b="0" dirty="0"/>
                  <a:t>,</a:t>
                </a:r>
                <a:r>
                  <a:rPr lang="en-US" altLang="zh-CN" sz="2000" dirty="0"/>
                  <a:t> </a:t>
                </a:r>
                <a14:m>
                  <m:oMath xmlns:m="http://schemas.openxmlformats.org/officeDocument/2006/math">
                    <m:sSup>
                      <m:sSupPr>
                        <m:ctrlPr>
                          <a:rPr lang="en-US" altLang="zh-CN" sz="2000" i="1">
                            <a:latin typeface="Cambria Math" panose="02040503050406030204" pitchFamily="18" charset="0"/>
                          </a:rPr>
                        </m:ctrlPr>
                      </m:sSupPr>
                      <m:e>
                        <m:r>
                          <m:rPr>
                            <m:sty m:val="p"/>
                          </m:rPr>
                          <a:rPr lang="zh-CN" altLang="en-US" sz="2000" i="1">
                            <a:latin typeface="Cambria Math" panose="02040503050406030204" pitchFamily="18" charset="0"/>
                          </a:rPr>
                          <m:t>∇</m:t>
                        </m:r>
                      </m:e>
                      <m:sup>
                        <m:r>
                          <a:rPr lang="en-US" altLang="zh-CN" sz="2000" i="1">
                            <a:latin typeface="Cambria Math" panose="02040503050406030204" pitchFamily="18" charset="0"/>
                          </a:rPr>
                          <m:t>2</m:t>
                        </m:r>
                      </m:sup>
                    </m:sSup>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2</m:t>
                            </m:r>
                          </m:sub>
                        </m:sSub>
                      </m:e>
                    </m:d>
                    <m:r>
                      <a:rPr lang="en-US" altLang="zh-CN" sz="2000" i="1">
                        <a:latin typeface="Cambria Math" panose="02040503050406030204" pitchFamily="18" charset="0"/>
                      </a:rPr>
                      <m:t>=0</m:t>
                    </m:r>
                  </m:oMath>
                </a14:m>
                <a:r>
                  <a:rPr lang="en-US" altLang="zh-CN" sz="2000" b="0" dirty="0"/>
                  <a:t>,</a:t>
                </a:r>
                <a:r>
                  <a:rPr lang="zh-CN" altLang="en-US" sz="2000" b="0" dirty="0"/>
                  <a:t>并且</a:t>
                </a:r>
                <a14:m>
                  <m:oMath xmlns:m="http://schemas.openxmlformats.org/officeDocument/2006/math">
                    <m:f>
                      <m:fPr>
                        <m:ctrlPr>
                          <a:rPr lang="en-US" altLang="zh-CN" sz="2000" i="1">
                            <a:latin typeface="Cambria Math" panose="02040503050406030204" pitchFamily="18" charset="0"/>
                          </a:rPr>
                        </m:ctrlPr>
                      </m:fPr>
                      <m:num>
                        <m:r>
                          <a:rPr lang="zh-CN" altLang="en-US"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m:t>
                            </m:r>
                            <m:r>
                              <a:rPr lang="en-US" altLang="zh-CN" sz="2000" i="1">
                                <a:latin typeface="Cambria Math" panose="02040503050406030204" pitchFamily="18" charset="0"/>
                              </a:rPr>
                              <m:t>𝑈</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num>
                      <m:den>
                        <m:r>
                          <a:rPr lang="zh-CN" altLang="en-US" sz="2000" i="1">
                            <a:latin typeface="Cambria Math" panose="02040503050406030204" pitchFamily="18" charset="0"/>
                          </a:rPr>
                          <m:t>𝜕</m:t>
                        </m:r>
                        <m:r>
                          <a:rPr lang="en-US" altLang="zh-CN" sz="2000" i="1">
                            <a:latin typeface="Cambria Math" panose="02040503050406030204" pitchFamily="18" charset="0"/>
                          </a:rPr>
                          <m:t>𝑛</m:t>
                        </m:r>
                      </m:den>
                    </m:f>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r>
                              <a:rPr lang="zh-CN" altLang="en-US" sz="2000">
                                <a:latin typeface="Cambria Math" panose="02040503050406030204" pitchFamily="18" charset="0"/>
                              </a:rPr>
                              <m:t>​</m:t>
                            </m:r>
                          </m:e>
                        </m:d>
                      </m:e>
                      <m:sub>
                        <m:r>
                          <a:rPr lang="en-US" altLang="zh-CN" sz="2000" i="1">
                            <a:latin typeface="Cambria Math" panose="02040503050406030204" pitchFamily="18" charset="0"/>
                          </a:rPr>
                          <m:t>𝑠</m:t>
                        </m:r>
                      </m:sub>
                    </m:sSub>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zh-CN" altLang="en-US" sz="2000" i="1">
                            <a:latin typeface="Cambria Math" panose="02040503050406030204" pitchFamily="18" charset="0"/>
                          </a:rPr>
                          <m:t>𝜕</m:t>
                        </m:r>
                        <m:r>
                          <a:rPr lang="en-US" altLang="zh-CN" sz="2000" b="0" i="1" smtClean="0">
                            <a:latin typeface="Cambria Math" panose="02040503050406030204" pitchFamily="18" charset="0"/>
                          </a:rPr>
                          <m:t>𝑈</m:t>
                        </m:r>
                      </m:num>
                      <m:den>
                        <m:r>
                          <a:rPr lang="zh-CN" altLang="en-US" sz="2000" i="1">
                            <a:latin typeface="Cambria Math" panose="02040503050406030204" pitchFamily="18" charset="0"/>
                          </a:rPr>
                          <m:t>𝜕</m:t>
                        </m:r>
                        <m:r>
                          <a:rPr lang="en-US" altLang="zh-CN" sz="2000" i="1">
                            <a:latin typeface="Cambria Math" panose="02040503050406030204" pitchFamily="18" charset="0"/>
                          </a:rPr>
                          <m:t>𝑛</m:t>
                        </m:r>
                      </m:den>
                    </m:f>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r>
                              <a:rPr lang="zh-CN" altLang="en-US" sz="2000">
                                <a:latin typeface="Cambria Math" panose="02040503050406030204" pitchFamily="18" charset="0"/>
                              </a:rPr>
                              <m:t>​</m:t>
                            </m:r>
                          </m:e>
                        </m:d>
                      </m:e>
                      <m:sub>
                        <m:r>
                          <a:rPr lang="en-US" altLang="zh-CN" sz="2000" i="1">
                            <a:latin typeface="Cambria Math" panose="02040503050406030204" pitchFamily="18" charset="0"/>
                          </a:rPr>
                          <m:t>𝑠</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0,</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𝑈</m:t>
                    </m:r>
                    <m:r>
                      <m:rPr>
                        <m:sty m:val="p"/>
                      </m:rPr>
                      <a:rPr lang="zh-CN" altLang="en-US" sz="2000" i="1">
                        <a:latin typeface="Cambria Math" panose="02040503050406030204" pitchFamily="18" charset="0"/>
                      </a:rPr>
                      <m:t>∇</m:t>
                    </m:r>
                    <m:r>
                      <a:rPr lang="en-US" altLang="zh-CN" sz="2000" b="0" i="1" smtClean="0">
                        <a:latin typeface="Cambria Math" panose="02040503050406030204" pitchFamily="18" charset="0"/>
                      </a:rPr>
                      <m:t>𝑈𝑑𝑠</m:t>
                    </m:r>
                    <m:r>
                      <a:rPr lang="en-US" altLang="zh-CN" sz="2000" b="0" i="1" smtClean="0">
                        <a:latin typeface="Cambria Math" panose="02040503050406030204" pitchFamily="18" charset="0"/>
                      </a:rPr>
                      <m:t>=0,</m:t>
                    </m:r>
                  </m:oMath>
                </a14:m>
                <a:endParaRPr lang="en-US" altLang="zh-CN" sz="2000" b="0" i="1" dirty="0">
                  <a:latin typeface="Cambria Math" panose="02040503050406030204" pitchFamily="18" charset="0"/>
                </a:endParaRPr>
              </a:p>
              <a:p>
                <a14:m>
                  <m:oMath xmlns:m="http://schemas.openxmlformats.org/officeDocument/2006/math">
                    <m:r>
                      <a:rPr lang="zh-CN" altLang="en-US" sz="2000" i="1">
                        <a:latin typeface="Cambria Math" panose="02040503050406030204" pitchFamily="18" charset="0"/>
                      </a:rPr>
                      <m:t>由</m:t>
                    </m:r>
                  </m:oMath>
                </a14:m>
                <a:r>
                  <a:rPr lang="zh-CN" altLang="en-US" sz="2000" b="0" dirty="0"/>
                  <a:t>高斯定理</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𝑈</m:t>
                    </m:r>
                    <m:r>
                      <m:rPr>
                        <m:sty m:val="p"/>
                      </m:rPr>
                      <a:rPr lang="zh-CN" altLang="en-US" sz="2000" i="1">
                        <a:latin typeface="Cambria Math" panose="02040503050406030204" pitchFamily="18" charset="0"/>
                      </a:rPr>
                      <m:t>∇</m:t>
                    </m:r>
                    <m:r>
                      <a:rPr lang="en-US" altLang="zh-CN" sz="2000" i="1">
                        <a:latin typeface="Cambria Math" panose="02040503050406030204" pitchFamily="18" charset="0"/>
                      </a:rPr>
                      <m:t>𝑈𝑑𝑠</m:t>
                    </m:r>
                    <m:r>
                      <a:rPr lang="en-US" altLang="zh-CN" sz="2000" b="0" i="1" smtClean="0">
                        <a:latin typeface="Cambria Math" panose="02040503050406030204" pitchFamily="18" charset="0"/>
                      </a:rPr>
                      <m:t>=</m:t>
                    </m:r>
                    <m:r>
                      <a:rPr lang="zh-CN" altLang="en-US" sz="2000" b="0" i="1" dirty="0" smtClean="0">
                        <a:latin typeface="Cambria Math" panose="02040503050406030204" pitchFamily="18" charset="0"/>
                      </a:rPr>
                      <m:t>∭</m:t>
                    </m:r>
                    <m:r>
                      <m:rPr>
                        <m:sty m:val="p"/>
                      </m:rPr>
                      <a:rPr lang="zh-CN" altLang="en-US" sz="2000" i="1">
                        <a:latin typeface="Cambria Math" panose="02040503050406030204" pitchFamily="18" charset="0"/>
                      </a:rPr>
                      <m:t>∇</m:t>
                    </m:r>
                    <m:r>
                      <a:rPr lang="zh-CN" altLang="en-US" sz="200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𝑈</m:t>
                        </m:r>
                        <m:r>
                          <m:rPr>
                            <m:sty m:val="p"/>
                          </m:rPr>
                          <a:rPr lang="zh-CN" altLang="en-US" sz="2000" i="1">
                            <a:latin typeface="Cambria Math" panose="02040503050406030204" pitchFamily="18" charset="0"/>
                          </a:rPr>
                          <m:t>∇</m:t>
                        </m:r>
                        <m:r>
                          <a:rPr lang="en-US" altLang="zh-CN" sz="2000" b="0" i="1" dirty="0" smtClean="0">
                            <a:latin typeface="Cambria Math" panose="02040503050406030204" pitchFamily="18" charset="0"/>
                          </a:rPr>
                          <m:t>𝑈</m:t>
                        </m:r>
                      </m:e>
                    </m:d>
                    <m:r>
                      <a:rPr lang="en-US" altLang="zh-CN" sz="2000" b="0" i="1" dirty="0" smtClean="0">
                        <a:latin typeface="Cambria Math" panose="02040503050406030204" pitchFamily="18" charset="0"/>
                      </a:rPr>
                      <m:t>𝑑𝑉</m:t>
                    </m:r>
                    <m:r>
                      <a:rPr lang="en-US" altLang="zh-CN" sz="2000" b="0" i="1" dirty="0" smtClean="0">
                        <a:latin typeface="Cambria Math" panose="02040503050406030204" pitchFamily="18" charset="0"/>
                      </a:rPr>
                      <m:t>=∭</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𝑈</m:t>
                        </m:r>
                        <m:sSup>
                          <m:sSupPr>
                            <m:ctrlPr>
                              <a:rPr lang="en-US" altLang="zh-CN" sz="2000" i="1">
                                <a:latin typeface="Cambria Math" panose="02040503050406030204" pitchFamily="18" charset="0"/>
                              </a:rPr>
                            </m:ctrlPr>
                          </m:sSupPr>
                          <m:e>
                            <m:r>
                              <m:rPr>
                                <m:sty m:val="p"/>
                              </m:rPr>
                              <a:rPr lang="zh-CN" altLang="en-US" sz="2000" i="1">
                                <a:latin typeface="Cambria Math" panose="02040503050406030204" pitchFamily="18" charset="0"/>
                              </a:rPr>
                              <m:t>∇</m:t>
                            </m:r>
                          </m:e>
                          <m:sup>
                            <m:r>
                              <a:rPr lang="en-US" altLang="zh-CN" sz="2000" i="1">
                                <a:latin typeface="Cambria Math" panose="02040503050406030204" pitchFamily="18" charset="0"/>
                              </a:rPr>
                              <m:t>2</m:t>
                            </m:r>
                          </m:sup>
                        </m:sSup>
                        <m:r>
                          <a:rPr lang="en-US" altLang="zh-CN" sz="2000" i="1">
                            <a:latin typeface="Cambria Math" panose="02040503050406030204" pitchFamily="18" charset="0"/>
                          </a:rPr>
                          <m:t>𝑈</m:t>
                        </m:r>
                        <m:r>
                          <a:rPr lang="en-US" altLang="zh-CN" sz="2000" b="0" i="1" smtClean="0">
                            <a:latin typeface="Cambria Math" panose="02040503050406030204" pitchFamily="18" charset="0"/>
                          </a:rPr>
                          <m:t>+</m:t>
                        </m:r>
                        <m:sSup>
                          <m:sSupPr>
                            <m:ctrlPr>
                              <a:rPr lang="en-US" altLang="zh-CN" sz="2000" b="0" i="0"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zh-CN" altLang="en-US" sz="2000" i="1">
                                    <a:latin typeface="Cambria Math" panose="02040503050406030204" pitchFamily="18" charset="0"/>
                                  </a:rPr>
                                  <m:t>∇</m:t>
                                </m:r>
                                <m:r>
                                  <a:rPr lang="en-US" altLang="zh-CN" sz="2000" i="1">
                                    <a:latin typeface="Cambria Math" panose="02040503050406030204" pitchFamily="18" charset="0"/>
                                  </a:rPr>
                                  <m:t>𝑈</m:t>
                                </m:r>
                              </m:e>
                            </m:d>
                          </m:e>
                          <m:sup>
                            <m:r>
                              <a:rPr lang="en-US" altLang="zh-CN" sz="2000" b="0" i="0" smtClean="0">
                                <a:latin typeface="Cambria Math" panose="02040503050406030204" pitchFamily="18" charset="0"/>
                              </a:rPr>
                              <m:t>2</m:t>
                            </m:r>
                          </m:sup>
                        </m:sSup>
                      </m:e>
                    </m:d>
                    <m:r>
                      <a:rPr lang="en-US" altLang="zh-CN" sz="2000" b="0" i="1" smtClean="0">
                        <a:latin typeface="Cambria Math" panose="02040503050406030204" pitchFamily="18" charset="0"/>
                      </a:rPr>
                      <m:t>𝑑</m:t>
                    </m:r>
                    <m:r>
                      <m:rPr>
                        <m:sty m:val="p"/>
                      </m:rPr>
                      <a:rPr lang="en-US" altLang="zh-CN" sz="2000" b="0" i="0" smtClean="0">
                        <a:latin typeface="Cambria Math" panose="02040503050406030204" pitchFamily="18" charset="0"/>
                      </a:rPr>
                      <m:t>V</m:t>
                    </m:r>
                    <m:r>
                      <a:rPr lang="en-US" altLang="zh-CN" sz="2000" b="0" i="0" smtClean="0">
                        <a:latin typeface="Cambria Math" panose="02040503050406030204" pitchFamily="18" charset="0"/>
                      </a:rPr>
                      <m:t>=0</m:t>
                    </m:r>
                  </m:oMath>
                </a14:m>
                <a:endParaRPr lang="en-US" altLang="zh-CN" sz="2000" b="0" dirty="0"/>
              </a:p>
              <a:p>
                <a:r>
                  <a:rPr lang="zh-CN" altLang="en-US" sz="2000" b="0" dirty="0"/>
                  <a:t>则有</a:t>
                </a:r>
                <a14:m>
                  <m:oMath xmlns:m="http://schemas.openxmlformats.org/officeDocument/2006/math">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r>
                              <m:rPr>
                                <m:sty m:val="p"/>
                              </m:rPr>
                              <a:rPr lang="zh-CN" altLang="en-US" sz="2000" i="1">
                                <a:latin typeface="Cambria Math" panose="02040503050406030204" pitchFamily="18" charset="0"/>
                              </a:rPr>
                              <m:t>∇</m:t>
                            </m:r>
                            <m:r>
                              <a:rPr lang="en-US" altLang="zh-CN" sz="2000" i="1">
                                <a:latin typeface="Cambria Math" panose="02040503050406030204" pitchFamily="18" charset="0"/>
                              </a:rPr>
                              <m:t>𝑈</m:t>
                            </m:r>
                          </m:e>
                        </m:d>
                      </m:e>
                      <m:sup>
                        <m:r>
                          <a:rPr lang="en-US" altLang="zh-CN" sz="2000">
                            <a:latin typeface="Cambria Math" panose="02040503050406030204" pitchFamily="18" charset="0"/>
                          </a:rPr>
                          <m:t>2</m:t>
                        </m:r>
                      </m:sup>
                    </m:sSup>
                    <m:r>
                      <a:rPr lang="en-US" altLang="zh-CN" sz="2000" b="0" i="0" smtClean="0">
                        <a:latin typeface="Cambria Math" panose="02040503050406030204" pitchFamily="18" charset="0"/>
                      </a:rPr>
                      <m:t>=0</m:t>
                    </m:r>
                    <m:r>
                      <a:rPr lang="zh-CN" altLang="en-US" sz="2000" i="1">
                        <a:latin typeface="Cambria Math" panose="02040503050406030204" pitchFamily="18" charset="0"/>
                      </a:rPr>
                      <m:t>，</m:t>
                    </m:r>
                    <m:r>
                      <m:rPr>
                        <m:sty m:val="p"/>
                      </m:rPr>
                      <a:rPr lang="zh-CN" altLang="en-US" sz="2000" i="1">
                        <a:latin typeface="Cambria Math" panose="02040503050406030204" pitchFamily="18" charset="0"/>
                      </a:rPr>
                      <m:t>∇</m:t>
                    </m:r>
                    <m:r>
                      <a:rPr lang="en-US" altLang="zh-CN" sz="2000" b="0" i="1" smtClean="0">
                        <a:latin typeface="Cambria Math" panose="02040503050406030204" pitchFamily="18" charset="0"/>
                      </a:rPr>
                      <m:t>𝑈</m:t>
                    </m:r>
                    <m:r>
                      <a:rPr lang="en-US" altLang="zh-CN" sz="2000" b="0" i="1" smtClean="0">
                        <a:latin typeface="Cambria Math" panose="02040503050406030204" pitchFamily="18" charset="0"/>
                      </a:rPr>
                      <m:t>=0,</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𝑈</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𝐶𝑜𝑛𝑠𝑡</m:t>
                    </m:r>
                  </m:oMath>
                </a14:m>
                <a:endParaRPr lang="en-US" altLang="zh-CN" sz="2000" b="0" dirty="0"/>
              </a:p>
              <a:p>
                <a:endParaRPr lang="zh-CN" altLang="en-US" sz="2000" dirty="0"/>
              </a:p>
            </p:txBody>
          </p:sp>
        </mc:Choice>
        <mc:Fallback>
          <p:sp>
            <p:nvSpPr>
              <p:cNvPr id="3" name="内容占位符 2">
                <a:extLst>
                  <a:ext uri="{FF2B5EF4-FFF2-40B4-BE49-F238E27FC236}">
                    <a16:creationId xmlns:a16="http://schemas.microsoft.com/office/drawing/2014/main" id="{D76E0CA8-406B-41FF-89D9-B92B9A5469D5}"/>
                  </a:ext>
                </a:extLst>
              </p:cNvPr>
              <p:cNvSpPr>
                <a:spLocks noGrp="1" noRot="1" noChangeAspect="1" noMove="1" noResize="1" noEditPoints="1" noAdjustHandles="1" noChangeArrowheads="1" noChangeShapeType="1" noTextEdit="1"/>
              </p:cNvSpPr>
              <p:nvPr>
                <p:ph idx="1"/>
              </p:nvPr>
            </p:nvSpPr>
            <p:spPr>
              <a:xfrm>
                <a:off x="822386" y="1828800"/>
                <a:ext cx="9746088" cy="4916032"/>
              </a:xfrm>
              <a:blipFill>
                <a:blip r:embed="rId2"/>
                <a:stretch>
                  <a:fillRect l="-438" t="-993" r="-563"/>
                </a:stretch>
              </a:blipFill>
            </p:spPr>
            <p:txBody>
              <a:bodyPr/>
              <a:lstStyle/>
              <a:p>
                <a:r>
                  <a:rPr lang="zh-CN" altLang="en-US">
                    <a:noFill/>
                  </a:rPr>
                  <a:t> </a:t>
                </a:r>
              </a:p>
            </p:txBody>
          </p:sp>
        </mc:Fallback>
      </mc:AlternateContent>
      <p:sp>
        <p:nvSpPr>
          <p:cNvPr id="4" name="文本占位符 3">
            <a:extLst>
              <a:ext uri="{FF2B5EF4-FFF2-40B4-BE49-F238E27FC236}">
                <a16:creationId xmlns:a16="http://schemas.microsoft.com/office/drawing/2014/main" id="{CB8197D5-62BD-44EB-8180-4D251BB6FF2F}"/>
              </a:ext>
            </a:extLst>
          </p:cNvPr>
          <p:cNvSpPr>
            <a:spLocks noGrp="1"/>
          </p:cNvSpPr>
          <p:nvPr>
            <p:ph type="body" sz="quarter" idx="13"/>
          </p:nvPr>
        </p:nvSpPr>
        <p:spPr/>
        <p:txBody>
          <a:bodyPr/>
          <a:lstStyle/>
          <a:p>
            <a:r>
              <a:rPr lang="zh-CN" altLang="en-US" dirty="0"/>
              <a:t>唯一性原理</a:t>
            </a:r>
          </a:p>
        </p:txBody>
      </p:sp>
    </p:spTree>
    <p:extLst>
      <p:ext uri="{BB962C8B-B14F-4D97-AF65-F5344CB8AC3E}">
        <p14:creationId xmlns:p14="http://schemas.microsoft.com/office/powerpoint/2010/main" val="221466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751CE4-5C7A-4459-BA42-44728D9B0001}"/>
              </a:ext>
            </a:extLst>
          </p:cNvPr>
          <p:cNvSpPr>
            <a:spLocks noGrp="1"/>
          </p:cNvSpPr>
          <p:nvPr>
            <p:ph type="title"/>
          </p:nvPr>
        </p:nvSpPr>
        <p:spPr/>
        <p:txBody>
          <a:bodyPr/>
          <a:lstStyle/>
          <a:p>
            <a:r>
              <a:rPr lang="zh-CN" altLang="en-US" dirty="0"/>
              <a:t>静电学</a:t>
            </a:r>
          </a:p>
        </p:txBody>
      </p:sp>
      <p:pic>
        <p:nvPicPr>
          <p:cNvPr id="6" name="内容占位符 5">
            <a:extLst>
              <a:ext uri="{FF2B5EF4-FFF2-40B4-BE49-F238E27FC236}">
                <a16:creationId xmlns:a16="http://schemas.microsoft.com/office/drawing/2014/main" id="{B5FCBD9C-EA06-4CF5-992D-015F9AD2FB3B}"/>
              </a:ext>
            </a:extLst>
          </p:cNvPr>
          <p:cNvPicPr>
            <a:picLocks noGrp="1" noChangeAspect="1"/>
          </p:cNvPicPr>
          <p:nvPr>
            <p:ph idx="1"/>
          </p:nvPr>
        </p:nvPicPr>
        <p:blipFill>
          <a:blip r:embed="rId3"/>
          <a:stretch>
            <a:fillRect/>
          </a:stretch>
        </p:blipFill>
        <p:spPr>
          <a:xfrm>
            <a:off x="902472" y="1732178"/>
            <a:ext cx="4974898" cy="3201961"/>
          </a:xfrm>
        </p:spPr>
      </p:pic>
      <p:sp>
        <p:nvSpPr>
          <p:cNvPr id="7" name="文本占位符 3">
            <a:extLst>
              <a:ext uri="{FF2B5EF4-FFF2-40B4-BE49-F238E27FC236}">
                <a16:creationId xmlns:a16="http://schemas.microsoft.com/office/drawing/2014/main" id="{BD38B8CB-823E-4E36-AD37-5A6245C7C8B4}"/>
              </a:ext>
            </a:extLst>
          </p:cNvPr>
          <p:cNvSpPr>
            <a:spLocks noGrp="1"/>
          </p:cNvSpPr>
          <p:nvPr>
            <p:ph type="body" sz="quarter" idx="13"/>
          </p:nvPr>
        </p:nvSpPr>
        <p:spPr>
          <a:xfrm>
            <a:off x="822325" y="503238"/>
            <a:ext cx="9745663" cy="404812"/>
          </a:xfrm>
        </p:spPr>
        <p:txBody>
          <a:bodyPr/>
          <a:lstStyle/>
          <a:p>
            <a:r>
              <a:rPr lang="zh-CN" altLang="en-US" b="1" dirty="0"/>
              <a:t>均匀异号带电球体构造匀强场</a:t>
            </a:r>
          </a:p>
        </p:txBody>
      </p:sp>
      <p:pic>
        <p:nvPicPr>
          <p:cNvPr id="9" name="图片 8">
            <a:extLst>
              <a:ext uri="{FF2B5EF4-FFF2-40B4-BE49-F238E27FC236}">
                <a16:creationId xmlns:a16="http://schemas.microsoft.com/office/drawing/2014/main" id="{861333F1-5A62-4A24-A28F-32C707FB6D11}"/>
              </a:ext>
            </a:extLst>
          </p:cNvPr>
          <p:cNvPicPr>
            <a:picLocks noChangeAspect="1"/>
          </p:cNvPicPr>
          <p:nvPr/>
        </p:nvPicPr>
        <p:blipFill>
          <a:blip r:embed="rId4"/>
          <a:stretch>
            <a:fillRect/>
          </a:stretch>
        </p:blipFill>
        <p:spPr>
          <a:xfrm>
            <a:off x="6096000" y="1732177"/>
            <a:ext cx="3875315" cy="3201961"/>
          </a:xfrm>
          <a:prstGeom prst="rect">
            <a:avLst/>
          </a:prstGeom>
        </p:spPr>
      </p:pic>
    </p:spTree>
    <p:extLst>
      <p:ext uri="{BB962C8B-B14F-4D97-AF65-F5344CB8AC3E}">
        <p14:creationId xmlns:p14="http://schemas.microsoft.com/office/powerpoint/2010/main" val="323988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6F500-7CB5-4692-958C-2E68EE0D3F68}"/>
              </a:ext>
            </a:extLst>
          </p:cNvPr>
          <p:cNvSpPr>
            <a:spLocks noGrp="1"/>
          </p:cNvSpPr>
          <p:nvPr>
            <p:ph type="title"/>
          </p:nvPr>
        </p:nvSpPr>
        <p:spPr/>
        <p:txBody>
          <a:bodyPr>
            <a:normAutofit fontScale="90000"/>
          </a:bodyPr>
          <a:lstStyle/>
          <a:p>
            <a:r>
              <a:rPr lang="zh-CN" altLang="en-US" dirty="0"/>
              <a:t>静电场中的导体与电介质</a:t>
            </a:r>
          </a:p>
        </p:txBody>
      </p:sp>
      <p:pic>
        <p:nvPicPr>
          <p:cNvPr id="5" name="图片 4">
            <a:extLst>
              <a:ext uri="{FF2B5EF4-FFF2-40B4-BE49-F238E27FC236}">
                <a16:creationId xmlns:a16="http://schemas.microsoft.com/office/drawing/2014/main" id="{71B92928-A242-4191-801D-B60899CE071A}"/>
              </a:ext>
            </a:extLst>
          </p:cNvPr>
          <p:cNvPicPr>
            <a:picLocks noChangeAspect="1"/>
          </p:cNvPicPr>
          <p:nvPr/>
        </p:nvPicPr>
        <p:blipFill>
          <a:blip r:embed="rId2"/>
          <a:stretch>
            <a:fillRect/>
          </a:stretch>
        </p:blipFill>
        <p:spPr>
          <a:xfrm>
            <a:off x="1261872" y="2147774"/>
            <a:ext cx="8600794" cy="4516482"/>
          </a:xfrm>
          <a:prstGeom prst="rect">
            <a:avLst/>
          </a:prstGeom>
        </p:spPr>
      </p:pic>
    </p:spTree>
    <p:extLst>
      <p:ext uri="{BB962C8B-B14F-4D97-AF65-F5344CB8AC3E}">
        <p14:creationId xmlns:p14="http://schemas.microsoft.com/office/powerpoint/2010/main" val="286363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目录</a:t>
            </a:r>
          </a:p>
        </p:txBody>
      </p:sp>
      <p:sp>
        <p:nvSpPr>
          <p:cNvPr id="3" name="文本占位符 2"/>
          <p:cNvSpPr>
            <a:spLocks noGrp="1"/>
          </p:cNvSpPr>
          <p:nvPr>
            <p:ph type="body" idx="1"/>
          </p:nvPr>
        </p:nvSpPr>
        <p:spPr/>
        <p:txBody>
          <a:bodyPr/>
          <a:lstStyle/>
          <a:p>
            <a:r>
              <a:rPr lang="zh-CN" altLang="en-US" dirty="0"/>
              <a:t>数学补充</a:t>
            </a:r>
            <a:endParaRPr lang="en-US" altLang="zh-CN" dirty="0"/>
          </a:p>
          <a:p>
            <a:r>
              <a:rPr lang="zh-CN" altLang="en-US" dirty="0"/>
              <a:t>前两章内容回顾</a:t>
            </a:r>
            <a:endParaRPr lang="en-US" altLang="zh-CN" dirty="0"/>
          </a:p>
          <a:p>
            <a:r>
              <a:rPr lang="zh-CN" altLang="en-US" dirty="0"/>
              <a:t>第一章习题讲解</a:t>
            </a:r>
            <a:r>
              <a:rPr lang="en-US" altLang="zh-CN" dirty="0"/>
              <a:t>	</a:t>
            </a:r>
            <a:endParaRPr lang="zh-CN" altLang="en-US" dirty="0"/>
          </a:p>
        </p:txBody>
      </p:sp>
      <p:sp>
        <p:nvSpPr>
          <p:cNvPr id="5" name="灯片编号占位符 4"/>
          <p:cNvSpPr>
            <a:spLocks noGrp="1"/>
          </p:cNvSpPr>
          <p:nvPr>
            <p:ph type="sldNum" sz="quarter" idx="12"/>
          </p:nvPr>
        </p:nvSpPr>
        <p:spPr/>
        <p:txBody>
          <a:bodyPr/>
          <a:lstStyle/>
          <a:p>
            <a:fld id="{4FAB73BC-B049-4115-A692-8D63A059BFB8}"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1E444904-0B8F-4D4E-A09D-407F8DACC639}"/>
              </a:ext>
            </a:extLst>
          </p:cNvPr>
          <p:cNvPicPr>
            <a:picLocks noGrp="1" noChangeAspect="1"/>
          </p:cNvPicPr>
          <p:nvPr>
            <p:ph idx="1"/>
          </p:nvPr>
        </p:nvPicPr>
        <p:blipFill>
          <a:blip r:embed="rId3"/>
          <a:stretch>
            <a:fillRect/>
          </a:stretch>
        </p:blipFill>
        <p:spPr>
          <a:xfrm>
            <a:off x="822325" y="1894547"/>
            <a:ext cx="4860000" cy="3710676"/>
          </a:xfrm>
        </p:spPr>
      </p:pic>
      <p:sp>
        <p:nvSpPr>
          <p:cNvPr id="4" name="文本占位符 3">
            <a:extLst>
              <a:ext uri="{FF2B5EF4-FFF2-40B4-BE49-F238E27FC236}">
                <a16:creationId xmlns:a16="http://schemas.microsoft.com/office/drawing/2014/main" id="{699B23EC-FD9D-4BC2-AF65-0C2943EEEA8D}"/>
              </a:ext>
            </a:extLst>
          </p:cNvPr>
          <p:cNvSpPr>
            <a:spLocks noGrp="1"/>
          </p:cNvSpPr>
          <p:nvPr>
            <p:ph type="body" sz="quarter" idx="13"/>
          </p:nvPr>
        </p:nvSpPr>
        <p:spPr/>
        <p:txBody>
          <a:bodyPr/>
          <a:lstStyle/>
          <a:p>
            <a:r>
              <a:rPr lang="zh-CN" altLang="en-US" dirty="0"/>
              <a:t>静电平衡</a:t>
            </a:r>
          </a:p>
        </p:txBody>
      </p:sp>
      <p:sp>
        <p:nvSpPr>
          <p:cNvPr id="8" name="标题 1">
            <a:extLst>
              <a:ext uri="{FF2B5EF4-FFF2-40B4-BE49-F238E27FC236}">
                <a16:creationId xmlns:a16="http://schemas.microsoft.com/office/drawing/2014/main" id="{B5D10B95-272B-4AEF-88F0-F7A6B417461B}"/>
              </a:ext>
            </a:extLst>
          </p:cNvPr>
          <p:cNvSpPr>
            <a:spLocks noGrp="1"/>
          </p:cNvSpPr>
          <p:nvPr>
            <p:ph type="title"/>
          </p:nvPr>
        </p:nvSpPr>
        <p:spPr>
          <a:xfrm>
            <a:off x="822325" y="949325"/>
            <a:ext cx="9745663" cy="741363"/>
          </a:xfrm>
        </p:spPr>
        <p:txBody>
          <a:bodyPr/>
          <a:lstStyle/>
          <a:p>
            <a:r>
              <a:rPr lang="zh-CN" altLang="en-US" dirty="0"/>
              <a:t>导体</a:t>
            </a:r>
          </a:p>
        </p:txBody>
      </p:sp>
      <p:pic>
        <p:nvPicPr>
          <p:cNvPr id="10" name="图片 9">
            <a:extLst>
              <a:ext uri="{FF2B5EF4-FFF2-40B4-BE49-F238E27FC236}">
                <a16:creationId xmlns:a16="http://schemas.microsoft.com/office/drawing/2014/main" id="{216399D5-50C3-4287-AA8E-9F82BACC6142}"/>
              </a:ext>
            </a:extLst>
          </p:cNvPr>
          <p:cNvPicPr>
            <a:picLocks noChangeAspect="1"/>
          </p:cNvPicPr>
          <p:nvPr/>
        </p:nvPicPr>
        <p:blipFill>
          <a:blip r:embed="rId4"/>
          <a:stretch>
            <a:fillRect/>
          </a:stretch>
        </p:blipFill>
        <p:spPr>
          <a:xfrm>
            <a:off x="5707738" y="1961867"/>
            <a:ext cx="4860000" cy="3643356"/>
          </a:xfrm>
          <a:prstGeom prst="rect">
            <a:avLst/>
          </a:prstGeom>
        </p:spPr>
      </p:pic>
    </p:spTree>
    <p:extLst>
      <p:ext uri="{BB962C8B-B14F-4D97-AF65-F5344CB8AC3E}">
        <p14:creationId xmlns:p14="http://schemas.microsoft.com/office/powerpoint/2010/main" val="329591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132019-B106-4CA4-BB1A-82E21F1F03A1}"/>
              </a:ext>
            </a:extLst>
          </p:cNvPr>
          <p:cNvSpPr>
            <a:spLocks noGrp="1"/>
          </p:cNvSpPr>
          <p:nvPr>
            <p:ph type="title"/>
          </p:nvPr>
        </p:nvSpPr>
        <p:spPr/>
        <p:txBody>
          <a:bodyPr/>
          <a:lstStyle/>
          <a:p>
            <a:r>
              <a:rPr lang="zh-CN" altLang="en-US" dirty="0"/>
              <a:t>导体</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4FD037-61C2-41CB-BDA6-C33EBB4F138C}"/>
                  </a:ext>
                </a:extLst>
              </p:cNvPr>
              <p:cNvSpPr>
                <a:spLocks noGrp="1"/>
              </p:cNvSpPr>
              <p:nvPr>
                <p:ph idx="1"/>
              </p:nvPr>
            </p:nvSpPr>
            <p:spPr>
              <a:xfrm>
                <a:off x="822386" y="1828800"/>
                <a:ext cx="9746088" cy="4780230"/>
              </a:xfrm>
            </p:spPr>
            <p:txBody>
              <a:bodyPr>
                <a:normAutofit lnSpcReduction="10000"/>
              </a:bodyPr>
              <a:lstStyle/>
              <a:p>
                <a:r>
                  <a:rPr lang="en-US" altLang="zh-CN" sz="1800" b="1" dirty="0">
                    <a:solidFill>
                      <a:schemeClr val="accent1">
                        <a:lumMod val="50000"/>
                      </a:schemeClr>
                    </a:solidFill>
                  </a:rPr>
                  <a:t>(1)</a:t>
                </a:r>
                <a:r>
                  <a:rPr lang="zh-CN" altLang="en-US" sz="1800" b="1" dirty="0">
                    <a:solidFill>
                      <a:schemeClr val="accent1">
                        <a:lumMod val="50000"/>
                      </a:schemeClr>
                    </a:solidFill>
                  </a:rPr>
                  <a:t>将一个带正电的导体 </a:t>
                </a:r>
                <a:r>
                  <a:rPr lang="en-US" altLang="zh-CN" sz="1800" b="1" dirty="0">
                    <a:solidFill>
                      <a:schemeClr val="accent1">
                        <a:lumMod val="50000"/>
                      </a:schemeClr>
                    </a:solidFill>
                  </a:rPr>
                  <a:t>A </a:t>
                </a:r>
                <a:r>
                  <a:rPr lang="zh-CN" altLang="en-US" sz="1800" b="1" dirty="0">
                    <a:solidFill>
                      <a:schemeClr val="accent1">
                        <a:lumMod val="50000"/>
                      </a:schemeClr>
                    </a:solidFill>
                  </a:rPr>
                  <a:t>移近一个不带电的导体 </a:t>
                </a:r>
                <a:r>
                  <a:rPr lang="en-US" altLang="zh-CN" sz="1800" b="1" dirty="0">
                    <a:solidFill>
                      <a:schemeClr val="accent1">
                        <a:lumMod val="50000"/>
                      </a:schemeClr>
                    </a:solidFill>
                  </a:rPr>
                  <a:t>B </a:t>
                </a:r>
                <a:r>
                  <a:rPr lang="zh-CN" altLang="en-US" sz="1800" b="1" dirty="0">
                    <a:solidFill>
                      <a:schemeClr val="accent1">
                        <a:lumMod val="50000"/>
                      </a:schemeClr>
                    </a:solidFill>
                  </a:rPr>
                  <a:t>时，导体 </a:t>
                </a:r>
                <a:r>
                  <a:rPr lang="en-US" altLang="zh-CN" sz="1800" b="1" dirty="0">
                    <a:solidFill>
                      <a:schemeClr val="accent1">
                        <a:lumMod val="50000"/>
                      </a:schemeClr>
                    </a:solidFill>
                  </a:rPr>
                  <a:t>B </a:t>
                </a:r>
                <a:r>
                  <a:rPr lang="zh-CN" altLang="en-US" sz="1800" b="1" dirty="0">
                    <a:solidFill>
                      <a:schemeClr val="accent1">
                        <a:lumMod val="50000"/>
                      </a:schemeClr>
                    </a:solidFill>
                  </a:rPr>
                  <a:t>的电位是升高还是降低？为什么？ </a:t>
                </a:r>
                <a:r>
                  <a:rPr lang="en-US" altLang="zh-CN" sz="1800" b="1" dirty="0">
                    <a:solidFill>
                      <a:schemeClr val="accent1">
                        <a:lumMod val="50000"/>
                      </a:schemeClr>
                    </a:solidFill>
                  </a:rPr>
                  <a:t>(2)</a:t>
                </a:r>
                <a:r>
                  <a:rPr lang="zh-CN" altLang="en-US" sz="1800" b="1" dirty="0">
                    <a:solidFill>
                      <a:schemeClr val="accent1">
                        <a:lumMod val="50000"/>
                      </a:schemeClr>
                    </a:solidFill>
                  </a:rPr>
                  <a:t>试论证</a:t>
                </a:r>
                <a:r>
                  <a:rPr lang="en-US" altLang="zh-CN" sz="1800" b="1" dirty="0">
                    <a:solidFill>
                      <a:schemeClr val="accent1">
                        <a:lumMod val="50000"/>
                      </a:schemeClr>
                    </a:solidFill>
                  </a:rPr>
                  <a:t>:</a:t>
                </a:r>
                <a:r>
                  <a:rPr lang="zh-CN" altLang="en-US" sz="1800" b="1" dirty="0">
                    <a:solidFill>
                      <a:schemeClr val="accent1">
                        <a:lumMod val="50000"/>
                      </a:schemeClr>
                    </a:solidFill>
                  </a:rPr>
                  <a:t>导体 </a:t>
                </a:r>
                <a:r>
                  <a:rPr lang="en-US" altLang="zh-CN" sz="1800" b="1" dirty="0">
                    <a:solidFill>
                      <a:schemeClr val="accent1">
                        <a:lumMod val="50000"/>
                      </a:schemeClr>
                    </a:solidFill>
                  </a:rPr>
                  <a:t>B</a:t>
                </a:r>
                <a:r>
                  <a:rPr lang="zh-CN" altLang="en-US" sz="1800" b="1" dirty="0">
                    <a:solidFill>
                      <a:schemeClr val="accent1">
                        <a:lumMod val="50000"/>
                      </a:schemeClr>
                    </a:solidFill>
                  </a:rPr>
                  <a:t>上每种符号感应电荷的数量不多于 </a:t>
                </a:r>
                <a:r>
                  <a:rPr lang="en-US" altLang="zh-CN" sz="1800" b="1" dirty="0">
                    <a:solidFill>
                      <a:schemeClr val="accent1">
                        <a:lumMod val="50000"/>
                      </a:schemeClr>
                    </a:solidFill>
                  </a:rPr>
                  <a:t>A</a:t>
                </a:r>
                <a:r>
                  <a:rPr lang="zh-CN" altLang="en-US" sz="1800" b="1" dirty="0">
                    <a:solidFill>
                      <a:schemeClr val="accent1">
                        <a:lumMod val="50000"/>
                      </a:schemeClr>
                    </a:solidFill>
                  </a:rPr>
                  <a:t>上的电量。</a:t>
                </a:r>
                <a:endParaRPr lang="en-US" altLang="zh-CN" sz="1800" b="1" dirty="0">
                  <a:solidFill>
                    <a:schemeClr val="accent1">
                      <a:lumMod val="50000"/>
                    </a:schemeClr>
                  </a:solidFill>
                </a:endParaRPr>
              </a:p>
              <a:p>
                <a:r>
                  <a:rPr lang="en-US" altLang="zh-CN" sz="1800" dirty="0">
                    <a:latin typeface="楷体" panose="02010609060101010101" pitchFamily="49" charset="-122"/>
                    <a:ea typeface="楷体" panose="02010609060101010101" pitchFamily="49" charset="-122"/>
                  </a:rPr>
                  <a:t>(1)A </a:t>
                </a:r>
                <a:r>
                  <a:rPr lang="zh-CN" altLang="en-US" sz="1800" dirty="0">
                    <a:latin typeface="楷体" panose="02010609060101010101" pitchFamily="49" charset="-122"/>
                    <a:ea typeface="楷体" panose="02010609060101010101" pitchFamily="49" charset="-122"/>
                  </a:rPr>
                  <a:t>移近时，</a:t>
                </a:r>
                <a:r>
                  <a:rPr lang="en-US" altLang="zh-CN" sz="1800" dirty="0">
                    <a:latin typeface="楷体" panose="02010609060101010101" pitchFamily="49" charset="-122"/>
                    <a:ea typeface="楷体" panose="02010609060101010101" pitchFamily="49" charset="-122"/>
                  </a:rPr>
                  <a:t>B </a:t>
                </a:r>
                <a:r>
                  <a:rPr lang="zh-CN" altLang="en-US" sz="1800" dirty="0">
                    <a:latin typeface="楷体" panose="02010609060101010101" pitchFamily="49" charset="-122"/>
                    <a:ea typeface="楷体" panose="02010609060101010101" pitchFamily="49" charset="-122"/>
                  </a:rPr>
                  <a:t>的电位将升高。</a:t>
                </a:r>
                <a:r>
                  <a:rPr lang="en-US" altLang="zh-CN" sz="1800" dirty="0">
                    <a:latin typeface="楷体" panose="02010609060101010101" pitchFamily="49" charset="-122"/>
                    <a:ea typeface="楷体" panose="02010609060101010101" pitchFamily="49" charset="-122"/>
                  </a:rPr>
                  <a:t>A </a:t>
                </a:r>
                <a:r>
                  <a:rPr lang="zh-CN" altLang="en-US" sz="1800" dirty="0">
                    <a:latin typeface="楷体" panose="02010609060101010101" pitchFamily="49" charset="-122"/>
                    <a:ea typeface="楷体" panose="02010609060101010101" pitchFamily="49" charset="-122"/>
                  </a:rPr>
                  <a:t>移近时，</a:t>
                </a:r>
                <a:r>
                  <a:rPr lang="en-US" altLang="zh-CN" sz="1800" dirty="0">
                    <a:latin typeface="楷体" panose="02010609060101010101" pitchFamily="49" charset="-122"/>
                    <a:ea typeface="楷体" panose="02010609060101010101" pitchFamily="49" charset="-122"/>
                  </a:rPr>
                  <a:t>B </a:t>
                </a:r>
                <a:r>
                  <a:rPr lang="zh-CN" altLang="en-US" sz="1800" dirty="0">
                    <a:latin typeface="楷体" panose="02010609060101010101" pitchFamily="49" charset="-122"/>
                    <a:ea typeface="楷体" panose="02010609060101010101" pitchFamily="49" charset="-122"/>
                  </a:rPr>
                  <a:t>出现感应电荷，靠近</a:t>
                </a:r>
                <a:r>
                  <a:rPr lang="en-US" altLang="zh-CN" sz="1800" dirty="0">
                    <a:latin typeface="楷体" panose="02010609060101010101" pitchFamily="49" charset="-122"/>
                    <a:ea typeface="楷体" panose="02010609060101010101" pitchFamily="49" charset="-122"/>
                  </a:rPr>
                  <a:t>A </a:t>
                </a:r>
                <a:r>
                  <a:rPr lang="zh-CN" altLang="en-US" sz="1800" dirty="0">
                    <a:latin typeface="楷体" panose="02010609060101010101" pitchFamily="49" charset="-122"/>
                    <a:ea typeface="楷体" panose="02010609060101010101" pitchFamily="49" charset="-122"/>
                  </a:rPr>
                  <a:t>感应电荷为负，远离 </a:t>
                </a:r>
                <a:r>
                  <a:rPr lang="en-US" altLang="zh-CN" sz="1800" dirty="0">
                    <a:latin typeface="楷体" panose="02010609060101010101" pitchFamily="49" charset="-122"/>
                    <a:ea typeface="楷体" panose="02010609060101010101" pitchFamily="49" charset="-122"/>
                  </a:rPr>
                  <a:t>A </a:t>
                </a:r>
                <a:r>
                  <a:rPr lang="zh-CN" altLang="en-US" sz="1800" dirty="0">
                    <a:latin typeface="楷体" panose="02010609060101010101" pitchFamily="49" charset="-122"/>
                    <a:ea typeface="楷体" panose="02010609060101010101" pitchFamily="49" charset="-122"/>
                  </a:rPr>
                  <a:t>为正。从 </a:t>
                </a:r>
                <a:r>
                  <a:rPr lang="en-US" altLang="zh-CN" sz="1800" dirty="0">
                    <a:latin typeface="楷体" panose="02010609060101010101" pitchFamily="49" charset="-122"/>
                    <a:ea typeface="楷体" panose="02010609060101010101" pitchFamily="49" charset="-122"/>
                  </a:rPr>
                  <a:t>A </a:t>
                </a:r>
                <a:r>
                  <a:rPr lang="zh-CN" altLang="en-US" sz="1800" dirty="0">
                    <a:latin typeface="楷体" panose="02010609060101010101" pitchFamily="49" charset="-122"/>
                    <a:ea typeface="楷体" panose="02010609060101010101" pitchFamily="49" charset="-122"/>
                  </a:rPr>
                  <a:t>上正电荷发出的电力线，部分终止于负的感应电荷上，正的感应电荷发出的电力线延伸至无限远，则导体 </a:t>
                </a:r>
                <a:r>
                  <a:rPr lang="en-US" altLang="zh-CN" sz="1800" dirty="0">
                    <a:latin typeface="楷体" panose="02010609060101010101" pitchFamily="49" charset="-122"/>
                    <a:ea typeface="楷体" panose="02010609060101010101" pitchFamily="49" charset="-122"/>
                  </a:rPr>
                  <a:t>B</a:t>
                </a:r>
                <a:r>
                  <a:rPr lang="zh-CN" altLang="en-US" sz="1800" dirty="0">
                    <a:latin typeface="楷体" panose="02010609060101010101" pitchFamily="49" charset="-122"/>
                    <a:ea typeface="楷体" panose="02010609060101010101" pitchFamily="49" charset="-122"/>
                  </a:rPr>
                  <a:t>电位大于零，电位升高了。</a:t>
                </a:r>
                <a:r>
                  <a:rPr lang="en-US" altLang="zh-CN" sz="1800" dirty="0">
                    <a:latin typeface="楷体" panose="02010609060101010101" pitchFamily="49" charset="-122"/>
                    <a:ea typeface="楷体" panose="02010609060101010101" pitchFamily="49" charset="-122"/>
                  </a:rPr>
                  <a:t>(2)</a:t>
                </a:r>
                <a:r>
                  <a:rPr lang="zh-CN" altLang="en-US" sz="1800" dirty="0">
                    <a:latin typeface="楷体" panose="02010609060101010101" pitchFamily="49" charset="-122"/>
                    <a:ea typeface="楷体" panose="02010609060101010101" pitchFamily="49" charset="-122"/>
                  </a:rPr>
                  <a:t>从 </a:t>
                </a:r>
                <a:r>
                  <a:rPr lang="en-US" altLang="zh-CN" sz="1800" dirty="0">
                    <a:latin typeface="楷体" panose="02010609060101010101" pitchFamily="49" charset="-122"/>
                    <a:ea typeface="楷体" panose="02010609060101010101" pitchFamily="49" charset="-122"/>
                  </a:rPr>
                  <a:t>A </a:t>
                </a:r>
                <a:r>
                  <a:rPr lang="zh-CN" altLang="en-US" sz="1800" dirty="0">
                    <a:latin typeface="楷体" panose="02010609060101010101" pitchFamily="49" charset="-122"/>
                    <a:ea typeface="楷体" panose="02010609060101010101" pitchFamily="49" charset="-122"/>
                  </a:rPr>
                  <a:t>上正电荷发出的电力线，一部分终止于</a:t>
                </a:r>
                <a:r>
                  <a:rPr lang="en-US" altLang="zh-CN" sz="1800" dirty="0">
                    <a:latin typeface="楷体" panose="02010609060101010101" pitchFamily="49" charset="-122"/>
                    <a:ea typeface="楷体" panose="02010609060101010101" pitchFamily="49" charset="-122"/>
                  </a:rPr>
                  <a:t>B</a:t>
                </a:r>
                <a:r>
                  <a:rPr lang="zh-CN" altLang="en-US" sz="1800" dirty="0">
                    <a:latin typeface="楷体" panose="02010609060101010101" pitchFamily="49" charset="-122"/>
                    <a:ea typeface="楷体" panose="02010609060101010101" pitchFamily="49" charset="-122"/>
                  </a:rPr>
                  <a:t>上，其余延伸至无限远处，因此 </a:t>
                </a:r>
                <a:r>
                  <a:rPr lang="en-US" altLang="zh-CN" sz="1800" dirty="0">
                    <a:latin typeface="楷体" panose="02010609060101010101" pitchFamily="49" charset="-122"/>
                    <a:ea typeface="楷体" panose="02010609060101010101" pitchFamily="49" charset="-122"/>
                  </a:rPr>
                  <a:t>B</a:t>
                </a:r>
                <a:r>
                  <a:rPr lang="zh-CN" altLang="en-US" sz="1800" dirty="0">
                    <a:latin typeface="楷体" panose="02010609060101010101" pitchFamily="49" charset="-122"/>
                    <a:ea typeface="楷体" panose="02010609060101010101" pitchFamily="49" charset="-122"/>
                  </a:rPr>
                  <a:t>上的负电荷电量小于</a:t>
                </a:r>
                <a:r>
                  <a:rPr lang="en-US" altLang="zh-CN" sz="1800" dirty="0">
                    <a:latin typeface="楷体" panose="02010609060101010101" pitchFamily="49" charset="-122"/>
                    <a:ea typeface="楷体" panose="02010609060101010101" pitchFamily="49" charset="-122"/>
                  </a:rPr>
                  <a:t>A</a:t>
                </a:r>
                <a:r>
                  <a:rPr lang="zh-CN" altLang="en-US" sz="1800" dirty="0">
                    <a:latin typeface="楷体" panose="02010609060101010101" pitchFamily="49" charset="-122"/>
                    <a:ea typeface="楷体" panose="02010609060101010101" pitchFamily="49" charset="-122"/>
                  </a:rPr>
                  <a:t>上的正电荷电量。</a:t>
                </a:r>
                <a:endParaRPr lang="en-US" altLang="zh-CN" sz="1800" dirty="0">
                  <a:latin typeface="楷体" panose="02010609060101010101" pitchFamily="49" charset="-122"/>
                  <a:ea typeface="楷体" panose="02010609060101010101" pitchFamily="49" charset="-122"/>
                </a:endParaRPr>
              </a:p>
              <a:p>
                <a:r>
                  <a:rPr lang="zh-CN" altLang="en-US" sz="1800" b="1" dirty="0">
                    <a:solidFill>
                      <a:schemeClr val="accent1">
                        <a:lumMod val="50000"/>
                      </a:schemeClr>
                    </a:solidFill>
                  </a:rPr>
                  <a:t>有若干个互相绝缘的不带电导体</a:t>
                </a:r>
                <a:r>
                  <a:rPr lang="en-US" altLang="zh-CN" sz="1800" b="1" dirty="0">
                    <a:solidFill>
                      <a:schemeClr val="accent1">
                        <a:lumMod val="50000"/>
                      </a:schemeClr>
                    </a:solidFill>
                  </a:rPr>
                  <a:t>A</a:t>
                </a:r>
                <a:r>
                  <a:rPr lang="zh-CN" altLang="en-US" sz="1800" b="1" dirty="0">
                    <a:solidFill>
                      <a:schemeClr val="accent1">
                        <a:lumMod val="50000"/>
                      </a:schemeClr>
                    </a:solidFill>
                  </a:rPr>
                  <a:t>、</a:t>
                </a:r>
                <a:r>
                  <a:rPr lang="en-US" altLang="zh-CN" sz="1800" b="1" dirty="0">
                    <a:solidFill>
                      <a:schemeClr val="accent1">
                        <a:lumMod val="50000"/>
                      </a:schemeClr>
                    </a:solidFill>
                  </a:rPr>
                  <a:t>B</a:t>
                </a:r>
                <a:r>
                  <a:rPr lang="zh-CN" altLang="en-US" sz="1800" b="1" dirty="0">
                    <a:solidFill>
                      <a:schemeClr val="accent1">
                        <a:lumMod val="50000"/>
                      </a:schemeClr>
                    </a:solidFill>
                  </a:rPr>
                  <a:t>、</a:t>
                </a:r>
                <a:r>
                  <a:rPr lang="en-US" altLang="zh-CN" sz="1800" b="1" dirty="0">
                    <a:solidFill>
                      <a:schemeClr val="accent1">
                        <a:lumMod val="50000"/>
                      </a:schemeClr>
                    </a:solidFill>
                  </a:rPr>
                  <a:t>C</a:t>
                </a:r>
                <a:r>
                  <a:rPr lang="zh-CN" altLang="en-US" sz="1800" b="1" dirty="0">
                    <a:solidFill>
                      <a:schemeClr val="accent1">
                        <a:lumMod val="50000"/>
                      </a:schemeClr>
                    </a:solidFill>
                  </a:rPr>
                  <a:t>、</a:t>
                </a:r>
                <a:r>
                  <a:rPr lang="en-US" altLang="zh-CN" sz="1800" b="1" dirty="0">
                    <a:solidFill>
                      <a:schemeClr val="accent1">
                        <a:lumMod val="50000"/>
                      </a:schemeClr>
                    </a:solidFill>
                  </a:rPr>
                  <a:t>..., </a:t>
                </a:r>
                <a:r>
                  <a:rPr lang="zh-CN" altLang="en-US" sz="1800" b="1" dirty="0">
                    <a:solidFill>
                      <a:schemeClr val="accent1">
                        <a:lumMod val="50000"/>
                      </a:schemeClr>
                    </a:solidFill>
                  </a:rPr>
                  <a:t>它们的电位都是零。如果把其中任一个如 </a:t>
                </a:r>
                <a:r>
                  <a:rPr lang="en-US" altLang="zh-CN" sz="1800" b="1" dirty="0">
                    <a:solidFill>
                      <a:schemeClr val="accent1">
                        <a:lumMod val="50000"/>
                      </a:schemeClr>
                    </a:solidFill>
                  </a:rPr>
                  <a:t>A </a:t>
                </a:r>
                <a:r>
                  <a:rPr lang="zh-CN" altLang="en-US" sz="1800" b="1" dirty="0">
                    <a:solidFill>
                      <a:schemeClr val="accent1">
                        <a:lumMod val="50000"/>
                      </a:schemeClr>
                    </a:solidFill>
                  </a:rPr>
                  <a:t>带上正电，证明：</a:t>
                </a:r>
                <a:r>
                  <a:rPr lang="en-US" altLang="zh-CN" sz="1800" b="1" dirty="0">
                    <a:solidFill>
                      <a:schemeClr val="accent1">
                        <a:lumMod val="50000"/>
                      </a:schemeClr>
                    </a:solidFill>
                  </a:rPr>
                  <a:t>(1) </a:t>
                </a:r>
                <a:r>
                  <a:rPr lang="zh-CN" altLang="en-US" sz="1800" b="1" dirty="0">
                    <a:solidFill>
                      <a:schemeClr val="accent1">
                        <a:lumMod val="50000"/>
                      </a:schemeClr>
                    </a:solidFill>
                  </a:rPr>
                  <a:t>所有这些导体的电位都高于零；</a:t>
                </a:r>
                <a:r>
                  <a:rPr lang="en-US" altLang="zh-CN" sz="1800" b="1" dirty="0">
                    <a:solidFill>
                      <a:schemeClr val="accent1">
                        <a:lumMod val="50000"/>
                      </a:schemeClr>
                    </a:solidFill>
                  </a:rPr>
                  <a:t>(2) </a:t>
                </a:r>
                <a:r>
                  <a:rPr lang="zh-CN" altLang="en-US" sz="1800" b="1" dirty="0">
                    <a:solidFill>
                      <a:schemeClr val="accent1">
                        <a:lumMod val="50000"/>
                      </a:schemeClr>
                    </a:solidFill>
                  </a:rPr>
                  <a:t>其他导体的电位都低于 </a:t>
                </a:r>
                <a:r>
                  <a:rPr lang="en-US" altLang="zh-CN" sz="1800" b="1" dirty="0">
                    <a:solidFill>
                      <a:schemeClr val="accent1">
                        <a:lumMod val="50000"/>
                      </a:schemeClr>
                    </a:solidFill>
                  </a:rPr>
                  <a:t>A </a:t>
                </a:r>
                <a:r>
                  <a:rPr lang="zh-CN" altLang="en-US" sz="1800" b="1" dirty="0">
                    <a:solidFill>
                      <a:schemeClr val="accent1">
                        <a:lumMod val="50000"/>
                      </a:schemeClr>
                    </a:solidFill>
                  </a:rPr>
                  <a:t>的电位。</a:t>
                </a:r>
                <a:endParaRPr lang="en-US" altLang="zh-CN" sz="1800" b="1" dirty="0">
                  <a:solidFill>
                    <a:schemeClr val="accent1">
                      <a:lumMod val="50000"/>
                    </a:schemeClr>
                  </a:solidFill>
                </a:endParaRPr>
              </a:p>
              <a:p>
                <a:r>
                  <a:rPr lang="zh-CN" altLang="en-US" sz="1800" b="1" dirty="0">
                    <a:solidFill>
                      <a:schemeClr val="accent1">
                        <a:lumMod val="50000"/>
                      </a:schemeClr>
                    </a:solidFill>
                  </a:rPr>
                  <a:t>一封闭导体壳</a:t>
                </a:r>
                <a:r>
                  <a:rPr lang="en-US" altLang="zh-CN" sz="1800" b="1" dirty="0">
                    <a:solidFill>
                      <a:schemeClr val="accent1">
                        <a:lumMod val="50000"/>
                      </a:schemeClr>
                    </a:solidFill>
                  </a:rPr>
                  <a:t>C</a:t>
                </a:r>
                <a:r>
                  <a:rPr lang="zh-CN" altLang="en-US" sz="1800" b="1" dirty="0">
                    <a:solidFill>
                      <a:schemeClr val="accent1">
                        <a:lumMod val="50000"/>
                      </a:schemeClr>
                    </a:solidFill>
                  </a:rPr>
                  <a:t>内有一些带电体，所带电量分别为</a:t>
                </a:r>
                <a14:m>
                  <m:oMath xmlns:m="http://schemas.openxmlformats.org/officeDocument/2006/math">
                    <m:sSub>
                      <m:sSubPr>
                        <m:ctrlPr>
                          <a:rPr lang="en-US" altLang="zh-CN" sz="1800" b="1" i="1" dirty="0" smtClean="0">
                            <a:solidFill>
                              <a:schemeClr val="accent1">
                                <a:lumMod val="50000"/>
                              </a:schemeClr>
                            </a:solidFill>
                            <a:latin typeface="Cambria Math" panose="02040503050406030204" pitchFamily="18" charset="0"/>
                          </a:rPr>
                        </m:ctrlPr>
                      </m:sSubPr>
                      <m:e>
                        <m:r>
                          <a:rPr lang="en-US" altLang="zh-CN" sz="1800" b="1" i="1" dirty="0" smtClean="0">
                            <a:solidFill>
                              <a:schemeClr val="accent1">
                                <a:lumMod val="50000"/>
                              </a:schemeClr>
                            </a:solidFill>
                            <a:latin typeface="Cambria Math" panose="02040503050406030204" pitchFamily="18" charset="0"/>
                          </a:rPr>
                          <m:t>𝒒</m:t>
                        </m:r>
                      </m:e>
                      <m:sub>
                        <m:r>
                          <a:rPr lang="en-US" altLang="zh-CN" sz="1800" b="1" i="1" dirty="0" smtClean="0">
                            <a:solidFill>
                              <a:schemeClr val="accent1">
                                <a:lumMod val="50000"/>
                              </a:schemeClr>
                            </a:solidFill>
                            <a:latin typeface="Cambria Math" panose="02040503050406030204" pitchFamily="18" charset="0"/>
                          </a:rPr>
                          <m:t>𝟏</m:t>
                        </m:r>
                      </m:sub>
                    </m:sSub>
                    <m:r>
                      <a:rPr lang="zh-CN" altLang="en-US" sz="1800" b="1" i="1" dirty="0" smtClean="0">
                        <a:solidFill>
                          <a:schemeClr val="accent1">
                            <a:lumMod val="50000"/>
                          </a:schemeClr>
                        </a:solidFill>
                        <a:latin typeface="Cambria Math" panose="02040503050406030204" pitchFamily="18" charset="0"/>
                      </a:rPr>
                      <m:t>、</m:t>
                    </m:r>
                    <m:sSub>
                      <m:sSubPr>
                        <m:ctrlPr>
                          <a:rPr lang="en-US" altLang="zh-CN" sz="1800" b="1" i="1" dirty="0" smtClean="0">
                            <a:solidFill>
                              <a:schemeClr val="accent1">
                                <a:lumMod val="50000"/>
                              </a:schemeClr>
                            </a:solidFill>
                            <a:latin typeface="Cambria Math" panose="02040503050406030204" pitchFamily="18" charset="0"/>
                          </a:rPr>
                        </m:ctrlPr>
                      </m:sSubPr>
                      <m:e>
                        <m:r>
                          <a:rPr lang="en-US" altLang="zh-CN" sz="1800" b="1" i="1" dirty="0" smtClean="0">
                            <a:solidFill>
                              <a:schemeClr val="accent1">
                                <a:lumMod val="50000"/>
                              </a:schemeClr>
                            </a:solidFill>
                            <a:latin typeface="Cambria Math" panose="02040503050406030204" pitchFamily="18" charset="0"/>
                          </a:rPr>
                          <m:t>𝒒</m:t>
                        </m:r>
                      </m:e>
                      <m:sub>
                        <m:r>
                          <a:rPr lang="en-US" altLang="zh-CN" sz="1800" b="1" i="1" dirty="0" smtClean="0">
                            <a:solidFill>
                              <a:schemeClr val="accent1">
                                <a:lumMod val="50000"/>
                              </a:schemeClr>
                            </a:solidFill>
                            <a:latin typeface="Cambria Math" panose="02040503050406030204" pitchFamily="18" charset="0"/>
                          </a:rPr>
                          <m:t>𝟐</m:t>
                        </m:r>
                      </m:sub>
                    </m:sSub>
                  </m:oMath>
                </a14:m>
                <a:r>
                  <a:rPr lang="zh-CN" altLang="en-US" sz="1800" b="1" dirty="0">
                    <a:solidFill>
                      <a:schemeClr val="accent1">
                        <a:lumMod val="50000"/>
                      </a:schemeClr>
                    </a:solidFill>
                  </a:rPr>
                  <a:t>、</a:t>
                </a:r>
                <a:r>
                  <a:rPr lang="en-US" altLang="zh-CN" sz="1800" b="1" dirty="0">
                    <a:solidFill>
                      <a:schemeClr val="accent1">
                        <a:lumMod val="50000"/>
                      </a:schemeClr>
                    </a:solidFill>
                  </a:rPr>
                  <a:t>...,C</a:t>
                </a:r>
                <a:r>
                  <a:rPr lang="zh-CN" altLang="en-US" sz="1800" b="1" dirty="0">
                    <a:solidFill>
                      <a:schemeClr val="accent1">
                        <a:lumMod val="50000"/>
                      </a:schemeClr>
                    </a:solidFill>
                  </a:rPr>
                  <a:t>外也有一些带电体，所带电量分别为</a:t>
                </a:r>
                <a14:m>
                  <m:oMath xmlns:m="http://schemas.openxmlformats.org/officeDocument/2006/math">
                    <m:sSub>
                      <m:sSubPr>
                        <m:ctrlPr>
                          <a:rPr lang="en-US" altLang="zh-CN" sz="1800" b="1" i="1" dirty="0" smtClean="0">
                            <a:solidFill>
                              <a:schemeClr val="accent1">
                                <a:lumMod val="50000"/>
                              </a:schemeClr>
                            </a:solidFill>
                            <a:latin typeface="Cambria Math" panose="02040503050406030204" pitchFamily="18" charset="0"/>
                          </a:rPr>
                        </m:ctrlPr>
                      </m:sSubPr>
                      <m:e>
                        <m:r>
                          <a:rPr lang="en-US" altLang="zh-CN" sz="1800" b="1" i="1" dirty="0" smtClean="0">
                            <a:solidFill>
                              <a:schemeClr val="accent1">
                                <a:lumMod val="50000"/>
                              </a:schemeClr>
                            </a:solidFill>
                            <a:latin typeface="Cambria Math" panose="02040503050406030204" pitchFamily="18" charset="0"/>
                          </a:rPr>
                          <m:t>𝑸</m:t>
                        </m:r>
                      </m:e>
                      <m:sub>
                        <m:r>
                          <a:rPr lang="en-US" altLang="zh-CN" sz="1800" b="1" i="1" dirty="0" smtClean="0">
                            <a:solidFill>
                              <a:schemeClr val="accent1">
                                <a:lumMod val="50000"/>
                              </a:schemeClr>
                            </a:solidFill>
                            <a:latin typeface="Cambria Math" panose="02040503050406030204" pitchFamily="18" charset="0"/>
                          </a:rPr>
                          <m:t>𝟏</m:t>
                        </m:r>
                      </m:sub>
                    </m:sSub>
                  </m:oMath>
                </a14:m>
                <a:r>
                  <a:rPr lang="zh-CN" altLang="en-US" sz="1800" b="1" dirty="0">
                    <a:solidFill>
                      <a:schemeClr val="accent1">
                        <a:lumMod val="50000"/>
                      </a:schemeClr>
                    </a:solidFill>
                  </a:rPr>
                  <a:t>、</a:t>
                </a:r>
                <a14:m>
                  <m:oMath xmlns:m="http://schemas.openxmlformats.org/officeDocument/2006/math">
                    <m:sSub>
                      <m:sSubPr>
                        <m:ctrlPr>
                          <a:rPr lang="en-US" altLang="zh-CN" sz="1800" b="1" i="1" dirty="0" smtClean="0">
                            <a:solidFill>
                              <a:schemeClr val="accent1">
                                <a:lumMod val="50000"/>
                              </a:schemeClr>
                            </a:solidFill>
                            <a:latin typeface="Cambria Math" panose="02040503050406030204" pitchFamily="18" charset="0"/>
                          </a:rPr>
                        </m:ctrlPr>
                      </m:sSubPr>
                      <m:e>
                        <m:r>
                          <a:rPr lang="en-US" altLang="zh-CN" sz="1800" b="1" i="1" dirty="0" smtClean="0">
                            <a:solidFill>
                              <a:schemeClr val="accent1">
                                <a:lumMod val="50000"/>
                              </a:schemeClr>
                            </a:solidFill>
                            <a:latin typeface="Cambria Math" panose="02040503050406030204" pitchFamily="18" charset="0"/>
                          </a:rPr>
                          <m:t>𝑸</m:t>
                        </m:r>
                      </m:e>
                      <m:sub>
                        <m:r>
                          <a:rPr lang="en-US" altLang="zh-CN" sz="1800" b="1" i="1" dirty="0" smtClean="0">
                            <a:solidFill>
                              <a:schemeClr val="accent1">
                                <a:lumMod val="50000"/>
                              </a:schemeClr>
                            </a:solidFill>
                            <a:latin typeface="Cambria Math" panose="02040503050406030204" pitchFamily="18" charset="0"/>
                          </a:rPr>
                          <m:t>𝟐</m:t>
                        </m:r>
                      </m:sub>
                    </m:sSub>
                  </m:oMath>
                </a14:m>
                <a:r>
                  <a:rPr lang="zh-CN" altLang="en-US" sz="1800" b="1" dirty="0">
                    <a:solidFill>
                      <a:schemeClr val="accent1">
                        <a:lumMod val="50000"/>
                      </a:schemeClr>
                    </a:solidFill>
                  </a:rPr>
                  <a:t>、</a:t>
                </a:r>
                <a:r>
                  <a:rPr lang="en-US" altLang="zh-CN" sz="1800" b="1" dirty="0">
                    <a:solidFill>
                      <a:schemeClr val="accent1">
                        <a:lumMod val="50000"/>
                      </a:schemeClr>
                    </a:solidFill>
                  </a:rPr>
                  <a:t>...</a:t>
                </a:r>
                <a:r>
                  <a:rPr lang="zh-CN" altLang="en-US" sz="1800" b="1" dirty="0">
                    <a:solidFill>
                      <a:schemeClr val="accent1">
                        <a:lumMod val="50000"/>
                      </a:schemeClr>
                    </a:solidFill>
                  </a:rPr>
                  <a:t>。问：</a:t>
                </a:r>
                <a:r>
                  <a:rPr lang="en-US" altLang="zh-CN" sz="1800" b="1" dirty="0">
                    <a:solidFill>
                      <a:schemeClr val="accent1">
                        <a:lumMod val="50000"/>
                      </a:schemeClr>
                    </a:solidFill>
                  </a:rPr>
                  <a:t>(1) </a:t>
                </a:r>
                <a14:m>
                  <m:oMath xmlns:m="http://schemas.openxmlformats.org/officeDocument/2006/math">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𝒒</m:t>
                        </m:r>
                      </m:e>
                      <m:sub>
                        <m:r>
                          <a:rPr lang="en-US" altLang="zh-CN" sz="1800" b="1" i="1" dirty="0">
                            <a:solidFill>
                              <a:schemeClr val="accent1">
                                <a:lumMod val="50000"/>
                              </a:schemeClr>
                            </a:solidFill>
                            <a:latin typeface="Cambria Math" panose="02040503050406030204" pitchFamily="18" charset="0"/>
                          </a:rPr>
                          <m:t>𝟏</m:t>
                        </m:r>
                      </m:sub>
                    </m:sSub>
                    <m:r>
                      <a:rPr lang="zh-CN" altLang="en-US" sz="1800" b="1" i="1" dirty="0">
                        <a:solidFill>
                          <a:schemeClr val="accent1">
                            <a:lumMod val="50000"/>
                          </a:schemeClr>
                        </a:solidFill>
                        <a:latin typeface="Cambria Math" panose="02040503050406030204" pitchFamily="18" charset="0"/>
                      </a:rPr>
                      <m:t>、</m:t>
                    </m:r>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𝒒</m:t>
                        </m:r>
                      </m:e>
                      <m:sub>
                        <m:r>
                          <a:rPr lang="en-US" altLang="zh-CN" sz="1800" b="1" i="1" dirty="0">
                            <a:solidFill>
                              <a:schemeClr val="accent1">
                                <a:lumMod val="50000"/>
                              </a:schemeClr>
                            </a:solidFill>
                            <a:latin typeface="Cambria Math" panose="02040503050406030204" pitchFamily="18" charset="0"/>
                          </a:rPr>
                          <m:t>𝟐</m:t>
                        </m:r>
                      </m:sub>
                    </m:sSub>
                  </m:oMath>
                </a14:m>
                <a:r>
                  <a:rPr lang="zh-CN" altLang="en-US" sz="1800" b="1" dirty="0">
                    <a:solidFill>
                      <a:schemeClr val="accent1">
                        <a:lumMod val="50000"/>
                      </a:schemeClr>
                    </a:solidFill>
                  </a:rPr>
                  <a:t>、</a:t>
                </a:r>
                <a:r>
                  <a:rPr lang="en-US" altLang="zh-CN" sz="1800" b="1" dirty="0">
                    <a:solidFill>
                      <a:schemeClr val="accent1">
                        <a:lumMod val="50000"/>
                      </a:schemeClr>
                    </a:solidFill>
                  </a:rPr>
                  <a:t>...</a:t>
                </a:r>
                <a:r>
                  <a:rPr lang="zh-CN" altLang="en-US" sz="1800" b="1" dirty="0">
                    <a:solidFill>
                      <a:schemeClr val="accent1">
                        <a:lumMod val="50000"/>
                      </a:schemeClr>
                    </a:solidFill>
                  </a:rPr>
                  <a:t>的大小对</a:t>
                </a:r>
                <a:r>
                  <a:rPr lang="en-US" altLang="zh-CN" sz="1800" b="1" dirty="0">
                    <a:solidFill>
                      <a:schemeClr val="accent1">
                        <a:lumMod val="50000"/>
                      </a:schemeClr>
                    </a:solidFill>
                  </a:rPr>
                  <a:t>C</a:t>
                </a:r>
                <a:r>
                  <a:rPr lang="zh-CN" altLang="en-US" sz="1800" b="1" dirty="0">
                    <a:solidFill>
                      <a:schemeClr val="accent1">
                        <a:lumMod val="50000"/>
                      </a:schemeClr>
                    </a:solidFill>
                  </a:rPr>
                  <a:t>外电场强度和电位有无影响？</a:t>
                </a:r>
                <a:r>
                  <a:rPr lang="en-US" altLang="zh-CN" sz="1800" b="1" dirty="0">
                    <a:solidFill>
                      <a:schemeClr val="accent1">
                        <a:lumMod val="50000"/>
                      </a:schemeClr>
                    </a:solidFill>
                  </a:rPr>
                  <a:t>(2)</a:t>
                </a:r>
                <a:r>
                  <a:rPr lang="zh-CN" altLang="en-US" sz="1800" b="1" dirty="0">
                    <a:solidFill>
                      <a:schemeClr val="accent1">
                        <a:lumMod val="50000"/>
                      </a:schemeClr>
                    </a:solidFill>
                  </a:rPr>
                  <a:t>当</a:t>
                </a:r>
                <a14:m>
                  <m:oMath xmlns:m="http://schemas.openxmlformats.org/officeDocument/2006/math">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𝒒</m:t>
                        </m:r>
                      </m:e>
                      <m:sub>
                        <m:r>
                          <a:rPr lang="en-US" altLang="zh-CN" sz="1800" b="1" i="1" dirty="0">
                            <a:solidFill>
                              <a:schemeClr val="accent1">
                                <a:lumMod val="50000"/>
                              </a:schemeClr>
                            </a:solidFill>
                            <a:latin typeface="Cambria Math" panose="02040503050406030204" pitchFamily="18" charset="0"/>
                          </a:rPr>
                          <m:t>𝟏</m:t>
                        </m:r>
                      </m:sub>
                    </m:sSub>
                    <m:r>
                      <a:rPr lang="zh-CN" altLang="en-US" sz="1800" b="1" i="1" dirty="0">
                        <a:solidFill>
                          <a:schemeClr val="accent1">
                            <a:lumMod val="50000"/>
                          </a:schemeClr>
                        </a:solidFill>
                        <a:latin typeface="Cambria Math" panose="02040503050406030204" pitchFamily="18" charset="0"/>
                      </a:rPr>
                      <m:t>、</m:t>
                    </m:r>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𝒒</m:t>
                        </m:r>
                      </m:e>
                      <m:sub>
                        <m:r>
                          <a:rPr lang="en-US" altLang="zh-CN" sz="1800" b="1" i="1" dirty="0">
                            <a:solidFill>
                              <a:schemeClr val="accent1">
                                <a:lumMod val="50000"/>
                              </a:schemeClr>
                            </a:solidFill>
                            <a:latin typeface="Cambria Math" panose="02040503050406030204" pitchFamily="18" charset="0"/>
                          </a:rPr>
                          <m:t>𝟐</m:t>
                        </m:r>
                      </m:sub>
                    </m:sSub>
                  </m:oMath>
                </a14:m>
                <a:r>
                  <a:rPr lang="zh-CN" altLang="en-US" sz="1800" b="1" dirty="0">
                    <a:solidFill>
                      <a:schemeClr val="accent1">
                        <a:lumMod val="50000"/>
                      </a:schemeClr>
                    </a:solidFill>
                  </a:rPr>
                  <a:t>、</a:t>
                </a:r>
                <a:r>
                  <a:rPr lang="en-US" altLang="zh-CN" sz="1800" b="1" dirty="0">
                    <a:solidFill>
                      <a:schemeClr val="accent1">
                        <a:lumMod val="50000"/>
                      </a:schemeClr>
                    </a:solidFill>
                  </a:rPr>
                  <a:t>...</a:t>
                </a:r>
                <a:r>
                  <a:rPr lang="zh-CN" altLang="en-US" sz="1800" b="1" dirty="0">
                    <a:solidFill>
                      <a:schemeClr val="accent1">
                        <a:lumMod val="50000"/>
                      </a:schemeClr>
                    </a:solidFill>
                  </a:rPr>
                  <a:t>的大小不变时，它们的分布形状对</a:t>
                </a:r>
                <a:r>
                  <a:rPr lang="en-US" altLang="zh-CN" sz="1800" b="1" dirty="0">
                    <a:solidFill>
                      <a:schemeClr val="accent1">
                        <a:lumMod val="50000"/>
                      </a:schemeClr>
                    </a:solidFill>
                  </a:rPr>
                  <a:t>C</a:t>
                </a:r>
                <a:r>
                  <a:rPr lang="zh-CN" altLang="en-US" sz="1800" b="1" dirty="0">
                    <a:solidFill>
                      <a:schemeClr val="accent1">
                        <a:lumMod val="50000"/>
                      </a:schemeClr>
                    </a:solidFill>
                  </a:rPr>
                  <a:t>外的电场强度和电位影响如何？</a:t>
                </a:r>
                <a:r>
                  <a:rPr lang="en-US" altLang="zh-CN" sz="1800" b="1" dirty="0">
                    <a:solidFill>
                      <a:schemeClr val="accent1">
                        <a:lumMod val="50000"/>
                      </a:schemeClr>
                    </a:solidFill>
                  </a:rPr>
                  <a:t>(3) </a:t>
                </a:r>
                <a14:m>
                  <m:oMath xmlns:m="http://schemas.openxmlformats.org/officeDocument/2006/math">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𝑸</m:t>
                        </m:r>
                      </m:e>
                      <m:sub>
                        <m:r>
                          <a:rPr lang="en-US" altLang="zh-CN" sz="1800" b="1" i="1" dirty="0">
                            <a:solidFill>
                              <a:schemeClr val="accent1">
                                <a:lumMod val="50000"/>
                              </a:schemeClr>
                            </a:solidFill>
                            <a:latin typeface="Cambria Math" panose="02040503050406030204" pitchFamily="18" charset="0"/>
                          </a:rPr>
                          <m:t>𝟏</m:t>
                        </m:r>
                      </m:sub>
                    </m:sSub>
                  </m:oMath>
                </a14:m>
                <a:r>
                  <a:rPr lang="zh-CN" altLang="en-US" sz="1800" b="1" dirty="0">
                    <a:solidFill>
                      <a:schemeClr val="accent1">
                        <a:lumMod val="50000"/>
                      </a:schemeClr>
                    </a:solidFill>
                  </a:rPr>
                  <a:t>、</a:t>
                </a:r>
                <a14:m>
                  <m:oMath xmlns:m="http://schemas.openxmlformats.org/officeDocument/2006/math">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𝑸</m:t>
                        </m:r>
                      </m:e>
                      <m:sub>
                        <m:r>
                          <a:rPr lang="en-US" altLang="zh-CN" sz="1800" b="1" i="1" dirty="0">
                            <a:solidFill>
                              <a:schemeClr val="accent1">
                                <a:lumMod val="50000"/>
                              </a:schemeClr>
                            </a:solidFill>
                            <a:latin typeface="Cambria Math" panose="02040503050406030204" pitchFamily="18" charset="0"/>
                          </a:rPr>
                          <m:t>𝟐</m:t>
                        </m:r>
                      </m:sub>
                    </m:sSub>
                  </m:oMath>
                </a14:m>
                <a:r>
                  <a:rPr lang="zh-CN" altLang="en-US" sz="1800" b="1" dirty="0">
                    <a:solidFill>
                      <a:schemeClr val="accent1">
                        <a:lumMod val="50000"/>
                      </a:schemeClr>
                    </a:solidFill>
                  </a:rPr>
                  <a:t>、</a:t>
                </a:r>
                <a:r>
                  <a:rPr lang="en-US" altLang="zh-CN" sz="1800" b="1" dirty="0">
                    <a:solidFill>
                      <a:schemeClr val="accent1">
                        <a:lumMod val="50000"/>
                      </a:schemeClr>
                    </a:solidFill>
                  </a:rPr>
                  <a:t>...</a:t>
                </a:r>
                <a:r>
                  <a:rPr lang="zh-CN" altLang="en-US" sz="1800" b="1" dirty="0">
                    <a:solidFill>
                      <a:schemeClr val="accent1">
                        <a:lumMod val="50000"/>
                      </a:schemeClr>
                    </a:solidFill>
                  </a:rPr>
                  <a:t>的大小对</a:t>
                </a:r>
                <a:r>
                  <a:rPr lang="en-US" altLang="zh-CN" sz="1800" b="1" dirty="0">
                    <a:solidFill>
                      <a:schemeClr val="accent1">
                        <a:lumMod val="50000"/>
                      </a:schemeClr>
                    </a:solidFill>
                  </a:rPr>
                  <a:t>C </a:t>
                </a:r>
                <a:r>
                  <a:rPr lang="zh-CN" altLang="en-US" sz="1800" b="1" dirty="0">
                    <a:solidFill>
                      <a:schemeClr val="accent1">
                        <a:lumMod val="50000"/>
                      </a:schemeClr>
                    </a:solidFill>
                  </a:rPr>
                  <a:t>内的电场强度和电位有无影响？ </a:t>
                </a:r>
                <a:r>
                  <a:rPr lang="en-US" altLang="zh-CN" sz="1800" b="1" dirty="0">
                    <a:solidFill>
                      <a:schemeClr val="accent1">
                        <a:lumMod val="50000"/>
                      </a:schemeClr>
                    </a:solidFill>
                  </a:rPr>
                  <a:t>(4)</a:t>
                </a:r>
                <a:r>
                  <a:rPr lang="zh-CN" altLang="en-US" sz="1800" b="1" dirty="0">
                    <a:solidFill>
                      <a:schemeClr val="accent1">
                        <a:lumMod val="50000"/>
                      </a:schemeClr>
                    </a:solidFill>
                  </a:rPr>
                  <a:t>当</a:t>
                </a:r>
                <a14:m>
                  <m:oMath xmlns:m="http://schemas.openxmlformats.org/officeDocument/2006/math">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𝑸</m:t>
                        </m:r>
                      </m:e>
                      <m:sub>
                        <m:r>
                          <a:rPr lang="en-US" altLang="zh-CN" sz="1800" b="1" i="1" dirty="0">
                            <a:solidFill>
                              <a:schemeClr val="accent1">
                                <a:lumMod val="50000"/>
                              </a:schemeClr>
                            </a:solidFill>
                            <a:latin typeface="Cambria Math" panose="02040503050406030204" pitchFamily="18" charset="0"/>
                          </a:rPr>
                          <m:t>𝟏</m:t>
                        </m:r>
                      </m:sub>
                    </m:sSub>
                  </m:oMath>
                </a14:m>
                <a:r>
                  <a:rPr lang="zh-CN" altLang="en-US" sz="1800" b="1" dirty="0">
                    <a:solidFill>
                      <a:schemeClr val="accent1">
                        <a:lumMod val="50000"/>
                      </a:schemeClr>
                    </a:solidFill>
                  </a:rPr>
                  <a:t>、</a:t>
                </a:r>
                <a14:m>
                  <m:oMath xmlns:m="http://schemas.openxmlformats.org/officeDocument/2006/math">
                    <m:sSub>
                      <m:sSubPr>
                        <m:ctrlPr>
                          <a:rPr lang="en-US" altLang="zh-CN" sz="1800" b="1" i="1" dirty="0">
                            <a:solidFill>
                              <a:schemeClr val="accent1">
                                <a:lumMod val="50000"/>
                              </a:schemeClr>
                            </a:solidFill>
                            <a:latin typeface="Cambria Math" panose="02040503050406030204" pitchFamily="18" charset="0"/>
                          </a:rPr>
                        </m:ctrlPr>
                      </m:sSubPr>
                      <m:e>
                        <m:r>
                          <a:rPr lang="en-US" altLang="zh-CN" sz="1800" b="1" i="1" dirty="0">
                            <a:solidFill>
                              <a:schemeClr val="accent1">
                                <a:lumMod val="50000"/>
                              </a:schemeClr>
                            </a:solidFill>
                            <a:latin typeface="Cambria Math" panose="02040503050406030204" pitchFamily="18" charset="0"/>
                          </a:rPr>
                          <m:t>𝑸</m:t>
                        </m:r>
                      </m:e>
                      <m:sub>
                        <m:r>
                          <a:rPr lang="en-US" altLang="zh-CN" sz="1800" b="1" i="1" dirty="0">
                            <a:solidFill>
                              <a:schemeClr val="accent1">
                                <a:lumMod val="50000"/>
                              </a:schemeClr>
                            </a:solidFill>
                            <a:latin typeface="Cambria Math" panose="02040503050406030204" pitchFamily="18" charset="0"/>
                          </a:rPr>
                          <m:t>𝟐</m:t>
                        </m:r>
                      </m:sub>
                    </m:sSub>
                  </m:oMath>
                </a14:m>
                <a:r>
                  <a:rPr lang="zh-CN" altLang="en-US" sz="1800" b="1" dirty="0">
                    <a:solidFill>
                      <a:schemeClr val="accent1">
                        <a:lumMod val="50000"/>
                      </a:schemeClr>
                    </a:solidFill>
                  </a:rPr>
                  <a:t>、</a:t>
                </a:r>
                <a:r>
                  <a:rPr lang="en-US" altLang="zh-CN" sz="1800" b="1" dirty="0">
                    <a:solidFill>
                      <a:schemeClr val="accent1">
                        <a:lumMod val="50000"/>
                      </a:schemeClr>
                    </a:solidFill>
                  </a:rPr>
                  <a:t>...</a:t>
                </a:r>
                <a:r>
                  <a:rPr lang="zh-CN" altLang="en-US" sz="1800" b="1" dirty="0">
                    <a:solidFill>
                      <a:schemeClr val="accent1">
                        <a:lumMod val="50000"/>
                      </a:schemeClr>
                    </a:solidFill>
                  </a:rPr>
                  <a:t>的大小不变时，它们的分布形状对</a:t>
                </a:r>
                <a:r>
                  <a:rPr lang="en-US" altLang="zh-CN" sz="1800" b="1" dirty="0">
                    <a:solidFill>
                      <a:schemeClr val="accent1">
                        <a:lumMod val="50000"/>
                      </a:schemeClr>
                    </a:solidFill>
                  </a:rPr>
                  <a:t>C</a:t>
                </a:r>
                <a:r>
                  <a:rPr lang="zh-CN" altLang="en-US" sz="1800" b="1" dirty="0">
                    <a:solidFill>
                      <a:schemeClr val="accent1">
                        <a:lumMod val="50000"/>
                      </a:schemeClr>
                    </a:solidFill>
                  </a:rPr>
                  <a:t>内的电场强度和电位影响</a:t>
                </a:r>
              </a:p>
            </p:txBody>
          </p:sp>
        </mc:Choice>
        <mc:Fallback xmlns="">
          <p:sp>
            <p:nvSpPr>
              <p:cNvPr id="3" name="内容占位符 2">
                <a:extLst>
                  <a:ext uri="{FF2B5EF4-FFF2-40B4-BE49-F238E27FC236}">
                    <a16:creationId xmlns:a16="http://schemas.microsoft.com/office/drawing/2014/main" id="{AB4FD037-61C2-41CB-BDA6-C33EBB4F138C}"/>
                  </a:ext>
                </a:extLst>
              </p:cNvPr>
              <p:cNvSpPr>
                <a:spLocks noGrp="1" noRot="1" noChangeAspect="1" noMove="1" noResize="1" noEditPoints="1" noAdjustHandles="1" noChangeArrowheads="1" noChangeShapeType="1" noTextEdit="1"/>
              </p:cNvSpPr>
              <p:nvPr>
                <p:ph idx="1"/>
              </p:nvPr>
            </p:nvSpPr>
            <p:spPr>
              <a:xfrm>
                <a:off x="822386" y="1828800"/>
                <a:ext cx="9746088" cy="4780230"/>
              </a:xfrm>
              <a:blipFill>
                <a:blip r:embed="rId2"/>
                <a:stretch>
                  <a:fillRect l="-375" t="-893" r="-1876"/>
                </a:stretch>
              </a:blipFill>
            </p:spPr>
            <p:txBody>
              <a:bodyPr/>
              <a:lstStyle/>
              <a:p>
                <a:r>
                  <a:rPr lang="zh-CN" altLang="en-US">
                    <a:noFill/>
                  </a:rPr>
                  <a:t> </a:t>
                </a:r>
              </a:p>
            </p:txBody>
          </p:sp>
        </mc:Fallback>
      </mc:AlternateContent>
      <p:sp>
        <p:nvSpPr>
          <p:cNvPr id="4" name="文本占位符 3">
            <a:extLst>
              <a:ext uri="{FF2B5EF4-FFF2-40B4-BE49-F238E27FC236}">
                <a16:creationId xmlns:a16="http://schemas.microsoft.com/office/drawing/2014/main" id="{830C3603-0129-447A-BEA4-5845A605A482}"/>
              </a:ext>
            </a:extLst>
          </p:cNvPr>
          <p:cNvSpPr>
            <a:spLocks noGrp="1"/>
          </p:cNvSpPr>
          <p:nvPr>
            <p:ph type="body" sz="quarter" idx="13"/>
          </p:nvPr>
        </p:nvSpPr>
        <p:spPr/>
        <p:txBody>
          <a:bodyPr/>
          <a:lstStyle/>
          <a:p>
            <a:r>
              <a:rPr lang="zh-CN" altLang="en-US" b="1" dirty="0"/>
              <a:t>静电平衡</a:t>
            </a:r>
          </a:p>
        </p:txBody>
      </p:sp>
    </p:spTree>
    <p:extLst>
      <p:ext uri="{BB962C8B-B14F-4D97-AF65-F5344CB8AC3E}">
        <p14:creationId xmlns:p14="http://schemas.microsoft.com/office/powerpoint/2010/main" val="304012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9F025E-5452-4EE7-972D-DCEA45EF5F86}"/>
              </a:ext>
            </a:extLst>
          </p:cNvPr>
          <p:cNvSpPr>
            <a:spLocks noGrp="1"/>
          </p:cNvSpPr>
          <p:nvPr>
            <p:ph type="title"/>
          </p:nvPr>
        </p:nvSpPr>
        <p:spPr/>
        <p:txBody>
          <a:bodyPr/>
          <a:lstStyle/>
          <a:p>
            <a:r>
              <a:rPr lang="zh-CN" altLang="en-US" dirty="0"/>
              <a:t>导体</a:t>
            </a:r>
          </a:p>
        </p:txBody>
      </p:sp>
      <p:pic>
        <p:nvPicPr>
          <p:cNvPr id="6" name="内容占位符 5">
            <a:extLst>
              <a:ext uri="{FF2B5EF4-FFF2-40B4-BE49-F238E27FC236}">
                <a16:creationId xmlns:a16="http://schemas.microsoft.com/office/drawing/2014/main" id="{29F064EA-2D4F-4A89-8C53-B587BC77B06C}"/>
              </a:ext>
            </a:extLst>
          </p:cNvPr>
          <p:cNvPicPr>
            <a:picLocks noGrp="1" noChangeAspect="1"/>
          </p:cNvPicPr>
          <p:nvPr>
            <p:ph idx="1"/>
          </p:nvPr>
        </p:nvPicPr>
        <p:blipFill>
          <a:blip r:embed="rId2"/>
          <a:stretch>
            <a:fillRect/>
          </a:stretch>
        </p:blipFill>
        <p:spPr>
          <a:xfrm>
            <a:off x="513932" y="1989117"/>
            <a:ext cx="3228571" cy="2542857"/>
          </a:xfrm>
        </p:spPr>
      </p:pic>
      <p:sp>
        <p:nvSpPr>
          <p:cNvPr id="4" name="文本占位符 3">
            <a:extLst>
              <a:ext uri="{FF2B5EF4-FFF2-40B4-BE49-F238E27FC236}">
                <a16:creationId xmlns:a16="http://schemas.microsoft.com/office/drawing/2014/main" id="{F7457F70-4B60-4096-B544-4D08FD6C3E1F}"/>
              </a:ext>
            </a:extLst>
          </p:cNvPr>
          <p:cNvSpPr>
            <a:spLocks noGrp="1"/>
          </p:cNvSpPr>
          <p:nvPr>
            <p:ph type="body" sz="quarter" idx="13"/>
          </p:nvPr>
        </p:nvSpPr>
        <p:spPr/>
        <p:txBody>
          <a:bodyPr/>
          <a:lstStyle/>
          <a:p>
            <a:r>
              <a:rPr lang="zh-CN" altLang="en-US" dirty="0"/>
              <a:t>电容串并联与计算</a:t>
            </a:r>
          </a:p>
        </p:txBody>
      </p:sp>
      <p:pic>
        <p:nvPicPr>
          <p:cNvPr id="8" name="图片 7">
            <a:extLst>
              <a:ext uri="{FF2B5EF4-FFF2-40B4-BE49-F238E27FC236}">
                <a16:creationId xmlns:a16="http://schemas.microsoft.com/office/drawing/2014/main" id="{D6D30E88-64D1-4704-9191-273A6C060901}"/>
              </a:ext>
            </a:extLst>
          </p:cNvPr>
          <p:cNvPicPr>
            <a:picLocks noChangeAspect="1"/>
          </p:cNvPicPr>
          <p:nvPr/>
        </p:nvPicPr>
        <p:blipFill>
          <a:blip r:embed="rId3"/>
          <a:stretch>
            <a:fillRect/>
          </a:stretch>
        </p:blipFill>
        <p:spPr>
          <a:xfrm>
            <a:off x="3859243" y="1951021"/>
            <a:ext cx="3438095" cy="2619048"/>
          </a:xfrm>
          <a:prstGeom prst="rect">
            <a:avLst/>
          </a:prstGeom>
        </p:spPr>
      </p:pic>
      <p:pic>
        <p:nvPicPr>
          <p:cNvPr id="10" name="图片 9">
            <a:extLst>
              <a:ext uri="{FF2B5EF4-FFF2-40B4-BE49-F238E27FC236}">
                <a16:creationId xmlns:a16="http://schemas.microsoft.com/office/drawing/2014/main" id="{779AE527-EB82-468F-B69C-F7FE79E44209}"/>
              </a:ext>
            </a:extLst>
          </p:cNvPr>
          <p:cNvPicPr>
            <a:picLocks noChangeAspect="1"/>
          </p:cNvPicPr>
          <p:nvPr/>
        </p:nvPicPr>
        <p:blipFill>
          <a:blip r:embed="rId4"/>
          <a:stretch>
            <a:fillRect/>
          </a:stretch>
        </p:blipFill>
        <p:spPr>
          <a:xfrm>
            <a:off x="3742502" y="4745478"/>
            <a:ext cx="3729372" cy="1735300"/>
          </a:xfrm>
          <a:prstGeom prst="rect">
            <a:avLst/>
          </a:prstGeom>
        </p:spPr>
      </p:pic>
      <p:pic>
        <p:nvPicPr>
          <p:cNvPr id="12" name="图片 11">
            <a:extLst>
              <a:ext uri="{FF2B5EF4-FFF2-40B4-BE49-F238E27FC236}">
                <a16:creationId xmlns:a16="http://schemas.microsoft.com/office/drawing/2014/main" id="{F91BF335-9958-4AFD-9069-742A357C696F}"/>
              </a:ext>
            </a:extLst>
          </p:cNvPr>
          <p:cNvPicPr>
            <a:picLocks noChangeAspect="1"/>
          </p:cNvPicPr>
          <p:nvPr/>
        </p:nvPicPr>
        <p:blipFill>
          <a:blip r:embed="rId5"/>
          <a:stretch>
            <a:fillRect/>
          </a:stretch>
        </p:blipFill>
        <p:spPr>
          <a:xfrm>
            <a:off x="822325" y="4523619"/>
            <a:ext cx="2681366" cy="2179017"/>
          </a:xfrm>
          <a:prstGeom prst="rect">
            <a:avLst/>
          </a:prstGeom>
        </p:spPr>
      </p:pic>
      <p:pic>
        <p:nvPicPr>
          <p:cNvPr id="14" name="图片 13">
            <a:extLst>
              <a:ext uri="{FF2B5EF4-FFF2-40B4-BE49-F238E27FC236}">
                <a16:creationId xmlns:a16="http://schemas.microsoft.com/office/drawing/2014/main" id="{F2912F98-C0FE-4257-B985-79FA9610710A}"/>
              </a:ext>
            </a:extLst>
          </p:cNvPr>
          <p:cNvPicPr>
            <a:picLocks noChangeAspect="1"/>
          </p:cNvPicPr>
          <p:nvPr/>
        </p:nvPicPr>
        <p:blipFill>
          <a:blip r:embed="rId6"/>
          <a:stretch>
            <a:fillRect/>
          </a:stretch>
        </p:blipFill>
        <p:spPr>
          <a:xfrm>
            <a:off x="7187741" y="2616451"/>
            <a:ext cx="3679096" cy="1059256"/>
          </a:xfrm>
          <a:prstGeom prst="rect">
            <a:avLst/>
          </a:prstGeom>
        </p:spPr>
      </p:pic>
    </p:spTree>
    <p:extLst>
      <p:ext uri="{BB962C8B-B14F-4D97-AF65-F5344CB8AC3E}">
        <p14:creationId xmlns:p14="http://schemas.microsoft.com/office/powerpoint/2010/main" val="63857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AA4B3-2963-4C66-81A7-89C3D5A7D409}"/>
              </a:ext>
            </a:extLst>
          </p:cNvPr>
          <p:cNvSpPr>
            <a:spLocks noGrp="1"/>
          </p:cNvSpPr>
          <p:nvPr>
            <p:ph type="title"/>
          </p:nvPr>
        </p:nvSpPr>
        <p:spPr/>
        <p:txBody>
          <a:bodyPr/>
          <a:lstStyle/>
          <a:p>
            <a:r>
              <a:rPr lang="zh-CN" altLang="en-US" dirty="0"/>
              <a:t>电介质中的高斯与环路定理</a:t>
            </a:r>
          </a:p>
        </p:txBody>
      </p:sp>
      <p:pic>
        <p:nvPicPr>
          <p:cNvPr id="6" name="内容占位符 5">
            <a:extLst>
              <a:ext uri="{FF2B5EF4-FFF2-40B4-BE49-F238E27FC236}">
                <a16:creationId xmlns:a16="http://schemas.microsoft.com/office/drawing/2014/main" id="{C0FB71D9-AE7E-4838-BA9D-9DF318CB609B}"/>
              </a:ext>
            </a:extLst>
          </p:cNvPr>
          <p:cNvPicPr>
            <a:picLocks noGrp="1" noChangeAspect="1"/>
          </p:cNvPicPr>
          <p:nvPr>
            <p:ph idx="1"/>
          </p:nvPr>
        </p:nvPicPr>
        <p:blipFill>
          <a:blip r:embed="rId2"/>
          <a:stretch>
            <a:fillRect/>
          </a:stretch>
        </p:blipFill>
        <p:spPr>
          <a:xfrm>
            <a:off x="353462" y="2089872"/>
            <a:ext cx="5040000" cy="3749591"/>
          </a:xfrm>
        </p:spPr>
      </p:pic>
      <p:sp>
        <p:nvSpPr>
          <p:cNvPr id="4" name="文本占位符 3">
            <a:extLst>
              <a:ext uri="{FF2B5EF4-FFF2-40B4-BE49-F238E27FC236}">
                <a16:creationId xmlns:a16="http://schemas.microsoft.com/office/drawing/2014/main" id="{D3FBA057-D7C4-40A1-9CDD-C1D6C1A20FCB}"/>
              </a:ext>
            </a:extLst>
          </p:cNvPr>
          <p:cNvSpPr>
            <a:spLocks noGrp="1"/>
          </p:cNvSpPr>
          <p:nvPr>
            <p:ph type="body" sz="quarter" idx="13"/>
          </p:nvPr>
        </p:nvSpPr>
        <p:spPr/>
        <p:txBody>
          <a:bodyPr/>
          <a:lstStyle/>
          <a:p>
            <a:r>
              <a:rPr lang="zh-CN" altLang="en-US" dirty="0"/>
              <a:t>两种情况</a:t>
            </a:r>
          </a:p>
        </p:txBody>
      </p:sp>
      <p:pic>
        <p:nvPicPr>
          <p:cNvPr id="8" name="图片 7">
            <a:extLst>
              <a:ext uri="{FF2B5EF4-FFF2-40B4-BE49-F238E27FC236}">
                <a16:creationId xmlns:a16="http://schemas.microsoft.com/office/drawing/2014/main" id="{970C20B9-4182-4992-926E-E125587A599F}"/>
              </a:ext>
            </a:extLst>
          </p:cNvPr>
          <p:cNvPicPr>
            <a:picLocks noChangeAspect="1"/>
          </p:cNvPicPr>
          <p:nvPr/>
        </p:nvPicPr>
        <p:blipFill>
          <a:blip r:embed="rId3"/>
          <a:stretch>
            <a:fillRect/>
          </a:stretch>
        </p:blipFill>
        <p:spPr>
          <a:xfrm>
            <a:off x="5477346" y="2020242"/>
            <a:ext cx="5155235" cy="3888852"/>
          </a:xfrm>
          <a:prstGeom prst="rect">
            <a:avLst/>
          </a:prstGeom>
        </p:spPr>
      </p:pic>
    </p:spTree>
    <p:extLst>
      <p:ext uri="{BB962C8B-B14F-4D97-AF65-F5344CB8AC3E}">
        <p14:creationId xmlns:p14="http://schemas.microsoft.com/office/powerpoint/2010/main" val="295456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谢谢</a:t>
            </a:r>
            <a:r>
              <a:rPr lang="en-US" altLang="zh-CN"/>
              <a:t>	</a:t>
            </a:r>
            <a:r>
              <a:rPr lang="zh-CN" altLang="en-US"/>
              <a:t>！</a:t>
            </a:r>
            <a:endParaRPr lang="zh-CN" altLang="en-US" dirty="0"/>
          </a:p>
        </p:txBody>
      </p:sp>
      <p:sp>
        <p:nvSpPr>
          <p:cNvPr id="3" name="副标题 2"/>
          <p:cNvSpPr>
            <a:spLocks noGrp="1"/>
          </p:cNvSpPr>
          <p:nvPr>
            <p:ph type="subTitle" idx="1"/>
          </p:nvPr>
        </p:nvSpPr>
        <p:spPr/>
        <p:txBody>
          <a:bodyPr/>
          <a:lstStyle/>
          <a:p>
            <a:r>
              <a:rPr lang="zh-CN" altLang="en-US"/>
              <a:t>请提宝贵意见</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数学补充</a:t>
            </a:r>
          </a:p>
        </p:txBody>
      </p:sp>
      <p:sp>
        <p:nvSpPr>
          <p:cNvPr id="3" name="文本占位符 2"/>
          <p:cNvSpPr>
            <a:spLocks noGrp="1"/>
          </p:cNvSpPr>
          <p:nvPr>
            <p:ph type="body" idx="1"/>
          </p:nvPr>
        </p:nvSpPr>
        <p:spPr/>
        <p:txBody>
          <a:bodyPr/>
          <a:lstStyle/>
          <a:p>
            <a:r>
              <a:rPr lang="en-US" altLang="zh-CN" dirty="0"/>
              <a:t>1.</a:t>
            </a:r>
            <a:r>
              <a:rPr lang="zh-CN" altLang="en-US" dirty="0"/>
              <a:t> 梯度与散度</a:t>
            </a:r>
            <a:endParaRPr lang="en-US" altLang="zh-CN" dirty="0"/>
          </a:p>
          <a:p>
            <a:r>
              <a:rPr lang="en-US" altLang="zh-CN" dirty="0"/>
              <a:t>2.</a:t>
            </a:r>
            <a:r>
              <a:rPr lang="zh-CN" altLang="en-US" dirty="0"/>
              <a:t>泰勒展开</a:t>
            </a:r>
            <a:endParaRPr lang="en-US" altLang="zh-CN" dirty="0"/>
          </a:p>
          <a:p>
            <a:endParaRPr lang="zh-CN" altLang="en-US" dirty="0"/>
          </a:p>
        </p:txBody>
      </p:sp>
      <p:sp>
        <p:nvSpPr>
          <p:cNvPr id="5" name="灯片编号占位符 4"/>
          <p:cNvSpPr>
            <a:spLocks noGrp="1"/>
          </p:cNvSpPr>
          <p:nvPr>
            <p:ph type="sldNum" sz="quarter" idx="12"/>
          </p:nvPr>
        </p:nvSpPr>
        <p:spPr/>
        <p:txBody>
          <a:bodyPr/>
          <a:lstStyle/>
          <a:p>
            <a:fld id="{4FAB73BC-B049-4115-A692-8D63A059BFB8}"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9B0C8073-B531-48DD-A7B6-41F7F0864AB3}"/>
              </a:ext>
            </a:extLst>
          </p:cNvPr>
          <p:cNvPicPr>
            <a:picLocks noChangeAspect="1"/>
          </p:cNvPicPr>
          <p:nvPr/>
        </p:nvPicPr>
        <p:blipFill rotWithShape="1">
          <a:blip r:embed="rId3"/>
          <a:srcRect r="4834"/>
          <a:stretch/>
        </p:blipFill>
        <p:spPr>
          <a:xfrm>
            <a:off x="4920287" y="2633330"/>
            <a:ext cx="6291681" cy="1228896"/>
          </a:xfrm>
          <a:prstGeom prst="rect">
            <a:avLst/>
          </a:prstGeom>
        </p:spPr>
      </p:pic>
      <p:sp>
        <p:nvSpPr>
          <p:cNvPr id="2" name="标题 1">
            <a:extLst>
              <a:ext uri="{FF2B5EF4-FFF2-40B4-BE49-F238E27FC236}">
                <a16:creationId xmlns:a16="http://schemas.microsoft.com/office/drawing/2014/main" id="{55E0FDDF-66DD-44C0-8A6E-58238D5D40E9}"/>
              </a:ext>
            </a:extLst>
          </p:cNvPr>
          <p:cNvSpPr>
            <a:spLocks noGrp="1"/>
          </p:cNvSpPr>
          <p:nvPr>
            <p:ph type="title"/>
          </p:nvPr>
        </p:nvSpPr>
        <p:spPr/>
        <p:txBody>
          <a:bodyPr/>
          <a:lstStyle/>
          <a:p>
            <a:r>
              <a:rPr lang="zh-CN" altLang="en-US" dirty="0"/>
              <a:t>梯度与散度</a:t>
            </a:r>
          </a:p>
        </p:txBody>
      </p:sp>
      <p:pic>
        <p:nvPicPr>
          <p:cNvPr id="6" name="内容占位符 5">
            <a:extLst>
              <a:ext uri="{FF2B5EF4-FFF2-40B4-BE49-F238E27FC236}">
                <a16:creationId xmlns:a16="http://schemas.microsoft.com/office/drawing/2014/main" id="{9740E98D-A316-4BFB-89C4-1BC8599B0CC1}"/>
              </a:ext>
            </a:extLst>
          </p:cNvPr>
          <p:cNvPicPr>
            <a:picLocks noGrp="1" noChangeAspect="1"/>
          </p:cNvPicPr>
          <p:nvPr>
            <p:ph idx="1"/>
          </p:nvPr>
        </p:nvPicPr>
        <p:blipFill>
          <a:blip r:embed="rId4"/>
          <a:stretch>
            <a:fillRect/>
          </a:stretch>
        </p:blipFill>
        <p:spPr>
          <a:xfrm>
            <a:off x="434373" y="1740098"/>
            <a:ext cx="4496427" cy="1143160"/>
          </a:xfrm>
        </p:spPr>
      </p:pic>
      <p:sp>
        <p:nvSpPr>
          <p:cNvPr id="4" name="文本占位符 3">
            <a:extLst>
              <a:ext uri="{FF2B5EF4-FFF2-40B4-BE49-F238E27FC236}">
                <a16:creationId xmlns:a16="http://schemas.microsoft.com/office/drawing/2014/main" id="{C1D32755-4AA3-468E-9996-5217347F0ACD}"/>
              </a:ext>
            </a:extLst>
          </p:cNvPr>
          <p:cNvSpPr>
            <a:spLocks noGrp="1"/>
          </p:cNvSpPr>
          <p:nvPr>
            <p:ph type="body" sz="quarter" idx="13"/>
          </p:nvPr>
        </p:nvSpPr>
        <p:spPr/>
        <p:txBody>
          <a:bodyPr/>
          <a:lstStyle/>
          <a:p>
            <a:r>
              <a:rPr lang="zh-CN" altLang="en-US" b="1" dirty="0"/>
              <a:t>电势求电场、求电荷密度</a:t>
            </a:r>
          </a:p>
        </p:txBody>
      </p:sp>
      <p:pic>
        <p:nvPicPr>
          <p:cNvPr id="8" name="图片 7">
            <a:extLst>
              <a:ext uri="{FF2B5EF4-FFF2-40B4-BE49-F238E27FC236}">
                <a16:creationId xmlns:a16="http://schemas.microsoft.com/office/drawing/2014/main" id="{0E35FCD7-FE49-4C6E-BB0F-0DC187F6EA35}"/>
              </a:ext>
            </a:extLst>
          </p:cNvPr>
          <p:cNvPicPr>
            <a:picLocks noChangeAspect="1"/>
          </p:cNvPicPr>
          <p:nvPr/>
        </p:nvPicPr>
        <p:blipFill>
          <a:blip r:embed="rId5"/>
          <a:stretch>
            <a:fillRect/>
          </a:stretch>
        </p:blipFill>
        <p:spPr>
          <a:xfrm>
            <a:off x="405794" y="2770254"/>
            <a:ext cx="4525006" cy="1152686"/>
          </a:xfrm>
          <a:prstGeom prst="rect">
            <a:avLst/>
          </a:prstGeom>
        </p:spPr>
      </p:pic>
      <p:pic>
        <p:nvPicPr>
          <p:cNvPr id="12" name="图片 11">
            <a:extLst>
              <a:ext uri="{FF2B5EF4-FFF2-40B4-BE49-F238E27FC236}">
                <a16:creationId xmlns:a16="http://schemas.microsoft.com/office/drawing/2014/main" id="{09DBF1C1-85F3-4BC4-8632-56AC76B25CED}"/>
              </a:ext>
            </a:extLst>
          </p:cNvPr>
          <p:cNvPicPr>
            <a:picLocks noChangeAspect="1"/>
          </p:cNvPicPr>
          <p:nvPr/>
        </p:nvPicPr>
        <p:blipFill>
          <a:blip r:embed="rId6"/>
          <a:stretch>
            <a:fillRect/>
          </a:stretch>
        </p:blipFill>
        <p:spPr>
          <a:xfrm>
            <a:off x="5475652" y="1558742"/>
            <a:ext cx="5180952" cy="1200000"/>
          </a:xfrm>
          <a:prstGeom prst="rect">
            <a:avLst/>
          </a:prstGeom>
        </p:spPr>
      </p:pic>
      <p:pic>
        <p:nvPicPr>
          <p:cNvPr id="22" name="图片 21">
            <a:extLst>
              <a:ext uri="{FF2B5EF4-FFF2-40B4-BE49-F238E27FC236}">
                <a16:creationId xmlns:a16="http://schemas.microsoft.com/office/drawing/2014/main" id="{87253818-54AB-47F2-A319-97401A22060E}"/>
              </a:ext>
            </a:extLst>
          </p:cNvPr>
          <p:cNvPicPr>
            <a:picLocks noChangeAspect="1"/>
          </p:cNvPicPr>
          <p:nvPr/>
        </p:nvPicPr>
        <p:blipFill>
          <a:blip r:embed="rId7"/>
          <a:stretch>
            <a:fillRect/>
          </a:stretch>
        </p:blipFill>
        <p:spPr>
          <a:xfrm>
            <a:off x="822325" y="5396698"/>
            <a:ext cx="7261037" cy="1368141"/>
          </a:xfrm>
          <a:prstGeom prst="rect">
            <a:avLst/>
          </a:prstGeom>
        </p:spPr>
      </p:pic>
      <p:pic>
        <p:nvPicPr>
          <p:cNvPr id="24" name="图片 23">
            <a:extLst>
              <a:ext uri="{FF2B5EF4-FFF2-40B4-BE49-F238E27FC236}">
                <a16:creationId xmlns:a16="http://schemas.microsoft.com/office/drawing/2014/main" id="{64A29469-F3E4-4A76-8CE3-AF598D285042}"/>
              </a:ext>
            </a:extLst>
          </p:cNvPr>
          <p:cNvPicPr>
            <a:picLocks noChangeAspect="1"/>
          </p:cNvPicPr>
          <p:nvPr/>
        </p:nvPicPr>
        <p:blipFill>
          <a:blip r:embed="rId8"/>
          <a:stretch>
            <a:fillRect/>
          </a:stretch>
        </p:blipFill>
        <p:spPr>
          <a:xfrm>
            <a:off x="822325" y="3768521"/>
            <a:ext cx="6673944" cy="1661169"/>
          </a:xfrm>
          <a:prstGeom prst="rect">
            <a:avLst/>
          </a:prstGeom>
        </p:spPr>
      </p:pic>
    </p:spTree>
    <p:extLst>
      <p:ext uri="{BB962C8B-B14F-4D97-AF65-F5344CB8AC3E}">
        <p14:creationId xmlns:p14="http://schemas.microsoft.com/office/powerpoint/2010/main" val="366505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7987DB0B-F6C4-4C49-93CF-6BFA202E2197}"/>
              </a:ext>
            </a:extLst>
          </p:cNvPr>
          <p:cNvPicPr>
            <a:picLocks noChangeAspect="1"/>
          </p:cNvPicPr>
          <p:nvPr/>
        </p:nvPicPr>
        <p:blipFill rotWithShape="1">
          <a:blip r:embed="rId3"/>
          <a:srcRect r="4834"/>
          <a:stretch/>
        </p:blipFill>
        <p:spPr>
          <a:xfrm>
            <a:off x="5529484" y="5137175"/>
            <a:ext cx="5316728" cy="1038467"/>
          </a:xfrm>
          <a:prstGeom prst="rect">
            <a:avLst/>
          </a:prstGeom>
        </p:spPr>
      </p:pic>
      <p:sp>
        <p:nvSpPr>
          <p:cNvPr id="2" name="标题 1">
            <a:extLst>
              <a:ext uri="{FF2B5EF4-FFF2-40B4-BE49-F238E27FC236}">
                <a16:creationId xmlns:a16="http://schemas.microsoft.com/office/drawing/2014/main" id="{6AB696D3-FEFB-4F3C-8ACC-6182A6CB9EB7}"/>
              </a:ext>
            </a:extLst>
          </p:cNvPr>
          <p:cNvSpPr>
            <a:spLocks noGrp="1"/>
          </p:cNvSpPr>
          <p:nvPr>
            <p:ph type="title"/>
          </p:nvPr>
        </p:nvSpPr>
        <p:spPr/>
        <p:txBody>
          <a:bodyPr/>
          <a:lstStyle/>
          <a:p>
            <a:r>
              <a:rPr lang="zh-CN" altLang="en-US" dirty="0"/>
              <a:t>梯度与散度</a:t>
            </a:r>
          </a:p>
        </p:txBody>
      </p:sp>
      <p:sp>
        <p:nvSpPr>
          <p:cNvPr id="4" name="文本占位符 3">
            <a:extLst>
              <a:ext uri="{FF2B5EF4-FFF2-40B4-BE49-F238E27FC236}">
                <a16:creationId xmlns:a16="http://schemas.microsoft.com/office/drawing/2014/main" id="{52482E37-C87E-4D8C-B177-F91D8EEDA72A}"/>
              </a:ext>
            </a:extLst>
          </p:cNvPr>
          <p:cNvSpPr>
            <a:spLocks noGrp="1"/>
          </p:cNvSpPr>
          <p:nvPr>
            <p:ph type="body" sz="quarter" idx="13"/>
          </p:nvPr>
        </p:nvSpPr>
        <p:spPr/>
        <p:txBody>
          <a:bodyPr/>
          <a:lstStyle/>
          <a:p>
            <a:r>
              <a:rPr lang="zh-CN" altLang="en-US" b="1" dirty="0"/>
              <a:t>拉梅系数</a:t>
            </a:r>
          </a:p>
        </p:txBody>
      </p:sp>
      <p:pic>
        <p:nvPicPr>
          <p:cNvPr id="7" name="图片 6">
            <a:extLst>
              <a:ext uri="{FF2B5EF4-FFF2-40B4-BE49-F238E27FC236}">
                <a16:creationId xmlns:a16="http://schemas.microsoft.com/office/drawing/2014/main" id="{7DCFEA3C-5D5A-4343-B243-1CD874EA739D}"/>
              </a:ext>
            </a:extLst>
          </p:cNvPr>
          <p:cNvPicPr>
            <a:picLocks noChangeAspect="1"/>
          </p:cNvPicPr>
          <p:nvPr/>
        </p:nvPicPr>
        <p:blipFill>
          <a:blip r:embed="rId4"/>
          <a:stretch>
            <a:fillRect/>
          </a:stretch>
        </p:blipFill>
        <p:spPr>
          <a:xfrm>
            <a:off x="822325" y="2824649"/>
            <a:ext cx="3983525" cy="1723641"/>
          </a:xfrm>
          <a:prstGeom prst="rect">
            <a:avLst/>
          </a:prstGeom>
        </p:spPr>
      </p:pic>
      <p:pic>
        <p:nvPicPr>
          <p:cNvPr id="9" name="图片 8">
            <a:extLst>
              <a:ext uri="{FF2B5EF4-FFF2-40B4-BE49-F238E27FC236}">
                <a16:creationId xmlns:a16="http://schemas.microsoft.com/office/drawing/2014/main" id="{B7623A79-FC05-4C93-8272-01DC7133846C}"/>
              </a:ext>
            </a:extLst>
          </p:cNvPr>
          <p:cNvPicPr>
            <a:picLocks noChangeAspect="1"/>
          </p:cNvPicPr>
          <p:nvPr/>
        </p:nvPicPr>
        <p:blipFill>
          <a:blip r:embed="rId5"/>
          <a:stretch>
            <a:fillRect/>
          </a:stretch>
        </p:blipFill>
        <p:spPr>
          <a:xfrm>
            <a:off x="744959" y="1836517"/>
            <a:ext cx="3839111" cy="933580"/>
          </a:xfrm>
          <a:prstGeom prst="rect">
            <a:avLst/>
          </a:prstGeom>
        </p:spPr>
      </p:pic>
      <p:pic>
        <p:nvPicPr>
          <p:cNvPr id="15" name="图片 14">
            <a:extLst>
              <a:ext uri="{FF2B5EF4-FFF2-40B4-BE49-F238E27FC236}">
                <a16:creationId xmlns:a16="http://schemas.microsoft.com/office/drawing/2014/main" id="{AF7254C2-B9EF-47BE-B790-40FC5E6413E2}"/>
              </a:ext>
            </a:extLst>
          </p:cNvPr>
          <p:cNvPicPr>
            <a:picLocks noChangeAspect="1"/>
          </p:cNvPicPr>
          <p:nvPr/>
        </p:nvPicPr>
        <p:blipFill>
          <a:blip r:embed="rId6"/>
          <a:stretch>
            <a:fillRect/>
          </a:stretch>
        </p:blipFill>
        <p:spPr>
          <a:xfrm>
            <a:off x="321050" y="4563240"/>
            <a:ext cx="1915116" cy="1267878"/>
          </a:xfrm>
          <a:prstGeom prst="rect">
            <a:avLst/>
          </a:prstGeom>
        </p:spPr>
      </p:pic>
      <p:pic>
        <p:nvPicPr>
          <p:cNvPr id="17" name="图片 16">
            <a:extLst>
              <a:ext uri="{FF2B5EF4-FFF2-40B4-BE49-F238E27FC236}">
                <a16:creationId xmlns:a16="http://schemas.microsoft.com/office/drawing/2014/main" id="{FDEF05B4-8244-4CC4-B0D3-64B20059A050}"/>
              </a:ext>
            </a:extLst>
          </p:cNvPr>
          <p:cNvPicPr>
            <a:picLocks noChangeAspect="1"/>
          </p:cNvPicPr>
          <p:nvPr/>
        </p:nvPicPr>
        <p:blipFill>
          <a:blip r:embed="rId7"/>
          <a:stretch>
            <a:fillRect/>
          </a:stretch>
        </p:blipFill>
        <p:spPr>
          <a:xfrm>
            <a:off x="2120026" y="4721397"/>
            <a:ext cx="3714286" cy="761905"/>
          </a:xfrm>
          <a:prstGeom prst="rect">
            <a:avLst/>
          </a:prstGeom>
        </p:spPr>
      </p:pic>
      <p:pic>
        <p:nvPicPr>
          <p:cNvPr id="19" name="图片 18">
            <a:extLst>
              <a:ext uri="{FF2B5EF4-FFF2-40B4-BE49-F238E27FC236}">
                <a16:creationId xmlns:a16="http://schemas.microsoft.com/office/drawing/2014/main" id="{9138AA27-E5F9-46C4-BC85-7B6B6CB7B8DA}"/>
              </a:ext>
            </a:extLst>
          </p:cNvPr>
          <p:cNvPicPr>
            <a:picLocks noChangeAspect="1"/>
          </p:cNvPicPr>
          <p:nvPr/>
        </p:nvPicPr>
        <p:blipFill>
          <a:blip r:embed="rId8"/>
          <a:stretch>
            <a:fillRect/>
          </a:stretch>
        </p:blipFill>
        <p:spPr>
          <a:xfrm>
            <a:off x="321050" y="5745964"/>
            <a:ext cx="2097196" cy="1112036"/>
          </a:xfrm>
          <a:prstGeom prst="rect">
            <a:avLst/>
          </a:prstGeom>
        </p:spPr>
      </p:pic>
      <p:pic>
        <p:nvPicPr>
          <p:cNvPr id="21" name="图片 20">
            <a:extLst>
              <a:ext uri="{FF2B5EF4-FFF2-40B4-BE49-F238E27FC236}">
                <a16:creationId xmlns:a16="http://schemas.microsoft.com/office/drawing/2014/main" id="{38365075-B89D-4BB7-9DE0-5D295D0A8325}"/>
              </a:ext>
            </a:extLst>
          </p:cNvPr>
          <p:cNvPicPr>
            <a:picLocks noChangeAspect="1"/>
          </p:cNvPicPr>
          <p:nvPr/>
        </p:nvPicPr>
        <p:blipFill>
          <a:blip r:embed="rId9"/>
          <a:stretch>
            <a:fillRect/>
          </a:stretch>
        </p:blipFill>
        <p:spPr>
          <a:xfrm>
            <a:off x="2181714" y="5909864"/>
            <a:ext cx="3914286" cy="676190"/>
          </a:xfrm>
          <a:prstGeom prst="rect">
            <a:avLst/>
          </a:prstGeom>
        </p:spPr>
      </p:pic>
      <p:pic>
        <p:nvPicPr>
          <p:cNvPr id="25" name="图片 24">
            <a:extLst>
              <a:ext uri="{FF2B5EF4-FFF2-40B4-BE49-F238E27FC236}">
                <a16:creationId xmlns:a16="http://schemas.microsoft.com/office/drawing/2014/main" id="{FD639041-4ABE-4111-B3ED-D2AD94615782}"/>
              </a:ext>
            </a:extLst>
          </p:cNvPr>
          <p:cNvPicPr>
            <a:picLocks noChangeAspect="1"/>
          </p:cNvPicPr>
          <p:nvPr/>
        </p:nvPicPr>
        <p:blipFill>
          <a:blip r:embed="rId10"/>
          <a:stretch>
            <a:fillRect/>
          </a:stretch>
        </p:blipFill>
        <p:spPr>
          <a:xfrm>
            <a:off x="4805850" y="2174053"/>
            <a:ext cx="6239378" cy="1254947"/>
          </a:xfrm>
          <a:prstGeom prst="rect">
            <a:avLst/>
          </a:prstGeom>
        </p:spPr>
      </p:pic>
      <p:pic>
        <p:nvPicPr>
          <p:cNvPr id="27" name="图片 26">
            <a:extLst>
              <a:ext uri="{FF2B5EF4-FFF2-40B4-BE49-F238E27FC236}">
                <a16:creationId xmlns:a16="http://schemas.microsoft.com/office/drawing/2014/main" id="{C9B2D7FF-BAEA-433E-8B5A-A1E2C6160184}"/>
              </a:ext>
            </a:extLst>
          </p:cNvPr>
          <p:cNvPicPr>
            <a:picLocks noChangeAspect="1"/>
          </p:cNvPicPr>
          <p:nvPr/>
        </p:nvPicPr>
        <p:blipFill>
          <a:blip r:embed="rId11"/>
          <a:stretch>
            <a:fillRect/>
          </a:stretch>
        </p:blipFill>
        <p:spPr>
          <a:xfrm>
            <a:off x="6662517" y="4145054"/>
            <a:ext cx="4525006" cy="1152686"/>
          </a:xfrm>
          <a:prstGeom prst="rect">
            <a:avLst/>
          </a:prstGeom>
        </p:spPr>
      </p:pic>
    </p:spTree>
    <p:extLst>
      <p:ext uri="{BB962C8B-B14F-4D97-AF65-F5344CB8AC3E}">
        <p14:creationId xmlns:p14="http://schemas.microsoft.com/office/powerpoint/2010/main" val="78645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1A746A-495C-461D-86F7-31924598EB2F}"/>
              </a:ext>
            </a:extLst>
          </p:cNvPr>
          <p:cNvSpPr>
            <a:spLocks noGrp="1"/>
          </p:cNvSpPr>
          <p:nvPr>
            <p:ph type="title"/>
          </p:nvPr>
        </p:nvSpPr>
        <p:spPr/>
        <p:txBody>
          <a:bodyPr/>
          <a:lstStyle/>
          <a:p>
            <a:r>
              <a:rPr lang="zh-CN" altLang="en-US" dirty="0"/>
              <a:t>泰勒展开</a:t>
            </a:r>
          </a:p>
        </p:txBody>
      </p:sp>
      <p:pic>
        <p:nvPicPr>
          <p:cNvPr id="5" name="内容占位符 4">
            <a:extLst>
              <a:ext uri="{FF2B5EF4-FFF2-40B4-BE49-F238E27FC236}">
                <a16:creationId xmlns:a16="http://schemas.microsoft.com/office/drawing/2014/main" id="{225D2F73-1799-4058-9197-0CD284B84EB3}"/>
              </a:ext>
            </a:extLst>
          </p:cNvPr>
          <p:cNvPicPr>
            <a:picLocks noGrp="1" noChangeAspect="1"/>
          </p:cNvPicPr>
          <p:nvPr>
            <p:ph idx="1"/>
          </p:nvPr>
        </p:nvPicPr>
        <p:blipFill rotWithShape="1">
          <a:blip r:embed="rId3"/>
          <a:srcRect t="-1" r="28422" b="-1184"/>
          <a:stretch/>
        </p:blipFill>
        <p:spPr>
          <a:xfrm>
            <a:off x="541668" y="2205526"/>
            <a:ext cx="4846250" cy="4351338"/>
          </a:xfrm>
          <a:prstGeom prst="rect">
            <a:avLst/>
          </a:prstGeom>
        </p:spPr>
      </p:pic>
      <p:sp>
        <p:nvSpPr>
          <p:cNvPr id="4" name="文本占位符 3">
            <a:extLst>
              <a:ext uri="{FF2B5EF4-FFF2-40B4-BE49-F238E27FC236}">
                <a16:creationId xmlns:a16="http://schemas.microsoft.com/office/drawing/2014/main" id="{44AE6373-D9EC-4750-BE93-AA76F9C1CDB6}"/>
              </a:ext>
            </a:extLst>
          </p:cNvPr>
          <p:cNvSpPr>
            <a:spLocks noGrp="1"/>
          </p:cNvSpPr>
          <p:nvPr>
            <p:ph type="body" sz="quarter" idx="13"/>
          </p:nvPr>
        </p:nvSpPr>
        <p:spPr/>
        <p:txBody>
          <a:bodyPr/>
          <a:lstStyle/>
          <a:p>
            <a:r>
              <a:rPr lang="zh-CN" altLang="en-US" dirty="0"/>
              <a:t>对于偶极子，四极子只保留最低阶项，对于小振动我们保留线性项</a:t>
            </a:r>
          </a:p>
        </p:txBody>
      </p:sp>
      <p:grpSp>
        <p:nvGrpSpPr>
          <p:cNvPr id="12" name="组合 11">
            <a:extLst>
              <a:ext uri="{FF2B5EF4-FFF2-40B4-BE49-F238E27FC236}">
                <a16:creationId xmlns:a16="http://schemas.microsoft.com/office/drawing/2014/main" id="{43A604C2-6FFA-43C1-A2BA-92BA9BE9E919}"/>
              </a:ext>
            </a:extLst>
          </p:cNvPr>
          <p:cNvGrpSpPr/>
          <p:nvPr/>
        </p:nvGrpSpPr>
        <p:grpSpPr>
          <a:xfrm>
            <a:off x="541668" y="2091351"/>
            <a:ext cx="4846250" cy="4185381"/>
            <a:chOff x="822325" y="1865014"/>
            <a:chExt cx="4846250" cy="4185381"/>
          </a:xfrm>
        </p:grpSpPr>
        <p:sp>
          <p:nvSpPr>
            <p:cNvPr id="6" name="矩形: 圆角 5">
              <a:extLst>
                <a:ext uri="{FF2B5EF4-FFF2-40B4-BE49-F238E27FC236}">
                  <a16:creationId xmlns:a16="http://schemas.microsoft.com/office/drawing/2014/main" id="{00A7F813-68A1-4AE7-B312-B158494F5623}"/>
                </a:ext>
              </a:extLst>
            </p:cNvPr>
            <p:cNvSpPr/>
            <p:nvPr/>
          </p:nvSpPr>
          <p:spPr>
            <a:xfrm>
              <a:off x="822325" y="1865014"/>
              <a:ext cx="3631980" cy="6699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7" name="矩形: 圆角 6">
              <a:extLst>
                <a:ext uri="{FF2B5EF4-FFF2-40B4-BE49-F238E27FC236}">
                  <a16:creationId xmlns:a16="http://schemas.microsoft.com/office/drawing/2014/main" id="{4F2C435D-B779-4666-92A6-C5CE5E4D2520}"/>
                </a:ext>
              </a:extLst>
            </p:cNvPr>
            <p:cNvSpPr/>
            <p:nvPr/>
          </p:nvSpPr>
          <p:spPr>
            <a:xfrm>
              <a:off x="822325" y="3123445"/>
              <a:ext cx="3631980" cy="5217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8" name="矩形: 圆角 7">
              <a:extLst>
                <a:ext uri="{FF2B5EF4-FFF2-40B4-BE49-F238E27FC236}">
                  <a16:creationId xmlns:a16="http://schemas.microsoft.com/office/drawing/2014/main" id="{28F5F488-AD68-4506-9A48-200E538A4C9B}"/>
                </a:ext>
              </a:extLst>
            </p:cNvPr>
            <p:cNvSpPr/>
            <p:nvPr/>
          </p:nvSpPr>
          <p:spPr>
            <a:xfrm>
              <a:off x="822325" y="4371314"/>
              <a:ext cx="3631980" cy="5217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9" name="矩形: 圆角 8">
              <a:extLst>
                <a:ext uri="{FF2B5EF4-FFF2-40B4-BE49-F238E27FC236}">
                  <a16:creationId xmlns:a16="http://schemas.microsoft.com/office/drawing/2014/main" id="{C797A73D-2792-4741-9E83-5F8E988E57AD}"/>
                </a:ext>
              </a:extLst>
            </p:cNvPr>
            <p:cNvSpPr/>
            <p:nvPr/>
          </p:nvSpPr>
          <p:spPr>
            <a:xfrm>
              <a:off x="822325" y="5528648"/>
              <a:ext cx="4846250" cy="5217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grpSp>
      <p:pic>
        <p:nvPicPr>
          <p:cNvPr id="11" name="图片 10">
            <a:extLst>
              <a:ext uri="{FF2B5EF4-FFF2-40B4-BE49-F238E27FC236}">
                <a16:creationId xmlns:a16="http://schemas.microsoft.com/office/drawing/2014/main" id="{F92225FD-DA44-4DF2-B98D-40F9F7C4CE91}"/>
              </a:ext>
            </a:extLst>
          </p:cNvPr>
          <p:cNvPicPr>
            <a:picLocks noChangeAspect="1"/>
          </p:cNvPicPr>
          <p:nvPr/>
        </p:nvPicPr>
        <p:blipFill>
          <a:blip r:embed="rId4"/>
          <a:stretch>
            <a:fillRect/>
          </a:stretch>
        </p:blipFill>
        <p:spPr>
          <a:xfrm>
            <a:off x="4635572" y="2091351"/>
            <a:ext cx="6515446" cy="1240505"/>
          </a:xfrm>
          <a:prstGeom prst="rect">
            <a:avLst/>
          </a:prstGeom>
        </p:spPr>
      </p:pic>
      <p:pic>
        <p:nvPicPr>
          <p:cNvPr id="14" name="图片 13">
            <a:extLst>
              <a:ext uri="{FF2B5EF4-FFF2-40B4-BE49-F238E27FC236}">
                <a16:creationId xmlns:a16="http://schemas.microsoft.com/office/drawing/2014/main" id="{9E05C794-1BC4-454D-BDAD-2428398D6B30}"/>
              </a:ext>
            </a:extLst>
          </p:cNvPr>
          <p:cNvPicPr>
            <a:picLocks noChangeAspect="1"/>
          </p:cNvPicPr>
          <p:nvPr/>
        </p:nvPicPr>
        <p:blipFill>
          <a:blip r:embed="rId5"/>
          <a:stretch>
            <a:fillRect/>
          </a:stretch>
        </p:blipFill>
        <p:spPr>
          <a:xfrm>
            <a:off x="5649363" y="4872306"/>
            <a:ext cx="3983926" cy="1765358"/>
          </a:xfrm>
          <a:prstGeom prst="rect">
            <a:avLst/>
          </a:prstGeom>
        </p:spPr>
      </p:pic>
      <p:pic>
        <p:nvPicPr>
          <p:cNvPr id="10" name="图片 9">
            <a:extLst>
              <a:ext uri="{FF2B5EF4-FFF2-40B4-BE49-F238E27FC236}">
                <a16:creationId xmlns:a16="http://schemas.microsoft.com/office/drawing/2014/main" id="{F82E7AAD-16BD-4989-93E0-D0480CCFB82F}"/>
              </a:ext>
            </a:extLst>
          </p:cNvPr>
          <p:cNvPicPr>
            <a:picLocks noChangeAspect="1"/>
          </p:cNvPicPr>
          <p:nvPr/>
        </p:nvPicPr>
        <p:blipFill>
          <a:blip r:embed="rId6"/>
          <a:stretch>
            <a:fillRect/>
          </a:stretch>
        </p:blipFill>
        <p:spPr>
          <a:xfrm>
            <a:off x="5508917" y="3594945"/>
            <a:ext cx="5433333" cy="1195238"/>
          </a:xfrm>
          <a:prstGeom prst="rect">
            <a:avLst/>
          </a:prstGeom>
        </p:spPr>
      </p:pic>
    </p:spTree>
    <p:extLst>
      <p:ext uri="{BB962C8B-B14F-4D97-AF65-F5344CB8AC3E}">
        <p14:creationId xmlns:p14="http://schemas.microsoft.com/office/powerpoint/2010/main" val="236525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D00866-B3AB-42F0-A384-5B5372C97DD1}"/>
              </a:ext>
            </a:extLst>
          </p:cNvPr>
          <p:cNvSpPr>
            <a:spLocks noGrp="1"/>
          </p:cNvSpPr>
          <p:nvPr>
            <p:ph type="title"/>
          </p:nvPr>
        </p:nvSpPr>
        <p:spPr/>
        <p:txBody>
          <a:bodyPr/>
          <a:lstStyle/>
          <a:p>
            <a:r>
              <a:rPr lang="zh-CN" altLang="en-US" dirty="0"/>
              <a:t>前两章内容回顾</a:t>
            </a:r>
          </a:p>
        </p:txBody>
      </p:sp>
      <p:sp>
        <p:nvSpPr>
          <p:cNvPr id="3" name="文本占位符 2">
            <a:extLst>
              <a:ext uri="{FF2B5EF4-FFF2-40B4-BE49-F238E27FC236}">
                <a16:creationId xmlns:a16="http://schemas.microsoft.com/office/drawing/2014/main" id="{EB9A9548-21FD-4817-8B5F-15B72CF96F22}"/>
              </a:ext>
            </a:extLst>
          </p:cNvPr>
          <p:cNvSpPr>
            <a:spLocks noGrp="1"/>
          </p:cNvSpPr>
          <p:nvPr>
            <p:ph type="body" idx="1"/>
          </p:nvPr>
        </p:nvSpPr>
        <p:spPr/>
        <p:txBody>
          <a:bodyPr/>
          <a:lstStyle/>
          <a:p>
            <a:r>
              <a:rPr lang="zh-CN" altLang="en-US" dirty="0"/>
              <a:t>知识点总结可见思维导图</a:t>
            </a:r>
          </a:p>
        </p:txBody>
      </p:sp>
    </p:spTree>
    <p:extLst>
      <p:ext uri="{BB962C8B-B14F-4D97-AF65-F5344CB8AC3E}">
        <p14:creationId xmlns:p14="http://schemas.microsoft.com/office/powerpoint/2010/main" val="332276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0734D-62D1-443D-9BA8-BD3B0DBB8B1F}"/>
              </a:ext>
            </a:extLst>
          </p:cNvPr>
          <p:cNvSpPr>
            <a:spLocks noGrp="1"/>
          </p:cNvSpPr>
          <p:nvPr>
            <p:ph type="title"/>
          </p:nvPr>
        </p:nvSpPr>
        <p:spPr/>
        <p:txBody>
          <a:bodyPr/>
          <a:lstStyle/>
          <a:p>
            <a:r>
              <a:rPr lang="zh-CN" altLang="en-US" dirty="0"/>
              <a:t>静电学</a:t>
            </a:r>
          </a:p>
        </p:txBody>
      </p:sp>
      <p:pic>
        <p:nvPicPr>
          <p:cNvPr id="7" name="图片 6">
            <a:extLst>
              <a:ext uri="{FF2B5EF4-FFF2-40B4-BE49-F238E27FC236}">
                <a16:creationId xmlns:a16="http://schemas.microsoft.com/office/drawing/2014/main" id="{BC7EEB45-0833-4340-B42B-0935B5D76E07}"/>
              </a:ext>
            </a:extLst>
          </p:cNvPr>
          <p:cNvPicPr>
            <a:picLocks noChangeAspect="1"/>
          </p:cNvPicPr>
          <p:nvPr/>
        </p:nvPicPr>
        <p:blipFill>
          <a:blip r:embed="rId2"/>
          <a:stretch>
            <a:fillRect/>
          </a:stretch>
        </p:blipFill>
        <p:spPr>
          <a:xfrm>
            <a:off x="1385179" y="1915160"/>
            <a:ext cx="8048531" cy="4823327"/>
          </a:xfrm>
          <a:prstGeom prst="rect">
            <a:avLst/>
          </a:prstGeom>
        </p:spPr>
      </p:pic>
    </p:spTree>
    <p:extLst>
      <p:ext uri="{BB962C8B-B14F-4D97-AF65-F5344CB8AC3E}">
        <p14:creationId xmlns:p14="http://schemas.microsoft.com/office/powerpoint/2010/main" val="328303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FC1222-3680-4047-9A8F-0B5E95DA1BBD}"/>
              </a:ext>
            </a:extLst>
          </p:cNvPr>
          <p:cNvSpPr>
            <a:spLocks noGrp="1"/>
          </p:cNvSpPr>
          <p:nvPr>
            <p:ph type="title"/>
          </p:nvPr>
        </p:nvSpPr>
        <p:spPr/>
        <p:txBody>
          <a:bodyPr/>
          <a:lstStyle/>
          <a:p>
            <a:r>
              <a:rPr lang="zh-CN" altLang="en-US" dirty="0"/>
              <a:t>静电学</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F9CBC7E-83AA-4233-9990-E5C70E9BC731}"/>
                  </a:ext>
                </a:extLst>
              </p:cNvPr>
              <p:cNvSpPr>
                <a:spLocks noGrp="1"/>
              </p:cNvSpPr>
              <p:nvPr>
                <p:ph idx="1"/>
              </p:nvPr>
            </p:nvSpPr>
            <p:spPr>
              <a:xfrm>
                <a:off x="822386" y="1828800"/>
                <a:ext cx="9746088" cy="4816443"/>
              </a:xfrm>
            </p:spPr>
            <p:txBody>
              <a:bodyPr>
                <a:noAutofit/>
              </a:bodyPr>
              <a:lstStyle/>
              <a:p>
                <a:r>
                  <a:rPr lang="zh-CN" altLang="en-US" sz="1800" b="1" dirty="0">
                    <a:solidFill>
                      <a:schemeClr val="accent1">
                        <a:lumMod val="50000"/>
                      </a:schemeClr>
                    </a:solidFill>
                  </a:rPr>
                  <a:t>带电棒吸引干燥软木屑</a:t>
                </a:r>
                <a:r>
                  <a:rPr lang="en-US" altLang="zh-CN" sz="1800" b="1" dirty="0">
                    <a:solidFill>
                      <a:schemeClr val="accent1">
                        <a:lumMod val="50000"/>
                      </a:schemeClr>
                    </a:solidFill>
                  </a:rPr>
                  <a:t>,</a:t>
                </a:r>
                <a:r>
                  <a:rPr lang="zh-CN" altLang="en-US" sz="1800" b="1" dirty="0">
                    <a:solidFill>
                      <a:schemeClr val="accent1">
                        <a:lumMod val="50000"/>
                      </a:schemeClr>
                    </a:solidFill>
                  </a:rPr>
                  <a:t>木屑接触到棒以后</a:t>
                </a:r>
                <a:r>
                  <a:rPr lang="en-US" altLang="zh-CN" sz="1800" b="1" dirty="0">
                    <a:solidFill>
                      <a:schemeClr val="accent1">
                        <a:lumMod val="50000"/>
                      </a:schemeClr>
                    </a:solidFill>
                  </a:rPr>
                  <a:t>,</a:t>
                </a:r>
                <a:r>
                  <a:rPr lang="zh-CN" altLang="en-US" sz="1800" b="1" dirty="0">
                    <a:solidFill>
                      <a:schemeClr val="accent1">
                        <a:lumMod val="50000"/>
                      </a:schemeClr>
                    </a:solidFill>
                  </a:rPr>
                  <a:t>往往又剧烈地跳离此棒。试解释之。</a:t>
                </a:r>
                <a:endParaRPr lang="en-US" altLang="zh-CN" sz="1800" b="1" dirty="0">
                  <a:solidFill>
                    <a:schemeClr val="accent1">
                      <a:lumMod val="50000"/>
                    </a:schemeClr>
                  </a:solidFill>
                </a:endParaRPr>
              </a:p>
              <a:p>
                <a:r>
                  <a:rPr lang="zh-CN" altLang="en-US" sz="1800" dirty="0">
                    <a:latin typeface="楷体" panose="02010609060101010101" pitchFamily="49" charset="-122"/>
                    <a:ea typeface="楷体" panose="02010609060101010101" pitchFamily="49" charset="-122"/>
                  </a:rPr>
                  <a:t>在带电棒的非均匀电场中，木屑中的电偶极子极化出现束缚电荷，故受带电棒吸引。但接触棒后往往带上同种电荷而相互排斥。</a:t>
                </a:r>
                <a:endParaRPr lang="en-US" altLang="zh-CN" sz="1800" dirty="0">
                  <a:latin typeface="楷体" panose="02010609060101010101" pitchFamily="49" charset="-122"/>
                  <a:ea typeface="楷体" panose="02010609060101010101" pitchFamily="49" charset="-122"/>
                </a:endParaRPr>
              </a:p>
              <a:p>
                <a:r>
                  <a:rPr lang="zh-CN" altLang="en-US" sz="1800" b="1" dirty="0">
                    <a:solidFill>
                      <a:schemeClr val="accent1">
                        <a:lumMod val="50000"/>
                      </a:schemeClr>
                    </a:solidFill>
                  </a:rPr>
                  <a:t>无限大带电面两侧的场强</a:t>
                </a:r>
                <a14:m>
                  <m:oMath xmlns:m="http://schemas.openxmlformats.org/officeDocument/2006/math">
                    <m:r>
                      <a:rPr lang="en-US" altLang="zh-CN" sz="1800" b="1" i="1" dirty="0" smtClean="0">
                        <a:solidFill>
                          <a:schemeClr val="accent1">
                            <a:lumMod val="50000"/>
                          </a:schemeClr>
                        </a:solidFill>
                        <a:latin typeface="Cambria Math" panose="02040503050406030204" pitchFamily="18" charset="0"/>
                      </a:rPr>
                      <m:t>𝑬</m:t>
                    </m:r>
                    <m:r>
                      <a:rPr lang="en-US" altLang="zh-CN" sz="1800" b="1" i="1" dirty="0" smtClean="0">
                        <a:solidFill>
                          <a:schemeClr val="accent1">
                            <a:lumMod val="50000"/>
                          </a:schemeClr>
                        </a:solidFill>
                        <a:latin typeface="Cambria Math" panose="02040503050406030204" pitchFamily="18" charset="0"/>
                      </a:rPr>
                      <m:t>=</m:t>
                    </m:r>
                    <m:f>
                      <m:fPr>
                        <m:ctrlPr>
                          <a:rPr lang="en-US" altLang="zh-CN" sz="1800" b="1" i="1" dirty="0">
                            <a:solidFill>
                              <a:schemeClr val="accent1">
                                <a:lumMod val="50000"/>
                              </a:schemeClr>
                            </a:solidFill>
                            <a:latin typeface="Cambria Math" panose="02040503050406030204" pitchFamily="18" charset="0"/>
                          </a:rPr>
                        </m:ctrlPr>
                      </m:fPr>
                      <m:num>
                        <m:r>
                          <a:rPr lang="en-US" altLang="zh-CN" sz="1800" b="1" i="1" dirty="0">
                            <a:solidFill>
                              <a:schemeClr val="accent1">
                                <a:lumMod val="50000"/>
                              </a:schemeClr>
                            </a:solidFill>
                            <a:latin typeface="Cambria Math" panose="02040503050406030204" pitchFamily="18" charset="0"/>
                          </a:rPr>
                          <m:t>𝝈</m:t>
                        </m:r>
                      </m:num>
                      <m:den>
                        <m:r>
                          <a:rPr lang="en-US" altLang="zh-CN" sz="1800" b="1" i="1" dirty="0">
                            <a:solidFill>
                              <a:schemeClr val="accent1">
                                <a:lumMod val="50000"/>
                              </a:schemeClr>
                            </a:solidFill>
                            <a:latin typeface="Cambria Math" panose="02040503050406030204" pitchFamily="18" charset="0"/>
                          </a:rPr>
                          <m:t>𝟐</m:t>
                        </m:r>
                        <m:sSub>
                          <m:sSubPr>
                            <m:ctrlPr>
                              <a:rPr lang="en-US" altLang="zh-CN" sz="1800" b="1" i="1" dirty="0">
                                <a:solidFill>
                                  <a:schemeClr val="accent1">
                                    <a:lumMod val="50000"/>
                                  </a:schemeClr>
                                </a:solidFill>
                                <a:latin typeface="Cambria Math" panose="02040503050406030204" pitchFamily="18" charset="0"/>
                              </a:rPr>
                            </m:ctrlPr>
                          </m:sSubPr>
                          <m:e>
                            <m:r>
                              <a:rPr lang="zh-CN" altLang="en-US" sz="1800" b="1" i="1" dirty="0">
                                <a:solidFill>
                                  <a:schemeClr val="accent1">
                                    <a:lumMod val="50000"/>
                                  </a:schemeClr>
                                </a:solidFill>
                                <a:latin typeface="Cambria Math" panose="02040503050406030204" pitchFamily="18" charset="0"/>
                              </a:rPr>
                              <m:t>𝜺</m:t>
                            </m:r>
                          </m:e>
                          <m:sub>
                            <m:r>
                              <a:rPr lang="en-US" altLang="zh-CN" sz="1800" b="1" i="1" dirty="0">
                                <a:solidFill>
                                  <a:schemeClr val="accent1">
                                    <a:lumMod val="50000"/>
                                  </a:schemeClr>
                                </a:solidFill>
                                <a:latin typeface="Cambria Math" panose="02040503050406030204" pitchFamily="18" charset="0"/>
                              </a:rPr>
                              <m:t>𝟎</m:t>
                            </m:r>
                          </m:sub>
                        </m:sSub>
                      </m:den>
                    </m:f>
                  </m:oMath>
                </a14:m>
                <a:r>
                  <a:rPr lang="en-US" altLang="zh-CN" sz="1800" b="1" dirty="0">
                    <a:solidFill>
                      <a:schemeClr val="accent1">
                        <a:lumMod val="50000"/>
                      </a:schemeClr>
                    </a:solidFill>
                  </a:rPr>
                  <a:t>,</a:t>
                </a:r>
                <a:r>
                  <a:rPr lang="zh-CN" altLang="en-US" sz="1800" b="1" dirty="0">
                    <a:solidFill>
                      <a:schemeClr val="accent1">
                        <a:lumMod val="50000"/>
                      </a:schemeClr>
                    </a:solidFill>
                  </a:rPr>
                  <a:t>这个公式对于靠近有限大小带电面的地方也应适用。这就是说，根据这个结果，导体表面元</a:t>
                </a:r>
                <a14:m>
                  <m:oMath xmlns:m="http://schemas.openxmlformats.org/officeDocument/2006/math">
                    <m:r>
                      <a:rPr lang="en-US" altLang="zh-CN" sz="1800" b="1" i="0" dirty="0" smtClean="0">
                        <a:solidFill>
                          <a:schemeClr val="accent1">
                            <a:lumMod val="50000"/>
                          </a:schemeClr>
                        </a:solidFill>
                        <a:latin typeface="Cambria Math" panose="02040503050406030204" pitchFamily="18" charset="0"/>
                      </a:rPr>
                      <m:t>𝚫</m:t>
                    </m:r>
                    <m:r>
                      <a:rPr lang="en-US" altLang="zh-CN" sz="1800" b="1" i="1" dirty="0" smtClean="0">
                        <a:solidFill>
                          <a:schemeClr val="accent1">
                            <a:lumMod val="50000"/>
                          </a:schemeClr>
                        </a:solidFill>
                        <a:latin typeface="Cambria Math" panose="02040503050406030204" pitchFamily="18" charset="0"/>
                      </a:rPr>
                      <m:t>𝑺</m:t>
                    </m:r>
                  </m:oMath>
                </a14:m>
                <a:r>
                  <a:rPr lang="zh-CN" altLang="en-US" sz="1800" b="1" dirty="0">
                    <a:solidFill>
                      <a:schemeClr val="accent1">
                        <a:lumMod val="50000"/>
                      </a:schemeClr>
                    </a:solidFill>
                  </a:rPr>
                  <a:t>上的电荷在紧靠它的地方产生的场强也应是</a:t>
                </a:r>
                <a14:m>
                  <m:oMath xmlns:m="http://schemas.openxmlformats.org/officeDocument/2006/math">
                    <m:r>
                      <a:rPr lang="en-US" altLang="zh-CN" sz="1800" b="1" i="1" dirty="0">
                        <a:solidFill>
                          <a:schemeClr val="accent1">
                            <a:lumMod val="50000"/>
                          </a:schemeClr>
                        </a:solidFill>
                        <a:latin typeface="Cambria Math" panose="02040503050406030204" pitchFamily="18" charset="0"/>
                      </a:rPr>
                      <m:t>𝑬</m:t>
                    </m:r>
                    <m:r>
                      <a:rPr lang="en-US" altLang="zh-CN" sz="1800" b="1" i="1" dirty="0">
                        <a:solidFill>
                          <a:schemeClr val="accent1">
                            <a:lumMod val="50000"/>
                          </a:schemeClr>
                        </a:solidFill>
                        <a:latin typeface="Cambria Math" panose="02040503050406030204" pitchFamily="18" charset="0"/>
                      </a:rPr>
                      <m:t>=</m:t>
                    </m:r>
                    <m:f>
                      <m:fPr>
                        <m:ctrlPr>
                          <a:rPr lang="en-US" altLang="zh-CN" sz="1800" b="1" i="1" dirty="0">
                            <a:solidFill>
                              <a:schemeClr val="accent1">
                                <a:lumMod val="50000"/>
                              </a:schemeClr>
                            </a:solidFill>
                            <a:latin typeface="Cambria Math" panose="02040503050406030204" pitchFamily="18" charset="0"/>
                          </a:rPr>
                        </m:ctrlPr>
                      </m:fPr>
                      <m:num>
                        <m:r>
                          <a:rPr lang="en-US" altLang="zh-CN" sz="1800" b="1" i="1" dirty="0">
                            <a:solidFill>
                              <a:schemeClr val="accent1">
                                <a:lumMod val="50000"/>
                              </a:schemeClr>
                            </a:solidFill>
                            <a:latin typeface="Cambria Math" panose="02040503050406030204" pitchFamily="18" charset="0"/>
                          </a:rPr>
                          <m:t>𝝈</m:t>
                        </m:r>
                      </m:num>
                      <m:den>
                        <m:r>
                          <a:rPr lang="en-US" altLang="zh-CN" sz="1800" b="1" i="1" dirty="0">
                            <a:solidFill>
                              <a:schemeClr val="accent1">
                                <a:lumMod val="50000"/>
                              </a:schemeClr>
                            </a:solidFill>
                            <a:latin typeface="Cambria Math" panose="02040503050406030204" pitchFamily="18" charset="0"/>
                          </a:rPr>
                          <m:t>𝟐</m:t>
                        </m:r>
                        <m:sSub>
                          <m:sSubPr>
                            <m:ctrlPr>
                              <a:rPr lang="en-US" altLang="zh-CN" sz="1800" b="1" i="1" dirty="0">
                                <a:solidFill>
                                  <a:schemeClr val="accent1">
                                    <a:lumMod val="50000"/>
                                  </a:schemeClr>
                                </a:solidFill>
                                <a:latin typeface="Cambria Math" panose="02040503050406030204" pitchFamily="18" charset="0"/>
                              </a:rPr>
                            </m:ctrlPr>
                          </m:sSubPr>
                          <m:e>
                            <m:r>
                              <a:rPr lang="zh-CN" altLang="en-US" sz="1800" b="1" i="1" dirty="0">
                                <a:solidFill>
                                  <a:schemeClr val="accent1">
                                    <a:lumMod val="50000"/>
                                  </a:schemeClr>
                                </a:solidFill>
                                <a:latin typeface="Cambria Math" panose="02040503050406030204" pitchFamily="18" charset="0"/>
                              </a:rPr>
                              <m:t>𝜺</m:t>
                            </m:r>
                          </m:e>
                          <m:sub>
                            <m:r>
                              <a:rPr lang="en-US" altLang="zh-CN" sz="1800" b="1" i="1" dirty="0">
                                <a:solidFill>
                                  <a:schemeClr val="accent1">
                                    <a:lumMod val="50000"/>
                                  </a:schemeClr>
                                </a:solidFill>
                                <a:latin typeface="Cambria Math" panose="02040503050406030204" pitchFamily="18" charset="0"/>
                              </a:rPr>
                              <m:t>𝟎</m:t>
                            </m:r>
                          </m:sub>
                        </m:sSub>
                      </m:den>
                    </m:f>
                  </m:oMath>
                </a14:m>
                <a:r>
                  <a:rPr lang="en-US" altLang="zh-CN" sz="1800" b="1" dirty="0">
                    <a:solidFill>
                      <a:schemeClr val="accent1">
                        <a:lumMod val="50000"/>
                      </a:schemeClr>
                    </a:solidFill>
                  </a:rPr>
                  <a:t>,</a:t>
                </a:r>
                <a:r>
                  <a:rPr lang="zh-CN" altLang="en-US" sz="1800" b="1" dirty="0">
                    <a:solidFill>
                      <a:schemeClr val="accent1">
                        <a:lumMod val="50000"/>
                      </a:schemeClr>
                    </a:solidFill>
                  </a:rPr>
                  <a:t>它比理论场强小一半。这是为什么？</a:t>
                </a:r>
                <a:endParaRPr lang="en-US" altLang="zh-CN" sz="1800" b="1" dirty="0">
                  <a:solidFill>
                    <a:schemeClr val="accent1">
                      <a:lumMod val="50000"/>
                    </a:schemeClr>
                  </a:solidFill>
                </a:endParaRPr>
              </a:p>
              <a:p>
                <a:r>
                  <a:rPr lang="zh-CN" altLang="en-US" sz="1800" b="1" dirty="0">
                    <a:solidFill>
                      <a:schemeClr val="accent1">
                        <a:lumMod val="50000"/>
                      </a:schemeClr>
                    </a:solidFill>
                  </a:rPr>
                  <a:t>把一个带电物体移近一个导体壳，带电体单独在导体空腔内产生的电场是否等于零？静电屏蔽效应是怎样体现的？</a:t>
                </a:r>
                <a:endParaRPr lang="en-US" altLang="zh-CN" sz="1800" b="1" dirty="0">
                  <a:solidFill>
                    <a:schemeClr val="accent1">
                      <a:lumMod val="50000"/>
                    </a:schemeClr>
                  </a:solidFill>
                </a:endParaRPr>
              </a:p>
              <a:p>
                <a:r>
                  <a:rPr lang="zh-CN" altLang="en-US" sz="1800" dirty="0">
                    <a:latin typeface="楷体" panose="02010609060101010101" pitchFamily="49" charset="-122"/>
                    <a:ea typeface="楷体" panose="02010609060101010101" pitchFamily="49" charset="-122"/>
                  </a:rPr>
                  <a:t>带电体单独在导体空腔内产生的场强不为零。静电平衡的效应表现在，这个场强与导体外表面感应电荷激发的场强，在空腔内的矢量和处处为零，从而使空腔内的场不受壳外带电体电场的影响。</a:t>
                </a:r>
              </a:p>
            </p:txBody>
          </p:sp>
        </mc:Choice>
        <mc:Fallback xmlns="">
          <p:sp>
            <p:nvSpPr>
              <p:cNvPr id="3" name="内容占位符 2">
                <a:extLst>
                  <a:ext uri="{FF2B5EF4-FFF2-40B4-BE49-F238E27FC236}">
                    <a16:creationId xmlns:a16="http://schemas.microsoft.com/office/drawing/2014/main" id="{1F9CBC7E-83AA-4233-9990-E5C70E9BC731}"/>
                  </a:ext>
                </a:extLst>
              </p:cNvPr>
              <p:cNvSpPr>
                <a:spLocks noGrp="1" noRot="1" noChangeAspect="1" noMove="1" noResize="1" noEditPoints="1" noAdjustHandles="1" noChangeArrowheads="1" noChangeShapeType="1" noTextEdit="1"/>
              </p:cNvSpPr>
              <p:nvPr>
                <p:ph idx="1"/>
              </p:nvPr>
            </p:nvSpPr>
            <p:spPr>
              <a:xfrm>
                <a:off x="822386" y="1828800"/>
                <a:ext cx="9746088" cy="4816443"/>
              </a:xfrm>
              <a:blipFill>
                <a:blip r:embed="rId2"/>
                <a:stretch>
                  <a:fillRect l="-375" t="-380" r="-313" b="-1266"/>
                </a:stretch>
              </a:blipFill>
            </p:spPr>
            <p:txBody>
              <a:bodyPr/>
              <a:lstStyle/>
              <a:p>
                <a:r>
                  <a:rPr lang="zh-CN" altLang="en-US">
                    <a:noFill/>
                  </a:rPr>
                  <a:t> </a:t>
                </a:r>
              </a:p>
            </p:txBody>
          </p:sp>
        </mc:Fallback>
      </mc:AlternateContent>
      <p:sp>
        <p:nvSpPr>
          <p:cNvPr id="4" name="文本占位符 3">
            <a:extLst>
              <a:ext uri="{FF2B5EF4-FFF2-40B4-BE49-F238E27FC236}">
                <a16:creationId xmlns:a16="http://schemas.microsoft.com/office/drawing/2014/main" id="{0CA19EBD-C14B-4F5E-A0C8-6DA6ABC53ECD}"/>
              </a:ext>
            </a:extLst>
          </p:cNvPr>
          <p:cNvSpPr>
            <a:spLocks noGrp="1"/>
          </p:cNvSpPr>
          <p:nvPr>
            <p:ph type="body" sz="quarter" idx="13"/>
          </p:nvPr>
        </p:nvSpPr>
        <p:spPr/>
        <p:txBody>
          <a:bodyPr/>
          <a:lstStyle/>
          <a:p>
            <a:r>
              <a:rPr lang="zh-CN" altLang="en-US" dirty="0"/>
              <a:t>电荷、电场</a:t>
            </a:r>
          </a:p>
        </p:txBody>
      </p:sp>
    </p:spTree>
    <p:extLst>
      <p:ext uri="{BB962C8B-B14F-4D97-AF65-F5344CB8AC3E}">
        <p14:creationId xmlns:p14="http://schemas.microsoft.com/office/powerpoint/2010/main" val="38541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2UxNDYzNTk1MzQwMWI2NDgxYjZmZTIwZDdiODZmNzgifQ=="/>
</p:tagLst>
</file>

<file path=ppt/theme/theme1.xml><?xml version="1.0" encoding="utf-8"?>
<a:theme xmlns:a="http://schemas.openxmlformats.org/drawingml/2006/main" name="View">
  <a:themeElements>
    <a:clrScheme name="自定义 1">
      <a:dk1>
        <a:srgbClr val="3F3F3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1270</Words>
  <Application>Microsoft Office PowerPoint</Application>
  <PresentationFormat>宽屏</PresentationFormat>
  <Paragraphs>100</Paragraphs>
  <Slides>24</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楷体</vt:lpstr>
      <vt:lpstr>微软雅黑</vt:lpstr>
      <vt:lpstr>Arial</vt:lpstr>
      <vt:lpstr>Calibri</vt:lpstr>
      <vt:lpstr>Cambria</vt:lpstr>
      <vt:lpstr>Cambria Math</vt:lpstr>
      <vt:lpstr>Wingdings</vt:lpstr>
      <vt:lpstr>Wingdings 2</vt:lpstr>
      <vt:lpstr>View</vt:lpstr>
      <vt:lpstr>2024春电磁学B第一次习题课</vt:lpstr>
      <vt:lpstr>目录</vt:lpstr>
      <vt:lpstr>数学补充</vt:lpstr>
      <vt:lpstr>梯度与散度</vt:lpstr>
      <vt:lpstr>梯度与散度</vt:lpstr>
      <vt:lpstr>泰勒展开</vt:lpstr>
      <vt:lpstr>前两章内容回顾</vt:lpstr>
      <vt:lpstr>静电学</vt:lpstr>
      <vt:lpstr>静电学</vt:lpstr>
      <vt:lpstr>静电学</vt:lpstr>
      <vt:lpstr>静电学</vt:lpstr>
      <vt:lpstr>静电学</vt:lpstr>
      <vt:lpstr>静电学</vt:lpstr>
      <vt:lpstr>静电学</vt:lpstr>
      <vt:lpstr>静电学</vt:lpstr>
      <vt:lpstr>静电学</vt:lpstr>
      <vt:lpstr>静电学</vt:lpstr>
      <vt:lpstr>静电学</vt:lpstr>
      <vt:lpstr>静电场中的导体与电介质</vt:lpstr>
      <vt:lpstr>导体</vt:lpstr>
      <vt:lpstr>导体</vt:lpstr>
      <vt:lpstr>导体</vt:lpstr>
      <vt:lpstr>电介质中的高斯与环路定理</vt:lpstr>
      <vt:lpstr>谢谢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教务处PPT模板002</dc:title>
  <dc:creator>现代教育技术中心</dc:creator>
  <cp:lastModifiedBy>文锴 蔡</cp:lastModifiedBy>
  <cp:revision>195</cp:revision>
  <dcterms:created xsi:type="dcterms:W3CDTF">2019-09-09T14:12:00Z</dcterms:created>
  <dcterms:modified xsi:type="dcterms:W3CDTF">2024-04-02T07:37:24Z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DA28241B4A5E436C8D24D864EFEB0CF0_13</vt:lpwstr>
  </property>
  <property fmtid="{D5CDD505-2E9C-101B-9397-08002B2CF9AE}" pid="3" name="KSOProductBuildVer">
    <vt:lpwstr>2052-12.1.0.16417</vt:lpwstr>
  </property>
</Properties>
</file>