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5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F811-D4B4-40F2-B0F3-40DE01B4F0FA}" type="datetimeFigureOut">
              <a:rPr lang="zh-CN" altLang="en-US" smtClean="0"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0311-8AAD-4D48-BD0A-CA45BC31B6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61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F811-D4B4-40F2-B0F3-40DE01B4F0FA}" type="datetimeFigureOut">
              <a:rPr lang="zh-CN" altLang="en-US" smtClean="0"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0311-8AAD-4D48-BD0A-CA45BC31B6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104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F811-D4B4-40F2-B0F3-40DE01B4F0FA}" type="datetimeFigureOut">
              <a:rPr lang="zh-CN" altLang="en-US" smtClean="0"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0311-8AAD-4D48-BD0A-CA45BC31B6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264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F811-D4B4-40F2-B0F3-40DE01B4F0FA}" type="datetimeFigureOut">
              <a:rPr lang="zh-CN" altLang="en-US" smtClean="0"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0311-8AAD-4D48-BD0A-CA45BC31B6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48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F811-D4B4-40F2-B0F3-40DE01B4F0FA}" type="datetimeFigureOut">
              <a:rPr lang="zh-CN" altLang="en-US" smtClean="0"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0311-8AAD-4D48-BD0A-CA45BC31B6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55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F811-D4B4-40F2-B0F3-40DE01B4F0FA}" type="datetimeFigureOut">
              <a:rPr lang="zh-CN" altLang="en-US" smtClean="0"/>
              <a:t>2020/11/1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0311-8AAD-4D48-BD0A-CA45BC31B6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22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F811-D4B4-40F2-B0F3-40DE01B4F0FA}" type="datetimeFigureOut">
              <a:rPr lang="zh-CN" altLang="en-US" smtClean="0"/>
              <a:t>2020/11/1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0311-8AAD-4D48-BD0A-CA45BC31B6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30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F811-D4B4-40F2-B0F3-40DE01B4F0FA}" type="datetimeFigureOut">
              <a:rPr lang="zh-CN" altLang="en-US" smtClean="0"/>
              <a:t>2020/11/1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0311-8AAD-4D48-BD0A-CA45BC31B6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13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F811-D4B4-40F2-B0F3-40DE01B4F0FA}" type="datetimeFigureOut">
              <a:rPr lang="zh-CN" altLang="en-US" smtClean="0"/>
              <a:t>2020/11/1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0311-8AAD-4D48-BD0A-CA45BC31B6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27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F811-D4B4-40F2-B0F3-40DE01B4F0FA}" type="datetimeFigureOut">
              <a:rPr lang="zh-CN" altLang="en-US" smtClean="0"/>
              <a:t>2020/11/1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0311-8AAD-4D48-BD0A-CA45BC31B6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71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F811-D4B4-40F2-B0F3-40DE01B4F0FA}" type="datetimeFigureOut">
              <a:rPr lang="zh-CN" altLang="en-US" smtClean="0"/>
              <a:t>2020/11/1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0311-8AAD-4D48-BD0A-CA45BC31B6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83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3F811-D4B4-40F2-B0F3-40DE01B4F0FA}" type="datetimeFigureOut">
              <a:rPr lang="zh-CN" altLang="en-US" smtClean="0"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80311-8AAD-4D48-BD0A-CA45BC31B6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90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overpass-api.de/api/interpreter?data=%5bout:json%5d;(relation(29.60108155373452,113.43800141308592,%2031.10332031534233,115.00505707714842)%5b%22route%22=%22subway%22%5d;%3E;);out;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11www.iti.kit.edu/extra/publications/n-admm-05da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11www.iti.kit.edu/extra/publications/n-admm-05da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i11www.iti.kit.edu/extra/publications/n-admm-05da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robi.com/documentation/9.0/quickstart_mac/py_example_mip1_py.html" TargetMode="External"/><Relationship Id="rId2" Type="http://schemas.openxmlformats.org/officeDocument/2006/relationships/hyperlink" Target="https://www.gurobi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juliuste/transit-map" TargetMode="External"/><Relationship Id="rId4" Type="http://schemas.openxmlformats.org/officeDocument/2006/relationships/hyperlink" Target="https://python-mip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6C29E5-FD4A-400F-BA4A-A52848819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838" y="1423448"/>
            <a:ext cx="7798324" cy="1322944"/>
          </a:xfrm>
        </p:spPr>
        <p:txBody>
          <a:bodyPr/>
          <a:lstStyle/>
          <a:p>
            <a:r>
              <a:rPr lang="zh-CN" altLang="en-US" dirty="0"/>
              <a:t>数据可视化作业一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5F3F0EA-1EF8-4228-A3E7-6DB0E67D0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149547"/>
            <a:ext cx="6858000" cy="1655762"/>
          </a:xfrm>
        </p:spPr>
        <p:txBody>
          <a:bodyPr/>
          <a:lstStyle/>
          <a:p>
            <a:endParaRPr lang="en-US" altLang="zh-CN" dirty="0"/>
          </a:p>
          <a:p>
            <a:r>
              <a:rPr lang="zh-CN" altLang="en-US" sz="3600" dirty="0"/>
              <a:t>地铁图的自动绘制</a:t>
            </a:r>
          </a:p>
        </p:txBody>
      </p:sp>
    </p:spTree>
    <p:extLst>
      <p:ext uri="{BB962C8B-B14F-4D97-AF65-F5344CB8AC3E}">
        <p14:creationId xmlns:p14="http://schemas.microsoft.com/office/powerpoint/2010/main" val="3894433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790D7E-4CFF-42EB-9D40-057B24D89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Step3-</a:t>
            </a:r>
            <a:r>
              <a:rPr lang="zh-CN" altLang="en-US" dirty="0"/>
              <a:t>可视化</a:t>
            </a:r>
            <a:r>
              <a:rPr lang="en-US" altLang="zh-CN" dirty="0"/>
              <a:t>Graph Layout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9EE1A2-45CF-45EA-BD55-A9A73C6EC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使用</a:t>
            </a:r>
            <a:r>
              <a:rPr lang="en-US" altLang="zh-CN" dirty="0"/>
              <a:t>Python matplotlib, </a:t>
            </a:r>
            <a:r>
              <a:rPr lang="en-US" altLang="zh-CN" dirty="0" err="1"/>
              <a:t>Matlab</a:t>
            </a:r>
            <a:r>
              <a:rPr lang="en-US" altLang="zh-CN" dirty="0"/>
              <a:t>, </a:t>
            </a:r>
            <a:r>
              <a:rPr lang="en-US" altLang="zh-CN" dirty="0" err="1"/>
              <a:t>Opencv</a:t>
            </a:r>
            <a:r>
              <a:rPr lang="zh-CN" altLang="en-US" dirty="0"/>
              <a:t>等可视化节点和线路信息，如下：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02F76A4-DE94-4973-AAE8-951E117AB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312" y="2686906"/>
            <a:ext cx="5448692" cy="391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71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25F8FA-62B8-475E-8BA3-CE653ED68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作业要求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206625-ADDE-494E-AD52-5F9358E7A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10</a:t>
            </a:r>
            <a:r>
              <a:rPr lang="zh-CN" altLang="en-US" dirty="0"/>
              <a:t>个学时（两周）内实现上述功能。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提交报告与代码，其中报告⽂档需包括：问题描述、实现方法流程、一些实现细节、实验结果展示；需提交核⼼心代码部分并具有较好可读性的注释。</a:t>
            </a:r>
          </a:p>
        </p:txBody>
      </p:sp>
    </p:spTree>
    <p:extLst>
      <p:ext uri="{BB962C8B-B14F-4D97-AF65-F5344CB8AC3E}">
        <p14:creationId xmlns:p14="http://schemas.microsoft.com/office/powerpoint/2010/main" val="757074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1C0510-3502-482E-B6EA-4274A1F0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问题描述</a:t>
            </a:r>
          </a:p>
        </p:txBody>
      </p:sp>
      <p:pic>
        <p:nvPicPr>
          <p:cNvPr id="4" name="4pc5p7zrb4zy">
            <a:hlinkClick r:id="" action="ppaction://media"/>
            <a:extLst>
              <a:ext uri="{FF2B5EF4-FFF2-40B4-BE49-F238E27FC236}">
                <a16:creationId xmlns:a16="http://schemas.microsoft.com/office/drawing/2014/main" id="{E4A66A9A-44BE-46F9-B389-359B5AED2A0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41438" y="1825625"/>
            <a:ext cx="6461125" cy="4351338"/>
          </a:xfrm>
        </p:spPr>
      </p:pic>
    </p:spTree>
    <p:extLst>
      <p:ext uri="{BB962C8B-B14F-4D97-AF65-F5344CB8AC3E}">
        <p14:creationId xmlns:p14="http://schemas.microsoft.com/office/powerpoint/2010/main" val="273832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1C0510-3502-482E-B6EA-4274A1F0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问题描述</a:t>
            </a:r>
          </a:p>
        </p:txBody>
      </p:sp>
      <p:pic>
        <p:nvPicPr>
          <p:cNvPr id="6" name="cfq4b4zx1oxy">
            <a:hlinkClick r:id="" action="ppaction://media"/>
            <a:extLst>
              <a:ext uri="{FF2B5EF4-FFF2-40B4-BE49-F238E27FC236}">
                <a16:creationId xmlns:a16="http://schemas.microsoft.com/office/drawing/2014/main" id="{6CE8BE63-D78B-4A98-A323-103445275BD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41438" y="1825625"/>
            <a:ext cx="6462712" cy="4351338"/>
          </a:xfrm>
        </p:spPr>
      </p:pic>
    </p:spTree>
    <p:extLst>
      <p:ext uri="{BB962C8B-B14F-4D97-AF65-F5344CB8AC3E}">
        <p14:creationId xmlns:p14="http://schemas.microsoft.com/office/powerpoint/2010/main" val="290724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7926D4-A775-44E7-A15A-62FD1BDD7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To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208650-73C8-4435-894B-57B918067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获取某城市地铁数据并处理得到节点，边，线路信息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根据某些规则优化生成满足约束的地铁图</a:t>
            </a:r>
            <a:r>
              <a:rPr lang="en-US" altLang="zh-CN" dirty="0"/>
              <a:t>Layout</a:t>
            </a:r>
          </a:p>
          <a:p>
            <a:endParaRPr lang="en-US" altLang="zh-CN" dirty="0"/>
          </a:p>
          <a:p>
            <a:r>
              <a:rPr lang="zh-CN" altLang="en-US" dirty="0"/>
              <a:t>画地铁图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46332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A65085-B480-44E6-B103-CD06D760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Step1-</a:t>
            </a:r>
            <a:r>
              <a:rPr lang="zh-CN" altLang="en-US" dirty="0"/>
              <a:t>获取数据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C38048-F332-4D89-97DB-61C48A5B8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获取地铁数据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利用各种地图</a:t>
            </a:r>
            <a:r>
              <a:rPr lang="en-US" altLang="zh-CN" dirty="0" err="1"/>
              <a:t>api</a:t>
            </a:r>
            <a:r>
              <a:rPr lang="en-US" altLang="zh-CN" dirty="0"/>
              <a:t>(</a:t>
            </a:r>
            <a:r>
              <a:rPr lang="zh-CN" altLang="en-US" dirty="0"/>
              <a:t>如</a:t>
            </a:r>
            <a:r>
              <a:rPr lang="en-US" altLang="zh-CN" dirty="0"/>
              <a:t>overpass,</a:t>
            </a:r>
            <a:r>
              <a:rPr lang="zh-CN" altLang="en-US" dirty="0"/>
              <a:t>百度地图等</a:t>
            </a:r>
            <a:r>
              <a:rPr lang="en-US" altLang="zh-CN" dirty="0"/>
              <a:t>)</a:t>
            </a:r>
            <a:r>
              <a:rPr lang="zh-CN" altLang="en-US" dirty="0"/>
              <a:t>获取某个城市的地图数据并处理。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sz="1800" b="0" i="0" dirty="0">
                <a:solidFill>
                  <a:srgbClr val="000000"/>
                </a:solidFill>
                <a:effectLst/>
                <a:latin typeface="NotoSansCJKjp-Regular-VKana"/>
              </a:rPr>
              <a:t>数据获取武汉经纬度范围： 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LiberationSans"/>
              </a:rPr>
              <a:t>29.60,113.44 to 31.10,115.01  </a:t>
            </a:r>
            <a:r>
              <a:rPr lang="zh-CN" altLang="en-US" sz="1800" dirty="0">
                <a:solidFill>
                  <a:srgbClr val="000000"/>
                </a:solidFill>
                <a:latin typeface="LiberationSans"/>
              </a:rPr>
              <a:t>纬度，经度，左下和右上点</a:t>
            </a:r>
            <a:br>
              <a:rPr lang="en-US" altLang="zh-CN" sz="1800" b="0" i="0" dirty="0">
                <a:solidFill>
                  <a:srgbClr val="000000"/>
                </a:solidFill>
                <a:effectLst/>
                <a:latin typeface="LiberationSans"/>
              </a:rPr>
            </a:br>
            <a:r>
              <a:rPr lang="en-US" altLang="zh-CN" sz="1800" b="0" i="0" dirty="0">
                <a:solidFill>
                  <a:srgbClr val="000000"/>
                </a:solidFill>
                <a:effectLst/>
                <a:latin typeface="LiberationSans"/>
                <a:hlinkClick r:id="rId2"/>
              </a:rPr>
              <a:t>http://overpass-api.de/api/interpreter?data=[out:json];(relation(29.60108155373452,113.43800141308592,%2031.10332031534233,115.00505707714842)[%22route%22=%22subway%22];%3E;);out;</a:t>
            </a:r>
            <a:r>
              <a:rPr lang="zh-CN" altLang="en-US" dirty="0">
                <a:hlinkClick r:id="rId2"/>
              </a:rPr>
              <a:t> 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sz="1800" dirty="0"/>
              <a:t>其中</a:t>
            </a:r>
            <a:r>
              <a:rPr lang="en-US" altLang="zh-CN" sz="1800" dirty="0"/>
              <a:t>’node’</a:t>
            </a:r>
            <a:r>
              <a:rPr lang="zh-CN" altLang="en-US" sz="1800" dirty="0"/>
              <a:t>代表站点，‘</a:t>
            </a:r>
            <a:r>
              <a:rPr lang="en-US" altLang="zh-CN" sz="1800" dirty="0"/>
              <a:t>relation</a:t>
            </a:r>
            <a:r>
              <a:rPr lang="zh-CN" altLang="en-US" sz="1800" dirty="0"/>
              <a:t>’代表线路</a:t>
            </a: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3293076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FFCAB6-788B-4A3E-B088-3B3AE7835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Step2-</a:t>
            </a:r>
            <a:r>
              <a:rPr lang="zh-CN" altLang="en-US" dirty="0"/>
              <a:t>优化</a:t>
            </a:r>
            <a:r>
              <a:rPr lang="en-US" altLang="zh-CN" dirty="0"/>
              <a:t>Layout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64532B-A8B0-4C1F-A8A7-9372CE6D1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参考文献</a:t>
            </a:r>
            <a:r>
              <a:rPr lang="en-US" altLang="zh-CN" dirty="0"/>
              <a:t>《</a:t>
            </a:r>
            <a:r>
              <a:rPr lang="en-US" altLang="zh-CN" dirty="0">
                <a:hlinkClick r:id="rId2"/>
              </a:rPr>
              <a:t>Automated Drawing of Metro Maps</a:t>
            </a:r>
            <a:r>
              <a:rPr lang="en-US" altLang="zh-CN" dirty="0"/>
              <a:t>》</a:t>
            </a:r>
          </a:p>
          <a:p>
            <a:r>
              <a:rPr lang="en-US" altLang="zh-CN" dirty="0"/>
              <a:t>Layout</a:t>
            </a:r>
            <a:r>
              <a:rPr lang="zh-CN" altLang="en-US" dirty="0"/>
              <a:t>准则</a:t>
            </a:r>
            <a:r>
              <a:rPr lang="en-US" altLang="zh-CN" dirty="0"/>
              <a:t>(Sec 4.3)</a:t>
            </a:r>
          </a:p>
          <a:p>
            <a:pPr marL="0" indent="0">
              <a:buNone/>
            </a:pPr>
            <a:r>
              <a:rPr lang="en-US" altLang="zh-CN" dirty="0"/>
              <a:t>——</a:t>
            </a:r>
            <a:r>
              <a:rPr lang="zh-CN" altLang="en-US" dirty="0"/>
              <a:t>硬约束</a:t>
            </a:r>
            <a:r>
              <a:rPr lang="en-US" altLang="zh-CN" dirty="0"/>
              <a:t>: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000000"/>
                </a:solidFill>
                <a:latin typeface="HYShuSongErKW"/>
              </a:rPr>
              <a:t>— </a:t>
            </a:r>
            <a:r>
              <a:rPr lang="zh-CN" altLang="en-US" sz="2000" b="0" i="0" dirty="0">
                <a:solidFill>
                  <a:srgbClr val="000000"/>
                </a:solidFill>
                <a:effectLst/>
                <a:latin typeface="HYShuSongErKW"/>
              </a:rPr>
              <a:t>地铁图跟输入保持一样的拓扑（顶点和连接关系以及顶点一</a:t>
            </a:r>
            <a:br>
              <a:rPr lang="zh-CN" altLang="en-US" sz="2000" b="0" i="0" dirty="0">
                <a:solidFill>
                  <a:srgbClr val="000000"/>
                </a:solidFill>
                <a:effectLst/>
                <a:latin typeface="HYShuSongErKW"/>
              </a:rPr>
            </a:br>
            <a:r>
              <a:rPr lang="zh-CN" altLang="en-US" sz="2000" b="0" i="0" dirty="0">
                <a:solidFill>
                  <a:srgbClr val="000000"/>
                </a:solidFill>
                <a:effectLst/>
                <a:latin typeface="HYShuSongErKW"/>
              </a:rPr>
              <a:t>邻域顺序）</a:t>
            </a:r>
            <a:r>
              <a:rPr lang="zh-CN" altLang="en-US" sz="2000" dirty="0"/>
              <a:t> 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— </a:t>
            </a:r>
            <a:r>
              <a:rPr lang="zh-CN" altLang="en-US" sz="2000" dirty="0"/>
              <a:t>所有边是直线并且</a:t>
            </a:r>
            <a:r>
              <a:rPr lang="en-US" altLang="zh-CN" sz="2000" dirty="0"/>
              <a:t>octilinear</a:t>
            </a:r>
            <a:r>
              <a:rPr lang="zh-CN" altLang="en-US" sz="2000" dirty="0"/>
              <a:t>（水平 竖直 或倾斜</a:t>
            </a:r>
            <a:r>
              <a:rPr lang="en-US" altLang="zh-CN" sz="2000" dirty="0"/>
              <a:t>45</a:t>
            </a:r>
            <a:r>
              <a:rPr lang="zh-CN" altLang="en-US" sz="2000" dirty="0"/>
              <a:t>度）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— </a:t>
            </a:r>
            <a:r>
              <a:rPr lang="zh-CN" altLang="en-US" sz="2000" dirty="0"/>
              <a:t>所有边的长度不小于某个阈值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— </a:t>
            </a:r>
            <a:r>
              <a:rPr lang="zh-CN" altLang="en-US" sz="2000" dirty="0"/>
              <a:t>不相连的两条边间距不小于某个阈值</a:t>
            </a:r>
            <a:endParaRPr lang="en-US" altLang="zh-CN" sz="2000" dirty="0"/>
          </a:p>
          <a:p>
            <a:pPr marL="0" indent="0">
              <a:buNone/>
            </a:pP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079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FFCAB6-788B-4A3E-B088-3B3AE7835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Step2-</a:t>
            </a:r>
            <a:r>
              <a:rPr lang="zh-CN" altLang="en-US" dirty="0"/>
              <a:t>优化</a:t>
            </a:r>
            <a:r>
              <a:rPr lang="en-US" altLang="zh-CN" dirty="0"/>
              <a:t>Layout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64532B-A8B0-4C1F-A8A7-9372CE6D1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参考文献</a:t>
            </a:r>
            <a:r>
              <a:rPr lang="en-US" altLang="zh-CN" dirty="0"/>
              <a:t>《</a:t>
            </a:r>
            <a:r>
              <a:rPr lang="en-US" altLang="zh-CN" dirty="0">
                <a:hlinkClick r:id="rId2"/>
              </a:rPr>
              <a:t>Automated Drawing of Metro Maps</a:t>
            </a:r>
            <a:r>
              <a:rPr lang="en-US" altLang="zh-CN" dirty="0"/>
              <a:t>》</a:t>
            </a:r>
          </a:p>
          <a:p>
            <a:r>
              <a:rPr lang="en-US" altLang="zh-CN" dirty="0"/>
              <a:t>Layout</a:t>
            </a:r>
            <a:r>
              <a:rPr lang="zh-CN" altLang="en-US" dirty="0"/>
              <a:t>准则</a:t>
            </a:r>
            <a:r>
              <a:rPr lang="en-US" altLang="zh-CN" dirty="0"/>
              <a:t>(Sec 4.3)</a:t>
            </a:r>
          </a:p>
          <a:p>
            <a:pPr marL="0" indent="0">
              <a:buNone/>
            </a:pPr>
            <a:r>
              <a:rPr lang="en-US" altLang="zh-CN" dirty="0"/>
              <a:t>——</a:t>
            </a:r>
            <a:r>
              <a:rPr lang="zh-CN" altLang="en-US" dirty="0"/>
              <a:t>软约束</a:t>
            </a:r>
            <a:r>
              <a:rPr lang="en-US" altLang="zh-CN" dirty="0"/>
              <a:t>:</a:t>
            </a:r>
          </a:p>
          <a:p>
            <a:pPr marL="0" indent="0">
              <a:buNone/>
            </a:pPr>
            <a:r>
              <a:rPr lang="en-US" altLang="zh-CN" sz="2000" dirty="0"/>
              <a:t>— </a:t>
            </a:r>
            <a:r>
              <a:rPr lang="zh-CN" altLang="en-US" sz="2000" dirty="0"/>
              <a:t>地铁图包含尽可能少的折线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— </a:t>
            </a:r>
            <a:r>
              <a:rPr lang="zh-CN" altLang="en-US" sz="2000" dirty="0"/>
              <a:t>所有边的总长度尽可能小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b="0" i="0" dirty="0">
                <a:solidFill>
                  <a:srgbClr val="000000"/>
                </a:solidFill>
                <a:effectLst/>
                <a:latin typeface="HYShuSongErKW"/>
              </a:rPr>
              <a:t>— </a:t>
            </a:r>
            <a:r>
              <a:rPr lang="zh-CN" altLang="en-US" sz="2000" b="0" i="0" dirty="0">
                <a:solidFill>
                  <a:srgbClr val="000000"/>
                </a:solidFill>
                <a:effectLst/>
                <a:latin typeface="HYShuSongErKW"/>
              </a:rPr>
              <a:t>相邻点的相对位置尽可能保持</a:t>
            </a:r>
            <a:r>
              <a:rPr lang="zh-CN" altLang="en-US" sz="2000" dirty="0"/>
              <a:t> </a:t>
            </a:r>
            <a:br>
              <a:rPr lang="zh-CN" altLang="en-US" dirty="0"/>
            </a:b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2342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FFCAB6-788B-4A3E-B088-3B3AE7835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Step2-</a:t>
            </a:r>
            <a:r>
              <a:rPr lang="zh-CN" altLang="en-US" dirty="0"/>
              <a:t>优化</a:t>
            </a:r>
            <a:r>
              <a:rPr lang="en-US" altLang="zh-CN" dirty="0"/>
              <a:t>Layout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64532B-A8B0-4C1F-A8A7-9372CE6D1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参考文献</a:t>
            </a:r>
            <a:r>
              <a:rPr lang="en-US" altLang="zh-CN" dirty="0"/>
              <a:t>《</a:t>
            </a:r>
            <a:r>
              <a:rPr lang="en-US" altLang="zh-CN" dirty="0">
                <a:hlinkClick r:id="rId2"/>
              </a:rPr>
              <a:t>Automated Drawing of Metro Maps</a:t>
            </a:r>
            <a:r>
              <a:rPr lang="en-US" altLang="zh-CN" dirty="0"/>
              <a:t>》</a:t>
            </a:r>
          </a:p>
          <a:p>
            <a:r>
              <a:rPr lang="en-US" altLang="zh-CN" dirty="0"/>
              <a:t>Layout</a:t>
            </a:r>
            <a:r>
              <a:rPr lang="zh-CN" altLang="en-US" dirty="0"/>
              <a:t>优化建模</a:t>
            </a:r>
            <a:r>
              <a:rPr lang="en-US" altLang="zh-CN" dirty="0"/>
              <a:t>(Sec 6)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混合整数优化</a:t>
            </a:r>
            <a:r>
              <a:rPr lang="en-US" altLang="zh-CN" dirty="0"/>
              <a:t>(A Mixed-Integer Program)</a:t>
            </a:r>
          </a:p>
          <a:p>
            <a:pPr marL="0" indent="0">
              <a:buNone/>
            </a:pPr>
            <a:r>
              <a:rPr lang="en-US" altLang="zh-CN" sz="2400" dirty="0"/>
              <a:t>——</a:t>
            </a:r>
            <a:r>
              <a:rPr lang="zh-CN" altLang="en-US" sz="2400" dirty="0"/>
              <a:t>线性规划问题中变量有整型、浮点型以及二元值</a:t>
            </a: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zh-CN" altLang="en-US" sz="2600" dirty="0"/>
              <a:t>因八个方向是离散量，所以必须要引入整型，具体约束公式见文献</a:t>
            </a:r>
            <a:r>
              <a:rPr lang="en-US" altLang="zh-CN" sz="2600" dirty="0"/>
              <a:t>Sec 6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7400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FFCAB6-788B-4A3E-B088-3B3AE7835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Step2-</a:t>
            </a:r>
            <a:r>
              <a:rPr lang="zh-CN" altLang="en-US" dirty="0"/>
              <a:t>优化</a:t>
            </a:r>
            <a:r>
              <a:rPr lang="en-US" altLang="zh-CN" dirty="0"/>
              <a:t>Layout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64532B-A8B0-4C1F-A8A7-9372CE6D1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zh-CN" altLang="en-US" sz="4000" dirty="0"/>
              <a:t>整数优化求解库：</a:t>
            </a:r>
            <a:endParaRPr lang="en-US" altLang="zh-CN" sz="4000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sz="3600" dirty="0">
                <a:hlinkClick r:id="rId2"/>
              </a:rPr>
              <a:t>Gurobi</a:t>
            </a:r>
            <a:r>
              <a:rPr lang="zh-CN" altLang="en-US" sz="3600" dirty="0"/>
              <a:t>：有</a:t>
            </a:r>
            <a:r>
              <a:rPr lang="en-US" altLang="zh-CN" sz="3600" dirty="0"/>
              <a:t>C,C++,Java,Python,Matlab,R</a:t>
            </a:r>
            <a:r>
              <a:rPr lang="zh-CN" altLang="en-US" sz="3600" dirty="0"/>
              <a:t>等多种接口，可申请</a:t>
            </a:r>
            <a:endParaRPr lang="en-US" altLang="zh-CN" sz="3600" dirty="0"/>
          </a:p>
          <a:p>
            <a:pPr marL="0" indent="0">
              <a:buNone/>
            </a:pPr>
            <a:r>
              <a:rPr lang="en-US" altLang="zh-CN" sz="3600" dirty="0"/>
              <a:t>Academic License</a:t>
            </a:r>
          </a:p>
          <a:p>
            <a:pPr marL="0" indent="0">
              <a:buNone/>
            </a:pPr>
            <a:r>
              <a:rPr lang="en-US" altLang="zh-CN" sz="3600" dirty="0">
                <a:hlinkClick r:id="rId3"/>
              </a:rPr>
              <a:t>One Simple Example</a:t>
            </a:r>
            <a:endParaRPr lang="en-US" altLang="zh-CN" sz="3600" dirty="0"/>
          </a:p>
          <a:p>
            <a:pPr marL="0" indent="0">
              <a:buNone/>
            </a:pPr>
            <a:endParaRPr lang="en-US" altLang="zh-CN" sz="3600" dirty="0"/>
          </a:p>
          <a:p>
            <a:pPr marL="0" indent="0">
              <a:buNone/>
            </a:pPr>
            <a:r>
              <a:rPr lang="en-US" altLang="zh-CN" sz="3600" dirty="0">
                <a:hlinkClick r:id="rId4"/>
              </a:rPr>
              <a:t>Python MIP</a:t>
            </a:r>
            <a:endParaRPr lang="en-US" altLang="zh-CN" sz="3600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一个现成的使用</a:t>
            </a:r>
            <a:r>
              <a:rPr lang="en-US" altLang="zh-CN" dirty="0"/>
              <a:t>Gurobi Java</a:t>
            </a:r>
            <a:r>
              <a:rPr lang="zh-CN" altLang="en-US" dirty="0"/>
              <a:t>接口实现地铁布局优化的代码</a:t>
            </a:r>
            <a:r>
              <a:rPr lang="en-US" altLang="zh-CN" dirty="0"/>
              <a:t>: </a:t>
            </a:r>
          </a:p>
          <a:p>
            <a:pPr marL="0" indent="0">
              <a:buNone/>
            </a:pPr>
            <a:r>
              <a:rPr lang="en-US" altLang="zh-CN" b="1" i="0" u="none" strike="noStrike" dirty="0">
                <a:solidFill>
                  <a:srgbClr val="0366D6"/>
                </a:solidFill>
                <a:effectLst/>
                <a:latin typeface="-apple-system"/>
                <a:hlinkClick r:id="rId5"/>
              </a:rPr>
              <a:t>transit-map</a:t>
            </a:r>
            <a:r>
              <a:rPr lang="en-US" altLang="zh-CN" b="1" i="0" u="none" strike="noStrike" dirty="0">
                <a:solidFill>
                  <a:srgbClr val="0366D6"/>
                </a:solidFill>
                <a:effectLst/>
                <a:latin typeface="-apple-system"/>
              </a:rPr>
              <a:t>    </a:t>
            </a:r>
            <a:r>
              <a:rPr lang="zh-CN" altLang="en-US" b="1" i="0" u="none" strike="noStrike" dirty="0">
                <a:solidFill>
                  <a:srgbClr val="FF0000"/>
                </a:solidFill>
                <a:effectLst/>
                <a:latin typeface="-apple-system"/>
              </a:rPr>
              <a:t>直接使用会适当</a:t>
            </a:r>
            <a:r>
              <a:rPr lang="zh-CN" altLang="en-US" b="1" dirty="0">
                <a:solidFill>
                  <a:srgbClr val="FF0000"/>
                </a:solidFill>
                <a:latin typeface="-apple-system"/>
              </a:rPr>
              <a:t>扣</a:t>
            </a:r>
            <a:r>
              <a:rPr lang="zh-CN" altLang="en-US" b="1" i="0" u="none" strike="noStrike" dirty="0">
                <a:solidFill>
                  <a:srgbClr val="FF0000"/>
                </a:solidFill>
                <a:effectLst/>
                <a:latin typeface="-apple-system"/>
              </a:rPr>
              <a:t>分</a:t>
            </a:r>
            <a:endParaRPr lang="en-US" altLang="zh-CN" dirty="0">
              <a:solidFill>
                <a:srgbClr val="FF0000"/>
              </a:solidFill>
            </a:endParaRPr>
          </a:p>
          <a:p>
            <a:pPr marL="0" indent="0">
              <a:buNone/>
            </a:pP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6670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945</TotalTime>
  <Words>452</Words>
  <Application>Microsoft Office PowerPoint</Application>
  <PresentationFormat>全屏显示(4:3)</PresentationFormat>
  <Paragraphs>61</Paragraphs>
  <Slides>11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-apple-system</vt:lpstr>
      <vt:lpstr>HYShuSongErKW</vt:lpstr>
      <vt:lpstr>LiberationSans</vt:lpstr>
      <vt:lpstr>NotoSansCJKjp-Regular-VKana</vt:lpstr>
      <vt:lpstr>Arial</vt:lpstr>
      <vt:lpstr>Calibri</vt:lpstr>
      <vt:lpstr>Calibri Light</vt:lpstr>
      <vt:lpstr>Office 主题​​</vt:lpstr>
      <vt:lpstr>数据可视化作业一</vt:lpstr>
      <vt:lpstr>问题描述</vt:lpstr>
      <vt:lpstr>问题描述</vt:lpstr>
      <vt:lpstr>How To</vt:lpstr>
      <vt:lpstr>Step1-获取数据 </vt:lpstr>
      <vt:lpstr>Step2-优化Layout</vt:lpstr>
      <vt:lpstr>Step2-优化Layout</vt:lpstr>
      <vt:lpstr>Step2-优化Layout</vt:lpstr>
      <vt:lpstr>Step2-优化Layout</vt:lpstr>
      <vt:lpstr>Step3-可视化Graph Layout</vt:lpstr>
      <vt:lpstr>作业要求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数据可视化作业一</dc:title>
  <dc:creator>guo yd</dc:creator>
  <cp:lastModifiedBy>Andy Zhu</cp:lastModifiedBy>
  <cp:revision>115</cp:revision>
  <dcterms:created xsi:type="dcterms:W3CDTF">2020-10-14T08:11:04Z</dcterms:created>
  <dcterms:modified xsi:type="dcterms:W3CDTF">2020-11-01T15:22:34Z</dcterms:modified>
</cp:coreProperties>
</file>