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65" r:id="rId2"/>
    <p:sldMasterId id="2147483677" r:id="rId3"/>
  </p:sldMasterIdLst>
  <p:notesMasterIdLst>
    <p:notesMasterId r:id="rId46"/>
  </p:notesMasterIdLst>
  <p:sldIdLst>
    <p:sldId id="695" r:id="rId4"/>
    <p:sldId id="431" r:id="rId5"/>
    <p:sldId id="721" r:id="rId6"/>
    <p:sldId id="722" r:id="rId7"/>
    <p:sldId id="723" r:id="rId8"/>
    <p:sldId id="724" r:id="rId9"/>
    <p:sldId id="725" r:id="rId10"/>
    <p:sldId id="726" r:id="rId11"/>
    <p:sldId id="727" r:id="rId12"/>
    <p:sldId id="729" r:id="rId13"/>
    <p:sldId id="730" r:id="rId14"/>
    <p:sldId id="731" r:id="rId15"/>
    <p:sldId id="732" r:id="rId16"/>
    <p:sldId id="733" r:id="rId17"/>
    <p:sldId id="735" r:id="rId18"/>
    <p:sldId id="736" r:id="rId19"/>
    <p:sldId id="737" r:id="rId20"/>
    <p:sldId id="738" r:id="rId21"/>
    <p:sldId id="739" r:id="rId22"/>
    <p:sldId id="740" r:id="rId23"/>
    <p:sldId id="741" r:id="rId24"/>
    <p:sldId id="742" r:id="rId25"/>
    <p:sldId id="743" r:id="rId26"/>
    <p:sldId id="745" r:id="rId27"/>
    <p:sldId id="746" r:id="rId28"/>
    <p:sldId id="747" r:id="rId29"/>
    <p:sldId id="748" r:id="rId30"/>
    <p:sldId id="749" r:id="rId31"/>
    <p:sldId id="750" r:id="rId32"/>
    <p:sldId id="751" r:id="rId33"/>
    <p:sldId id="752" r:id="rId34"/>
    <p:sldId id="753" r:id="rId35"/>
    <p:sldId id="755" r:id="rId36"/>
    <p:sldId id="754" r:id="rId37"/>
    <p:sldId id="763" r:id="rId38"/>
    <p:sldId id="764" r:id="rId39"/>
    <p:sldId id="756" r:id="rId40"/>
    <p:sldId id="757" r:id="rId41"/>
    <p:sldId id="758" r:id="rId42"/>
    <p:sldId id="759" r:id="rId43"/>
    <p:sldId id="760" r:id="rId44"/>
    <p:sldId id="762" r:id="rId45"/>
  </p:sldIdLst>
  <p:sldSz cx="9144000" cy="6858000" type="screen4x3"/>
  <p:notesSz cx="6797675" cy="9928225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FF6600"/>
    <a:srgbClr val="FF0000"/>
    <a:srgbClr val="333399"/>
    <a:srgbClr val="FF00FF"/>
    <a:srgbClr val="0000FF"/>
    <a:srgbClr val="66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36" autoAdjust="0"/>
    <p:restoredTop sz="94614" autoAdjust="0"/>
  </p:normalViewPr>
  <p:slideViewPr>
    <p:cSldViewPr>
      <p:cViewPr varScale="1">
        <p:scale>
          <a:sx n="114" d="100"/>
          <a:sy n="114" d="100"/>
        </p:scale>
        <p:origin x="111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12" Type="http://schemas.openxmlformats.org/officeDocument/2006/relationships/image" Target="../media/image65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11" Type="http://schemas.openxmlformats.org/officeDocument/2006/relationships/image" Target="../media/image64.wmf"/><Relationship Id="rId5" Type="http://schemas.openxmlformats.org/officeDocument/2006/relationships/image" Target="../media/image58.wmf"/><Relationship Id="rId10" Type="http://schemas.openxmlformats.org/officeDocument/2006/relationships/image" Target="../media/image63.wmf"/><Relationship Id="rId4" Type="http://schemas.openxmlformats.org/officeDocument/2006/relationships/image" Target="../media/image57.wmf"/><Relationship Id="rId9" Type="http://schemas.openxmlformats.org/officeDocument/2006/relationships/image" Target="../media/image62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image" Target="../media/image78.wmf"/><Relationship Id="rId18" Type="http://schemas.openxmlformats.org/officeDocument/2006/relationships/image" Target="../media/image83.wmf"/><Relationship Id="rId3" Type="http://schemas.openxmlformats.org/officeDocument/2006/relationships/image" Target="../media/image68.wmf"/><Relationship Id="rId7" Type="http://schemas.openxmlformats.org/officeDocument/2006/relationships/image" Target="../media/image72.wmf"/><Relationship Id="rId12" Type="http://schemas.openxmlformats.org/officeDocument/2006/relationships/image" Target="../media/image77.wmf"/><Relationship Id="rId17" Type="http://schemas.openxmlformats.org/officeDocument/2006/relationships/image" Target="../media/image82.wmf"/><Relationship Id="rId2" Type="http://schemas.openxmlformats.org/officeDocument/2006/relationships/image" Target="../media/image67.wmf"/><Relationship Id="rId16" Type="http://schemas.openxmlformats.org/officeDocument/2006/relationships/image" Target="../media/image81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11" Type="http://schemas.openxmlformats.org/officeDocument/2006/relationships/image" Target="../media/image76.wmf"/><Relationship Id="rId5" Type="http://schemas.openxmlformats.org/officeDocument/2006/relationships/image" Target="../media/image70.wmf"/><Relationship Id="rId15" Type="http://schemas.openxmlformats.org/officeDocument/2006/relationships/image" Target="../media/image80.wmf"/><Relationship Id="rId10" Type="http://schemas.openxmlformats.org/officeDocument/2006/relationships/image" Target="../media/image75.wmf"/><Relationship Id="rId4" Type="http://schemas.openxmlformats.org/officeDocument/2006/relationships/image" Target="../media/image69.wmf"/><Relationship Id="rId9" Type="http://schemas.openxmlformats.org/officeDocument/2006/relationships/image" Target="../media/image74.wmf"/><Relationship Id="rId14" Type="http://schemas.openxmlformats.org/officeDocument/2006/relationships/image" Target="../media/image7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image" Target="../media/image87.wmf"/><Relationship Id="rId7" Type="http://schemas.openxmlformats.org/officeDocument/2006/relationships/image" Target="../media/image91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image" Target="../media/image95.wmf"/><Relationship Id="rId7" Type="http://schemas.openxmlformats.org/officeDocument/2006/relationships/image" Target="../media/image99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6" Type="http://schemas.openxmlformats.org/officeDocument/2006/relationships/image" Target="../media/image84.wmf"/><Relationship Id="rId5" Type="http://schemas.openxmlformats.org/officeDocument/2006/relationships/image" Target="../media/image105.wmf"/><Relationship Id="rId4" Type="http://schemas.openxmlformats.org/officeDocument/2006/relationships/image" Target="../media/image10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4" Type="http://schemas.openxmlformats.org/officeDocument/2006/relationships/image" Target="../media/image10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5" Type="http://schemas.openxmlformats.org/officeDocument/2006/relationships/image" Target="../media/image115.wmf"/><Relationship Id="rId4" Type="http://schemas.openxmlformats.org/officeDocument/2006/relationships/image" Target="../media/image11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4" Type="http://schemas.openxmlformats.org/officeDocument/2006/relationships/image" Target="../media/image11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4" Type="http://schemas.openxmlformats.org/officeDocument/2006/relationships/image" Target="../media/image12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Relationship Id="rId6" Type="http://schemas.openxmlformats.org/officeDocument/2006/relationships/image" Target="../media/image131.wmf"/><Relationship Id="rId5" Type="http://schemas.openxmlformats.org/officeDocument/2006/relationships/image" Target="../media/image130.wmf"/><Relationship Id="rId4" Type="http://schemas.openxmlformats.org/officeDocument/2006/relationships/image" Target="../media/image129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2" Type="http://schemas.openxmlformats.org/officeDocument/2006/relationships/image" Target="../media/image134.wmf"/><Relationship Id="rId1" Type="http://schemas.openxmlformats.org/officeDocument/2006/relationships/image" Target="../media/image133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13" Type="http://schemas.openxmlformats.org/officeDocument/2006/relationships/image" Target="../media/image148.wmf"/><Relationship Id="rId3" Type="http://schemas.openxmlformats.org/officeDocument/2006/relationships/image" Target="../media/image138.wmf"/><Relationship Id="rId7" Type="http://schemas.openxmlformats.org/officeDocument/2006/relationships/image" Target="../media/image142.wmf"/><Relationship Id="rId12" Type="http://schemas.openxmlformats.org/officeDocument/2006/relationships/image" Target="../media/image147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Relationship Id="rId6" Type="http://schemas.openxmlformats.org/officeDocument/2006/relationships/image" Target="../media/image141.wmf"/><Relationship Id="rId11" Type="http://schemas.openxmlformats.org/officeDocument/2006/relationships/image" Target="../media/image146.wmf"/><Relationship Id="rId5" Type="http://schemas.openxmlformats.org/officeDocument/2006/relationships/image" Target="../media/image140.wmf"/><Relationship Id="rId10" Type="http://schemas.openxmlformats.org/officeDocument/2006/relationships/image" Target="../media/image145.wmf"/><Relationship Id="rId4" Type="http://schemas.openxmlformats.org/officeDocument/2006/relationships/image" Target="../media/image139.wmf"/><Relationship Id="rId9" Type="http://schemas.openxmlformats.org/officeDocument/2006/relationships/image" Target="../media/image144.wmf"/><Relationship Id="rId14" Type="http://schemas.openxmlformats.org/officeDocument/2006/relationships/image" Target="../media/image149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1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wmf"/><Relationship Id="rId1" Type="http://schemas.openxmlformats.org/officeDocument/2006/relationships/image" Target="../media/image152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wmf"/><Relationship Id="rId13" Type="http://schemas.openxmlformats.org/officeDocument/2006/relationships/image" Target="../media/image166.wmf"/><Relationship Id="rId3" Type="http://schemas.openxmlformats.org/officeDocument/2006/relationships/image" Target="../media/image156.wmf"/><Relationship Id="rId7" Type="http://schemas.openxmlformats.org/officeDocument/2006/relationships/image" Target="../media/image160.wmf"/><Relationship Id="rId12" Type="http://schemas.openxmlformats.org/officeDocument/2006/relationships/image" Target="../media/image165.wmf"/><Relationship Id="rId2" Type="http://schemas.openxmlformats.org/officeDocument/2006/relationships/image" Target="../media/image155.wmf"/><Relationship Id="rId1" Type="http://schemas.openxmlformats.org/officeDocument/2006/relationships/image" Target="../media/image154.wmf"/><Relationship Id="rId6" Type="http://schemas.openxmlformats.org/officeDocument/2006/relationships/image" Target="../media/image159.wmf"/><Relationship Id="rId11" Type="http://schemas.openxmlformats.org/officeDocument/2006/relationships/image" Target="../media/image164.wmf"/><Relationship Id="rId5" Type="http://schemas.openxmlformats.org/officeDocument/2006/relationships/image" Target="../media/image158.wmf"/><Relationship Id="rId15" Type="http://schemas.openxmlformats.org/officeDocument/2006/relationships/image" Target="../media/image168.wmf"/><Relationship Id="rId10" Type="http://schemas.openxmlformats.org/officeDocument/2006/relationships/image" Target="../media/image163.emf"/><Relationship Id="rId4" Type="http://schemas.openxmlformats.org/officeDocument/2006/relationships/image" Target="../media/image157.wmf"/><Relationship Id="rId9" Type="http://schemas.openxmlformats.org/officeDocument/2006/relationships/image" Target="../media/image162.emf"/><Relationship Id="rId14" Type="http://schemas.openxmlformats.org/officeDocument/2006/relationships/image" Target="../media/image167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wmf"/><Relationship Id="rId2" Type="http://schemas.openxmlformats.org/officeDocument/2006/relationships/image" Target="../media/image170.wmf"/><Relationship Id="rId1" Type="http://schemas.openxmlformats.org/officeDocument/2006/relationships/image" Target="../media/image16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8.wmf"/><Relationship Id="rId3" Type="http://schemas.openxmlformats.org/officeDocument/2006/relationships/image" Target="../media/image15.wmf"/><Relationship Id="rId7" Type="http://schemas.openxmlformats.org/officeDocument/2006/relationships/image" Target="../media/image8.wmf"/><Relationship Id="rId12" Type="http://schemas.openxmlformats.org/officeDocument/2006/relationships/image" Target="../media/image17.wmf"/><Relationship Id="rId2" Type="http://schemas.openxmlformats.org/officeDocument/2006/relationships/image" Target="../media/image14.wmf"/><Relationship Id="rId16" Type="http://schemas.openxmlformats.org/officeDocument/2006/relationships/image" Target="../media/image21.wmf"/><Relationship Id="rId1" Type="http://schemas.openxmlformats.org/officeDocument/2006/relationships/image" Target="../media/image13.wmf"/><Relationship Id="rId6" Type="http://schemas.openxmlformats.org/officeDocument/2006/relationships/image" Target="../media/image7.wmf"/><Relationship Id="rId11" Type="http://schemas.openxmlformats.org/officeDocument/2006/relationships/image" Target="../media/image11.wmf"/><Relationship Id="rId5" Type="http://schemas.openxmlformats.org/officeDocument/2006/relationships/image" Target="../media/image6.wmf"/><Relationship Id="rId15" Type="http://schemas.openxmlformats.org/officeDocument/2006/relationships/image" Target="../media/image20.wmf"/><Relationship Id="rId10" Type="http://schemas.openxmlformats.org/officeDocument/2006/relationships/image" Target="../media/image10.wmf"/><Relationship Id="rId4" Type="http://schemas.openxmlformats.org/officeDocument/2006/relationships/image" Target="../media/image5.wmf"/><Relationship Id="rId9" Type="http://schemas.openxmlformats.org/officeDocument/2006/relationships/image" Target="../media/image16.wmf"/><Relationship Id="rId1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10" Type="http://schemas.openxmlformats.org/officeDocument/2006/relationships/image" Target="../media/image36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1" sz="1200">
                <a:latin typeface="Times New Roman" panose="02020603050405020304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anose="02020603050405020304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438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8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38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1" sz="1200">
                <a:latin typeface="Times New Roman" panose="02020603050405020304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438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anose="02020603050405020304" pitchFamily="18" charset="0"/>
              </a:defRPr>
            </a:lvl1pPr>
          </a:lstStyle>
          <a:p>
            <a:fld id="{BD1A4450-5284-4909-84E7-67AA8995282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05157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波面是从</a:t>
            </a:r>
            <a:r>
              <a:rPr lang="en-US" altLang="zh-CN" dirty="0" smtClean="0"/>
              <a:t>S</a:t>
            </a:r>
            <a:r>
              <a:rPr lang="zh-CN" altLang="en-US" dirty="0" smtClean="0"/>
              <a:t>发出的光波的等相位面，而波前则可以是将</a:t>
            </a:r>
            <a:r>
              <a:rPr lang="en-US" altLang="zh-CN" dirty="0" smtClean="0"/>
              <a:t>S</a:t>
            </a:r>
            <a:r>
              <a:rPr lang="zh-CN" altLang="en-US" dirty="0" smtClean="0"/>
              <a:t>和</a:t>
            </a:r>
            <a:r>
              <a:rPr lang="en-US" altLang="zh-CN" dirty="0" smtClean="0"/>
              <a:t>P</a:t>
            </a:r>
            <a:r>
              <a:rPr lang="zh-CN" altLang="en-US" dirty="0" smtClean="0"/>
              <a:t>隔开的任何曲面，不一定是等相位的。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371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利用了拉格朗日中值定理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757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021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055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透镜角度的理解，总可以找到过透镜光心，与光栅平面出射角为</a:t>
            </a:r>
            <a:r>
              <a:rPr lang="el-GR" altLang="zh-CN" dirty="0" smtClean="0">
                <a:latin typeface="微软雅黑"/>
                <a:ea typeface="微软雅黑"/>
              </a:rPr>
              <a:t>θ</a:t>
            </a:r>
            <a:r>
              <a:rPr lang="zh-CN" altLang="en-US" dirty="0" smtClean="0">
                <a:latin typeface="微软雅黑"/>
                <a:ea typeface="微软雅黑"/>
              </a:rPr>
              <a:t>的光线，因此，透镜出射角的定义可以和光栅出射角度相同。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666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>
                <a:solidFill>
                  <a:prstClr val="black"/>
                </a:solidFill>
              </a:rPr>
              <a:pPr/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989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分量相位超前</a:t>
            </a:r>
            <a:r>
              <a:rPr lang="en-US" altLang="zh-CN" dirty="0" smtClean="0">
                <a:solidFill>
                  <a:srgbClr val="0066FF"/>
                </a:solidFill>
                <a:latin typeface="Times New Roman" pitchFamily="18" charset="0"/>
              </a:rPr>
              <a:t>[0,</a:t>
            </a:r>
            <a:r>
              <a:rPr lang="en-US" altLang="zh-CN" dirty="0" smtClean="0">
                <a:solidFill>
                  <a:srgbClr val="0066FF"/>
                </a:solidFill>
                <a:latin typeface="Symbol" pitchFamily="18" charset="2"/>
              </a:rPr>
              <a:t> </a:t>
            </a:r>
            <a:r>
              <a:rPr lang="el-GR" altLang="zh-CN" dirty="0" smtClean="0">
                <a:solidFill>
                  <a:srgbClr val="0066FF"/>
                </a:solidFill>
                <a:latin typeface="Times New Roman"/>
                <a:cs typeface="Times New Roman"/>
              </a:rPr>
              <a:t>π</a:t>
            </a:r>
            <a:r>
              <a:rPr lang="en-US" altLang="zh-CN" dirty="0" smtClean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]—</a:t>
            </a:r>
            <a:r>
              <a:rPr lang="zh-CN" altLang="en-US" dirty="0" smtClean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右旋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i="1" dirty="0" smtClean="0">
                <a:solidFill>
                  <a:srgbClr val="0066FF"/>
                </a:solidFill>
                <a:latin typeface="Times New Roman" pitchFamily="18" charset="0"/>
              </a:rPr>
              <a:t>y</a:t>
            </a:r>
            <a:r>
              <a:rPr lang="zh-CN" altLang="en-US" dirty="0" smtClean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分量相位滞后 </a:t>
            </a:r>
            <a:r>
              <a:rPr lang="en-US" altLang="zh-CN" dirty="0" smtClean="0">
                <a:solidFill>
                  <a:srgbClr val="0066FF"/>
                </a:solidFill>
                <a:latin typeface="Times New Roman" pitchFamily="18" charset="0"/>
              </a:rPr>
              <a:t>[0,</a:t>
            </a:r>
            <a:r>
              <a:rPr lang="en-US" altLang="zh-CN" dirty="0" smtClean="0">
                <a:solidFill>
                  <a:srgbClr val="0066FF"/>
                </a:solidFill>
                <a:latin typeface="Symbol" pitchFamily="18" charset="2"/>
              </a:rPr>
              <a:t> </a:t>
            </a:r>
            <a:r>
              <a:rPr lang="el-GR" altLang="zh-CN" dirty="0" smtClean="0">
                <a:solidFill>
                  <a:srgbClr val="0066FF"/>
                </a:solidFill>
                <a:latin typeface="Times New Roman"/>
                <a:cs typeface="Times New Roman"/>
              </a:rPr>
              <a:t>π</a:t>
            </a:r>
            <a:r>
              <a:rPr lang="en-US" altLang="zh-CN" dirty="0" smtClean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]—</a:t>
            </a:r>
            <a:r>
              <a:rPr lang="zh-CN" altLang="en-US" dirty="0" smtClean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右旋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>
                <a:solidFill>
                  <a:prstClr val="black"/>
                </a:solidFill>
              </a:rPr>
              <a:pPr/>
              <a:t>28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84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倾斜因子表明次波面源的发射并非各向同性，这源于光波是矢量横波。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8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855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864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衍射图样为同心圆是因为系统具有轴对称性。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476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435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ea typeface="宋体" charset="-122"/>
              </a:rPr>
              <a:t>正多边形的判定方法之一：各边相等，各角也相等。</a:t>
            </a:r>
            <a:endParaRPr lang="en-US" altLang="zh-CN" dirty="0" smtClean="0">
              <a:ea typeface="宋体" charset="-122"/>
            </a:endParaRPr>
          </a:p>
          <a:p>
            <a:pPr eaLnBrk="1" hangingPunct="1"/>
            <a:r>
              <a:rPr lang="zh-CN" altLang="en-US" dirty="0" smtClean="0">
                <a:ea typeface="宋体" charset="-122"/>
              </a:rPr>
              <a:t>从</a:t>
            </a:r>
            <a:r>
              <a:rPr lang="en-US" altLang="zh-CN" dirty="0" smtClean="0">
                <a:ea typeface="宋体" charset="-122"/>
              </a:rPr>
              <a:t>alpha</a:t>
            </a:r>
            <a:r>
              <a:rPr lang="zh-CN" altLang="en-US" dirty="0" smtClean="0">
                <a:ea typeface="宋体" charset="-122"/>
              </a:rPr>
              <a:t>和</a:t>
            </a:r>
            <a:r>
              <a:rPr lang="en-US" altLang="zh-CN" dirty="0" smtClean="0">
                <a:ea typeface="宋体" charset="-122"/>
              </a:rPr>
              <a:t>beta</a:t>
            </a:r>
            <a:r>
              <a:rPr lang="zh-CN" altLang="en-US" dirty="0" smtClean="0">
                <a:ea typeface="宋体" charset="-122"/>
              </a:rPr>
              <a:t>看来，在光栅的缝宽和缝间距一定的情况下，干涉的光强结果和波长以及角度有关，这也就决定了相同波长的单色光在不同角度下，干涉所得的光强不同；不同波长的光在相同角度下，干涉所得的光强也不同。</a:t>
            </a:r>
            <a:endParaRPr lang="en-US" altLang="zh-CN" dirty="0" smtClean="0">
              <a:ea typeface="宋体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846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698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801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BE539-3028-4E5E-AE8C-C1298A66031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4953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A45B4-2C00-4897-96DD-2ED9E811B49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184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BBFE2-AA2B-425B-ABAA-68779FCBE6A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7376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2020-1-4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40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just"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2020-1-4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876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2020-1-4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48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2020-1-4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10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2020-1-4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901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2020-1-4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08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2020-1-4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28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2020-1-4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624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8C925-C516-47DD-B939-7915FE544D9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0333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2020-1-4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61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2020-1-4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66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2020-1-4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314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2020-1-4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9796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just"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2020-1-4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296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2020-1-4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8596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2020-1-4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21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2020-1-4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273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2020-1-4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0765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2020-1-4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06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0BED3-7699-4BA4-A8BC-BD46D629AD3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93621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2020-1-4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4787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2020-1-4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154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2020-1-4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565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2020-1-4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24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94567-B729-4C76-8155-7D1FBDCD66F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1128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481BF-6F27-499A-AA79-4B0C337BC67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3003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F71C7-7D4D-4203-8B2B-C6C6C9979DF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6591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E0768-CFE5-440E-BBF8-974C190E8B3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5410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27881-367E-4DB2-9F1E-664F4A0225D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9630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3EFC0-8939-4D51-B98C-79A85DC664B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78685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75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275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275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B2FBA3-A969-4738-B2F1-8EF04105AE3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2020-1-4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555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2020-1-4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822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38.wmf"/><Relationship Id="rId18" Type="http://schemas.openxmlformats.org/officeDocument/2006/relationships/oleObject" Target="../embeddings/oleObject36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34.wmf"/><Relationship Id="rId7" Type="http://schemas.openxmlformats.org/officeDocument/2006/relationships/image" Target="../media/image28.wmf"/><Relationship Id="rId12" Type="http://schemas.openxmlformats.org/officeDocument/2006/relationships/image" Target="../media/image37.wmf"/><Relationship Id="rId17" Type="http://schemas.openxmlformats.org/officeDocument/2006/relationships/image" Target="../media/image32.wmf"/><Relationship Id="rId25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5.bin"/><Relationship Id="rId20" Type="http://schemas.openxmlformats.org/officeDocument/2006/relationships/oleObject" Target="../embeddings/oleObject37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0.wmf"/><Relationship Id="rId24" Type="http://schemas.openxmlformats.org/officeDocument/2006/relationships/oleObject" Target="../embeddings/oleObject39.bin"/><Relationship Id="rId5" Type="http://schemas.openxmlformats.org/officeDocument/2006/relationships/image" Target="../media/image27.wmf"/><Relationship Id="rId15" Type="http://schemas.openxmlformats.org/officeDocument/2006/relationships/image" Target="../media/image31.wmf"/><Relationship Id="rId23" Type="http://schemas.openxmlformats.org/officeDocument/2006/relationships/image" Target="../media/image35.wmf"/><Relationship Id="rId10" Type="http://schemas.openxmlformats.org/officeDocument/2006/relationships/oleObject" Target="../embeddings/oleObject33.bin"/><Relationship Id="rId19" Type="http://schemas.openxmlformats.org/officeDocument/2006/relationships/image" Target="../media/image33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34.bin"/><Relationship Id="rId22" Type="http://schemas.openxmlformats.org/officeDocument/2006/relationships/oleObject" Target="../embeddings/oleObject3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43.wmf"/><Relationship Id="rId3" Type="http://schemas.openxmlformats.org/officeDocument/2006/relationships/oleObject" Target="../embeddings/oleObject40.bin"/><Relationship Id="rId7" Type="http://schemas.openxmlformats.org/officeDocument/2006/relationships/image" Target="../media/image44.png"/><Relationship Id="rId12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wmf"/><Relationship Id="rId11" Type="http://schemas.openxmlformats.org/officeDocument/2006/relationships/image" Target="../media/image42.wmf"/><Relationship Id="rId5" Type="http://schemas.openxmlformats.org/officeDocument/2006/relationships/oleObject" Target="../embeddings/oleObject41.bin"/><Relationship Id="rId10" Type="http://schemas.openxmlformats.org/officeDocument/2006/relationships/oleObject" Target="../embeddings/oleObject43.bin"/><Relationship Id="rId4" Type="http://schemas.openxmlformats.org/officeDocument/2006/relationships/image" Target="../media/image39.wmf"/><Relationship Id="rId9" Type="http://schemas.openxmlformats.org/officeDocument/2006/relationships/image" Target="../media/image4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4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5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58.wmf"/><Relationship Id="rId18" Type="http://schemas.openxmlformats.org/officeDocument/2006/relationships/oleObject" Target="../embeddings/oleObject61.bin"/><Relationship Id="rId26" Type="http://schemas.openxmlformats.org/officeDocument/2006/relationships/image" Target="../media/image64.wmf"/><Relationship Id="rId3" Type="http://schemas.openxmlformats.org/officeDocument/2006/relationships/oleObject" Target="../embeddings/oleObject53.bin"/><Relationship Id="rId21" Type="http://schemas.openxmlformats.org/officeDocument/2006/relationships/image" Target="../media/image62.wmf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58.bin"/><Relationship Id="rId17" Type="http://schemas.openxmlformats.org/officeDocument/2006/relationships/image" Target="../media/image60.wmf"/><Relationship Id="rId25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0.bin"/><Relationship Id="rId20" Type="http://schemas.openxmlformats.org/officeDocument/2006/relationships/oleObject" Target="../embeddings/oleObject62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57.wmf"/><Relationship Id="rId24" Type="http://schemas.openxmlformats.org/officeDocument/2006/relationships/oleObject" Target="../embeddings/oleObject64.bin"/><Relationship Id="rId5" Type="http://schemas.openxmlformats.org/officeDocument/2006/relationships/oleObject" Target="../embeddings/oleObject54.bin"/><Relationship Id="rId15" Type="http://schemas.openxmlformats.org/officeDocument/2006/relationships/image" Target="../media/image59.wmf"/><Relationship Id="rId23" Type="http://schemas.openxmlformats.org/officeDocument/2006/relationships/image" Target="../media/image63.wmf"/><Relationship Id="rId28" Type="http://schemas.openxmlformats.org/officeDocument/2006/relationships/image" Target="../media/image65.wmf"/><Relationship Id="rId10" Type="http://schemas.openxmlformats.org/officeDocument/2006/relationships/oleObject" Target="../embeddings/oleObject57.bin"/><Relationship Id="rId19" Type="http://schemas.openxmlformats.org/officeDocument/2006/relationships/image" Target="../media/image61.wmf"/><Relationship Id="rId4" Type="http://schemas.openxmlformats.org/officeDocument/2006/relationships/image" Target="../media/image54.wmf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59.bin"/><Relationship Id="rId22" Type="http://schemas.openxmlformats.org/officeDocument/2006/relationships/oleObject" Target="../embeddings/oleObject63.bin"/><Relationship Id="rId27" Type="http://schemas.openxmlformats.org/officeDocument/2006/relationships/oleObject" Target="../embeddings/oleObject66.bin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.wmf"/><Relationship Id="rId18" Type="http://schemas.openxmlformats.org/officeDocument/2006/relationships/oleObject" Target="../embeddings/oleObject75.bin"/><Relationship Id="rId26" Type="http://schemas.openxmlformats.org/officeDocument/2006/relationships/oleObject" Target="../embeddings/oleObject80.bin"/><Relationship Id="rId39" Type="http://schemas.openxmlformats.org/officeDocument/2006/relationships/image" Target="../media/image81.wmf"/><Relationship Id="rId21" Type="http://schemas.openxmlformats.org/officeDocument/2006/relationships/image" Target="../media/image72.wmf"/><Relationship Id="rId34" Type="http://schemas.openxmlformats.org/officeDocument/2006/relationships/oleObject" Target="../embeddings/oleObject84.bin"/><Relationship Id="rId42" Type="http://schemas.openxmlformats.org/officeDocument/2006/relationships/oleObject" Target="../embeddings/oleObject88.bin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3.bin"/><Relationship Id="rId20" Type="http://schemas.openxmlformats.org/officeDocument/2006/relationships/oleObject" Target="../embeddings/oleObject77.bin"/><Relationship Id="rId29" Type="http://schemas.openxmlformats.org/officeDocument/2006/relationships/image" Target="../media/image76.wmf"/><Relationship Id="rId41" Type="http://schemas.openxmlformats.org/officeDocument/2006/relationships/image" Target="../media/image82.w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69.wmf"/><Relationship Id="rId24" Type="http://schemas.openxmlformats.org/officeDocument/2006/relationships/oleObject" Target="../embeddings/oleObject79.bin"/><Relationship Id="rId32" Type="http://schemas.openxmlformats.org/officeDocument/2006/relationships/oleObject" Target="../embeddings/oleObject83.bin"/><Relationship Id="rId37" Type="http://schemas.openxmlformats.org/officeDocument/2006/relationships/image" Target="../media/image80.wmf"/><Relationship Id="rId40" Type="http://schemas.openxmlformats.org/officeDocument/2006/relationships/oleObject" Target="../embeddings/oleObject87.bin"/><Relationship Id="rId5" Type="http://schemas.openxmlformats.org/officeDocument/2006/relationships/image" Target="../media/image66.wmf"/><Relationship Id="rId15" Type="http://schemas.openxmlformats.org/officeDocument/2006/relationships/image" Target="../media/image71.wmf"/><Relationship Id="rId23" Type="http://schemas.openxmlformats.org/officeDocument/2006/relationships/image" Target="../media/image73.wmf"/><Relationship Id="rId28" Type="http://schemas.openxmlformats.org/officeDocument/2006/relationships/oleObject" Target="../embeddings/oleObject81.bin"/><Relationship Id="rId36" Type="http://schemas.openxmlformats.org/officeDocument/2006/relationships/oleObject" Target="../embeddings/oleObject85.bin"/><Relationship Id="rId10" Type="http://schemas.openxmlformats.org/officeDocument/2006/relationships/oleObject" Target="../embeddings/oleObject70.bin"/><Relationship Id="rId19" Type="http://schemas.openxmlformats.org/officeDocument/2006/relationships/oleObject" Target="../embeddings/oleObject76.bin"/><Relationship Id="rId31" Type="http://schemas.openxmlformats.org/officeDocument/2006/relationships/image" Target="../media/image77.wmf"/><Relationship Id="rId4" Type="http://schemas.openxmlformats.org/officeDocument/2006/relationships/oleObject" Target="../embeddings/oleObject67.bin"/><Relationship Id="rId9" Type="http://schemas.openxmlformats.org/officeDocument/2006/relationships/image" Target="../media/image68.wmf"/><Relationship Id="rId14" Type="http://schemas.openxmlformats.org/officeDocument/2006/relationships/oleObject" Target="../embeddings/oleObject72.bin"/><Relationship Id="rId22" Type="http://schemas.openxmlformats.org/officeDocument/2006/relationships/oleObject" Target="../embeddings/oleObject78.bin"/><Relationship Id="rId27" Type="http://schemas.openxmlformats.org/officeDocument/2006/relationships/image" Target="../media/image75.wmf"/><Relationship Id="rId30" Type="http://schemas.openxmlformats.org/officeDocument/2006/relationships/oleObject" Target="../embeddings/oleObject82.bin"/><Relationship Id="rId35" Type="http://schemas.openxmlformats.org/officeDocument/2006/relationships/image" Target="../media/image79.wmf"/><Relationship Id="rId43" Type="http://schemas.openxmlformats.org/officeDocument/2006/relationships/image" Target="../media/image83.wmf"/><Relationship Id="rId8" Type="http://schemas.openxmlformats.org/officeDocument/2006/relationships/oleObject" Target="../embeddings/oleObject69.bin"/><Relationship Id="rId3" Type="http://schemas.openxmlformats.org/officeDocument/2006/relationships/notesSlide" Target="../notesSlides/notesSlide7.xml"/><Relationship Id="rId12" Type="http://schemas.openxmlformats.org/officeDocument/2006/relationships/oleObject" Target="../embeddings/oleObject71.bin"/><Relationship Id="rId17" Type="http://schemas.openxmlformats.org/officeDocument/2006/relationships/oleObject" Target="../embeddings/oleObject74.bin"/><Relationship Id="rId25" Type="http://schemas.openxmlformats.org/officeDocument/2006/relationships/image" Target="../media/image74.wmf"/><Relationship Id="rId33" Type="http://schemas.openxmlformats.org/officeDocument/2006/relationships/image" Target="../media/image78.wmf"/><Relationship Id="rId38" Type="http://schemas.openxmlformats.org/officeDocument/2006/relationships/oleObject" Target="../embeddings/oleObject8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8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13" Type="http://schemas.openxmlformats.org/officeDocument/2006/relationships/image" Target="../media/image89.wmf"/><Relationship Id="rId18" Type="http://schemas.openxmlformats.org/officeDocument/2006/relationships/oleObject" Target="../embeddings/oleObject97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6.wmf"/><Relationship Id="rId12" Type="http://schemas.openxmlformats.org/officeDocument/2006/relationships/oleObject" Target="../embeddings/oleObject94.bin"/><Relationship Id="rId17" Type="http://schemas.openxmlformats.org/officeDocument/2006/relationships/image" Target="../media/image9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6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91.bin"/><Relationship Id="rId11" Type="http://schemas.openxmlformats.org/officeDocument/2006/relationships/image" Target="../media/image88.wmf"/><Relationship Id="rId5" Type="http://schemas.openxmlformats.org/officeDocument/2006/relationships/image" Target="../media/image85.wmf"/><Relationship Id="rId15" Type="http://schemas.openxmlformats.org/officeDocument/2006/relationships/image" Target="../media/image90.wmf"/><Relationship Id="rId10" Type="http://schemas.openxmlformats.org/officeDocument/2006/relationships/oleObject" Target="../embeddings/oleObject93.bin"/><Relationship Id="rId19" Type="http://schemas.openxmlformats.org/officeDocument/2006/relationships/image" Target="../media/image92.wmf"/><Relationship Id="rId4" Type="http://schemas.openxmlformats.org/officeDocument/2006/relationships/oleObject" Target="../embeddings/oleObject90.bin"/><Relationship Id="rId9" Type="http://schemas.openxmlformats.org/officeDocument/2006/relationships/image" Target="../media/image87.wmf"/><Relationship Id="rId14" Type="http://schemas.openxmlformats.org/officeDocument/2006/relationships/oleObject" Target="../embeddings/oleObject9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13" Type="http://schemas.openxmlformats.org/officeDocument/2006/relationships/image" Target="../media/image97.wmf"/><Relationship Id="rId18" Type="http://schemas.openxmlformats.org/officeDocument/2006/relationships/oleObject" Target="../embeddings/oleObject105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4.wmf"/><Relationship Id="rId12" Type="http://schemas.openxmlformats.org/officeDocument/2006/relationships/oleObject" Target="../embeddings/oleObject102.bin"/><Relationship Id="rId17" Type="http://schemas.openxmlformats.org/officeDocument/2006/relationships/image" Target="../media/image9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4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99.bin"/><Relationship Id="rId11" Type="http://schemas.openxmlformats.org/officeDocument/2006/relationships/image" Target="../media/image96.wmf"/><Relationship Id="rId5" Type="http://schemas.openxmlformats.org/officeDocument/2006/relationships/image" Target="../media/image93.wmf"/><Relationship Id="rId15" Type="http://schemas.openxmlformats.org/officeDocument/2006/relationships/image" Target="../media/image98.wmf"/><Relationship Id="rId10" Type="http://schemas.openxmlformats.org/officeDocument/2006/relationships/oleObject" Target="../embeddings/oleObject101.bin"/><Relationship Id="rId19" Type="http://schemas.openxmlformats.org/officeDocument/2006/relationships/image" Target="../media/image100.wmf"/><Relationship Id="rId4" Type="http://schemas.openxmlformats.org/officeDocument/2006/relationships/oleObject" Target="../embeddings/oleObject98.bin"/><Relationship Id="rId9" Type="http://schemas.openxmlformats.org/officeDocument/2006/relationships/image" Target="../media/image95.wmf"/><Relationship Id="rId14" Type="http://schemas.openxmlformats.org/officeDocument/2006/relationships/oleObject" Target="../embeddings/oleObject10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13" Type="http://schemas.openxmlformats.org/officeDocument/2006/relationships/image" Target="../media/image105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2.wmf"/><Relationship Id="rId12" Type="http://schemas.openxmlformats.org/officeDocument/2006/relationships/oleObject" Target="../embeddings/oleObject1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07.bin"/><Relationship Id="rId11" Type="http://schemas.openxmlformats.org/officeDocument/2006/relationships/image" Target="../media/image104.wmf"/><Relationship Id="rId5" Type="http://schemas.openxmlformats.org/officeDocument/2006/relationships/image" Target="../media/image101.wmf"/><Relationship Id="rId15" Type="http://schemas.openxmlformats.org/officeDocument/2006/relationships/image" Target="../media/image84.wmf"/><Relationship Id="rId10" Type="http://schemas.openxmlformats.org/officeDocument/2006/relationships/oleObject" Target="../embeddings/oleObject109.bin"/><Relationship Id="rId4" Type="http://schemas.openxmlformats.org/officeDocument/2006/relationships/oleObject" Target="../embeddings/oleObject106.bin"/><Relationship Id="rId9" Type="http://schemas.openxmlformats.org/officeDocument/2006/relationships/image" Target="../media/image103.wmf"/><Relationship Id="rId14" Type="http://schemas.openxmlformats.org/officeDocument/2006/relationships/oleObject" Target="../embeddings/oleObject11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13.bin"/><Relationship Id="rId12" Type="http://schemas.openxmlformats.org/officeDocument/2006/relationships/image" Target="../media/image10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06.wmf"/><Relationship Id="rId11" Type="http://schemas.openxmlformats.org/officeDocument/2006/relationships/oleObject" Target="../embeddings/oleObject115.bin"/><Relationship Id="rId5" Type="http://schemas.openxmlformats.org/officeDocument/2006/relationships/oleObject" Target="../embeddings/oleObject112.bin"/><Relationship Id="rId10" Type="http://schemas.openxmlformats.org/officeDocument/2006/relationships/image" Target="../media/image108.wmf"/><Relationship Id="rId4" Type="http://schemas.openxmlformats.org/officeDocument/2006/relationships/image" Target="../media/image110.jpeg"/><Relationship Id="rId9" Type="http://schemas.openxmlformats.org/officeDocument/2006/relationships/oleObject" Target="../embeddings/oleObject114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13" Type="http://schemas.openxmlformats.org/officeDocument/2006/relationships/image" Target="../media/image115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12.wmf"/><Relationship Id="rId12" Type="http://schemas.openxmlformats.org/officeDocument/2006/relationships/oleObject" Target="../embeddings/oleObject1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17.bin"/><Relationship Id="rId11" Type="http://schemas.openxmlformats.org/officeDocument/2006/relationships/image" Target="../media/image114.wmf"/><Relationship Id="rId5" Type="http://schemas.openxmlformats.org/officeDocument/2006/relationships/image" Target="../media/image111.wmf"/><Relationship Id="rId10" Type="http://schemas.openxmlformats.org/officeDocument/2006/relationships/oleObject" Target="../embeddings/oleObject119.bin"/><Relationship Id="rId4" Type="http://schemas.openxmlformats.org/officeDocument/2006/relationships/oleObject" Target="../embeddings/oleObject116.bin"/><Relationship Id="rId9" Type="http://schemas.openxmlformats.org/officeDocument/2006/relationships/image" Target="../media/image113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22.bin"/><Relationship Id="rId12" Type="http://schemas.openxmlformats.org/officeDocument/2006/relationships/image" Target="../media/image1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16.wmf"/><Relationship Id="rId11" Type="http://schemas.openxmlformats.org/officeDocument/2006/relationships/oleObject" Target="../embeddings/oleObject124.bin"/><Relationship Id="rId5" Type="http://schemas.openxmlformats.org/officeDocument/2006/relationships/oleObject" Target="../embeddings/oleObject121.bin"/><Relationship Id="rId10" Type="http://schemas.openxmlformats.org/officeDocument/2006/relationships/image" Target="../media/image118.wmf"/><Relationship Id="rId4" Type="http://schemas.openxmlformats.org/officeDocument/2006/relationships/image" Target="../media/image120.png"/><Relationship Id="rId9" Type="http://schemas.openxmlformats.org/officeDocument/2006/relationships/oleObject" Target="../embeddings/oleObject12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21.wmf"/><Relationship Id="rId4" Type="http://schemas.openxmlformats.org/officeDocument/2006/relationships/oleObject" Target="../embeddings/oleObject125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3" Type="http://schemas.openxmlformats.org/officeDocument/2006/relationships/oleObject" Target="../embeddings/oleObject126.bin"/><Relationship Id="rId7" Type="http://schemas.openxmlformats.org/officeDocument/2006/relationships/oleObject" Target="../embeddings/oleObject128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23.wmf"/><Relationship Id="rId5" Type="http://schemas.openxmlformats.org/officeDocument/2006/relationships/oleObject" Target="../embeddings/oleObject127.bin"/><Relationship Id="rId10" Type="http://schemas.openxmlformats.org/officeDocument/2006/relationships/image" Target="../media/image125.wmf"/><Relationship Id="rId4" Type="http://schemas.openxmlformats.org/officeDocument/2006/relationships/image" Target="../media/image122.wmf"/><Relationship Id="rId9" Type="http://schemas.openxmlformats.org/officeDocument/2006/relationships/oleObject" Target="../embeddings/oleObject129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13" Type="http://schemas.openxmlformats.org/officeDocument/2006/relationships/oleObject" Target="../embeddings/oleObject135.bin"/><Relationship Id="rId3" Type="http://schemas.openxmlformats.org/officeDocument/2006/relationships/oleObject" Target="../embeddings/oleObject130.bin"/><Relationship Id="rId7" Type="http://schemas.openxmlformats.org/officeDocument/2006/relationships/oleObject" Target="../embeddings/oleObject132.bin"/><Relationship Id="rId12" Type="http://schemas.openxmlformats.org/officeDocument/2006/relationships/image" Target="../media/image130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27.wmf"/><Relationship Id="rId11" Type="http://schemas.openxmlformats.org/officeDocument/2006/relationships/oleObject" Target="../embeddings/oleObject134.bin"/><Relationship Id="rId5" Type="http://schemas.openxmlformats.org/officeDocument/2006/relationships/oleObject" Target="../embeddings/oleObject131.bin"/><Relationship Id="rId10" Type="http://schemas.openxmlformats.org/officeDocument/2006/relationships/image" Target="../media/image129.wmf"/><Relationship Id="rId4" Type="http://schemas.openxmlformats.org/officeDocument/2006/relationships/image" Target="../media/image126.wmf"/><Relationship Id="rId9" Type="http://schemas.openxmlformats.org/officeDocument/2006/relationships/oleObject" Target="../embeddings/oleObject133.bin"/><Relationship Id="rId14" Type="http://schemas.openxmlformats.org/officeDocument/2006/relationships/image" Target="../media/image13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32.wmf"/><Relationship Id="rId4" Type="http://schemas.openxmlformats.org/officeDocument/2006/relationships/oleObject" Target="../embeddings/oleObject13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wmf"/><Relationship Id="rId3" Type="http://schemas.openxmlformats.org/officeDocument/2006/relationships/oleObject" Target="../embeddings/oleObject137.bin"/><Relationship Id="rId7" Type="http://schemas.openxmlformats.org/officeDocument/2006/relationships/oleObject" Target="../embeddings/oleObject139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34.wmf"/><Relationship Id="rId5" Type="http://schemas.openxmlformats.org/officeDocument/2006/relationships/oleObject" Target="../embeddings/oleObject138.bin"/><Relationship Id="rId4" Type="http://schemas.openxmlformats.org/officeDocument/2006/relationships/image" Target="../media/image133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13" Type="http://schemas.openxmlformats.org/officeDocument/2006/relationships/oleObject" Target="../embeddings/oleObject145.bin"/><Relationship Id="rId18" Type="http://schemas.openxmlformats.org/officeDocument/2006/relationships/image" Target="../media/image143.wmf"/><Relationship Id="rId26" Type="http://schemas.openxmlformats.org/officeDocument/2006/relationships/image" Target="../media/image146.wmf"/><Relationship Id="rId3" Type="http://schemas.openxmlformats.org/officeDocument/2006/relationships/oleObject" Target="../embeddings/oleObject140.bin"/><Relationship Id="rId21" Type="http://schemas.openxmlformats.org/officeDocument/2006/relationships/oleObject" Target="../embeddings/oleObject149.bin"/><Relationship Id="rId7" Type="http://schemas.openxmlformats.org/officeDocument/2006/relationships/oleObject" Target="../embeddings/oleObject142.bin"/><Relationship Id="rId12" Type="http://schemas.openxmlformats.org/officeDocument/2006/relationships/image" Target="../media/image140.wmf"/><Relationship Id="rId17" Type="http://schemas.openxmlformats.org/officeDocument/2006/relationships/oleObject" Target="../embeddings/oleObject147.bin"/><Relationship Id="rId25" Type="http://schemas.openxmlformats.org/officeDocument/2006/relationships/oleObject" Target="../embeddings/oleObject152.bin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42.wmf"/><Relationship Id="rId20" Type="http://schemas.openxmlformats.org/officeDocument/2006/relationships/image" Target="../media/image144.wmf"/><Relationship Id="rId29" Type="http://schemas.openxmlformats.org/officeDocument/2006/relationships/oleObject" Target="../embeddings/oleObject154.bin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37.wmf"/><Relationship Id="rId11" Type="http://schemas.openxmlformats.org/officeDocument/2006/relationships/oleObject" Target="../embeddings/oleObject144.bin"/><Relationship Id="rId24" Type="http://schemas.openxmlformats.org/officeDocument/2006/relationships/oleObject" Target="../embeddings/oleObject151.bin"/><Relationship Id="rId32" Type="http://schemas.openxmlformats.org/officeDocument/2006/relationships/image" Target="../media/image149.wmf"/><Relationship Id="rId5" Type="http://schemas.openxmlformats.org/officeDocument/2006/relationships/oleObject" Target="../embeddings/oleObject141.bin"/><Relationship Id="rId15" Type="http://schemas.openxmlformats.org/officeDocument/2006/relationships/oleObject" Target="../embeddings/oleObject146.bin"/><Relationship Id="rId23" Type="http://schemas.openxmlformats.org/officeDocument/2006/relationships/oleObject" Target="../embeddings/oleObject150.bin"/><Relationship Id="rId28" Type="http://schemas.openxmlformats.org/officeDocument/2006/relationships/image" Target="../media/image147.wmf"/><Relationship Id="rId10" Type="http://schemas.openxmlformats.org/officeDocument/2006/relationships/image" Target="../media/image139.wmf"/><Relationship Id="rId19" Type="http://schemas.openxmlformats.org/officeDocument/2006/relationships/oleObject" Target="../embeddings/oleObject148.bin"/><Relationship Id="rId31" Type="http://schemas.openxmlformats.org/officeDocument/2006/relationships/oleObject" Target="../embeddings/oleObject155.bin"/><Relationship Id="rId4" Type="http://schemas.openxmlformats.org/officeDocument/2006/relationships/image" Target="../media/image136.wmf"/><Relationship Id="rId9" Type="http://schemas.openxmlformats.org/officeDocument/2006/relationships/oleObject" Target="../embeddings/oleObject143.bin"/><Relationship Id="rId14" Type="http://schemas.openxmlformats.org/officeDocument/2006/relationships/image" Target="../media/image141.wmf"/><Relationship Id="rId22" Type="http://schemas.openxmlformats.org/officeDocument/2006/relationships/image" Target="../media/image145.wmf"/><Relationship Id="rId27" Type="http://schemas.openxmlformats.org/officeDocument/2006/relationships/oleObject" Target="../embeddings/oleObject153.bin"/><Relationship Id="rId30" Type="http://schemas.openxmlformats.org/officeDocument/2006/relationships/image" Target="../media/image148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6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51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3" Type="http://schemas.openxmlformats.org/officeDocument/2006/relationships/oleObject" Target="../embeddings/oleObject157.bin"/><Relationship Id="rId7" Type="http://schemas.openxmlformats.org/officeDocument/2006/relationships/oleObject" Target="../embeddings/oleObject158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4" Type="http://schemas.openxmlformats.org/officeDocument/2006/relationships/image" Target="../media/image15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1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12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10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wmf"/><Relationship Id="rId13" Type="http://schemas.openxmlformats.org/officeDocument/2006/relationships/oleObject" Target="../embeddings/oleObject164.bin"/><Relationship Id="rId18" Type="http://schemas.openxmlformats.org/officeDocument/2006/relationships/image" Target="../media/image161.wmf"/><Relationship Id="rId26" Type="http://schemas.openxmlformats.org/officeDocument/2006/relationships/image" Target="../media/image165.wmf"/><Relationship Id="rId3" Type="http://schemas.openxmlformats.org/officeDocument/2006/relationships/oleObject" Target="../embeddings/oleObject159.bin"/><Relationship Id="rId21" Type="http://schemas.openxmlformats.org/officeDocument/2006/relationships/oleObject" Target="../embeddings/oleObject168.bin"/><Relationship Id="rId7" Type="http://schemas.openxmlformats.org/officeDocument/2006/relationships/oleObject" Target="../embeddings/oleObject161.bin"/><Relationship Id="rId12" Type="http://schemas.openxmlformats.org/officeDocument/2006/relationships/image" Target="../media/image158.wmf"/><Relationship Id="rId17" Type="http://schemas.openxmlformats.org/officeDocument/2006/relationships/oleObject" Target="../embeddings/oleObject166.bin"/><Relationship Id="rId25" Type="http://schemas.openxmlformats.org/officeDocument/2006/relationships/oleObject" Target="../embeddings/oleObject170.bin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60.wmf"/><Relationship Id="rId20" Type="http://schemas.openxmlformats.org/officeDocument/2006/relationships/image" Target="../media/image162.emf"/><Relationship Id="rId29" Type="http://schemas.openxmlformats.org/officeDocument/2006/relationships/oleObject" Target="../embeddings/oleObject172.bin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55.wmf"/><Relationship Id="rId11" Type="http://schemas.openxmlformats.org/officeDocument/2006/relationships/oleObject" Target="../embeddings/oleObject163.bin"/><Relationship Id="rId24" Type="http://schemas.openxmlformats.org/officeDocument/2006/relationships/image" Target="../media/image164.wmf"/><Relationship Id="rId32" Type="http://schemas.openxmlformats.org/officeDocument/2006/relationships/image" Target="../media/image168.wmf"/><Relationship Id="rId5" Type="http://schemas.openxmlformats.org/officeDocument/2006/relationships/oleObject" Target="../embeddings/oleObject160.bin"/><Relationship Id="rId15" Type="http://schemas.openxmlformats.org/officeDocument/2006/relationships/oleObject" Target="../embeddings/oleObject165.bin"/><Relationship Id="rId23" Type="http://schemas.openxmlformats.org/officeDocument/2006/relationships/oleObject" Target="../embeddings/oleObject169.bin"/><Relationship Id="rId28" Type="http://schemas.openxmlformats.org/officeDocument/2006/relationships/image" Target="../media/image166.wmf"/><Relationship Id="rId10" Type="http://schemas.openxmlformats.org/officeDocument/2006/relationships/image" Target="../media/image157.wmf"/><Relationship Id="rId19" Type="http://schemas.openxmlformats.org/officeDocument/2006/relationships/oleObject" Target="../embeddings/oleObject167.bin"/><Relationship Id="rId31" Type="http://schemas.openxmlformats.org/officeDocument/2006/relationships/oleObject" Target="../embeddings/oleObject173.bin"/><Relationship Id="rId4" Type="http://schemas.openxmlformats.org/officeDocument/2006/relationships/image" Target="../media/image154.wmf"/><Relationship Id="rId9" Type="http://schemas.openxmlformats.org/officeDocument/2006/relationships/oleObject" Target="../embeddings/oleObject162.bin"/><Relationship Id="rId14" Type="http://schemas.openxmlformats.org/officeDocument/2006/relationships/image" Target="../media/image159.wmf"/><Relationship Id="rId22" Type="http://schemas.openxmlformats.org/officeDocument/2006/relationships/image" Target="../media/image163.emf"/><Relationship Id="rId27" Type="http://schemas.openxmlformats.org/officeDocument/2006/relationships/oleObject" Target="../embeddings/oleObject171.bin"/><Relationship Id="rId30" Type="http://schemas.openxmlformats.org/officeDocument/2006/relationships/image" Target="../media/image167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6.bin"/><Relationship Id="rId3" Type="http://schemas.openxmlformats.org/officeDocument/2006/relationships/image" Target="../media/image172.png"/><Relationship Id="rId7" Type="http://schemas.openxmlformats.org/officeDocument/2006/relationships/image" Target="../media/image170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75.bin"/><Relationship Id="rId5" Type="http://schemas.openxmlformats.org/officeDocument/2006/relationships/image" Target="../media/image169.wmf"/><Relationship Id="rId4" Type="http://schemas.openxmlformats.org/officeDocument/2006/relationships/oleObject" Target="../embeddings/oleObject174.bin"/><Relationship Id="rId9" Type="http://schemas.openxmlformats.org/officeDocument/2006/relationships/image" Target="../media/image171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7.bin"/><Relationship Id="rId18" Type="http://schemas.openxmlformats.org/officeDocument/2006/relationships/image" Target="../media/image8.wmf"/><Relationship Id="rId26" Type="http://schemas.openxmlformats.org/officeDocument/2006/relationships/image" Target="../media/image11.wmf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21.bin"/><Relationship Id="rId34" Type="http://schemas.openxmlformats.org/officeDocument/2006/relationships/image" Target="../media/image20.wmf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19.bin"/><Relationship Id="rId25" Type="http://schemas.openxmlformats.org/officeDocument/2006/relationships/oleObject" Target="../embeddings/oleObject23.bin"/><Relationship Id="rId3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wmf"/><Relationship Id="rId20" Type="http://schemas.openxmlformats.org/officeDocument/2006/relationships/image" Target="../media/image9.wmf"/><Relationship Id="rId29" Type="http://schemas.openxmlformats.org/officeDocument/2006/relationships/oleObject" Target="../embeddings/oleObject25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6.bin"/><Relationship Id="rId24" Type="http://schemas.openxmlformats.org/officeDocument/2006/relationships/image" Target="../media/image10.wmf"/><Relationship Id="rId32" Type="http://schemas.openxmlformats.org/officeDocument/2006/relationships/image" Target="../media/image19.wmf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23" Type="http://schemas.openxmlformats.org/officeDocument/2006/relationships/oleObject" Target="../embeddings/oleObject22.bin"/><Relationship Id="rId28" Type="http://schemas.openxmlformats.org/officeDocument/2006/relationships/image" Target="../media/image17.wmf"/><Relationship Id="rId36" Type="http://schemas.openxmlformats.org/officeDocument/2006/relationships/image" Target="../media/image21.wmf"/><Relationship Id="rId10" Type="http://schemas.openxmlformats.org/officeDocument/2006/relationships/image" Target="../media/image15.wmf"/><Relationship Id="rId19" Type="http://schemas.openxmlformats.org/officeDocument/2006/relationships/oleObject" Target="../embeddings/oleObject20.bin"/><Relationship Id="rId31" Type="http://schemas.openxmlformats.org/officeDocument/2006/relationships/oleObject" Target="../embeddings/oleObject26.bin"/><Relationship Id="rId4" Type="http://schemas.openxmlformats.org/officeDocument/2006/relationships/image" Target="../media/image22.png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6.wmf"/><Relationship Id="rId22" Type="http://schemas.openxmlformats.org/officeDocument/2006/relationships/image" Target="../media/image16.wmf"/><Relationship Id="rId27" Type="http://schemas.openxmlformats.org/officeDocument/2006/relationships/oleObject" Target="../embeddings/oleObject24.bin"/><Relationship Id="rId30" Type="http://schemas.openxmlformats.org/officeDocument/2006/relationships/image" Target="../media/image18.wmf"/><Relationship Id="rId35" Type="http://schemas.openxmlformats.org/officeDocument/2006/relationships/oleObject" Target="../embeddings/oleObject28.bin"/><Relationship Id="rId8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pn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期末考试说明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25144"/>
          </a:xfrm>
        </p:spPr>
        <p:txBody>
          <a:bodyPr/>
          <a:lstStyle/>
          <a:p>
            <a:r>
              <a:rPr lang="zh-CN" altLang="en-US" dirty="0" smtClean="0"/>
              <a:t>时间：</a:t>
            </a:r>
            <a:r>
              <a:rPr lang="en-US" altLang="zh-CN" smtClean="0"/>
              <a:t>2020</a:t>
            </a:r>
            <a:r>
              <a:rPr lang="zh-CN" altLang="en-US" smtClean="0"/>
              <a:t>年</a:t>
            </a:r>
            <a:r>
              <a:rPr lang="en-US" altLang="zh-CN" dirty="0" smtClean="0"/>
              <a:t>1</a:t>
            </a:r>
            <a:r>
              <a:rPr lang="zh-CN" altLang="en-US" dirty="0" smtClean="0"/>
              <a:t>月</a:t>
            </a:r>
            <a:r>
              <a:rPr lang="en-US" altLang="zh-CN" dirty="0" smtClean="0"/>
              <a:t>10</a:t>
            </a:r>
            <a:r>
              <a:rPr lang="zh-CN" altLang="en-US" dirty="0" smtClean="0"/>
              <a:t>日，下午</a:t>
            </a:r>
            <a:r>
              <a:rPr lang="en-US" altLang="zh-CN" dirty="0" smtClean="0"/>
              <a:t>2</a:t>
            </a:r>
            <a:r>
              <a:rPr lang="zh-CN" altLang="en-US" dirty="0" smtClean="0"/>
              <a:t>点半到</a:t>
            </a:r>
            <a:r>
              <a:rPr lang="en-US" altLang="zh-CN" dirty="0" smtClean="0"/>
              <a:t>4</a:t>
            </a:r>
            <a:r>
              <a:rPr lang="zh-CN" altLang="en-US" dirty="0" smtClean="0"/>
              <a:t>点半。</a:t>
            </a:r>
            <a:endParaRPr lang="en-US" altLang="zh-CN" dirty="0" smtClean="0"/>
          </a:p>
          <a:p>
            <a:r>
              <a:rPr lang="zh-CN" altLang="en-US" dirty="0" smtClean="0"/>
              <a:t>地点：</a:t>
            </a:r>
            <a:r>
              <a:rPr lang="en-US" altLang="zh-CN" dirty="0" smtClean="0"/>
              <a:t>5304</a:t>
            </a:r>
            <a:r>
              <a:rPr lang="zh-CN" altLang="en-US" dirty="0" smtClean="0"/>
              <a:t>、</a:t>
            </a:r>
            <a:r>
              <a:rPr lang="en-US" altLang="zh-CN" dirty="0" smtClean="0"/>
              <a:t>5303</a:t>
            </a:r>
            <a:r>
              <a:rPr lang="zh-CN" altLang="en-US" dirty="0" smtClean="0"/>
              <a:t>教室。</a:t>
            </a:r>
            <a:endParaRPr lang="en-US" altLang="zh-CN" dirty="0" smtClean="0"/>
          </a:p>
          <a:p>
            <a:r>
              <a:rPr lang="zh-CN" altLang="en-US" dirty="0" smtClean="0"/>
              <a:t>范围：光的衍射、晶体偏振光学、光的量子性。</a:t>
            </a:r>
            <a:endParaRPr lang="en-US" altLang="zh-CN" dirty="0" smtClean="0"/>
          </a:p>
          <a:p>
            <a:r>
              <a:rPr lang="zh-CN" altLang="en-US" dirty="0" smtClean="0"/>
              <a:t>形式：闭卷考试，不得带书、小抄或参考资料；可以带计算器；请务必熟记有关公式。</a:t>
            </a:r>
            <a:endParaRPr lang="en-US" altLang="zh-CN" dirty="0" smtClean="0"/>
          </a:p>
          <a:p>
            <a:r>
              <a:rPr lang="zh-CN" altLang="en-US" dirty="0"/>
              <a:t>考试</a:t>
            </a:r>
            <a:r>
              <a:rPr lang="zh-CN" altLang="en-US" dirty="0" smtClean="0"/>
              <a:t>时间冲突的同学，</a:t>
            </a:r>
            <a:r>
              <a:rPr lang="en-US" altLang="zh-CN" dirty="0" smtClean="0"/>
              <a:t>4</a:t>
            </a:r>
            <a:r>
              <a:rPr lang="zh-CN" altLang="en-US" dirty="0" smtClean="0"/>
              <a:t>点半后来</a:t>
            </a:r>
            <a:r>
              <a:rPr lang="en-US" altLang="zh-CN" dirty="0" smtClean="0"/>
              <a:t>5304</a:t>
            </a:r>
            <a:r>
              <a:rPr lang="zh-CN" altLang="en-US" dirty="0" smtClean="0"/>
              <a:t>教室考试。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5160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2" descr="data:image/jpeg;base64,/9j/4AAQSkZJRgABAQAAAQABAAD/2wCEAAkGBhMSERUUExQWFRUWGBgYFhUYGB0YGhcdGhcXGhUfGhwYHCYfGBwmGxgcHy8gIykpLCwsHR4xNTAqNSYrLCkBCQoKBQUFDQUFDSkYEhgpKSkpKSkpKSkpKSkpKSkpKSkpKSkpKSkpKSkpKSkpKSkpKSkpKSkpKSkpKSkpKSkpKf/AABEIAJMAeAMBIgACEQEDEQH/xAAcAAAABwEBAAAAAAAAAAAAAAAAAgMEBQYHAQj/xAA9EAACAQIEAwUGBAUEAQUAAAABAhEDIQAEEjEFQVEGImFxgQcTMpGh8EKx0eEUUmKCwSNyovEkJTRTg5L/xAAUAQEAAAAAAAAAAAAAAAAAAAAA/8QAFBEBAAAAAAAAAAAAAAAAAAAAAP/aAAwDAQACEQMRAD8A2onBZ288DTjpFsAF2F8FzFdUUs5CgXLEwBEXJ5Y6TtjKfar2tSqq5ajUDAMxrRsStlWeYBmfTpgJXtX7VFouaWWVaridTsTpU8h3fiM79NsZdxTidWvUarVYszkm8wL2CgkwOUYbUhcdNiem/wDgG3h4YJP67f8AeA7qOAGPI/UzhylAGnPIG7dTyVQNz9fLcotRIJEd4fEP5b7HnqnlyMc8A8yHHszRYNTzFVSuwFRio8CpMEeEYv3CfbF3VXMUO9saqNY7XKRK9bE+HTGYMOuOrSJ9PpyGA9EcC4xTzlL3lJrBirA7qw3HlBBHgRh+VxgHBO1ebydqFQKpbUUKqVYkAS0iSIUCxFvnjZuzXbKhnaaFO7UMB6Z/C0SVB57EjqPXATA88Gn8sdZI8sFn9sAcdP8AOBjgx3ALROBptjoE46w6YCq+0Ti5y+RqMvxMUpr4a2hri/wg+WMH8fXGq+2vNsKeWpD4Xeo7DqUVQt/OoTHljLaCyVERcfceuAPqhGWxEmDHPSRI58lMeRwtlsursqgFnZgqpvrZmAg9FE7C5wgZNhMCSB8p23MAfLwxePZNw9Hzju0aqVOaYi0ltJPotv7sBWM5lnosA2oVVJAKkBB4rbUCZ3ODcG4HWzdX3dOAAe/Ug6KcmCWJMsxnaZJO43xuua7LZWqZehTbzFr7yAYkm8xgtXh60lC0lVFAICqAqifAC3icBTaXYPLUkhQWiCzMRLkC5Yi4WY7i9LziO4nwBGSFVUG0C147wPM/Mk2xdqgIhfAkdTyInc3H5Yh89Q70QCDe97D4jcXERbxwGQZuiVJBEQY9bjmNsK8Iz70KgZCVOpDbqHUrHy0+THqcPu1FILWI5b9bkTEzceOGvAATmKZC6iGBFiYM2MAXg3A6wbxgPR1RJnCJp/PBOFVw9IaW1KAFDfzQIncyCQb8+p3w6NOwwCbW+9sDChp/f5YGAJTJPr9+uF4w1og/LC4O18BQvbJl0/g6bn41rqE/uVg4+Qn0GMhy9AsQBFyBfYSbeV/lGNi9r2X15KmBuKoYdLI4b6NbxjGNTF7i/ltgJKtwohqKqwL1dIVVIB1MxSJ6h1KzMTfF+7J8Dr5apRzCBTTqgU6oH4C2kSQ0EDWsEWINotJzRc68qdRJQ6lvsS2skHcS17bG4vj0HlKbV8qj6ipqqtQlQA0MAwB5BthI6bcgDniHHqGXUNXrU6QO2tgJ8p388RrdrMlVkJmqLMCLe8UbzHxRPl88U3jNGmtdko09NQFUbNVlaoQSTC01ImpVa/cQbCSQBinZytl9ZZDVrxHvVr06aqwLBTpam00zqbTfnaZwGv5jMBZ1H0jr0PTx2ww4nCqXYhFBnUzBFAI70zvfl4DDjh3Y6hSpMiKyalm7FmWLaQWJgCdtjjH6YDVKtSvrZaXxHR7wr39CKAzBFkjdjFtjOAU7UZunUrMUqCoNpX5jkLRy88R3DasVBDAKSAZDEEE7aUOqp/sETh5xLNBwIQBNOpSaaI0CxkU+6bqYa3O18SXYzJ0lrLUqs0kf6elzTgklSdQQzaLgiJ8sBtHZxlNFdM2Cq2pdLhgqzrX8BiO7yxJ4iOzrLohVKoPhEEczJJbvuSb6mAmZjErUOASrVMDCdRr9fDHcB3TBwqDsMEBEdf8AGCs438Z64BvxzhIzNFkNiVOk/wArW0n5gYy+j2Hre/chKDVKYQ/w9TUqtA0d2otgCsSCN7i0HGtrmOsYhu0qKU94KlWmw0qXolZIYwJDAhoJtaQWsRJOAyrtN2ZC8SajTUUadQqaZHwqGTcT0qArHIx1AO08JdvdorgK6qAwBkSAASPDFT4LltB93W7z03Z1Z4d4qHUhJiASljFpBxYWMEMp57ctvrywDrPZOSGsY5Hb9vMXxWqfZVmrFmWkiO2p/dU1DMdxrqRe/LecWN8wXAAn8uU2wqVA7zGI9Nzz67YAq0QGUAd0LpHO0bb3xhnGmqZXPZmkvN27puGVoKyLggg7HG3/AMbrJABsSJ5SCNQIG2+Mp9p5UZymysrVNIDxvF9OqNvxRziZsBgInJ5w1M5l3PxNWpTN5BqIItaNPKBa2Nf4b2Up5Zn90oNJzq90x7qG90mRF9uXLGYdg+Emvn6cgaaR96x3+GNPP+cj5HpjbXaBfAIIoAsAvOBG532wlVqX+4xyrULA/L1wgjDf/OAUqICd8DBWqi4PL7tgYBQPAiQPvzjCdSpBv+fhhFGkT+XlgxUkRM+G8fPfAcertccpG+Kj2k9pFGgzUFpmuwBDwQqK0XGogyQd4FuuEPaB2lbKotKkYq1Qe/zRNiR/UTK+FzuBjKSNomOkYD0JwxFzGVy1Sfio0yrcwSq2PIgkbdR44730MVFi+4+E25H9euG/s9p/+l5YPeaf/HUxX/jGJ5XhtLbH4T16g+P54BvkNNyPp64cqgiZ/by6YSHDwt6fd/p/D8uXpiMo1qmYy4KVPdTqUsACUIJUwGG4YEX6YBnx7s/lytfMpR/8j3baailg4aO4RB7pmCevjjGc9ln9/UFWprdajBmYfGVOktvzgGOXpjQu02ZOUC6uIVzVAJphqatTaORWiq6T1JN95xQM3WE1mFWpVLEHUyhSzNdm0y0GTpF/HbAal7KeG6MvUrEXquQP9tOw8gW1n5YuFaqL3Pn+mEOH5cUaFOmoChEVdMyFhRN7TeZOE6zE9Y5AX38vzwHGrRPTfkBPS+EWzW17bHn9jBK5i3M7fv19MD3LMLjynkfT8sAotYkCAB5XP1EYGD0aEGx3wMBE0c37sgTb5j897nDw8QAgX+/Ow9cV7K5k1JuAwAtyZYgTEQRtPPCxzYWx252iBEzc3teYwGf9vM/77P1SDIQJTHPYEnf+pzitVucdDHnh9m8z72q9Q/jdmE89TmPSIHphBavu3Vo16GDaTswUyVjxFvXAegOz1UJQooL0wiIrWsQgEHwMQD6YksztcSvMfO8jbYYqHZriCge41TAlGJEVaTANSaxtKkX5MrYfZrtKq3lwaZhwASUBiC67kdHEjqBgJyjm2Xq69R8a/wC4cx4i+IT+No5d3SpUVUrVHqUWmPjCmqt7SHkkdHnkcK5Di5rLKVKFUk2IMSN4JQko1jEj53GI/tDUZ6ROYy2XNIXJqy4U2UGVMgXifEbYBp2m7a5egFWmabEsuoiH0rMsxgdDYHqOmMm4pmhUqPUChFcnQoEAAeHhzPU4uGZ4RSIqstLK0UpUWqB6dPU7abAU/eO0d8hSxAgEAX2o1UXsZGwP6eE4DUOwHb01V/hsy01IijUO9SPwMf5wBY/iG9x3rm5Ld0Wvf78px55Bjad7X2/Tz8sa92D7V/xVFkqf+4pCTsPeLsGHiNm8TPPAWlKiJckD19ORODJnVIBDDlfFaqN3ySTJ52N+dvLl5Hrgq1FBkER8x62+/GxIWssTv9/XHMQi5tisSxEiZEAW53wMBVqvHqeX77kAg/hM6rQbfiMCOg+eKXxvtFUzBI+CnyQHe9ix/EfoPHfDTNZhnbU51GD6DeANgPDz5nDYL1wDylsCOfTw239B645mE+lpvf0O24+WCUT3dhY29Pp0wpUHK3kP6fKP5jgLf2Pds1lTSpvpzWU79LrUosZane0q5IE7Fl5HAo9qlraDmARUSNNWm2ishMagDHKfgcHnircA4ucpmaddZhG7wG7IbVB/+dvIY0TtzwJnQ5rKgOCut1AJLKRIqJAGq0EjfmOYwEVU42pdKlJhWqyDTL0B70Hl36BBaLWZb7Yt+bz9Svlaq1ss1OrVp6RSFQMzB2CBiI7ihiPiuYIgxil+zPiSLnJzDqo0N7piVVdWpedhJQED1w87Tdonpzl8tWD13qmpmMwkEdKdJTBmFI2sItuYCcpZHK+4r0a0GkalUVa3vUR3FMyhYSD3YgAW7vw3xm3ZrhQzBFJvxKwBgagYOkgSDvvE+WE+IdnxTGotqabki99je8m29yeWLN2DyTUq9SlVpuKihKmiEfQGEGVe+oSJAMjUOmAo1fLvTdkcFWUlWUiCCDe2FeGcRahWSqlmUzG0g2YHwIJ+mLT7VOHqmaSopk1qZLDSVgoQgMNcSpUf24pjHa8/ZwGpZfNisi1F+BhI5nlbzmQdtpGH/Dslr5mNiZJE7RPOBz5zzxV/Zs5qmpQLQFHvFHgTFSL9dJtyJxe81nUpLa2kdbDxJwB6mUWmkyIAmTyA22tgYrGe7Ru7EKNzIa0Ef07yJO5MicdwGd1EBE3B+fL6bTz9cNmSPv7nCuXqfMHf788EckG33bADLPEj6/S3nhwzSOv7yDa/T6HDJGuCOWH4a31+ojl44BnVTvW/6+niMap7LuO+8y/uCSHonuwTdGlqcgMswQy+g2xmNZF08pEDfnfl/b9cOuy/GP4XMpUPwTpqAR8JiYDAiVIDemAv/bTsITOZyy3u1WgNm5lqYBJmblOe4vY13gWV96jsKipoHeAQtpC3JBkC0hiP5Zj4YxqmSzSuIDgsI/8AjEjkwhZg77YgON8Jp06hzVHSH1ItZVI0VAxKqxAiG1NpJESGM7TgEezuVpBwyD/UBs7wzT8LKTssNI7oHdZTiJzCacyKtQXq16gAZC2kMWCqACGkkKbETBI+Ey8yq95dEhe6ADYypASeakpqpN0Kg7wcNvadSamgqKSwQq6t4yxXVG8sCpPWP5jgK37Qc0Xq5feP4ewOuwNWrFqneB7osemKwyCJn9vvpize0Rh/EUQvwDK0dN5sxdufnzxWot9/YwD/ALNcUbL5hXSLgoZ5h4F4jmAfTFqzfEXqEljaYCjux03IM8iD6dRQjiwcG4jqTQT31jSebL0uI7pix5EdMBJh3Nh4T3YPKJXZgdpiw3nAwmpuDpB5x3ivI7G4A/p325YGAqqP3vv7OBUN/l+3hgjDz8vn+mAR/wBdcAVjP1w6y5t0sfnH7YbAYUovB/QA874B2VLEi4kkEc7zPP8ArwzrL+35ged8O6IkgSbFd7cz8998EqpboQB62/bpzwF79nvG2rqMsWYVqS/6BBKh0kSrRPeWYBjYwdsXqnT99qo1VqAMrI47xUg2JBKxYiRjBMtXalUV0IDI2pSYIkbSDuP8HxxtXBOJUc/l0qnT7xQQWCor0nvq+JyCJ5EQQdhOAZ8Iyel6zMe+jP3LEyCBUJnlIWoCP5ziL7dsTQWkDO5W/wAQVdRid9Saf7kOJnjFQ0cxTzGoOCIcgj4l+HUFMIGQlOhdKfXFY7Z59WIVDHu9TKQQfwk6Sd1lDUgHlgKz2oGoZJ+T5KgB/wDXqQ/UYiafwn0/ziX48x/hsiD+CiQLwxVmZx3R8IHwgm5gnbETSW3+cA3K2wrlq+lg0AxuOoi+CFcAC+Ata3MqVNgwO5jcRF9uX0wMRvAa4go3K6jz32uIPjseUXGAiytx5nCbmw8f1bHcDAdRb/L/ADgRAEY7gYB0qCPX9cCisgk761/Nx/gYGBgG9RRP31P6YuXspz9RcxVRWIVqYYjkSrwp84Yj/oYGBgNNGYZmCsSytoDKbghmIYEHkRbGI1G7yA3EEQeiM6LPWFESfPfAwMA646f/ABcov4dJaI3J96JPWygX2AxDUeXngYGASq74AGO4GAX4c0VkItf8wwOO4GBgP//Z"/>
          <p:cNvSpPr>
            <a:spLocks noChangeAspect="1" noChangeArrowheads="1"/>
          </p:cNvSpPr>
          <p:nvPr/>
        </p:nvSpPr>
        <p:spPr bwMode="auto">
          <a:xfrm>
            <a:off x="63500" y="-669925"/>
            <a:ext cx="1143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405408" y="474734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极值点</a:t>
            </a:r>
            <a:endParaRPr lang="zh-CN" altLang="en-US" sz="2400" dirty="0">
              <a:solidFill>
                <a:srgbClr val="0066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90744"/>
              </p:ext>
            </p:extLst>
          </p:nvPr>
        </p:nvGraphicFramePr>
        <p:xfrm>
          <a:off x="4042233" y="1121690"/>
          <a:ext cx="2179859" cy="768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867" name="Equation" r:id="rId4" imgW="1104840" imgH="393480" progId="Equation.3">
                  <p:embed/>
                </p:oleObj>
              </mc:Choice>
              <mc:Fallback>
                <p:oleObj name="Equation" r:id="rId4" imgW="1104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2233" y="1121690"/>
                        <a:ext cx="2179859" cy="7686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019556"/>
              </p:ext>
            </p:extLst>
          </p:nvPr>
        </p:nvGraphicFramePr>
        <p:xfrm>
          <a:off x="6695734" y="1291187"/>
          <a:ext cx="1286282" cy="366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868" name="Equation" r:id="rId6" imgW="571320" imgH="164880" progId="Equation.DSMT4">
                  <p:embed/>
                </p:oleObj>
              </mc:Choice>
              <mc:Fallback>
                <p:oleObj name="Equation" r:id="rId6" imgW="5713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5734" y="1291187"/>
                        <a:ext cx="1286282" cy="3665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417368"/>
              </p:ext>
            </p:extLst>
          </p:nvPr>
        </p:nvGraphicFramePr>
        <p:xfrm>
          <a:off x="418117" y="2711918"/>
          <a:ext cx="4310231" cy="723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869" name="Equation" r:id="rId8" imgW="2286000" imgH="393480" progId="Equation.DSMT4">
                  <p:embed/>
                </p:oleObj>
              </mc:Choice>
              <mc:Fallback>
                <p:oleObj name="Equation" r:id="rId8" imgW="2286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117" y="2711918"/>
                        <a:ext cx="4310231" cy="7234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635000" y="1339302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极大值</a:t>
            </a:r>
          </a:p>
        </p:txBody>
      </p:sp>
      <p:graphicFrame>
        <p:nvGraphicFramePr>
          <p:cNvPr id="4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57258"/>
              </p:ext>
            </p:extLst>
          </p:nvPr>
        </p:nvGraphicFramePr>
        <p:xfrm>
          <a:off x="2067960" y="1112414"/>
          <a:ext cx="1517098" cy="839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870" name="Equation" r:id="rId10" imgW="711000" imgH="393480" progId="Equation.DSMT4">
                  <p:embed/>
                </p:oleObj>
              </mc:Choice>
              <mc:Fallback>
                <p:oleObj name="Equation" r:id="rId10" imgW="711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7960" y="1112414"/>
                        <a:ext cx="1517098" cy="839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" name="Group 33"/>
          <p:cNvGrpSpPr>
            <a:grpSpLocks/>
          </p:cNvGrpSpPr>
          <p:nvPr/>
        </p:nvGrpSpPr>
        <p:grpSpPr bwMode="auto">
          <a:xfrm>
            <a:off x="4481055" y="1976510"/>
            <a:ext cx="4334265" cy="3156569"/>
            <a:chOff x="2371" y="1888"/>
            <a:chExt cx="3260" cy="2424"/>
          </a:xfrm>
        </p:grpSpPr>
        <p:pic>
          <p:nvPicPr>
            <p:cNvPr id="51" name="Picture 7"/>
            <p:cNvPicPr preferRelativeResize="0"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1" y="2859"/>
              <a:ext cx="3225" cy="1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Line 12"/>
            <p:cNvSpPr>
              <a:spLocks noChangeAspect="1" noChangeShapeType="1"/>
            </p:cNvSpPr>
            <p:nvPr/>
          </p:nvSpPr>
          <p:spPr bwMode="auto">
            <a:xfrm flipH="1">
              <a:off x="4694" y="2393"/>
              <a:ext cx="0" cy="161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/>
            <a:lstStyle/>
            <a:p>
              <a:endParaRPr lang="zh-CN" altLang="en-US"/>
            </a:p>
          </p:txBody>
        </p:sp>
        <p:sp>
          <p:nvSpPr>
            <p:cNvPr id="53" name="Line 13"/>
            <p:cNvSpPr>
              <a:spLocks noChangeAspect="1" noChangeShapeType="1"/>
            </p:cNvSpPr>
            <p:nvPr/>
          </p:nvSpPr>
          <p:spPr bwMode="auto">
            <a:xfrm flipH="1">
              <a:off x="5102" y="2283"/>
              <a:ext cx="0" cy="17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/>
            <a:lstStyle/>
            <a:p>
              <a:endParaRPr lang="zh-CN" altLang="en-US"/>
            </a:p>
          </p:txBody>
        </p:sp>
        <p:sp>
          <p:nvSpPr>
            <p:cNvPr id="54" name="Line 14"/>
            <p:cNvSpPr>
              <a:spLocks noChangeAspect="1" noChangeShapeType="1"/>
            </p:cNvSpPr>
            <p:nvPr/>
          </p:nvSpPr>
          <p:spPr bwMode="auto">
            <a:xfrm>
              <a:off x="3545" y="2697"/>
              <a:ext cx="0" cy="13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/>
            <a:lstStyle/>
            <a:p>
              <a:endParaRPr lang="zh-CN" altLang="en-US"/>
            </a:p>
          </p:txBody>
        </p:sp>
        <p:sp>
          <p:nvSpPr>
            <p:cNvPr id="55" name="Line 15"/>
            <p:cNvSpPr>
              <a:spLocks noChangeAspect="1" noChangeShapeType="1"/>
            </p:cNvSpPr>
            <p:nvPr/>
          </p:nvSpPr>
          <p:spPr bwMode="auto">
            <a:xfrm flipH="1">
              <a:off x="3129" y="2814"/>
              <a:ext cx="0" cy="12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/>
            <a:lstStyle/>
            <a:p>
              <a:endParaRPr lang="zh-CN" altLang="en-US"/>
            </a:p>
          </p:txBody>
        </p:sp>
        <p:sp>
          <p:nvSpPr>
            <p:cNvPr id="56" name="Text Box 16"/>
            <p:cNvSpPr txBox="1">
              <a:spLocks noChangeAspect="1" noChangeArrowheads="1"/>
            </p:cNvSpPr>
            <p:nvPr/>
          </p:nvSpPr>
          <p:spPr bwMode="auto">
            <a:xfrm>
              <a:off x="4687" y="3851"/>
              <a:ext cx="36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hangingPunct="0"/>
              <a:r>
                <a:rPr lang="en-US" altLang="zh-CN" sz="1400" b="1">
                  <a:latin typeface="Times New Roman" panose="02020603050405020304" pitchFamily="18" charset="0"/>
                </a:rPr>
                <a:t>1.43</a:t>
              </a:r>
              <a:r>
                <a:rPr lang="en-US" altLang="zh-CN" sz="1400" b="1">
                  <a:latin typeface="Symbol" panose="05050102010706020507" pitchFamily="18" charset="2"/>
                </a:rPr>
                <a:t>p</a:t>
              </a:r>
            </a:p>
          </p:txBody>
        </p:sp>
        <p:sp>
          <p:nvSpPr>
            <p:cNvPr id="57" name="Text Box 17"/>
            <p:cNvSpPr txBox="1">
              <a:spLocks noChangeAspect="1" noChangeArrowheads="1"/>
            </p:cNvSpPr>
            <p:nvPr/>
          </p:nvSpPr>
          <p:spPr bwMode="auto">
            <a:xfrm>
              <a:off x="5104" y="3851"/>
              <a:ext cx="36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hangingPunct="0"/>
              <a:r>
                <a:rPr lang="en-US" altLang="zh-CN" sz="1400" b="1">
                  <a:latin typeface="Times New Roman" panose="02020603050405020304" pitchFamily="18" charset="0"/>
                </a:rPr>
                <a:t>2.46</a:t>
              </a:r>
              <a:r>
                <a:rPr lang="en-US" altLang="zh-CN" sz="1400" b="1">
                  <a:latin typeface="Symbol" panose="05050102010706020507" pitchFamily="18" charset="2"/>
                </a:rPr>
                <a:t>p</a:t>
              </a:r>
            </a:p>
          </p:txBody>
        </p:sp>
        <p:sp>
          <p:nvSpPr>
            <p:cNvPr id="58" name="Text Box 18"/>
            <p:cNvSpPr txBox="1">
              <a:spLocks noChangeAspect="1" noChangeArrowheads="1"/>
            </p:cNvSpPr>
            <p:nvPr/>
          </p:nvSpPr>
          <p:spPr bwMode="auto">
            <a:xfrm>
              <a:off x="2815" y="3852"/>
              <a:ext cx="418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hangingPunct="0"/>
              <a:r>
                <a:rPr lang="en-US" altLang="zh-CN" sz="1400" b="1">
                  <a:latin typeface="Times New Roman" panose="02020603050405020304" pitchFamily="18" charset="0"/>
                </a:rPr>
                <a:t>-2.46</a:t>
              </a:r>
              <a:r>
                <a:rPr lang="en-US" altLang="zh-CN" sz="1400" b="1">
                  <a:latin typeface="Symbol" panose="05050102010706020507" pitchFamily="18" charset="2"/>
                </a:rPr>
                <a:t>p</a:t>
              </a:r>
            </a:p>
          </p:txBody>
        </p:sp>
        <p:sp>
          <p:nvSpPr>
            <p:cNvPr id="59" name="Text Box 19"/>
            <p:cNvSpPr txBox="1">
              <a:spLocks noChangeAspect="1" noChangeArrowheads="1"/>
            </p:cNvSpPr>
            <p:nvPr/>
          </p:nvSpPr>
          <p:spPr bwMode="auto">
            <a:xfrm>
              <a:off x="3224" y="3851"/>
              <a:ext cx="42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hangingPunct="0"/>
              <a:r>
                <a:rPr lang="en-US" altLang="zh-CN" sz="1400" b="1">
                  <a:latin typeface="Times New Roman" panose="02020603050405020304" pitchFamily="18" charset="0"/>
                </a:rPr>
                <a:t>-1.43</a:t>
              </a:r>
              <a:r>
                <a:rPr lang="en-US" altLang="zh-CN" sz="1400" b="1">
                  <a:latin typeface="Symbol" panose="05050102010706020507" pitchFamily="18" charset="2"/>
                </a:rPr>
                <a:t>p</a:t>
              </a:r>
            </a:p>
          </p:txBody>
        </p:sp>
        <p:sp>
          <p:nvSpPr>
            <p:cNvPr id="60" name="Text Box 20"/>
            <p:cNvSpPr txBox="1">
              <a:spLocks noChangeAspect="1" noChangeArrowheads="1"/>
            </p:cNvSpPr>
            <p:nvPr/>
          </p:nvSpPr>
          <p:spPr bwMode="auto">
            <a:xfrm>
              <a:off x="4769" y="4107"/>
              <a:ext cx="217" cy="1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hangingPunct="0"/>
              <a:r>
                <a:rPr lang="en-US" altLang="zh-CN" sz="1400" b="1">
                  <a:latin typeface="Times New Roman" panose="02020603050405020304" pitchFamily="18" charset="0"/>
                </a:rPr>
                <a:t>2</a:t>
              </a:r>
              <a:r>
                <a:rPr lang="en-US" altLang="zh-CN" sz="1400" b="1">
                  <a:latin typeface="Symbol" panose="05050102010706020507" pitchFamily="18" charset="2"/>
                </a:rPr>
                <a:t>p</a:t>
              </a:r>
            </a:p>
          </p:txBody>
        </p:sp>
        <p:sp>
          <p:nvSpPr>
            <p:cNvPr id="61" name="Text Box 21"/>
            <p:cNvSpPr txBox="1">
              <a:spLocks noChangeAspect="1" noChangeArrowheads="1"/>
            </p:cNvSpPr>
            <p:nvPr/>
          </p:nvSpPr>
          <p:spPr bwMode="auto">
            <a:xfrm>
              <a:off x="3977" y="4106"/>
              <a:ext cx="163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hangingPunct="0"/>
              <a:r>
                <a:rPr lang="en-US" altLang="zh-CN" sz="1400" b="1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62" name="Text Box 22"/>
            <p:cNvSpPr txBox="1">
              <a:spLocks noChangeAspect="1" noChangeArrowheads="1"/>
            </p:cNvSpPr>
            <p:nvPr/>
          </p:nvSpPr>
          <p:spPr bwMode="auto">
            <a:xfrm>
              <a:off x="3587" y="4101"/>
              <a:ext cx="163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hangingPunct="0"/>
              <a:r>
                <a:rPr lang="en-US" altLang="zh-CN" sz="1400" b="1">
                  <a:latin typeface="Symbol" panose="05050102010706020507" pitchFamily="18" charset="2"/>
                </a:rPr>
                <a:t>-p</a:t>
              </a:r>
            </a:p>
          </p:txBody>
        </p:sp>
        <p:sp>
          <p:nvSpPr>
            <p:cNvPr id="63" name="Text Box 23"/>
            <p:cNvSpPr txBox="1">
              <a:spLocks noChangeAspect="1" noChangeArrowheads="1"/>
            </p:cNvSpPr>
            <p:nvPr/>
          </p:nvSpPr>
          <p:spPr bwMode="auto">
            <a:xfrm>
              <a:off x="4373" y="4106"/>
              <a:ext cx="163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hangingPunct="0"/>
              <a:r>
                <a:rPr lang="en-US" altLang="zh-CN" sz="1400" b="1">
                  <a:latin typeface="Symbol" panose="05050102010706020507" pitchFamily="18" charset="2"/>
                </a:rPr>
                <a:t>p</a:t>
              </a:r>
            </a:p>
          </p:txBody>
        </p:sp>
        <p:sp>
          <p:nvSpPr>
            <p:cNvPr id="64" name="Text Box 24"/>
            <p:cNvSpPr txBox="1">
              <a:spLocks noChangeAspect="1" noChangeArrowheads="1"/>
            </p:cNvSpPr>
            <p:nvPr/>
          </p:nvSpPr>
          <p:spPr bwMode="auto">
            <a:xfrm>
              <a:off x="5171" y="4107"/>
              <a:ext cx="217" cy="1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hangingPunct="0"/>
              <a:r>
                <a:rPr lang="en-US" altLang="zh-CN" sz="1400" b="1">
                  <a:latin typeface="Times New Roman" panose="02020603050405020304" pitchFamily="18" charset="0"/>
                </a:rPr>
                <a:t>3</a:t>
              </a:r>
              <a:r>
                <a:rPr lang="en-US" altLang="zh-CN" sz="1400" b="1">
                  <a:latin typeface="Symbol" panose="05050102010706020507" pitchFamily="18" charset="2"/>
                </a:rPr>
                <a:t>p</a:t>
              </a:r>
              <a:endParaRPr lang="en-US" altLang="zh-CN" sz="1400" b="1">
                <a:latin typeface="Times New Roman" panose="02020603050405020304" pitchFamily="18" charset="0"/>
              </a:endParaRPr>
            </a:p>
          </p:txBody>
        </p:sp>
        <p:sp>
          <p:nvSpPr>
            <p:cNvPr id="65" name="Text Box 25"/>
            <p:cNvSpPr txBox="1">
              <a:spLocks noChangeAspect="1" noChangeArrowheads="1"/>
            </p:cNvSpPr>
            <p:nvPr/>
          </p:nvSpPr>
          <p:spPr bwMode="auto">
            <a:xfrm>
              <a:off x="2764" y="4107"/>
              <a:ext cx="217" cy="1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hangingPunct="0"/>
              <a:r>
                <a:rPr lang="en-US" altLang="zh-CN" sz="1400" b="1">
                  <a:latin typeface="Times New Roman" panose="02020603050405020304" pitchFamily="18" charset="0"/>
                </a:rPr>
                <a:t>-3</a:t>
              </a:r>
              <a:r>
                <a:rPr lang="en-US" altLang="zh-CN" sz="1400" b="1">
                  <a:latin typeface="Symbol" panose="05050102010706020507" pitchFamily="18" charset="2"/>
                </a:rPr>
                <a:t>p</a:t>
              </a:r>
            </a:p>
          </p:txBody>
        </p:sp>
        <p:sp>
          <p:nvSpPr>
            <p:cNvPr id="66" name="Text Box 26"/>
            <p:cNvSpPr txBox="1">
              <a:spLocks noChangeAspect="1" noChangeArrowheads="1"/>
            </p:cNvSpPr>
            <p:nvPr/>
          </p:nvSpPr>
          <p:spPr bwMode="auto">
            <a:xfrm>
              <a:off x="3173" y="4107"/>
              <a:ext cx="217" cy="1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hangingPunct="0"/>
              <a:r>
                <a:rPr lang="en-US" altLang="zh-CN" sz="1400" b="1">
                  <a:latin typeface="Times New Roman" panose="02020603050405020304" pitchFamily="18" charset="0"/>
                </a:rPr>
                <a:t>-2</a:t>
              </a:r>
              <a:r>
                <a:rPr lang="en-US" altLang="zh-CN" sz="1400" b="1">
                  <a:latin typeface="Symbol" panose="05050102010706020507" pitchFamily="18" charset="2"/>
                </a:rPr>
                <a:t>p</a:t>
              </a:r>
            </a:p>
          </p:txBody>
        </p:sp>
        <p:sp>
          <p:nvSpPr>
            <p:cNvPr id="67" name="Line 27"/>
            <p:cNvSpPr>
              <a:spLocks noChangeAspect="1" noChangeShapeType="1"/>
            </p:cNvSpPr>
            <p:nvPr/>
          </p:nvSpPr>
          <p:spPr bwMode="auto">
            <a:xfrm flipH="1">
              <a:off x="4117" y="3020"/>
              <a:ext cx="0" cy="107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/>
            <a:lstStyle/>
            <a:p>
              <a:endParaRPr lang="zh-CN" altLang="en-US"/>
            </a:p>
          </p:txBody>
        </p:sp>
        <p:pic>
          <p:nvPicPr>
            <p:cNvPr id="68" name="Picture 8"/>
            <p:cNvPicPr preferRelativeResize="0"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6" y="1888"/>
              <a:ext cx="3076" cy="1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Text Box 10"/>
            <p:cNvSpPr txBox="1">
              <a:spLocks noChangeAspect="1" noChangeArrowheads="1"/>
            </p:cNvSpPr>
            <p:nvPr/>
          </p:nvSpPr>
          <p:spPr bwMode="auto">
            <a:xfrm>
              <a:off x="4807" y="2218"/>
              <a:ext cx="253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hangingPunct="0"/>
              <a:r>
                <a:rPr lang="en-US" altLang="zh-CN" sz="1400" b="1" i="1">
                  <a:latin typeface="Symbol" panose="05050102010706020507" pitchFamily="18" charset="2"/>
                </a:rPr>
                <a:t>x</a:t>
              </a:r>
              <a:r>
                <a:rPr lang="en-US" altLang="zh-CN" sz="1400" b="1" i="1">
                  <a:latin typeface="Times New Roman" panose="02020603050405020304" pitchFamily="18" charset="0"/>
                </a:rPr>
                <a:t>=u</a:t>
              </a:r>
            </a:p>
          </p:txBody>
        </p:sp>
        <p:sp>
          <p:nvSpPr>
            <p:cNvPr id="70" name="Text Box 11"/>
            <p:cNvSpPr txBox="1">
              <a:spLocks noChangeAspect="1" noChangeArrowheads="1"/>
            </p:cNvSpPr>
            <p:nvPr/>
          </p:nvSpPr>
          <p:spPr bwMode="auto">
            <a:xfrm>
              <a:off x="4106" y="2183"/>
              <a:ext cx="428" cy="1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hangingPunct="0"/>
              <a:r>
                <a:rPr lang="en-US" altLang="zh-CN" sz="1400" b="1" i="1">
                  <a:latin typeface="Symbol" panose="05050102010706020507" pitchFamily="18" charset="2"/>
                </a:rPr>
                <a:t>x</a:t>
              </a:r>
              <a:r>
                <a:rPr lang="en-US" altLang="zh-CN" sz="1400" b="1">
                  <a:latin typeface="Symbol" panose="05050102010706020507" pitchFamily="18" charset="2"/>
                </a:rPr>
                <a:t>=</a:t>
              </a:r>
              <a:r>
                <a:rPr lang="en-US" altLang="zh-CN" sz="1400" b="1">
                  <a:latin typeface="Times New Roman" panose="02020603050405020304" pitchFamily="18" charset="0"/>
                </a:rPr>
                <a:t>tan</a:t>
              </a:r>
              <a:r>
                <a:rPr lang="en-US" altLang="zh-CN" sz="1400" b="1" i="1">
                  <a:latin typeface="Times New Roman" panose="02020603050405020304" pitchFamily="18" charset="0"/>
                </a:rPr>
                <a:t>u</a:t>
              </a:r>
              <a:endParaRPr lang="en-US" altLang="zh-CN" sz="1400" b="1">
                <a:latin typeface="Times New Roman" panose="02020603050405020304" pitchFamily="18" charset="0"/>
              </a:endParaRPr>
            </a:p>
          </p:txBody>
        </p:sp>
        <p:sp>
          <p:nvSpPr>
            <p:cNvPr id="71" name="Text Box 28"/>
            <p:cNvSpPr txBox="1">
              <a:spLocks noChangeAspect="1" noChangeArrowheads="1"/>
            </p:cNvSpPr>
            <p:nvPr/>
          </p:nvSpPr>
          <p:spPr bwMode="auto">
            <a:xfrm>
              <a:off x="2599" y="2485"/>
              <a:ext cx="7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hangingPunct="0"/>
              <a:r>
                <a:rPr lang="en-US" altLang="zh-CN" sz="1400" b="1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72" name="Text Box 29"/>
            <p:cNvSpPr txBox="1">
              <a:spLocks noChangeAspect="1" noChangeArrowheads="1"/>
            </p:cNvSpPr>
            <p:nvPr/>
          </p:nvSpPr>
          <p:spPr bwMode="auto">
            <a:xfrm>
              <a:off x="2379" y="2935"/>
              <a:ext cx="219" cy="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hangingPunct="0"/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归一化强度</a:t>
              </a:r>
            </a:p>
          </p:txBody>
        </p:sp>
        <p:sp>
          <p:nvSpPr>
            <p:cNvPr id="73" name="Text Box 30"/>
            <p:cNvSpPr txBox="1">
              <a:spLocks noChangeAspect="1" noChangeArrowheads="1"/>
            </p:cNvSpPr>
            <p:nvPr/>
          </p:nvSpPr>
          <p:spPr bwMode="auto">
            <a:xfrm>
              <a:off x="5433" y="4101"/>
              <a:ext cx="19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hangingPunct="0"/>
              <a:r>
                <a:rPr lang="en-US" altLang="zh-CN" sz="1400" b="1" i="1">
                  <a:latin typeface="Symbol" panose="05050102010706020507" pitchFamily="18" charset="2"/>
                </a:rPr>
                <a:t>a</a:t>
              </a:r>
            </a:p>
          </p:txBody>
        </p:sp>
      </p:grpSp>
      <p:graphicFrame>
        <p:nvGraphicFramePr>
          <p:cNvPr id="7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569798"/>
              </p:ext>
            </p:extLst>
          </p:nvPr>
        </p:nvGraphicFramePr>
        <p:xfrm>
          <a:off x="6733957" y="404664"/>
          <a:ext cx="1545287" cy="765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871" name="Equation" r:id="rId14" imgW="787320" imgH="393480" progId="Equation.DSMT4">
                  <p:embed/>
                </p:oleObj>
              </mc:Choice>
              <mc:Fallback>
                <p:oleObj name="Equation" r:id="rId14" imgW="787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3957" y="404664"/>
                        <a:ext cx="1545287" cy="7656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Text Box 13"/>
          <p:cNvSpPr txBox="1">
            <a:spLocks noChangeArrowheads="1"/>
          </p:cNvSpPr>
          <p:nvPr/>
        </p:nvSpPr>
        <p:spPr bwMode="auto">
          <a:xfrm>
            <a:off x="635000" y="3780651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dirty="0" smtClean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</a:t>
            </a:r>
            <a:r>
              <a:rPr kumimoji="1" lang="zh-CN" altLang="en-US" sz="240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</a:t>
            </a:r>
            <a:r>
              <a:rPr kumimoji="1" lang="zh-CN" altLang="en-US" sz="2400" dirty="0" smtClean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</a:t>
            </a:r>
            <a:endParaRPr kumimoji="1" lang="zh-CN" altLang="en-US" sz="2400" dirty="0">
              <a:solidFill>
                <a:srgbClr val="0066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49211"/>
              </p:ext>
            </p:extLst>
          </p:nvPr>
        </p:nvGraphicFramePr>
        <p:xfrm>
          <a:off x="4284264" y="409221"/>
          <a:ext cx="1988237" cy="780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872" name="Equation" r:id="rId16" imgW="1002960" imgH="393480" progId="Equation.DSMT4">
                  <p:embed/>
                </p:oleObj>
              </mc:Choice>
              <mc:Fallback>
                <p:oleObj name="Equation" r:id="rId16" imgW="1002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264" y="409221"/>
                        <a:ext cx="1988237" cy="7809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874949"/>
              </p:ext>
            </p:extLst>
          </p:nvPr>
        </p:nvGraphicFramePr>
        <p:xfrm>
          <a:off x="635001" y="4410165"/>
          <a:ext cx="2518698" cy="736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873" name="Equation" r:id="rId18" imgW="1091880" imgH="393480" progId="Equation.3">
                  <p:embed/>
                </p:oleObj>
              </mc:Choice>
              <mc:Fallback>
                <p:oleObj name="Equation" r:id="rId18" imgW="1091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1" y="4410165"/>
                        <a:ext cx="2518698" cy="7361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521349"/>
              </p:ext>
            </p:extLst>
          </p:nvPr>
        </p:nvGraphicFramePr>
        <p:xfrm>
          <a:off x="3252534" y="4612388"/>
          <a:ext cx="922768" cy="372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874" name="Equation" r:id="rId20" imgW="355320" imgH="203040" progId="Equation.3">
                  <p:embed/>
                </p:oleObj>
              </mc:Choice>
              <mc:Fallback>
                <p:oleObj name="Equation" r:id="rId20" imgW="355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2534" y="4612388"/>
                        <a:ext cx="922768" cy="3720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699417"/>
              </p:ext>
            </p:extLst>
          </p:nvPr>
        </p:nvGraphicFramePr>
        <p:xfrm>
          <a:off x="608011" y="5266369"/>
          <a:ext cx="5574841" cy="670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875" name="Equation" r:id="rId22" imgW="2628720" imgH="393480" progId="Equation.3">
                  <p:embed/>
                </p:oleObj>
              </mc:Choice>
              <mc:Fallback>
                <p:oleObj name="Equation" r:id="rId22" imgW="2628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1" y="5266369"/>
                        <a:ext cx="5574841" cy="6704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500610"/>
              </p:ext>
            </p:extLst>
          </p:nvPr>
        </p:nvGraphicFramePr>
        <p:xfrm>
          <a:off x="403346" y="2088298"/>
          <a:ext cx="3616325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876" name="Equation" r:id="rId24" imgW="1917360" imgH="203040" progId="Equation.DSMT4">
                  <p:embed/>
                </p:oleObj>
              </mc:Choice>
              <mc:Fallback>
                <p:oleObj name="Equation" r:id="rId24" imgW="1917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346" y="2088298"/>
                        <a:ext cx="3616325" cy="373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下箭头 80"/>
          <p:cNvSpPr/>
          <p:nvPr/>
        </p:nvSpPr>
        <p:spPr>
          <a:xfrm>
            <a:off x="2411760" y="2490885"/>
            <a:ext cx="161472" cy="313182"/>
          </a:xfrm>
          <a:prstGeom prst="downArrow">
            <a:avLst/>
          </a:prstGeom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39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951" y="836712"/>
            <a:ext cx="5019105" cy="4424584"/>
            <a:chOff x="68044" y="1181587"/>
            <a:chExt cx="8763000" cy="5629275"/>
          </a:xfrm>
        </p:grpSpPr>
        <p:graphicFrame>
          <p:nvGraphicFramePr>
            <p:cNvPr id="5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2945892"/>
                </p:ext>
              </p:extLst>
            </p:nvPr>
          </p:nvGraphicFramePr>
          <p:xfrm>
            <a:off x="5175846" y="2949036"/>
            <a:ext cx="637898" cy="4680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7749" name="Equation" r:id="rId3" imgW="241200" imgH="177480" progId="Equation.3">
                    <p:embed/>
                  </p:oleObj>
                </mc:Choice>
                <mc:Fallback>
                  <p:oleObj name="Equation" r:id="rId3" imgW="2412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75846" y="2949036"/>
                          <a:ext cx="637898" cy="46809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Oval 2"/>
            <p:cNvSpPr>
              <a:spLocks noChangeArrowheads="1"/>
            </p:cNvSpPr>
            <p:nvPr/>
          </p:nvSpPr>
          <p:spPr bwMode="auto">
            <a:xfrm>
              <a:off x="3878044" y="1781662"/>
              <a:ext cx="304800" cy="4419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" name="Line 3"/>
            <p:cNvSpPr>
              <a:spLocks noChangeShapeType="1"/>
            </p:cNvSpPr>
            <p:nvPr/>
          </p:nvSpPr>
          <p:spPr bwMode="auto">
            <a:xfrm>
              <a:off x="906244" y="3991462"/>
              <a:ext cx="7239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2277844" y="1705462"/>
              <a:ext cx="0" cy="137160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68044" y="3534262"/>
              <a:ext cx="22098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2277844" y="3077062"/>
              <a:ext cx="0" cy="182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6392644" y="1705462"/>
              <a:ext cx="0" cy="441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2277844" y="4905862"/>
              <a:ext cx="0" cy="144780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144244" y="3991462"/>
              <a:ext cx="21336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>
              <a:off x="68044" y="4448662"/>
              <a:ext cx="22098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>
              <a:off x="144244" y="4905862"/>
              <a:ext cx="21336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>
              <a:off x="144244" y="3077062"/>
              <a:ext cx="21336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graphicFrame>
          <p:nvGraphicFramePr>
            <p:cNvPr id="17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4663570"/>
                </p:ext>
              </p:extLst>
            </p:nvPr>
          </p:nvGraphicFramePr>
          <p:xfrm>
            <a:off x="4716244" y="4372462"/>
            <a:ext cx="327025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7750" name="Equation" r:id="rId5" imgW="126720" imgH="177480" progId="Equation.3">
                    <p:embed/>
                  </p:oleObj>
                </mc:Choice>
                <mc:Fallback>
                  <p:oleObj name="Equation" r:id="rId5" imgW="126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6244" y="4372462"/>
                          <a:ext cx="327025" cy="45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8" name="Picture 24" descr="旋转 单缝衍射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2644" y="1181587"/>
              <a:ext cx="2438400" cy="562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Line 27"/>
            <p:cNvSpPr>
              <a:spLocks noChangeShapeType="1"/>
            </p:cNvSpPr>
            <p:nvPr/>
          </p:nvSpPr>
          <p:spPr bwMode="auto">
            <a:xfrm flipV="1">
              <a:off x="4030443" y="3153262"/>
              <a:ext cx="2362200" cy="83820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" name="Line 28"/>
            <p:cNvSpPr>
              <a:spLocks noChangeShapeType="1"/>
            </p:cNvSpPr>
            <p:nvPr/>
          </p:nvSpPr>
          <p:spPr bwMode="auto">
            <a:xfrm>
              <a:off x="4030444" y="3991462"/>
              <a:ext cx="2362200" cy="83820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" name="Line 29"/>
            <p:cNvSpPr>
              <a:spLocks noChangeShapeType="1"/>
            </p:cNvSpPr>
            <p:nvPr/>
          </p:nvSpPr>
          <p:spPr bwMode="auto">
            <a:xfrm flipV="1">
              <a:off x="4030443" y="2238862"/>
              <a:ext cx="2362200" cy="1752599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" name="Line 30"/>
            <p:cNvSpPr>
              <a:spLocks noChangeShapeType="1"/>
            </p:cNvSpPr>
            <p:nvPr/>
          </p:nvSpPr>
          <p:spPr bwMode="auto">
            <a:xfrm flipV="1">
              <a:off x="4030444" y="1248262"/>
              <a:ext cx="2362200" cy="274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3" name="Line 31"/>
            <p:cNvSpPr>
              <a:spLocks noChangeShapeType="1"/>
            </p:cNvSpPr>
            <p:nvPr/>
          </p:nvSpPr>
          <p:spPr bwMode="auto">
            <a:xfrm>
              <a:off x="4030444" y="3991462"/>
              <a:ext cx="2362200" cy="1752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" name="Line 32"/>
            <p:cNvSpPr>
              <a:spLocks noChangeShapeType="1"/>
            </p:cNvSpPr>
            <p:nvPr/>
          </p:nvSpPr>
          <p:spPr bwMode="auto">
            <a:xfrm>
              <a:off x="4030444" y="3991462"/>
              <a:ext cx="2362200" cy="266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5" name="Arc 33"/>
            <p:cNvSpPr>
              <a:spLocks/>
            </p:cNvSpPr>
            <p:nvPr/>
          </p:nvSpPr>
          <p:spPr bwMode="auto">
            <a:xfrm>
              <a:off x="4487644" y="3650150"/>
              <a:ext cx="609600" cy="676275"/>
            </a:xfrm>
            <a:custGeom>
              <a:avLst/>
              <a:gdLst>
                <a:gd name="G0" fmla="+- 0 0 0"/>
                <a:gd name="G1" fmla="+- 12462 0 0"/>
                <a:gd name="G2" fmla="+- 21600 0 0"/>
                <a:gd name="T0" fmla="*/ 17642 w 21600"/>
                <a:gd name="T1" fmla="*/ 0 h 23921"/>
                <a:gd name="T2" fmla="*/ 18310 w 21600"/>
                <a:gd name="T3" fmla="*/ 23921 h 23921"/>
                <a:gd name="T4" fmla="*/ 0 w 21600"/>
                <a:gd name="T5" fmla="*/ 12462 h 23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921" fill="none" extrusionOk="0">
                  <a:moveTo>
                    <a:pt x="17642" y="-1"/>
                  </a:moveTo>
                  <a:cubicBezTo>
                    <a:pt x="20217" y="3645"/>
                    <a:pt x="21600" y="7998"/>
                    <a:pt x="21600" y="12462"/>
                  </a:cubicBezTo>
                  <a:cubicBezTo>
                    <a:pt x="21600" y="16514"/>
                    <a:pt x="20459" y="20485"/>
                    <a:pt x="18309" y="23920"/>
                  </a:cubicBezTo>
                </a:path>
                <a:path w="21600" h="23921" stroke="0" extrusionOk="0">
                  <a:moveTo>
                    <a:pt x="17642" y="-1"/>
                  </a:moveTo>
                  <a:cubicBezTo>
                    <a:pt x="20217" y="3645"/>
                    <a:pt x="21600" y="7998"/>
                    <a:pt x="21600" y="12462"/>
                  </a:cubicBezTo>
                  <a:cubicBezTo>
                    <a:pt x="21600" y="16514"/>
                    <a:pt x="20459" y="20485"/>
                    <a:pt x="18309" y="23920"/>
                  </a:cubicBezTo>
                  <a:lnTo>
                    <a:pt x="0" y="12462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26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6408243"/>
                </p:ext>
              </p:extLst>
            </p:nvPr>
          </p:nvGraphicFramePr>
          <p:xfrm>
            <a:off x="5140107" y="3697775"/>
            <a:ext cx="719137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7751" name="Equation" r:id="rId8" imgW="279360" imgH="228600" progId="Equation.3">
                    <p:embed/>
                  </p:oleObj>
                </mc:Choice>
                <mc:Fallback>
                  <p:oleObj name="Equation" r:id="rId8" imgW="2793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0107" y="3697775"/>
                          <a:ext cx="719137" cy="58737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Arc 35"/>
            <p:cNvSpPr>
              <a:spLocks/>
            </p:cNvSpPr>
            <p:nvPr/>
          </p:nvSpPr>
          <p:spPr bwMode="auto">
            <a:xfrm>
              <a:off x="4640044" y="3240575"/>
              <a:ext cx="600075" cy="446087"/>
            </a:xfrm>
            <a:custGeom>
              <a:avLst/>
              <a:gdLst>
                <a:gd name="G0" fmla="+- 0 0 0"/>
                <a:gd name="G1" fmla="+- 15781 0 0"/>
                <a:gd name="G2" fmla="+- 21600 0 0"/>
                <a:gd name="T0" fmla="*/ 14748 w 21290"/>
                <a:gd name="T1" fmla="*/ 0 h 15781"/>
                <a:gd name="T2" fmla="*/ 21290 w 21290"/>
                <a:gd name="T3" fmla="*/ 12138 h 15781"/>
                <a:gd name="T4" fmla="*/ 0 w 21290"/>
                <a:gd name="T5" fmla="*/ 15781 h 15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90" h="15781" fill="none" extrusionOk="0">
                  <a:moveTo>
                    <a:pt x="14748" y="-1"/>
                  </a:moveTo>
                  <a:cubicBezTo>
                    <a:pt x="18196" y="3222"/>
                    <a:pt x="20494" y="7485"/>
                    <a:pt x="21290" y="12137"/>
                  </a:cubicBezTo>
                </a:path>
                <a:path w="21290" h="15781" stroke="0" extrusionOk="0">
                  <a:moveTo>
                    <a:pt x="14748" y="-1"/>
                  </a:moveTo>
                  <a:cubicBezTo>
                    <a:pt x="18196" y="3222"/>
                    <a:pt x="20494" y="7485"/>
                    <a:pt x="21290" y="12137"/>
                  </a:cubicBezTo>
                  <a:lnTo>
                    <a:pt x="0" y="15781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" name="Arc 37"/>
            <p:cNvSpPr>
              <a:spLocks/>
            </p:cNvSpPr>
            <p:nvPr/>
          </p:nvSpPr>
          <p:spPr bwMode="auto">
            <a:xfrm>
              <a:off x="4266982" y="3983525"/>
              <a:ext cx="609600" cy="612775"/>
            </a:xfrm>
            <a:custGeom>
              <a:avLst/>
              <a:gdLst>
                <a:gd name="G0" fmla="+- 0 0 0"/>
                <a:gd name="G1" fmla="+- 2452 0 0"/>
                <a:gd name="G2" fmla="+- 21600 0 0"/>
                <a:gd name="T0" fmla="*/ 21460 w 21600"/>
                <a:gd name="T1" fmla="*/ 0 h 21654"/>
                <a:gd name="T2" fmla="*/ 9892 w 21600"/>
                <a:gd name="T3" fmla="*/ 21654 h 21654"/>
                <a:gd name="T4" fmla="*/ 0 w 21600"/>
                <a:gd name="T5" fmla="*/ 2452 h 21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54" fill="none" extrusionOk="0">
                  <a:moveTo>
                    <a:pt x="21460" y="-1"/>
                  </a:moveTo>
                  <a:cubicBezTo>
                    <a:pt x="21553" y="813"/>
                    <a:pt x="21600" y="1632"/>
                    <a:pt x="21600" y="2452"/>
                  </a:cubicBezTo>
                  <a:cubicBezTo>
                    <a:pt x="21600" y="10539"/>
                    <a:pt x="17081" y="17949"/>
                    <a:pt x="9891" y="21653"/>
                  </a:cubicBezTo>
                </a:path>
                <a:path w="21600" h="21654" stroke="0" extrusionOk="0">
                  <a:moveTo>
                    <a:pt x="21460" y="-1"/>
                  </a:moveTo>
                  <a:cubicBezTo>
                    <a:pt x="21553" y="813"/>
                    <a:pt x="21600" y="1632"/>
                    <a:pt x="21600" y="2452"/>
                  </a:cubicBezTo>
                  <a:cubicBezTo>
                    <a:pt x="21600" y="10539"/>
                    <a:pt x="17081" y="17949"/>
                    <a:pt x="9891" y="21653"/>
                  </a:cubicBezTo>
                  <a:lnTo>
                    <a:pt x="0" y="2452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aphicFrame>
        <p:nvGraphicFramePr>
          <p:cNvPr id="2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192929"/>
              </p:ext>
            </p:extLst>
          </p:nvPr>
        </p:nvGraphicFramePr>
        <p:xfrm>
          <a:off x="7524750" y="1803400"/>
          <a:ext cx="13049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752" name="Equation" r:id="rId10" imgW="647640" imgH="393480" progId="Equation.DSMT4">
                  <p:embed/>
                </p:oleObj>
              </mc:Choice>
              <mc:Fallback>
                <p:oleObj name="Equation" r:id="rId10" imgW="647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1803400"/>
                        <a:ext cx="1304925" cy="784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4788024" y="1951879"/>
            <a:ext cx="27237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零级</a:t>
            </a:r>
            <a:r>
              <a:rPr kumimoji="1"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主极大</a:t>
            </a: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角宽度</a:t>
            </a:r>
            <a:r>
              <a:rPr kumimoji="1"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1"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4793983" y="3237495"/>
            <a:ext cx="271776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其它高级次</a:t>
            </a:r>
            <a:r>
              <a:rPr kumimoji="1"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条纹角宽度 </a:t>
            </a:r>
            <a:endParaRPr kumimoji="1"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041766"/>
              </p:ext>
            </p:extLst>
          </p:nvPr>
        </p:nvGraphicFramePr>
        <p:xfrm>
          <a:off x="7492188" y="3066348"/>
          <a:ext cx="1162564" cy="88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753" name="Equation" r:id="rId12" imgW="507960" imgH="393480" progId="Equation.3">
                  <p:embed/>
                </p:oleObj>
              </mc:Choice>
              <mc:Fallback>
                <p:oleObj name="Equation" r:id="rId12" imgW="507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2188" y="3066348"/>
                        <a:ext cx="1162564" cy="8879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4788024" y="4441577"/>
            <a:ext cx="3429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衍射</a:t>
            </a:r>
            <a:r>
              <a:rPr kumimoji="1"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的缝宽的反比关系</a:t>
            </a:r>
            <a:endParaRPr kumimoji="1"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468658" y="5022172"/>
            <a:ext cx="10988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角距离</a:t>
            </a:r>
            <a:endParaRPr lang="zh-CN" altLang="en-US" sz="22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23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26656" y="92078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实验装置</a:t>
            </a:r>
            <a:endParaRPr lang="zh-CN" altLang="en-US" sz="2400" dirty="0">
              <a:solidFill>
                <a:srgbClr val="0066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83818" y="68924"/>
            <a:ext cx="8640960" cy="720080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zh-CN" altLang="en-US" sz="3200" dirty="0">
                <a:solidFill>
                  <a:srgbClr val="FF0000"/>
                </a:solidFill>
              </a:rPr>
              <a:t>夫琅禾</a:t>
            </a:r>
            <a:r>
              <a:rPr lang="zh-CN" altLang="en-US" sz="3200" dirty="0" smtClean="0">
                <a:solidFill>
                  <a:srgbClr val="FF0000"/>
                </a:solidFill>
              </a:rPr>
              <a:t>费圆孔衍射</a:t>
            </a:r>
            <a:endParaRPr lang="en-US" altLang="zh-CN" sz="3200" dirty="0">
              <a:solidFill>
                <a:srgbClr val="FF0000"/>
              </a:solidFill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>
          <a:xfrm>
            <a:off x="165530" y="1412776"/>
            <a:ext cx="8648822" cy="4751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dirty="0" smtClean="0"/>
              <a:t>平行入射光，通过半径为</a:t>
            </a:r>
            <a:r>
              <a:rPr lang="en-US" altLang="zh-CN" sz="2400" i="1" dirty="0" smtClean="0">
                <a:latin typeface="Times New Roman" panose="02020603050405020304" pitchFamily="18" charset="0"/>
              </a:rPr>
              <a:t>R</a:t>
            </a:r>
            <a:r>
              <a:rPr lang="zh-CN" altLang="en-US" sz="2400" dirty="0" smtClean="0"/>
              <a:t>的圆孔，汇聚在透镜的像方焦平面上。</a:t>
            </a:r>
            <a:endParaRPr lang="zh-CN" altLang="en-US" sz="2400" dirty="0"/>
          </a:p>
        </p:txBody>
      </p:sp>
      <p:grpSp>
        <p:nvGrpSpPr>
          <p:cNvPr id="40" name="Group 32"/>
          <p:cNvGrpSpPr>
            <a:grpSpLocks/>
          </p:cNvGrpSpPr>
          <p:nvPr/>
        </p:nvGrpSpPr>
        <p:grpSpPr bwMode="auto">
          <a:xfrm>
            <a:off x="1875817" y="2397948"/>
            <a:ext cx="5256212" cy="3624262"/>
            <a:chOff x="1247" y="1691"/>
            <a:chExt cx="3311" cy="2283"/>
          </a:xfrm>
        </p:grpSpPr>
        <p:grpSp>
          <p:nvGrpSpPr>
            <p:cNvPr id="41" name="Group 2"/>
            <p:cNvGrpSpPr>
              <a:grpSpLocks/>
            </p:cNvGrpSpPr>
            <p:nvPr/>
          </p:nvGrpSpPr>
          <p:grpSpPr bwMode="auto">
            <a:xfrm>
              <a:off x="1247" y="1691"/>
              <a:ext cx="3311" cy="2283"/>
              <a:chOff x="144" y="432"/>
              <a:chExt cx="5639" cy="3888"/>
            </a:xfrm>
          </p:grpSpPr>
          <p:sp>
            <p:nvSpPr>
              <p:cNvPr id="44" name="Oval 3"/>
              <p:cNvSpPr>
                <a:spLocks noChangeArrowheads="1"/>
              </p:cNvSpPr>
              <p:nvPr/>
            </p:nvSpPr>
            <p:spPr bwMode="auto">
              <a:xfrm>
                <a:off x="624" y="816"/>
                <a:ext cx="1248" cy="172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" name="Line 4"/>
              <p:cNvSpPr>
                <a:spLocks noChangeShapeType="1"/>
              </p:cNvSpPr>
              <p:nvPr/>
            </p:nvSpPr>
            <p:spPr bwMode="auto">
              <a:xfrm flipV="1">
                <a:off x="1248" y="432"/>
                <a:ext cx="0" cy="230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6" name="Line 5"/>
              <p:cNvSpPr>
                <a:spLocks noChangeShapeType="1"/>
              </p:cNvSpPr>
              <p:nvPr/>
            </p:nvSpPr>
            <p:spPr bwMode="auto">
              <a:xfrm>
                <a:off x="1248" y="1680"/>
                <a:ext cx="4368" cy="153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7" name="Line 6"/>
              <p:cNvSpPr>
                <a:spLocks noChangeShapeType="1"/>
              </p:cNvSpPr>
              <p:nvPr/>
            </p:nvSpPr>
            <p:spPr bwMode="auto">
              <a:xfrm flipH="1">
                <a:off x="144" y="1152"/>
                <a:ext cx="2208" cy="105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8" name="Oval 7"/>
              <p:cNvSpPr>
                <a:spLocks noChangeArrowheads="1"/>
              </p:cNvSpPr>
              <p:nvPr/>
            </p:nvSpPr>
            <p:spPr bwMode="auto">
              <a:xfrm>
                <a:off x="2448" y="864"/>
                <a:ext cx="2016" cy="3168"/>
              </a:xfrm>
              <a:prstGeom prst="ellips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9" name="Line 8"/>
              <p:cNvSpPr>
                <a:spLocks noChangeShapeType="1"/>
              </p:cNvSpPr>
              <p:nvPr/>
            </p:nvSpPr>
            <p:spPr bwMode="auto">
              <a:xfrm flipV="1">
                <a:off x="4967" y="1103"/>
                <a:ext cx="0" cy="3217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50" name="Line 9"/>
              <p:cNvSpPr>
                <a:spLocks noChangeShapeType="1"/>
              </p:cNvSpPr>
              <p:nvPr/>
            </p:nvSpPr>
            <p:spPr bwMode="auto">
              <a:xfrm flipV="1">
                <a:off x="1488" y="1008"/>
                <a:ext cx="1536" cy="4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51" name="Line 10"/>
              <p:cNvSpPr>
                <a:spLocks noChangeShapeType="1"/>
              </p:cNvSpPr>
              <p:nvPr/>
            </p:nvSpPr>
            <p:spPr bwMode="auto">
              <a:xfrm flipV="1">
                <a:off x="2592" y="1584"/>
                <a:ext cx="1008" cy="4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52" name="Line 11"/>
              <p:cNvSpPr>
                <a:spLocks noChangeShapeType="1"/>
              </p:cNvSpPr>
              <p:nvPr/>
            </p:nvSpPr>
            <p:spPr bwMode="auto">
              <a:xfrm flipH="1">
                <a:off x="3938" y="2614"/>
                <a:ext cx="1845" cy="861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53" name="Line 12"/>
              <p:cNvSpPr>
                <a:spLocks noChangeShapeType="1"/>
              </p:cNvSpPr>
              <p:nvPr/>
            </p:nvSpPr>
            <p:spPr bwMode="auto">
              <a:xfrm>
                <a:off x="3600" y="960"/>
                <a:ext cx="1776" cy="110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54" name="Line 13"/>
              <p:cNvSpPr>
                <a:spLocks noChangeShapeType="1"/>
              </p:cNvSpPr>
              <p:nvPr/>
            </p:nvSpPr>
            <p:spPr bwMode="auto">
              <a:xfrm>
                <a:off x="3600" y="1584"/>
                <a:ext cx="1776" cy="4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55" name="Line 14"/>
              <p:cNvSpPr>
                <a:spLocks noChangeShapeType="1"/>
              </p:cNvSpPr>
              <p:nvPr/>
            </p:nvSpPr>
            <p:spPr bwMode="auto">
              <a:xfrm flipV="1">
                <a:off x="1248" y="1632"/>
                <a:ext cx="1344" cy="4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56" name="Line 15"/>
              <p:cNvSpPr>
                <a:spLocks noChangeShapeType="1"/>
              </p:cNvSpPr>
              <p:nvPr/>
            </p:nvSpPr>
            <p:spPr bwMode="auto">
              <a:xfrm flipV="1">
                <a:off x="3024" y="960"/>
                <a:ext cx="624" cy="4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graphicFrame>
            <p:nvGraphicFramePr>
              <p:cNvPr id="57" name="Object 16"/>
              <p:cNvGraphicFramePr>
                <a:graphicFrameLocks noChangeAspect="1"/>
              </p:cNvGraphicFramePr>
              <p:nvPr/>
            </p:nvGraphicFramePr>
            <p:xfrm>
              <a:off x="2439" y="755"/>
              <a:ext cx="236" cy="26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38768" name="Equation" r:id="rId3" imgW="114120" imgH="126720" progId="Equation.DSMT4">
                      <p:embed/>
                    </p:oleObj>
                  </mc:Choice>
                  <mc:Fallback>
                    <p:oleObj name="Equation" r:id="rId3" imgW="114120" imgH="12672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39" y="755"/>
                            <a:ext cx="236" cy="26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8" name="Object 17"/>
              <p:cNvGraphicFramePr>
                <a:graphicFrameLocks noChangeAspect="1"/>
              </p:cNvGraphicFramePr>
              <p:nvPr/>
            </p:nvGraphicFramePr>
            <p:xfrm>
              <a:off x="2339" y="1231"/>
              <a:ext cx="288" cy="4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38769" name="Equation" r:id="rId5" imgW="139680" imgH="228600" progId="Equation.DSMT4">
                      <p:embed/>
                    </p:oleObj>
                  </mc:Choice>
                  <mc:Fallback>
                    <p:oleObj name="Equation" r:id="rId5" imgW="13968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39" y="1231"/>
                            <a:ext cx="288" cy="4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9" name="Object 18"/>
              <p:cNvGraphicFramePr>
                <a:graphicFrameLocks noChangeAspect="1"/>
              </p:cNvGraphicFramePr>
              <p:nvPr/>
            </p:nvGraphicFramePr>
            <p:xfrm>
              <a:off x="1248" y="494"/>
              <a:ext cx="1073" cy="4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38770" name="Equation" r:id="rId7" imgW="520560" imgH="203040" progId="Equation.3">
                      <p:embed/>
                    </p:oleObj>
                  </mc:Choice>
                  <mc:Fallback>
                    <p:oleObj name="Equation" r:id="rId7" imgW="52056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48" y="494"/>
                            <a:ext cx="1073" cy="4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0" name="Object 19"/>
              <p:cNvGraphicFramePr>
                <a:graphicFrameLocks noChangeAspect="1"/>
              </p:cNvGraphicFramePr>
              <p:nvPr/>
            </p:nvGraphicFramePr>
            <p:xfrm>
              <a:off x="1872" y="1602"/>
              <a:ext cx="262" cy="3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38771" name="Equation" r:id="rId9" imgW="126720" imgH="177480" progId="Equation.3">
                      <p:embed/>
                    </p:oleObj>
                  </mc:Choice>
                  <mc:Fallback>
                    <p:oleObj name="Equation" r:id="rId9" imgW="12672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72" y="1602"/>
                            <a:ext cx="262" cy="36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1" name="Line 20"/>
              <p:cNvSpPr>
                <a:spLocks noChangeShapeType="1"/>
              </p:cNvSpPr>
              <p:nvPr/>
            </p:nvSpPr>
            <p:spPr bwMode="auto">
              <a:xfrm flipV="1">
                <a:off x="1248" y="1152"/>
                <a:ext cx="1632" cy="4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62" name="Line 21"/>
              <p:cNvSpPr>
                <a:spLocks noChangeShapeType="1"/>
              </p:cNvSpPr>
              <p:nvPr/>
            </p:nvSpPr>
            <p:spPr bwMode="auto">
              <a:xfrm flipV="1">
                <a:off x="2880" y="1104"/>
                <a:ext cx="624" cy="4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63" name="Line 22"/>
              <p:cNvSpPr>
                <a:spLocks noChangeShapeType="1"/>
              </p:cNvSpPr>
              <p:nvPr/>
            </p:nvSpPr>
            <p:spPr bwMode="auto">
              <a:xfrm>
                <a:off x="3456" y="1104"/>
                <a:ext cx="1919" cy="96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64" name="Line 23"/>
              <p:cNvSpPr>
                <a:spLocks noChangeShapeType="1"/>
              </p:cNvSpPr>
              <p:nvPr/>
            </p:nvSpPr>
            <p:spPr bwMode="auto">
              <a:xfrm flipV="1">
                <a:off x="4286" y="1162"/>
                <a:ext cx="1361" cy="6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65" name="Line 24"/>
              <p:cNvSpPr>
                <a:spLocks noChangeShapeType="1"/>
              </p:cNvSpPr>
              <p:nvPr/>
            </p:nvSpPr>
            <p:spPr bwMode="auto">
              <a:xfrm flipV="1">
                <a:off x="4286" y="3657"/>
                <a:ext cx="1361" cy="6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66" name="Line 25"/>
              <p:cNvSpPr>
                <a:spLocks noChangeShapeType="1"/>
              </p:cNvSpPr>
              <p:nvPr/>
            </p:nvSpPr>
            <p:spPr bwMode="auto">
              <a:xfrm>
                <a:off x="4286" y="1797"/>
                <a:ext cx="0" cy="24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67" name="Line 26"/>
              <p:cNvSpPr>
                <a:spLocks noChangeShapeType="1"/>
              </p:cNvSpPr>
              <p:nvPr/>
            </p:nvSpPr>
            <p:spPr bwMode="auto">
              <a:xfrm>
                <a:off x="5647" y="1162"/>
                <a:ext cx="0" cy="24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68" name="Arc 27"/>
              <p:cNvSpPr>
                <a:spLocks/>
              </p:cNvSpPr>
              <p:nvPr/>
            </p:nvSpPr>
            <p:spPr bwMode="auto">
              <a:xfrm>
                <a:off x="2608" y="1581"/>
                <a:ext cx="681" cy="2026"/>
              </a:xfrm>
              <a:custGeom>
                <a:avLst/>
                <a:gdLst>
                  <a:gd name="G0" fmla="+- 21600 0 0"/>
                  <a:gd name="G1" fmla="+- 15039 0 0"/>
                  <a:gd name="G2" fmla="+- 21600 0 0"/>
                  <a:gd name="T0" fmla="*/ 15374 w 21600"/>
                  <a:gd name="T1" fmla="*/ 35722 h 35722"/>
                  <a:gd name="T2" fmla="*/ 6095 w 21600"/>
                  <a:gd name="T3" fmla="*/ 0 h 35722"/>
                  <a:gd name="T4" fmla="*/ 21600 w 21600"/>
                  <a:gd name="T5" fmla="*/ 15039 h 35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5722" fill="none" extrusionOk="0">
                    <a:moveTo>
                      <a:pt x="15373" y="35722"/>
                    </a:moveTo>
                    <a:cubicBezTo>
                      <a:pt x="6247" y="32974"/>
                      <a:pt x="0" y="24570"/>
                      <a:pt x="0" y="15039"/>
                    </a:cubicBezTo>
                    <a:cubicBezTo>
                      <a:pt x="0" y="9424"/>
                      <a:pt x="2186" y="4030"/>
                      <a:pt x="6095" y="0"/>
                    </a:cubicBezTo>
                  </a:path>
                  <a:path w="21600" h="35722" stroke="0" extrusionOk="0">
                    <a:moveTo>
                      <a:pt x="15373" y="35722"/>
                    </a:moveTo>
                    <a:cubicBezTo>
                      <a:pt x="6247" y="32974"/>
                      <a:pt x="0" y="24570"/>
                      <a:pt x="0" y="15039"/>
                    </a:cubicBezTo>
                    <a:cubicBezTo>
                      <a:pt x="0" y="9424"/>
                      <a:pt x="2186" y="4030"/>
                      <a:pt x="6095" y="0"/>
                    </a:cubicBezTo>
                    <a:lnTo>
                      <a:pt x="21600" y="1503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" name="Arc 28"/>
              <p:cNvSpPr>
                <a:spLocks/>
              </p:cNvSpPr>
              <p:nvPr/>
            </p:nvSpPr>
            <p:spPr bwMode="auto">
              <a:xfrm flipH="1">
                <a:off x="3696" y="1752"/>
                <a:ext cx="681" cy="1447"/>
              </a:xfrm>
              <a:custGeom>
                <a:avLst/>
                <a:gdLst>
                  <a:gd name="G0" fmla="+- 21600 0 0"/>
                  <a:gd name="G1" fmla="+- 12889 0 0"/>
                  <a:gd name="G2" fmla="+- 21600 0 0"/>
                  <a:gd name="T0" fmla="*/ 4068 w 21600"/>
                  <a:gd name="T1" fmla="*/ 25506 h 25506"/>
                  <a:gd name="T2" fmla="*/ 4267 w 21600"/>
                  <a:gd name="T3" fmla="*/ 0 h 25506"/>
                  <a:gd name="T4" fmla="*/ 21600 w 21600"/>
                  <a:gd name="T5" fmla="*/ 12889 h 25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5506" fill="none" extrusionOk="0">
                    <a:moveTo>
                      <a:pt x="4067" y="25506"/>
                    </a:moveTo>
                    <a:cubicBezTo>
                      <a:pt x="1423" y="21830"/>
                      <a:pt x="0" y="17417"/>
                      <a:pt x="0" y="12889"/>
                    </a:cubicBezTo>
                    <a:cubicBezTo>
                      <a:pt x="0" y="8245"/>
                      <a:pt x="1496" y="3726"/>
                      <a:pt x="4266" y="-1"/>
                    </a:cubicBezTo>
                  </a:path>
                  <a:path w="21600" h="25506" stroke="0" extrusionOk="0">
                    <a:moveTo>
                      <a:pt x="4067" y="25506"/>
                    </a:moveTo>
                    <a:cubicBezTo>
                      <a:pt x="1423" y="21830"/>
                      <a:pt x="0" y="17417"/>
                      <a:pt x="0" y="12889"/>
                    </a:cubicBezTo>
                    <a:cubicBezTo>
                      <a:pt x="0" y="8245"/>
                      <a:pt x="1496" y="3726"/>
                      <a:pt x="4266" y="-1"/>
                    </a:cubicBezTo>
                    <a:lnTo>
                      <a:pt x="21600" y="1288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2" name="Line 29"/>
            <p:cNvSpPr>
              <a:spLocks noChangeShapeType="1"/>
            </p:cNvSpPr>
            <p:nvPr/>
          </p:nvSpPr>
          <p:spPr bwMode="auto">
            <a:xfrm flipH="1" flipV="1">
              <a:off x="1565" y="2235"/>
              <a:ext cx="31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graphicFrame>
          <p:nvGraphicFramePr>
            <p:cNvPr id="43" name="Object 30"/>
            <p:cNvGraphicFramePr>
              <a:graphicFrameLocks noChangeAspect="1"/>
            </p:cNvGraphicFramePr>
            <p:nvPr/>
          </p:nvGraphicFramePr>
          <p:xfrm>
            <a:off x="1565" y="2054"/>
            <a:ext cx="272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8772" name="Equation" r:id="rId11" imgW="152280" imgH="164880" progId="Equation.DSMT4">
                    <p:embed/>
                  </p:oleObj>
                </mc:Choice>
                <mc:Fallback>
                  <p:oleObj name="Equation" r:id="rId11" imgW="1522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5" y="2054"/>
                          <a:ext cx="272" cy="1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6569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92404" y="764704"/>
            <a:ext cx="8648822" cy="4751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dirty="0" smtClean="0">
                <a:solidFill>
                  <a:srgbClr val="0066FF"/>
                </a:solidFill>
              </a:rPr>
              <a:t>圆孔夫琅禾费衍射图样的特点</a:t>
            </a:r>
            <a:endParaRPr lang="zh-CN" altLang="en-US" sz="2400" dirty="0">
              <a:solidFill>
                <a:srgbClr val="0066FF"/>
              </a:solidFill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289497" y="1582496"/>
            <a:ext cx="8229600" cy="370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同心圆环，明暗交错，不等距。 </a:t>
            </a:r>
          </a:p>
          <a:p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中央主极大（零级斑）：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Aivry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斑，占总强度的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％，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半角宽度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zh-CN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endParaRPr lang="en-US" altLang="zh-CN" sz="24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圆孔直径为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，透镜焦距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，则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Aivry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斑半径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358003"/>
              </p:ext>
            </p:extLst>
          </p:nvPr>
        </p:nvGraphicFramePr>
        <p:xfrm>
          <a:off x="2948639" y="3039820"/>
          <a:ext cx="2833687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26" name="Equation" r:id="rId3" imgW="1409400" imgH="393480" progId="Equation.DSMT4">
                  <p:embed/>
                </p:oleObj>
              </mc:Choice>
              <mc:Fallback>
                <p:oleObj name="Equation" r:id="rId3" imgW="1409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8639" y="3039820"/>
                        <a:ext cx="2833687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593230"/>
              </p:ext>
            </p:extLst>
          </p:nvPr>
        </p:nvGraphicFramePr>
        <p:xfrm>
          <a:off x="3027363" y="4768850"/>
          <a:ext cx="2754312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27" name="Equation" r:id="rId5" imgW="1295280" imgH="393480" progId="Equation.DSMT4">
                  <p:embed/>
                </p:oleObj>
              </mc:Choice>
              <mc:Fallback>
                <p:oleObj name="Equation" r:id="rId5" imgW="1295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363" y="4768850"/>
                        <a:ext cx="2754312" cy="828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246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3528" y="531236"/>
            <a:ext cx="2932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</a:rPr>
              <a:t>the Rayleigh criterion</a:t>
            </a:r>
            <a:r>
              <a:rPr lang="en-US" altLang="zh-CN" sz="2400" dirty="0"/>
              <a:t> </a:t>
            </a:r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" y="1209015"/>
            <a:ext cx="7812768" cy="27164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624421" y="5404641"/>
            <a:ext cx="34039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其中 </a:t>
            </a:r>
            <a:r>
              <a:rPr lang="en-US" altLang="zh-CN" sz="2200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 </a:t>
            </a:r>
            <a:r>
              <a:rPr lang="zh-CN" altLang="en-US" sz="22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zh-CN" altLang="en-US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望远镜物镜直径</a:t>
            </a: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848027"/>
              </p:ext>
            </p:extLst>
          </p:nvPr>
        </p:nvGraphicFramePr>
        <p:xfrm>
          <a:off x="1833091" y="5187456"/>
          <a:ext cx="2016224" cy="9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727" name="Equation" r:id="rId4" imgW="876240" imgH="393480" progId="Equation.DSMT4">
                  <p:embed/>
                </p:oleObj>
              </mc:Choice>
              <mc:Fallback>
                <p:oleObj name="Equation" r:id="rId4" imgW="8762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33091" y="5187456"/>
                        <a:ext cx="2016224" cy="905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553793" y="4255344"/>
            <a:ext cx="84080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瑞利判据：当一个圆斑像的中心刚好落在另一圆斑</a:t>
            </a:r>
            <a:r>
              <a:rPr lang="zh-CN" altLang="en-US" sz="22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像的</a:t>
            </a:r>
            <a:r>
              <a:rPr lang="zh-CN" altLang="en-US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边缘（第一暗纹）上时，被认为刚刚能被分辨。</a:t>
            </a:r>
            <a:r>
              <a:rPr lang="zh-CN" altLang="en-US" sz="22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由此</a:t>
            </a:r>
            <a:r>
              <a:rPr lang="zh-CN" altLang="en-US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定义的最小分辨角为：</a:t>
            </a:r>
          </a:p>
        </p:txBody>
      </p:sp>
    </p:spTree>
    <p:extLst>
      <p:ext uri="{BB962C8B-B14F-4D97-AF65-F5344CB8AC3E}">
        <p14:creationId xmlns:p14="http://schemas.microsoft.com/office/powerpoint/2010/main" val="109820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83818" y="68924"/>
            <a:ext cx="8640960" cy="720080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zh-CN" altLang="en-US" sz="3200" dirty="0" smtClean="0">
                <a:solidFill>
                  <a:srgbClr val="FF0000"/>
                </a:solidFill>
              </a:rPr>
              <a:t>光栅</a:t>
            </a:r>
            <a:endParaRPr lang="en-US" altLang="zh-CN" sz="3200" dirty="0">
              <a:solidFill>
                <a:srgbClr val="FF0000"/>
              </a:solidFill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invGray">
          <a:xfrm>
            <a:off x="251520" y="737349"/>
            <a:ext cx="77048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kumimoji="1" sz="2400" b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defRPr>
            </a:lvl1pPr>
            <a:lvl2pPr marL="742950" indent="-285750" eaLnBrk="0" hangingPunct="0">
              <a:defRPr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9pPr>
          </a:lstStyle>
          <a:p>
            <a:pPr algn="l"/>
            <a:r>
              <a:rPr lang="en-US" altLang="zh-CN" dirty="0"/>
              <a:t>N</a:t>
            </a:r>
            <a:r>
              <a:rPr lang="zh-CN" altLang="en-US" dirty="0"/>
              <a:t>缝衍射的振幅和强度分布</a:t>
            </a:r>
            <a:endParaRPr lang="en-US" altLang="zh-CN" dirty="0"/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395536" y="1342290"/>
            <a:ext cx="4032448" cy="243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ct val="20000"/>
              </a:spcBef>
              <a:buFont typeface="+mj-ea"/>
              <a:buAutoNum type="circleNumDbPlain"/>
            </a:pPr>
            <a:r>
              <a:rPr lang="zh-CN" altLang="en-US" sz="20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每一个单元衍射的复振幅用一个矢量表示。</a:t>
            </a: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buFont typeface="+mj-ea"/>
              <a:buAutoNum type="circleNumDbPlain"/>
            </a:pPr>
            <a:r>
              <a:rPr lang="zh-CN" altLang="en-US" sz="20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相邻的单元衍射之间具有相位差</a:t>
            </a:r>
            <a:r>
              <a:rPr lang="en-US" altLang="zh-CN" sz="2000" b="0" i="1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Δφ</a:t>
            </a:r>
            <a:r>
              <a:rPr lang="zh-CN" altLang="en-US" sz="20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buFont typeface="+mj-ea"/>
              <a:buAutoNum type="circleNumDbPlain"/>
            </a:pPr>
            <a:r>
              <a:rPr lang="zh-CN" altLang="en-US" sz="20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所有单元衍射的矢量和为光栅衍射的复振幅。</a:t>
            </a:r>
          </a:p>
        </p:txBody>
      </p:sp>
      <p:grpSp>
        <p:nvGrpSpPr>
          <p:cNvPr id="37" name="组合 1"/>
          <p:cNvGrpSpPr>
            <a:grpSpLocks/>
          </p:cNvGrpSpPr>
          <p:nvPr/>
        </p:nvGrpSpPr>
        <p:grpSpPr bwMode="auto">
          <a:xfrm>
            <a:off x="5075238" y="1257746"/>
            <a:ext cx="3530600" cy="4248150"/>
            <a:chOff x="4641850" y="1879600"/>
            <a:chExt cx="3530600" cy="4248150"/>
          </a:xfrm>
        </p:grpSpPr>
        <p:sp>
          <p:nvSpPr>
            <p:cNvPr id="38" name="Rectangle 4"/>
            <p:cNvSpPr>
              <a:spLocks noChangeArrowheads="1"/>
            </p:cNvSpPr>
            <p:nvPr/>
          </p:nvSpPr>
          <p:spPr bwMode="auto">
            <a:xfrm>
              <a:off x="5868987" y="2671763"/>
              <a:ext cx="142875" cy="6477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1pPr>
              <a:lvl2pPr marL="742950" indent="-28575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2pPr>
              <a:lvl3pPr marL="11430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3pPr>
              <a:lvl4pPr marL="16002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4pPr>
              <a:lvl5pPr marL="20574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0" name="Rectangle 5"/>
            <p:cNvSpPr>
              <a:spLocks noChangeArrowheads="1"/>
            </p:cNvSpPr>
            <p:nvPr/>
          </p:nvSpPr>
          <p:spPr bwMode="auto">
            <a:xfrm>
              <a:off x="5868987" y="3319463"/>
              <a:ext cx="142875" cy="2873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1pPr>
              <a:lvl2pPr marL="742950" indent="-28575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2pPr>
              <a:lvl3pPr marL="11430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3pPr>
              <a:lvl4pPr marL="16002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4pPr>
              <a:lvl5pPr marL="20574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" name="Rectangle 6"/>
            <p:cNvSpPr>
              <a:spLocks noChangeArrowheads="1"/>
            </p:cNvSpPr>
            <p:nvPr/>
          </p:nvSpPr>
          <p:spPr bwMode="auto">
            <a:xfrm>
              <a:off x="5868987" y="2384425"/>
              <a:ext cx="142875" cy="287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1pPr>
              <a:lvl2pPr marL="742950" indent="-28575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2pPr>
              <a:lvl3pPr marL="11430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3pPr>
              <a:lvl4pPr marL="16002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4pPr>
              <a:lvl5pPr marL="20574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" name="Rectangle 7"/>
            <p:cNvSpPr>
              <a:spLocks noChangeArrowheads="1"/>
            </p:cNvSpPr>
            <p:nvPr/>
          </p:nvSpPr>
          <p:spPr bwMode="auto">
            <a:xfrm>
              <a:off x="5868987" y="3608388"/>
              <a:ext cx="142875" cy="6477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1pPr>
              <a:lvl2pPr marL="742950" indent="-28575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2pPr>
              <a:lvl3pPr marL="11430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3pPr>
              <a:lvl4pPr marL="16002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4pPr>
              <a:lvl5pPr marL="20574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3" name="Rectangle 8"/>
            <p:cNvSpPr>
              <a:spLocks noChangeArrowheads="1"/>
            </p:cNvSpPr>
            <p:nvPr/>
          </p:nvSpPr>
          <p:spPr bwMode="auto">
            <a:xfrm>
              <a:off x="5868987" y="4543425"/>
              <a:ext cx="142875" cy="6477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1pPr>
              <a:lvl2pPr marL="742950" indent="-28575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2pPr>
              <a:lvl3pPr marL="11430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3pPr>
              <a:lvl4pPr marL="16002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4pPr>
              <a:lvl5pPr marL="20574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4" name="Rectangle 9"/>
            <p:cNvSpPr>
              <a:spLocks noChangeArrowheads="1"/>
            </p:cNvSpPr>
            <p:nvPr/>
          </p:nvSpPr>
          <p:spPr bwMode="auto">
            <a:xfrm>
              <a:off x="5868987" y="5191125"/>
              <a:ext cx="142875" cy="287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1pPr>
              <a:lvl2pPr marL="742950" indent="-28575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2pPr>
              <a:lvl3pPr marL="11430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3pPr>
              <a:lvl4pPr marL="16002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4pPr>
              <a:lvl5pPr marL="20574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5" name="Rectangle 10"/>
            <p:cNvSpPr>
              <a:spLocks noChangeArrowheads="1"/>
            </p:cNvSpPr>
            <p:nvPr/>
          </p:nvSpPr>
          <p:spPr bwMode="auto">
            <a:xfrm>
              <a:off x="5868987" y="4256088"/>
              <a:ext cx="142875" cy="2873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1pPr>
              <a:lvl2pPr marL="742950" indent="-28575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2pPr>
              <a:lvl3pPr marL="11430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3pPr>
              <a:lvl4pPr marL="16002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4pPr>
              <a:lvl5pPr marL="20574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6" name="Rectangle 11"/>
            <p:cNvSpPr>
              <a:spLocks noChangeArrowheads="1"/>
            </p:cNvSpPr>
            <p:nvPr/>
          </p:nvSpPr>
          <p:spPr bwMode="auto">
            <a:xfrm>
              <a:off x="5868987" y="5480050"/>
              <a:ext cx="142875" cy="6477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1pPr>
              <a:lvl2pPr marL="742950" indent="-28575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2pPr>
              <a:lvl3pPr marL="11430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3pPr>
              <a:lvl4pPr marL="16002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4pPr>
              <a:lvl5pPr marL="20574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7" name="Line 12"/>
            <p:cNvSpPr>
              <a:spLocks noChangeShapeType="1"/>
            </p:cNvSpPr>
            <p:nvPr/>
          </p:nvSpPr>
          <p:spPr bwMode="auto">
            <a:xfrm>
              <a:off x="4641850" y="3032125"/>
              <a:ext cx="1370012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8" name="Line 13"/>
            <p:cNvSpPr>
              <a:spLocks noChangeShapeType="1"/>
            </p:cNvSpPr>
            <p:nvPr/>
          </p:nvSpPr>
          <p:spPr bwMode="auto">
            <a:xfrm flipV="1">
              <a:off x="6011862" y="2382838"/>
              <a:ext cx="1152525" cy="649287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9" name="Line 14"/>
            <p:cNvSpPr>
              <a:spLocks noChangeShapeType="1"/>
            </p:cNvSpPr>
            <p:nvPr/>
          </p:nvSpPr>
          <p:spPr bwMode="auto">
            <a:xfrm>
              <a:off x="6011862" y="3032125"/>
              <a:ext cx="17287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0" name="Line 15"/>
            <p:cNvSpPr>
              <a:spLocks noChangeShapeType="1"/>
            </p:cNvSpPr>
            <p:nvPr/>
          </p:nvSpPr>
          <p:spPr bwMode="auto">
            <a:xfrm>
              <a:off x="4641850" y="3967163"/>
              <a:ext cx="1370012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1" name="Line 16"/>
            <p:cNvSpPr>
              <a:spLocks noChangeShapeType="1"/>
            </p:cNvSpPr>
            <p:nvPr/>
          </p:nvSpPr>
          <p:spPr bwMode="auto">
            <a:xfrm flipV="1">
              <a:off x="6011862" y="3317875"/>
              <a:ext cx="1152525" cy="64928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2" name="Line 17"/>
            <p:cNvSpPr>
              <a:spLocks noChangeShapeType="1"/>
            </p:cNvSpPr>
            <p:nvPr/>
          </p:nvSpPr>
          <p:spPr bwMode="auto">
            <a:xfrm>
              <a:off x="6011862" y="3967163"/>
              <a:ext cx="17287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3" name="Line 18"/>
            <p:cNvSpPr>
              <a:spLocks noChangeShapeType="1"/>
            </p:cNvSpPr>
            <p:nvPr/>
          </p:nvSpPr>
          <p:spPr bwMode="auto">
            <a:xfrm>
              <a:off x="4641850" y="4905375"/>
              <a:ext cx="1370012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4" name="Line 19"/>
            <p:cNvSpPr>
              <a:spLocks noChangeShapeType="1"/>
            </p:cNvSpPr>
            <p:nvPr/>
          </p:nvSpPr>
          <p:spPr bwMode="auto">
            <a:xfrm flipV="1">
              <a:off x="6011862" y="4256088"/>
              <a:ext cx="1152525" cy="649287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5" name="Line 20"/>
            <p:cNvSpPr>
              <a:spLocks noChangeShapeType="1"/>
            </p:cNvSpPr>
            <p:nvPr/>
          </p:nvSpPr>
          <p:spPr bwMode="auto">
            <a:xfrm>
              <a:off x="6011862" y="4905375"/>
              <a:ext cx="17287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6" name="Line 21"/>
            <p:cNvSpPr>
              <a:spLocks noChangeShapeType="1"/>
            </p:cNvSpPr>
            <p:nvPr/>
          </p:nvSpPr>
          <p:spPr bwMode="auto">
            <a:xfrm>
              <a:off x="4641850" y="5840413"/>
              <a:ext cx="1370012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7" name="Line 22"/>
            <p:cNvSpPr>
              <a:spLocks noChangeShapeType="1"/>
            </p:cNvSpPr>
            <p:nvPr/>
          </p:nvSpPr>
          <p:spPr bwMode="auto">
            <a:xfrm flipV="1">
              <a:off x="6011862" y="5191125"/>
              <a:ext cx="1152525" cy="64928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8" name="Line 23"/>
            <p:cNvSpPr>
              <a:spLocks noChangeShapeType="1"/>
            </p:cNvSpPr>
            <p:nvPr/>
          </p:nvSpPr>
          <p:spPr bwMode="auto">
            <a:xfrm>
              <a:off x="6011862" y="5840413"/>
              <a:ext cx="17287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9" name="Line 24"/>
            <p:cNvSpPr>
              <a:spLocks noChangeShapeType="1"/>
            </p:cNvSpPr>
            <p:nvPr/>
          </p:nvSpPr>
          <p:spPr bwMode="auto">
            <a:xfrm>
              <a:off x="6011862" y="3032125"/>
              <a:ext cx="360363" cy="719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0" name="Line 25"/>
            <p:cNvSpPr>
              <a:spLocks noChangeShapeType="1"/>
            </p:cNvSpPr>
            <p:nvPr/>
          </p:nvSpPr>
          <p:spPr bwMode="auto">
            <a:xfrm>
              <a:off x="6011862" y="3967163"/>
              <a:ext cx="360363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1" name="Line 26"/>
            <p:cNvSpPr>
              <a:spLocks noChangeShapeType="1"/>
            </p:cNvSpPr>
            <p:nvPr/>
          </p:nvSpPr>
          <p:spPr bwMode="auto">
            <a:xfrm>
              <a:off x="6011862" y="4903788"/>
              <a:ext cx="360363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2" name="Line 27"/>
            <p:cNvSpPr>
              <a:spLocks noChangeShapeType="1"/>
            </p:cNvSpPr>
            <p:nvPr/>
          </p:nvSpPr>
          <p:spPr bwMode="auto">
            <a:xfrm flipV="1">
              <a:off x="6011862" y="3751263"/>
              <a:ext cx="360363" cy="21590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3" name="Line 28"/>
            <p:cNvSpPr>
              <a:spLocks noChangeShapeType="1"/>
            </p:cNvSpPr>
            <p:nvPr/>
          </p:nvSpPr>
          <p:spPr bwMode="auto">
            <a:xfrm flipV="1">
              <a:off x="6011862" y="4687888"/>
              <a:ext cx="360363" cy="21590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4" name="Line 29"/>
            <p:cNvSpPr>
              <a:spLocks noChangeShapeType="1"/>
            </p:cNvSpPr>
            <p:nvPr/>
          </p:nvSpPr>
          <p:spPr bwMode="auto">
            <a:xfrm flipV="1">
              <a:off x="6011862" y="5624513"/>
              <a:ext cx="360363" cy="21590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graphicFrame>
          <p:nvGraphicFramePr>
            <p:cNvPr id="95" name="Object 30"/>
            <p:cNvGraphicFramePr>
              <a:graphicFrameLocks noChangeAspect="1"/>
            </p:cNvGraphicFramePr>
            <p:nvPr/>
          </p:nvGraphicFramePr>
          <p:xfrm>
            <a:off x="6311900" y="2700338"/>
            <a:ext cx="282575" cy="407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2052" name="公式" r:id="rId3" imgW="126725" imgH="177415" progId="Equation.3">
                    <p:embed/>
                  </p:oleObj>
                </mc:Choice>
                <mc:Fallback>
                  <p:oleObj name="公式" r:id="rId3" imgW="126725" imgH="17741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11900" y="2700338"/>
                          <a:ext cx="282575" cy="4079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" name="Object 34"/>
            <p:cNvGraphicFramePr>
              <a:graphicFrameLocks noChangeAspect="1"/>
            </p:cNvGraphicFramePr>
            <p:nvPr/>
          </p:nvGraphicFramePr>
          <p:xfrm>
            <a:off x="6011862" y="3378200"/>
            <a:ext cx="266700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2053" name="公式" r:id="rId5" imgW="126725" imgH="177415" progId="Equation.3">
                    <p:embed/>
                  </p:oleObj>
                </mc:Choice>
                <mc:Fallback>
                  <p:oleObj name="公式" r:id="rId5" imgW="126725" imgH="17741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1862" y="3378200"/>
                          <a:ext cx="266700" cy="373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" name="Object 36"/>
            <p:cNvGraphicFramePr>
              <a:graphicFrameLocks noChangeAspect="1"/>
            </p:cNvGraphicFramePr>
            <p:nvPr/>
          </p:nvGraphicFramePr>
          <p:xfrm>
            <a:off x="5364162" y="3319463"/>
            <a:ext cx="293688" cy="373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2054" name="公式" r:id="rId6" imgW="139579" imgH="177646" progId="Equation.3">
                    <p:embed/>
                  </p:oleObj>
                </mc:Choice>
                <mc:Fallback>
                  <p:oleObj name="公式" r:id="rId6" imgW="139579" imgH="1776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4162" y="3319463"/>
                          <a:ext cx="293688" cy="373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8" name="Line 37"/>
            <p:cNvSpPr>
              <a:spLocks noChangeShapeType="1"/>
            </p:cNvSpPr>
            <p:nvPr/>
          </p:nvSpPr>
          <p:spPr bwMode="auto">
            <a:xfrm>
              <a:off x="5653087" y="3032125"/>
              <a:ext cx="0" cy="935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graphicFrame>
          <p:nvGraphicFramePr>
            <p:cNvPr id="99" name="Object 38"/>
            <p:cNvGraphicFramePr>
              <a:graphicFrameLocks noChangeAspect="1"/>
            </p:cNvGraphicFramePr>
            <p:nvPr/>
          </p:nvGraphicFramePr>
          <p:xfrm>
            <a:off x="6300787" y="2219325"/>
            <a:ext cx="347663" cy="452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2055" name="公式" r:id="rId8" imgW="164885" imgH="215619" progId="Equation.3">
                    <p:embed/>
                  </p:oleObj>
                </mc:Choice>
                <mc:Fallback>
                  <p:oleObj name="公式" r:id="rId8" imgW="164885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00787" y="2219325"/>
                          <a:ext cx="347663" cy="452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" name="Object 39"/>
            <p:cNvGraphicFramePr>
              <a:graphicFrameLocks noChangeAspect="1"/>
            </p:cNvGraphicFramePr>
            <p:nvPr/>
          </p:nvGraphicFramePr>
          <p:xfrm>
            <a:off x="6445250" y="3103563"/>
            <a:ext cx="374650" cy="452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2056" name="公式" r:id="rId10" imgW="177569" imgH="215619" progId="Equation.3">
                    <p:embed/>
                  </p:oleObj>
                </mc:Choice>
                <mc:Fallback>
                  <p:oleObj name="公式" r:id="rId10" imgW="177569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45250" y="3103563"/>
                          <a:ext cx="374650" cy="452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" name="Object 40"/>
            <p:cNvGraphicFramePr>
              <a:graphicFrameLocks noChangeAspect="1"/>
            </p:cNvGraphicFramePr>
            <p:nvPr/>
          </p:nvGraphicFramePr>
          <p:xfrm>
            <a:off x="6516687" y="4040188"/>
            <a:ext cx="374650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2057" name="公式" r:id="rId12" imgW="177646" imgH="228402" progId="Equation.3">
                    <p:embed/>
                  </p:oleObj>
                </mc:Choice>
                <mc:Fallback>
                  <p:oleObj name="公式" r:id="rId12" imgW="177646" imgH="22840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16687" y="4040188"/>
                          <a:ext cx="374650" cy="479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" name="Object 41"/>
            <p:cNvGraphicFramePr>
              <a:graphicFrameLocks noChangeAspect="1"/>
            </p:cNvGraphicFramePr>
            <p:nvPr/>
          </p:nvGraphicFramePr>
          <p:xfrm>
            <a:off x="6445250" y="4975225"/>
            <a:ext cx="374650" cy="452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2058" name="公式" r:id="rId14" imgW="177569" imgH="215619" progId="Equation.3">
                    <p:embed/>
                  </p:oleObj>
                </mc:Choice>
                <mc:Fallback>
                  <p:oleObj name="公式" r:id="rId14" imgW="177569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45250" y="4975225"/>
                          <a:ext cx="374650" cy="452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" name="Object 46"/>
            <p:cNvGraphicFramePr>
              <a:graphicFrameLocks noChangeAspect="1"/>
            </p:cNvGraphicFramePr>
            <p:nvPr/>
          </p:nvGraphicFramePr>
          <p:xfrm>
            <a:off x="7156450" y="1879600"/>
            <a:ext cx="873125" cy="912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2059" name="Equation" r:id="rId16" imgW="228600" imgH="241300" progId="Equation.DSMT4">
                    <p:embed/>
                  </p:oleObj>
                </mc:Choice>
                <mc:Fallback>
                  <p:oleObj name="Equation" r:id="rId16" imgW="228600" imgH="241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56450" y="1879600"/>
                          <a:ext cx="873125" cy="912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" name="Object 49"/>
            <p:cNvGraphicFramePr>
              <a:graphicFrameLocks noChangeAspect="1"/>
            </p:cNvGraphicFramePr>
            <p:nvPr/>
          </p:nvGraphicFramePr>
          <p:xfrm>
            <a:off x="7131050" y="2743200"/>
            <a:ext cx="969962" cy="911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2060" name="Equation" r:id="rId18" imgW="253890" imgH="241195" progId="Equation.DSMT4">
                    <p:embed/>
                  </p:oleObj>
                </mc:Choice>
                <mc:Fallback>
                  <p:oleObj name="Equation" r:id="rId18" imgW="253890" imgH="24119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31050" y="2743200"/>
                          <a:ext cx="969962" cy="911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5" name="Object 50"/>
            <p:cNvGraphicFramePr>
              <a:graphicFrameLocks noChangeAspect="1"/>
            </p:cNvGraphicFramePr>
            <p:nvPr/>
          </p:nvGraphicFramePr>
          <p:xfrm>
            <a:off x="7237412" y="3679825"/>
            <a:ext cx="922338" cy="911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2061" name="Equation" r:id="rId20" imgW="241195" imgH="241195" progId="Equation.DSMT4">
                    <p:embed/>
                  </p:oleObj>
                </mc:Choice>
                <mc:Fallback>
                  <p:oleObj name="Equation" r:id="rId20" imgW="241195" imgH="24119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7412" y="3679825"/>
                          <a:ext cx="922338" cy="911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" name="Object 51"/>
            <p:cNvGraphicFramePr>
              <a:graphicFrameLocks noChangeAspect="1"/>
            </p:cNvGraphicFramePr>
            <p:nvPr/>
          </p:nvGraphicFramePr>
          <p:xfrm>
            <a:off x="7202487" y="4760913"/>
            <a:ext cx="969963" cy="912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2062" name="Equation" r:id="rId22" imgW="253890" imgH="241195" progId="Equation.DSMT4">
                    <p:embed/>
                  </p:oleObj>
                </mc:Choice>
                <mc:Fallback>
                  <p:oleObj name="Equation" r:id="rId22" imgW="253890" imgH="24119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2487" y="4760913"/>
                          <a:ext cx="969963" cy="912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7" name="Object 54"/>
            <p:cNvGraphicFramePr>
              <a:graphicFrameLocks noChangeAspect="1"/>
            </p:cNvGraphicFramePr>
            <p:nvPr/>
          </p:nvGraphicFramePr>
          <p:xfrm>
            <a:off x="6372225" y="3633788"/>
            <a:ext cx="293687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2063" name="公式" r:id="rId24" imgW="126725" imgH="177415" progId="Equation.3">
                    <p:embed/>
                  </p:oleObj>
                </mc:Choice>
                <mc:Fallback>
                  <p:oleObj name="公式" r:id="rId24" imgW="126725" imgH="17741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72225" y="3633788"/>
                          <a:ext cx="293687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8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723452"/>
              </p:ext>
            </p:extLst>
          </p:nvPr>
        </p:nvGraphicFramePr>
        <p:xfrm>
          <a:off x="899592" y="4559746"/>
          <a:ext cx="213995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064" name="公式" r:id="rId25" imgW="1015559" imgH="215806" progId="Equation.3">
                  <p:embed/>
                </p:oleObj>
              </mc:Choice>
              <mc:Fallback>
                <p:oleObj name="公式" r:id="rId25" imgW="1015559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559746"/>
                        <a:ext cx="2139950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319663"/>
              </p:ext>
            </p:extLst>
          </p:nvPr>
        </p:nvGraphicFramePr>
        <p:xfrm>
          <a:off x="899592" y="5109815"/>
          <a:ext cx="29146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065" name="公式" r:id="rId27" imgW="1384300" imgH="228600" progId="Equation.3">
                  <p:embed/>
                </p:oleObj>
              </mc:Choice>
              <mc:Fallback>
                <p:oleObj name="公式" r:id="rId27" imgW="1384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5109815"/>
                        <a:ext cx="291465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" name="Text Box 55"/>
          <p:cNvSpPr txBox="1">
            <a:spLocks noChangeArrowheads="1"/>
          </p:cNvSpPr>
          <p:nvPr/>
        </p:nvSpPr>
        <p:spPr bwMode="auto">
          <a:xfrm>
            <a:off x="575556" y="3973135"/>
            <a:ext cx="36724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457200" indent="-457200">
              <a:spcBef>
                <a:spcPct val="20000"/>
              </a:spcBef>
              <a:buFont typeface="+mj-ea"/>
              <a:buAutoNum type="circleNumDbPlain"/>
              <a:defRPr sz="2000" b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9pPr>
          </a:lstStyle>
          <a:p>
            <a:pPr marL="0" indent="0" algn="ctr">
              <a:buNone/>
            </a:pPr>
            <a:r>
              <a:rPr lang="zh-CN" altLang="en-US" dirty="0"/>
              <a:t>各个单元衍射矢量的光程为</a:t>
            </a:r>
          </a:p>
        </p:txBody>
      </p:sp>
      <p:cxnSp>
        <p:nvCxnSpPr>
          <p:cNvPr id="111" name="直接连接符 110"/>
          <p:cNvCxnSpPr/>
          <p:nvPr/>
        </p:nvCxnSpPr>
        <p:spPr>
          <a:xfrm>
            <a:off x="2195736" y="5002659"/>
            <a:ext cx="72008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任意多边形 111"/>
          <p:cNvSpPr/>
          <p:nvPr/>
        </p:nvSpPr>
        <p:spPr>
          <a:xfrm>
            <a:off x="2963119" y="3294579"/>
            <a:ext cx="3657600" cy="1832378"/>
          </a:xfrm>
          <a:custGeom>
            <a:avLst/>
            <a:gdLst>
              <a:gd name="connsiteX0" fmla="*/ 0 w 3657600"/>
              <a:gd name="connsiteY0" fmla="*/ 1736203 h 1832378"/>
              <a:gd name="connsiteX1" fmla="*/ 1458410 w 3657600"/>
              <a:gd name="connsiteY1" fmla="*/ 1805651 h 1832378"/>
              <a:gd name="connsiteX2" fmla="*/ 2720051 w 3657600"/>
              <a:gd name="connsiteY2" fmla="*/ 1342663 h 1832378"/>
              <a:gd name="connsiteX3" fmla="*/ 3657600 w 3657600"/>
              <a:gd name="connsiteY3" fmla="*/ 0 h 183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0" h="1832378">
                <a:moveTo>
                  <a:pt x="0" y="1736203"/>
                </a:moveTo>
                <a:cubicBezTo>
                  <a:pt x="502534" y="1803722"/>
                  <a:pt x="1005068" y="1871241"/>
                  <a:pt x="1458410" y="1805651"/>
                </a:cubicBezTo>
                <a:cubicBezTo>
                  <a:pt x="1911752" y="1740061"/>
                  <a:pt x="2353520" y="1643605"/>
                  <a:pt x="2720051" y="1342663"/>
                </a:cubicBezTo>
                <a:cubicBezTo>
                  <a:pt x="3086582" y="1041721"/>
                  <a:pt x="3372091" y="520860"/>
                  <a:pt x="3657600" y="0"/>
                </a:cubicBezTo>
              </a:path>
            </a:pathLst>
          </a:custGeom>
          <a:noFill/>
          <a:ln w="19050">
            <a:solidFill>
              <a:srgbClr val="0066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48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2" descr="data:image/jpeg;base64,/9j/4AAQSkZJRgABAQAAAQABAAD/2wCEAAkGBhMSERUUExQWFRUWGBgYFhUYGB0YGhcdGhcXGhUfGhwYHCYfGBwmGxgcHy8gIykpLCwsHR4xNTAqNSYrLCkBCQoKBQUFDQUFDSkYEhgpKSkpKSkpKSkpKSkpKSkpKSkpKSkpKSkpKSkpKSkpKSkpKSkpKSkpKSkpKSkpKSkpKf/AABEIAJMAeAMBIgACEQEDEQH/xAAcAAAABwEBAAAAAAAAAAAAAAAAAgMEBQYHAQj/xAA9EAACAQIEAwUGBAUEAQUAAAABAhEDIQAEEjEFQVEGImFxgQcTMpGh8EKx0eEUUmKCwSNyovEkJTRTg5L/xAAUAQEAAAAAAAAAAAAAAAAAAAAA/8QAFBEBAAAAAAAAAAAAAAAAAAAAAP/aAAwDAQACEQMRAD8A2onBZ288DTjpFsAF2F8FzFdUUs5CgXLEwBEXJ5Y6TtjKfar2tSqq5ajUDAMxrRsStlWeYBmfTpgJXtX7VFouaWWVaridTsTpU8h3fiM79NsZdxTidWvUarVYszkm8wL2CgkwOUYbUhcdNiem/wDgG3h4YJP67f8AeA7qOAGPI/UzhylAGnPIG7dTyVQNz9fLcotRIJEd4fEP5b7HnqnlyMc8A8yHHszRYNTzFVSuwFRio8CpMEeEYv3CfbF3VXMUO9saqNY7XKRK9bE+HTGYMOuOrSJ9PpyGA9EcC4xTzlL3lJrBirA7qw3HlBBHgRh+VxgHBO1ebydqFQKpbUUKqVYkAS0iSIUCxFvnjZuzXbKhnaaFO7UMB6Z/C0SVB57EjqPXATA88Gn8sdZI8sFn9sAcdP8AOBjgx3ALROBptjoE46w6YCq+0Ti5y+RqMvxMUpr4a2hri/wg+WMH8fXGq+2vNsKeWpD4Xeo7DqUVQt/OoTHljLaCyVERcfceuAPqhGWxEmDHPSRI58lMeRwtlsursqgFnZgqpvrZmAg9FE7C5wgZNhMCSB8p23MAfLwxePZNw9Hzju0aqVOaYi0ltJPotv7sBWM5lnosA2oVVJAKkBB4rbUCZ3ODcG4HWzdX3dOAAe/Ug6KcmCWJMsxnaZJO43xuua7LZWqZehTbzFr7yAYkm8xgtXh60lC0lVFAICqAqifAC3icBTaXYPLUkhQWiCzMRLkC5Yi4WY7i9LziO4nwBGSFVUG0C147wPM/Mk2xdqgIhfAkdTyInc3H5Yh89Q70QCDe97D4jcXERbxwGQZuiVJBEQY9bjmNsK8Iz70KgZCVOpDbqHUrHy0+THqcPu1FILWI5b9bkTEzceOGvAATmKZC6iGBFiYM2MAXg3A6wbxgPR1RJnCJp/PBOFVw9IaW1KAFDfzQIncyCQb8+p3w6NOwwCbW+9sDChp/f5YGAJTJPr9+uF4w1og/LC4O18BQvbJl0/g6bn41rqE/uVg4+Qn0GMhy9AsQBFyBfYSbeV/lGNi9r2X15KmBuKoYdLI4b6NbxjGNTF7i/ltgJKtwohqKqwL1dIVVIB1MxSJ6h1KzMTfF+7J8Dr5apRzCBTTqgU6oH4C2kSQ0EDWsEWINotJzRc68qdRJQ6lvsS2skHcS17bG4vj0HlKbV8qj6ipqqtQlQA0MAwB5BthI6bcgDniHHqGXUNXrU6QO2tgJ8p388RrdrMlVkJmqLMCLe8UbzHxRPl88U3jNGmtdko09NQFUbNVlaoQSTC01ImpVa/cQbCSQBinZytl9ZZDVrxHvVr06aqwLBTpam00zqbTfnaZwGv5jMBZ1H0jr0PTx2ww4nCqXYhFBnUzBFAI70zvfl4DDjh3Y6hSpMiKyalm7FmWLaQWJgCdtjjH6YDVKtSvrZaXxHR7wr39CKAzBFkjdjFtjOAU7UZunUrMUqCoNpX5jkLRy88R3DasVBDAKSAZDEEE7aUOqp/sETh5xLNBwIQBNOpSaaI0CxkU+6bqYa3O18SXYzJ0lrLUqs0kf6elzTgklSdQQzaLgiJ8sBtHZxlNFdM2Cq2pdLhgqzrX8BiO7yxJ4iOzrLohVKoPhEEczJJbvuSb6mAmZjErUOASrVMDCdRr9fDHcB3TBwqDsMEBEdf8AGCs438Z64BvxzhIzNFkNiVOk/wArW0n5gYy+j2Hre/chKDVKYQ/w9TUqtA0d2otgCsSCN7i0HGtrmOsYhu0qKU94KlWmw0qXolZIYwJDAhoJtaQWsRJOAyrtN2ZC8SajTUUadQqaZHwqGTcT0qArHIx1AO08JdvdorgK6qAwBkSAASPDFT4LltB93W7z03Z1Z4d4qHUhJiASljFpBxYWMEMp57ctvrywDrPZOSGsY5Hb9vMXxWqfZVmrFmWkiO2p/dU1DMdxrqRe/LecWN8wXAAn8uU2wqVA7zGI9Nzz67YAq0QGUAd0LpHO0bb3xhnGmqZXPZmkvN27puGVoKyLggg7HG3/AMbrJABsSJ5SCNQIG2+Mp9p5UZymysrVNIDxvF9OqNvxRziZsBgInJ5w1M5l3PxNWpTN5BqIItaNPKBa2Nf4b2Up5Zn90oNJzq90x7qG90mRF9uXLGYdg+Emvn6cgaaR96x3+GNPP+cj5HpjbXaBfAIIoAsAvOBG532wlVqX+4xyrULA/L1wgjDf/OAUqICd8DBWqi4PL7tgYBQPAiQPvzjCdSpBv+fhhFGkT+XlgxUkRM+G8fPfAcertccpG+Kj2k9pFGgzUFpmuwBDwQqK0XGogyQd4FuuEPaB2lbKotKkYq1Qe/zRNiR/UTK+FzuBjKSNomOkYD0JwxFzGVy1Sfio0yrcwSq2PIgkbdR44730MVFi+4+E25H9euG/s9p/+l5YPeaf/HUxX/jGJ5XhtLbH4T16g+P54BvkNNyPp64cqgiZ/by6YSHDwt6fd/p/D8uXpiMo1qmYy4KVPdTqUsACUIJUwGG4YEX6YBnx7s/lytfMpR/8j3baailg4aO4RB7pmCevjjGc9ln9/UFWprdajBmYfGVOktvzgGOXpjQu02ZOUC6uIVzVAJphqatTaORWiq6T1JN95xQM3WE1mFWpVLEHUyhSzNdm0y0GTpF/HbAal7KeG6MvUrEXquQP9tOw8gW1n5YuFaqL3Pn+mEOH5cUaFOmoChEVdMyFhRN7TeZOE6zE9Y5AX38vzwHGrRPTfkBPS+EWzW17bHn9jBK5i3M7fv19MD3LMLjynkfT8sAotYkCAB5XP1EYGD0aEGx3wMBE0c37sgTb5j897nDw8QAgX+/Ow9cV7K5k1JuAwAtyZYgTEQRtPPCxzYWx252iBEzc3teYwGf9vM/77P1SDIQJTHPYEnf+pzitVucdDHnh9m8z72q9Q/jdmE89TmPSIHphBavu3Vo16GDaTswUyVjxFvXAegOz1UJQooL0wiIrWsQgEHwMQD6YksztcSvMfO8jbYYqHZriCge41TAlGJEVaTANSaxtKkX5MrYfZrtKq3lwaZhwASUBiC67kdHEjqBgJyjm2Xq69R8a/wC4cx4i+IT+No5d3SpUVUrVHqUWmPjCmqt7SHkkdHnkcK5Di5rLKVKFUk2IMSN4JQko1jEj53GI/tDUZ6ROYy2XNIXJqy4U2UGVMgXifEbYBp2m7a5egFWmabEsuoiH0rMsxgdDYHqOmMm4pmhUqPUChFcnQoEAAeHhzPU4uGZ4RSIqstLK0UpUWqB6dPU7abAU/eO0d8hSxAgEAX2o1UXsZGwP6eE4DUOwHb01V/hsy01IijUO9SPwMf5wBY/iG9x3rm5Ld0Wvf78px55Bjad7X2/Tz8sa92D7V/xVFkqf+4pCTsPeLsGHiNm8TPPAWlKiJckD19ORODJnVIBDDlfFaqN3ySTJ52N+dvLl5Hrgq1FBkER8x62+/GxIWssTv9/XHMQi5tisSxEiZEAW53wMBVqvHqeX77kAg/hM6rQbfiMCOg+eKXxvtFUzBI+CnyQHe9ix/EfoPHfDTNZhnbU51GD6DeANgPDz5nDYL1wDylsCOfTw239B645mE+lpvf0O24+WCUT3dhY29Pp0wpUHK3kP6fKP5jgLf2Pds1lTSpvpzWU79LrUosZane0q5IE7Fl5HAo9qlraDmARUSNNWm2ishMagDHKfgcHnircA4ucpmaddZhG7wG7IbVB/+dvIY0TtzwJnQ5rKgOCut1AJLKRIqJAGq0EjfmOYwEVU42pdKlJhWqyDTL0B70Hl36BBaLWZb7Yt+bz9Svlaq1ss1OrVp6RSFQMzB2CBiI7ihiPiuYIgxil+zPiSLnJzDqo0N7piVVdWpedhJQED1w87Tdonpzl8tWD13qmpmMwkEdKdJTBmFI2sItuYCcpZHK+4r0a0GkalUVa3vUR3FMyhYSD3YgAW7vw3xm3ZrhQzBFJvxKwBgagYOkgSDvvE+WE+IdnxTGotqabki99je8m29yeWLN2DyTUq9SlVpuKihKmiEfQGEGVe+oSJAMjUOmAo1fLvTdkcFWUlWUiCCDe2FeGcRahWSqlmUzG0g2YHwIJ+mLT7VOHqmaSopk1qZLDSVgoQgMNcSpUf24pjHa8/ZwGpZfNisi1F+BhI5nlbzmQdtpGH/Dslr5mNiZJE7RPOBz5zzxV/Zs5qmpQLQFHvFHgTFSL9dJtyJxe81nUpLa2kdbDxJwB6mUWmkyIAmTyA22tgYrGe7Ru7EKNzIa0Ef07yJO5MicdwGd1EBE3B+fL6bTz9cNmSPv7nCuXqfMHf788EckG33bADLPEj6/S3nhwzSOv7yDa/T6HDJGuCOWH4a31+ojl44BnVTvW/6+niMap7LuO+8y/uCSHonuwTdGlqcgMswQy+g2xmNZF08pEDfnfl/b9cOuy/GP4XMpUPwTpqAR8JiYDAiVIDemAv/bTsITOZyy3u1WgNm5lqYBJmblOe4vY13gWV96jsKipoHeAQtpC3JBkC0hiP5Zj4YxqmSzSuIDgsI/8AjEjkwhZg77YgON8Jp06hzVHSH1ItZVI0VAxKqxAiG1NpJESGM7TgEezuVpBwyD/UBs7wzT8LKTssNI7oHdZTiJzCacyKtQXq16gAZC2kMWCqACGkkKbETBI+Ey8yq95dEhe6ADYypASeakpqpN0Kg7wcNvadSamgqKSwQq6t4yxXVG8sCpPWP5jgK37Qc0Xq5feP4ewOuwNWrFqneB7osemKwyCJn9vvpize0Rh/EUQvwDK0dN5sxdufnzxWot9/YwD/ALNcUbL5hXSLgoZ5h4F4jmAfTFqzfEXqEljaYCjux03IM8iD6dRQjiwcG4jqTQT31jSebL0uI7pix5EdMBJh3Nh4T3YPKJXZgdpiw3nAwmpuDpB5x3ivI7G4A/p325YGAqqP3vv7OBUN/l+3hgjDz8vn+mAR/wBdcAVjP1w6y5t0sfnH7YbAYUovB/QA874B2VLEi4kkEc7zPP8ArwzrL+35ged8O6IkgSbFd7cz8998EqpboQB62/bpzwF79nvG2rqMsWYVqS/6BBKh0kSrRPeWYBjYwdsXqnT99qo1VqAMrI47xUg2JBKxYiRjBMtXalUV0IDI2pSYIkbSDuP8HxxtXBOJUc/l0qnT7xQQWCor0nvq+JyCJ5EQQdhOAZ8Iyel6zMe+jP3LEyCBUJnlIWoCP5ziL7dsTQWkDO5W/wAQVdRid9Saf7kOJnjFQ0cxTzGoOCIcgj4l+HUFMIGQlOhdKfXFY7Z59WIVDHu9TKQQfwk6Sd1lDUgHlgKz2oGoZJ+T5KgB/wDXqQ/UYiafwn0/ziX48x/hsiD+CiQLwxVmZx3R8IHwgm5gnbETSW3+cA3K2wrlq+lg0AxuOoi+CFcAC+Ata3MqVNgwO5jcRF9uX0wMRvAa4go3K6jz32uIPjseUXGAiytx5nCbmw8f1bHcDAdRb/L/ADgRAEY7gYB0qCPX9cCisgk761/Nx/gYGBgG9RRP31P6YuXspz9RcxVRWIVqYYjkSrwp84Yj/oYGBgNNGYZmCsSytoDKbghmIYEHkRbGI1G7yA3EEQeiM6LPWFESfPfAwMA646f/ABcov4dJaI3J96JPWygX2AxDUeXngYGASq74AGO4GAX4c0VkItf8wwOO4GBgP//Z"/>
          <p:cNvSpPr>
            <a:spLocks noChangeAspect="1" noChangeArrowheads="1"/>
          </p:cNvSpPr>
          <p:nvPr/>
        </p:nvSpPr>
        <p:spPr bwMode="auto">
          <a:xfrm>
            <a:off x="63500" y="-669925"/>
            <a:ext cx="1143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invGray">
          <a:xfrm>
            <a:off x="251520" y="579627"/>
            <a:ext cx="77048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kumimoji="1" sz="2400" b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defRPr>
            </a:lvl1pPr>
            <a:lvl2pPr marL="742950" indent="-285750" eaLnBrk="0" hangingPunct="0">
              <a:defRPr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9pPr>
          </a:lstStyle>
          <a:p>
            <a:pPr algn="l"/>
            <a:r>
              <a:rPr lang="en-US" altLang="zh-CN" dirty="0"/>
              <a:t>N</a:t>
            </a:r>
            <a:r>
              <a:rPr lang="zh-CN" altLang="en-US" dirty="0"/>
              <a:t>缝衍射的振幅和强度分布</a:t>
            </a:r>
            <a:endParaRPr lang="en-US" altLang="zh-CN" dirty="0"/>
          </a:p>
        </p:txBody>
      </p:sp>
      <p:graphicFrame>
        <p:nvGraphicFramePr>
          <p:cNvPr id="115" name="Object 8"/>
          <p:cNvGraphicFramePr>
            <a:graphicFrameLocks noChangeAspect="1"/>
          </p:cNvGraphicFramePr>
          <p:nvPr>
            <p:extLst/>
          </p:nvPr>
        </p:nvGraphicFramePr>
        <p:xfrm>
          <a:off x="2883522" y="1803763"/>
          <a:ext cx="2451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282" name="公式" r:id="rId4" imgW="965200" imgH="419100" progId="Equation.3">
                  <p:embed/>
                </p:oleObj>
              </mc:Choice>
              <mc:Fallback>
                <p:oleObj name="公式" r:id="rId4" imgW="965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3522" y="1803763"/>
                        <a:ext cx="24511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" name="Text Box 10"/>
          <p:cNvSpPr txBox="1">
            <a:spLocks noChangeArrowheads="1"/>
          </p:cNvSpPr>
          <p:nvPr/>
        </p:nvSpPr>
        <p:spPr bwMode="invGray">
          <a:xfrm>
            <a:off x="5634508" y="3387939"/>
            <a:ext cx="8904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9pPr>
          </a:lstStyle>
          <a:p>
            <a:pPr algn="l"/>
            <a:r>
              <a:rPr lang="zh-CN" altLang="en-US" sz="2000" b="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其中：</a:t>
            </a:r>
          </a:p>
        </p:txBody>
      </p:sp>
      <p:graphicFrame>
        <p:nvGraphicFramePr>
          <p:cNvPr id="117" name="Object 11"/>
          <p:cNvGraphicFramePr>
            <a:graphicFrameLocks noChangeAspect="1"/>
          </p:cNvGraphicFramePr>
          <p:nvPr>
            <p:extLst/>
          </p:nvPr>
        </p:nvGraphicFramePr>
        <p:xfrm>
          <a:off x="6453536" y="3638272"/>
          <a:ext cx="1607401" cy="681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283" name="公式" r:id="rId6" imgW="787058" imgH="393529" progId="Equation.3">
                  <p:embed/>
                </p:oleObj>
              </mc:Choice>
              <mc:Fallback>
                <p:oleObj name="公式" r:id="rId6" imgW="78705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536" y="3638272"/>
                        <a:ext cx="1607401" cy="681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" name="Object 12"/>
          <p:cNvGraphicFramePr>
            <a:graphicFrameLocks noChangeAspect="1"/>
          </p:cNvGraphicFramePr>
          <p:nvPr>
            <p:extLst/>
          </p:nvPr>
        </p:nvGraphicFramePr>
        <p:xfrm>
          <a:off x="6449168" y="4252035"/>
          <a:ext cx="1651224" cy="688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284" name="公式" r:id="rId8" imgW="799753" imgH="393529" progId="Equation.3">
                  <p:embed/>
                </p:oleObj>
              </mc:Choice>
              <mc:Fallback>
                <p:oleObj name="公式" r:id="rId8" imgW="799753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9168" y="4252035"/>
                        <a:ext cx="1651224" cy="688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" name="Text Box 13"/>
          <p:cNvSpPr txBox="1">
            <a:spLocks noChangeArrowheads="1"/>
          </p:cNvSpPr>
          <p:nvPr/>
        </p:nvSpPr>
        <p:spPr bwMode="invGray">
          <a:xfrm>
            <a:off x="1547664" y="4093112"/>
            <a:ext cx="198159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9pPr>
          </a:lstStyle>
          <a:p>
            <a:pPr algn="ctr"/>
            <a:r>
              <a:rPr lang="zh-CN" altLang="en-US" sz="2000" b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单缝衍射</a:t>
            </a:r>
            <a:r>
              <a:rPr lang="zh-CN" altLang="en-US" sz="2000" b="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因子</a:t>
            </a:r>
            <a:endParaRPr lang="en-US" altLang="zh-CN" sz="2000" b="0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2000" b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单元因子）</a:t>
            </a:r>
          </a:p>
        </p:txBody>
      </p:sp>
      <p:sp>
        <p:nvSpPr>
          <p:cNvPr id="120" name="Text Box 15"/>
          <p:cNvSpPr txBox="1">
            <a:spLocks noChangeArrowheads="1"/>
          </p:cNvSpPr>
          <p:nvPr/>
        </p:nvSpPr>
        <p:spPr bwMode="invGray">
          <a:xfrm>
            <a:off x="3588372" y="4105306"/>
            <a:ext cx="20396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9pPr>
          </a:lstStyle>
          <a:p>
            <a:pPr algn="ctr"/>
            <a:r>
              <a:rPr lang="zh-CN" altLang="en-US" sz="20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缝间干涉</a:t>
            </a:r>
            <a:r>
              <a:rPr lang="zh-CN" altLang="en-US" sz="20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因子</a:t>
            </a:r>
            <a:endParaRPr lang="en-US" altLang="zh-CN" sz="2000" b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sz="20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元干涉因子）</a:t>
            </a:r>
          </a:p>
        </p:txBody>
      </p:sp>
      <p:graphicFrame>
        <p:nvGraphicFramePr>
          <p:cNvPr id="122" name="Object 9"/>
          <p:cNvGraphicFramePr>
            <a:graphicFrameLocks noChangeAspect="1"/>
          </p:cNvGraphicFramePr>
          <p:nvPr>
            <p:extLst/>
          </p:nvPr>
        </p:nvGraphicFramePr>
        <p:xfrm>
          <a:off x="251520" y="3027899"/>
          <a:ext cx="5160962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285" name="Equation" r:id="rId10" imgW="2031840" imgH="495000" progId="Equation.DSMT4">
                  <p:embed/>
                </p:oleObj>
              </mc:Choice>
              <mc:Fallback>
                <p:oleObj name="Equation" r:id="rId10" imgW="203184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3027899"/>
                        <a:ext cx="5160962" cy="106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" name="Rectangle 14"/>
          <p:cNvSpPr>
            <a:spLocks noChangeArrowheads="1"/>
          </p:cNvSpPr>
          <p:nvPr/>
        </p:nvSpPr>
        <p:spPr bwMode="invGray">
          <a:xfrm>
            <a:off x="2199310" y="3078424"/>
            <a:ext cx="1368425" cy="1008063"/>
          </a:xfrm>
          <a:prstGeom prst="rect">
            <a:avLst/>
          </a:prstGeom>
          <a:noFill/>
          <a:ln w="38100" cap="rnd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9pPr>
          </a:lstStyle>
          <a:p>
            <a:endParaRPr lang="zh-CN" altLang="en-US"/>
          </a:p>
        </p:txBody>
      </p:sp>
      <p:sp>
        <p:nvSpPr>
          <p:cNvPr id="124" name="Rectangle 16"/>
          <p:cNvSpPr>
            <a:spLocks noChangeArrowheads="1"/>
          </p:cNvSpPr>
          <p:nvPr/>
        </p:nvSpPr>
        <p:spPr bwMode="invGray">
          <a:xfrm>
            <a:off x="3588372" y="3084774"/>
            <a:ext cx="1655763" cy="1008063"/>
          </a:xfrm>
          <a:prstGeom prst="rect">
            <a:avLst/>
          </a:prstGeom>
          <a:noFill/>
          <a:ln w="38100" cap="rnd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9pPr>
          </a:lstStyle>
          <a:p>
            <a:endParaRPr lang="zh-CN" altLang="en-US"/>
          </a:p>
        </p:txBody>
      </p:sp>
      <p:graphicFrame>
        <p:nvGraphicFramePr>
          <p:cNvPr id="126" name="Object 19"/>
          <p:cNvGraphicFramePr>
            <a:graphicFrameLocks noChangeAspect="1"/>
          </p:cNvGraphicFramePr>
          <p:nvPr>
            <p:extLst/>
          </p:nvPr>
        </p:nvGraphicFramePr>
        <p:xfrm>
          <a:off x="340390" y="1223846"/>
          <a:ext cx="390366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286" name="Equation" r:id="rId12" imgW="1536480" imgH="228600" progId="Equation.DSMT4">
                  <p:embed/>
                </p:oleObj>
              </mc:Choice>
              <mc:Fallback>
                <p:oleObj name="Equation" r:id="rId12" imgW="1536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90" y="1223846"/>
                        <a:ext cx="390366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9" name="组合 1"/>
          <p:cNvGrpSpPr>
            <a:grpSpLocks/>
          </p:cNvGrpSpPr>
          <p:nvPr/>
        </p:nvGrpSpPr>
        <p:grpSpPr bwMode="auto">
          <a:xfrm>
            <a:off x="5569138" y="116632"/>
            <a:ext cx="2891295" cy="3256149"/>
            <a:chOff x="4967288" y="1892300"/>
            <a:chExt cx="4176712" cy="4583113"/>
          </a:xfrm>
        </p:grpSpPr>
        <p:sp>
          <p:nvSpPr>
            <p:cNvPr id="130" name="Line 123"/>
            <p:cNvSpPr>
              <a:spLocks noChangeShapeType="1"/>
            </p:cNvSpPr>
            <p:nvPr/>
          </p:nvSpPr>
          <p:spPr bwMode="invGray">
            <a:xfrm>
              <a:off x="5237163" y="2889250"/>
              <a:ext cx="0" cy="3168650"/>
            </a:xfrm>
            <a:prstGeom prst="line">
              <a:avLst/>
            </a:prstGeom>
            <a:noFill/>
            <a:ln w="9525" cap="rnd">
              <a:solidFill>
                <a:srgbClr val="66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1" name="Line 124"/>
            <p:cNvSpPr>
              <a:spLocks noChangeShapeType="1"/>
            </p:cNvSpPr>
            <p:nvPr/>
          </p:nvSpPr>
          <p:spPr bwMode="invGray">
            <a:xfrm flipV="1">
              <a:off x="5237163" y="5805488"/>
              <a:ext cx="1187450" cy="252412"/>
            </a:xfrm>
            <a:prstGeom prst="line">
              <a:avLst/>
            </a:prstGeom>
            <a:noFill/>
            <a:ln w="38100" cap="rnd">
              <a:solidFill>
                <a:srgbClr val="6600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2" name="Line 125"/>
            <p:cNvSpPr>
              <a:spLocks noChangeShapeType="1"/>
            </p:cNvSpPr>
            <p:nvPr/>
          </p:nvSpPr>
          <p:spPr bwMode="invGray">
            <a:xfrm flipV="1">
              <a:off x="6424613" y="5157788"/>
              <a:ext cx="1008062" cy="647700"/>
            </a:xfrm>
            <a:prstGeom prst="line">
              <a:avLst/>
            </a:prstGeom>
            <a:noFill/>
            <a:ln w="38100" cap="rnd">
              <a:solidFill>
                <a:srgbClr val="6600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" name="Line 126"/>
            <p:cNvSpPr>
              <a:spLocks noChangeShapeType="1"/>
            </p:cNvSpPr>
            <p:nvPr/>
          </p:nvSpPr>
          <p:spPr bwMode="invGray">
            <a:xfrm flipV="1">
              <a:off x="7432675" y="4257675"/>
              <a:ext cx="647700" cy="900113"/>
            </a:xfrm>
            <a:prstGeom prst="line">
              <a:avLst/>
            </a:prstGeom>
            <a:noFill/>
            <a:ln w="38100" cap="rnd">
              <a:solidFill>
                <a:srgbClr val="6600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4" name="Line 127"/>
            <p:cNvSpPr>
              <a:spLocks noChangeShapeType="1"/>
            </p:cNvSpPr>
            <p:nvPr/>
          </p:nvSpPr>
          <p:spPr bwMode="invGray">
            <a:xfrm flipV="1">
              <a:off x="8080375" y="3249613"/>
              <a:ext cx="288925" cy="1008062"/>
            </a:xfrm>
            <a:prstGeom prst="line">
              <a:avLst/>
            </a:prstGeom>
            <a:noFill/>
            <a:ln w="38100" cap="rnd">
              <a:solidFill>
                <a:srgbClr val="6600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5" name="Line 128"/>
            <p:cNvSpPr>
              <a:spLocks noChangeShapeType="1"/>
            </p:cNvSpPr>
            <p:nvPr/>
          </p:nvSpPr>
          <p:spPr bwMode="invGray">
            <a:xfrm flipH="1" flipV="1">
              <a:off x="8369300" y="2312988"/>
              <a:ext cx="0" cy="936625"/>
            </a:xfrm>
            <a:prstGeom prst="line">
              <a:avLst/>
            </a:prstGeom>
            <a:noFill/>
            <a:ln w="38100" cap="rnd">
              <a:solidFill>
                <a:srgbClr val="6600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6" name="Line 129"/>
            <p:cNvSpPr>
              <a:spLocks noChangeShapeType="1"/>
            </p:cNvSpPr>
            <p:nvPr/>
          </p:nvSpPr>
          <p:spPr bwMode="invGray">
            <a:xfrm>
              <a:off x="5237163" y="2889250"/>
              <a:ext cx="1152525" cy="2916238"/>
            </a:xfrm>
            <a:prstGeom prst="line">
              <a:avLst/>
            </a:prstGeom>
            <a:noFill/>
            <a:ln w="9525" cap="rnd">
              <a:solidFill>
                <a:srgbClr val="66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7" name="Line 130"/>
            <p:cNvSpPr>
              <a:spLocks noChangeShapeType="1"/>
            </p:cNvSpPr>
            <p:nvPr/>
          </p:nvSpPr>
          <p:spPr bwMode="invGray">
            <a:xfrm>
              <a:off x="5237163" y="2889250"/>
              <a:ext cx="2160587" cy="2268538"/>
            </a:xfrm>
            <a:prstGeom prst="line">
              <a:avLst/>
            </a:prstGeom>
            <a:noFill/>
            <a:ln w="9525" cap="rnd">
              <a:solidFill>
                <a:srgbClr val="66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8" name="Line 131"/>
            <p:cNvSpPr>
              <a:spLocks noChangeShapeType="1"/>
            </p:cNvSpPr>
            <p:nvPr/>
          </p:nvSpPr>
          <p:spPr bwMode="invGray">
            <a:xfrm>
              <a:off x="5237163" y="2889250"/>
              <a:ext cx="2808287" cy="1403350"/>
            </a:xfrm>
            <a:prstGeom prst="line">
              <a:avLst/>
            </a:prstGeom>
            <a:noFill/>
            <a:ln w="9525" cap="rnd">
              <a:solidFill>
                <a:srgbClr val="66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9" name="Line 132"/>
            <p:cNvSpPr>
              <a:spLocks noChangeShapeType="1"/>
            </p:cNvSpPr>
            <p:nvPr/>
          </p:nvSpPr>
          <p:spPr bwMode="invGray">
            <a:xfrm>
              <a:off x="5237163" y="2889250"/>
              <a:ext cx="3132137" cy="395288"/>
            </a:xfrm>
            <a:prstGeom prst="line">
              <a:avLst/>
            </a:prstGeom>
            <a:noFill/>
            <a:ln w="9525" cap="rnd">
              <a:solidFill>
                <a:srgbClr val="66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0" name="Line 133"/>
            <p:cNvSpPr>
              <a:spLocks noChangeShapeType="1"/>
            </p:cNvSpPr>
            <p:nvPr/>
          </p:nvSpPr>
          <p:spPr bwMode="invGray">
            <a:xfrm flipV="1">
              <a:off x="5237163" y="2312988"/>
              <a:ext cx="3132137" cy="576262"/>
            </a:xfrm>
            <a:prstGeom prst="line">
              <a:avLst/>
            </a:prstGeom>
            <a:noFill/>
            <a:ln w="9525" cap="rnd">
              <a:solidFill>
                <a:srgbClr val="66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1" name="Line 134"/>
            <p:cNvSpPr>
              <a:spLocks noChangeShapeType="1"/>
            </p:cNvSpPr>
            <p:nvPr/>
          </p:nvSpPr>
          <p:spPr bwMode="invGray">
            <a:xfrm flipV="1">
              <a:off x="5237163" y="2312988"/>
              <a:ext cx="3132137" cy="3744912"/>
            </a:xfrm>
            <a:prstGeom prst="line">
              <a:avLst/>
            </a:prstGeom>
            <a:noFill/>
            <a:ln w="38100" cap="rnd">
              <a:solidFill>
                <a:srgbClr val="6600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42" name="Object 135"/>
            <p:cNvGraphicFramePr>
              <a:graphicFrameLocks noChangeAspect="1"/>
            </p:cNvGraphicFramePr>
            <p:nvPr/>
          </p:nvGraphicFramePr>
          <p:xfrm>
            <a:off x="5740400" y="5805488"/>
            <a:ext cx="452438" cy="492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3287" name="公式" r:id="rId14" imgW="177646" imgH="228402" progId="Equation.3">
                    <p:embed/>
                  </p:oleObj>
                </mc:Choice>
                <mc:Fallback>
                  <p:oleObj name="公式" r:id="rId14" imgW="177646" imgH="22840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40400" y="5805488"/>
                          <a:ext cx="452438" cy="492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" name="Object 136"/>
            <p:cNvGraphicFramePr>
              <a:graphicFrameLocks noChangeAspect="1"/>
            </p:cNvGraphicFramePr>
            <p:nvPr/>
          </p:nvGraphicFramePr>
          <p:xfrm>
            <a:off x="6623050" y="4941888"/>
            <a:ext cx="452438" cy="492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3288" name="公式" r:id="rId16" imgW="177646" imgH="228402" progId="Equation.3">
                    <p:embed/>
                  </p:oleObj>
                </mc:Choice>
                <mc:Fallback>
                  <p:oleObj name="公式" r:id="rId16" imgW="177646" imgH="22840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23050" y="4941888"/>
                          <a:ext cx="452438" cy="492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4" name="Object 140"/>
            <p:cNvGraphicFramePr>
              <a:graphicFrameLocks noChangeAspect="1"/>
            </p:cNvGraphicFramePr>
            <p:nvPr/>
          </p:nvGraphicFramePr>
          <p:xfrm>
            <a:off x="7307263" y="4329113"/>
            <a:ext cx="452437" cy="492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3289" name="公式" r:id="rId17" imgW="177646" imgH="228402" progId="Equation.3">
                    <p:embed/>
                  </p:oleObj>
                </mc:Choice>
                <mc:Fallback>
                  <p:oleObj name="公式" r:id="rId17" imgW="177646" imgH="22840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07263" y="4329113"/>
                          <a:ext cx="452437" cy="492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5" name="Object 141"/>
            <p:cNvGraphicFramePr>
              <a:graphicFrameLocks noChangeAspect="1"/>
            </p:cNvGraphicFramePr>
            <p:nvPr/>
          </p:nvGraphicFramePr>
          <p:xfrm>
            <a:off x="7739063" y="3573463"/>
            <a:ext cx="452437" cy="4921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3290" name="公式" r:id="rId18" imgW="177646" imgH="228402" progId="Equation.3">
                    <p:embed/>
                  </p:oleObj>
                </mc:Choice>
                <mc:Fallback>
                  <p:oleObj name="公式" r:id="rId18" imgW="177646" imgH="22840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39063" y="3573463"/>
                          <a:ext cx="452437" cy="4921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6" name="Object 142"/>
            <p:cNvGraphicFramePr>
              <a:graphicFrameLocks noChangeAspect="1"/>
            </p:cNvGraphicFramePr>
            <p:nvPr/>
          </p:nvGraphicFramePr>
          <p:xfrm>
            <a:off x="7956550" y="2673350"/>
            <a:ext cx="452438" cy="492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3291" name="公式" r:id="rId19" imgW="177646" imgH="228402" progId="Equation.3">
                    <p:embed/>
                  </p:oleObj>
                </mc:Choice>
                <mc:Fallback>
                  <p:oleObj name="公式" r:id="rId19" imgW="177646" imgH="22840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56550" y="2673350"/>
                          <a:ext cx="452438" cy="492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7" name="Object 143"/>
            <p:cNvGraphicFramePr>
              <a:graphicFrameLocks noChangeAspect="1"/>
            </p:cNvGraphicFramePr>
            <p:nvPr/>
          </p:nvGraphicFramePr>
          <p:xfrm>
            <a:off x="4967288" y="2541588"/>
            <a:ext cx="387350" cy="382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3292" name="公式" r:id="rId20" imgW="152202" imgH="177569" progId="Equation.3">
                    <p:embed/>
                  </p:oleObj>
                </mc:Choice>
                <mc:Fallback>
                  <p:oleObj name="公式" r:id="rId20" imgW="152202" imgH="17756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7288" y="2541588"/>
                          <a:ext cx="387350" cy="382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8" name="Object 144"/>
            <p:cNvGraphicFramePr>
              <a:graphicFrameLocks noChangeAspect="1"/>
            </p:cNvGraphicFramePr>
            <p:nvPr/>
          </p:nvGraphicFramePr>
          <p:xfrm>
            <a:off x="5038725" y="6092825"/>
            <a:ext cx="387350" cy="382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3293" name="公式" r:id="rId22" imgW="152202" imgH="177569" progId="Equation.3">
                    <p:embed/>
                  </p:oleObj>
                </mc:Choice>
                <mc:Fallback>
                  <p:oleObj name="公式" r:id="rId22" imgW="152202" imgH="17756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38725" y="6092825"/>
                          <a:ext cx="387350" cy="382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9" name="Line 145"/>
            <p:cNvSpPr>
              <a:spLocks noChangeShapeType="1"/>
            </p:cNvSpPr>
            <p:nvPr/>
          </p:nvSpPr>
          <p:spPr bwMode="invGray">
            <a:xfrm flipV="1">
              <a:off x="6408738" y="5553075"/>
              <a:ext cx="1187450" cy="252413"/>
            </a:xfrm>
            <a:prstGeom prst="line">
              <a:avLst/>
            </a:prstGeom>
            <a:noFill/>
            <a:ln w="19050">
              <a:solidFill>
                <a:srgbClr val="660033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0" name="Arc 146"/>
            <p:cNvSpPr>
              <a:spLocks/>
            </p:cNvSpPr>
            <p:nvPr/>
          </p:nvSpPr>
          <p:spPr bwMode="invGray">
            <a:xfrm flipH="1">
              <a:off x="6299200" y="5483225"/>
              <a:ext cx="765175" cy="501650"/>
            </a:xfrm>
            <a:custGeom>
              <a:avLst/>
              <a:gdLst>
                <a:gd name="T0" fmla="*/ 0 w 20281"/>
                <a:gd name="T1" fmla="*/ 2147483647 h 11616"/>
                <a:gd name="T2" fmla="*/ 2147483647 w 20281"/>
                <a:gd name="T3" fmla="*/ 0 h 11616"/>
                <a:gd name="T4" fmla="*/ 2147483647 w 20281"/>
                <a:gd name="T5" fmla="*/ 2147483647 h 116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281" h="11616" fill="none" extrusionOk="0">
                  <a:moveTo>
                    <a:pt x="-1" y="4184"/>
                  </a:moveTo>
                  <a:cubicBezTo>
                    <a:pt x="536" y="2719"/>
                    <a:pt x="1230" y="1316"/>
                    <a:pt x="2070" y="0"/>
                  </a:cubicBezTo>
                </a:path>
                <a:path w="20281" h="11616" stroke="0" extrusionOk="0">
                  <a:moveTo>
                    <a:pt x="-1" y="4184"/>
                  </a:moveTo>
                  <a:cubicBezTo>
                    <a:pt x="536" y="2719"/>
                    <a:pt x="1230" y="1316"/>
                    <a:pt x="2070" y="0"/>
                  </a:cubicBezTo>
                  <a:lnTo>
                    <a:pt x="20281" y="11616"/>
                  </a:lnTo>
                  <a:lnTo>
                    <a:pt x="-1" y="4184"/>
                  </a:lnTo>
                  <a:close/>
                </a:path>
              </a:pathLst>
            </a:custGeom>
            <a:noFill/>
            <a:ln w="38100" cap="rnd">
              <a:solidFill>
                <a:srgbClr val="66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51" name="Object 147"/>
            <p:cNvGraphicFramePr>
              <a:graphicFrameLocks noChangeAspect="1"/>
            </p:cNvGraphicFramePr>
            <p:nvPr/>
          </p:nvGraphicFramePr>
          <p:xfrm>
            <a:off x="7112000" y="5265738"/>
            <a:ext cx="354013" cy="382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3294" name="公式" r:id="rId24" imgW="139579" imgH="177646" progId="Equation.3">
                    <p:embed/>
                  </p:oleObj>
                </mc:Choice>
                <mc:Fallback>
                  <p:oleObj name="公式" r:id="rId24" imgW="139579" imgH="1776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12000" y="5265738"/>
                          <a:ext cx="354013" cy="382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2" name="Object 148"/>
            <p:cNvGraphicFramePr>
              <a:graphicFrameLocks noChangeAspect="1"/>
            </p:cNvGraphicFramePr>
            <p:nvPr/>
          </p:nvGraphicFramePr>
          <p:xfrm>
            <a:off x="6267450" y="5872163"/>
            <a:ext cx="452438" cy="465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3295" name="公式" r:id="rId26" imgW="177569" imgH="215619" progId="Equation.3">
                    <p:embed/>
                  </p:oleObj>
                </mc:Choice>
                <mc:Fallback>
                  <p:oleObj name="公式" r:id="rId26" imgW="177569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67450" y="5872163"/>
                          <a:ext cx="452438" cy="465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" name="Object 149"/>
            <p:cNvGraphicFramePr>
              <a:graphicFrameLocks noChangeAspect="1"/>
            </p:cNvGraphicFramePr>
            <p:nvPr/>
          </p:nvGraphicFramePr>
          <p:xfrm>
            <a:off x="7472363" y="5121275"/>
            <a:ext cx="484187" cy="465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3296" name="公式" r:id="rId28" imgW="190335" imgH="215713" progId="Equation.3">
                    <p:embed/>
                  </p:oleObj>
                </mc:Choice>
                <mc:Fallback>
                  <p:oleObj name="公式" r:id="rId28" imgW="190335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72363" y="5121275"/>
                          <a:ext cx="484187" cy="465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4" name="Object 150"/>
            <p:cNvGraphicFramePr>
              <a:graphicFrameLocks noChangeAspect="1"/>
            </p:cNvGraphicFramePr>
            <p:nvPr/>
          </p:nvGraphicFramePr>
          <p:xfrm>
            <a:off x="8369300" y="3092450"/>
            <a:ext cx="774700" cy="492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3297" name="公式" r:id="rId30" imgW="304668" imgH="228501" progId="Equation.3">
                    <p:embed/>
                  </p:oleObj>
                </mc:Choice>
                <mc:Fallback>
                  <p:oleObj name="公式" r:id="rId30" imgW="304668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69300" y="3092450"/>
                          <a:ext cx="774700" cy="492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5" name="Object 151"/>
            <p:cNvGraphicFramePr>
              <a:graphicFrameLocks noChangeAspect="1"/>
            </p:cNvGraphicFramePr>
            <p:nvPr/>
          </p:nvGraphicFramePr>
          <p:xfrm>
            <a:off x="8234363" y="1892300"/>
            <a:ext cx="549275" cy="492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3298" name="公式" r:id="rId32" imgW="215806" imgH="228501" progId="Equation.3">
                    <p:embed/>
                  </p:oleObj>
                </mc:Choice>
                <mc:Fallback>
                  <p:oleObj name="公式" r:id="rId32" imgW="215806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34363" y="1892300"/>
                          <a:ext cx="549275" cy="492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6" name="Object 152"/>
            <p:cNvGraphicFramePr>
              <a:graphicFrameLocks noChangeAspect="1"/>
            </p:cNvGraphicFramePr>
            <p:nvPr/>
          </p:nvGraphicFramePr>
          <p:xfrm>
            <a:off x="6443663" y="3681413"/>
            <a:ext cx="484187" cy="492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3299" name="公式" r:id="rId34" imgW="190500" imgH="228600" progId="Equation.3">
                    <p:embed/>
                  </p:oleObj>
                </mc:Choice>
                <mc:Fallback>
                  <p:oleObj name="公式" r:id="rId34" imgW="190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43663" y="3681413"/>
                          <a:ext cx="484187" cy="492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7" name="Arc 153"/>
            <p:cNvSpPr>
              <a:spLocks/>
            </p:cNvSpPr>
            <p:nvPr/>
          </p:nvSpPr>
          <p:spPr bwMode="invGray">
            <a:xfrm rot="5400000" flipH="1">
              <a:off x="5005388" y="3273425"/>
              <a:ext cx="814387" cy="334963"/>
            </a:xfrm>
            <a:custGeom>
              <a:avLst/>
              <a:gdLst>
                <a:gd name="T0" fmla="*/ 2147483647 w 21600"/>
                <a:gd name="T1" fmla="*/ 2147483647 h 7547"/>
                <a:gd name="T2" fmla="*/ 2147483647 w 21600"/>
                <a:gd name="T3" fmla="*/ 0 h 7547"/>
                <a:gd name="T4" fmla="*/ 2147483647 w 21600"/>
                <a:gd name="T5" fmla="*/ 2147483647 h 75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7547" fill="none" extrusionOk="0">
                  <a:moveTo>
                    <a:pt x="3" y="7546"/>
                  </a:moveTo>
                  <a:cubicBezTo>
                    <a:pt x="1" y="7425"/>
                    <a:pt x="0" y="7304"/>
                    <a:pt x="0" y="7183"/>
                  </a:cubicBezTo>
                  <a:cubicBezTo>
                    <a:pt x="-1" y="4736"/>
                    <a:pt x="415" y="2307"/>
                    <a:pt x="1229" y="0"/>
                  </a:cubicBezTo>
                </a:path>
                <a:path w="21600" h="7547" stroke="0" extrusionOk="0">
                  <a:moveTo>
                    <a:pt x="3" y="7546"/>
                  </a:moveTo>
                  <a:cubicBezTo>
                    <a:pt x="1" y="7425"/>
                    <a:pt x="0" y="7304"/>
                    <a:pt x="0" y="7183"/>
                  </a:cubicBezTo>
                  <a:cubicBezTo>
                    <a:pt x="-1" y="4736"/>
                    <a:pt x="415" y="2307"/>
                    <a:pt x="1229" y="0"/>
                  </a:cubicBezTo>
                  <a:lnTo>
                    <a:pt x="21600" y="7183"/>
                  </a:lnTo>
                  <a:lnTo>
                    <a:pt x="3" y="7546"/>
                  </a:lnTo>
                  <a:close/>
                </a:path>
              </a:pathLst>
            </a:custGeom>
            <a:noFill/>
            <a:ln w="38100" cap="rnd">
              <a:solidFill>
                <a:srgbClr val="66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zh-CN" altLang="en-US"/>
            </a:p>
          </p:txBody>
        </p:sp>
        <p:graphicFrame>
          <p:nvGraphicFramePr>
            <p:cNvPr id="163" name="Object 154"/>
            <p:cNvGraphicFramePr>
              <a:graphicFrameLocks noChangeAspect="1"/>
            </p:cNvGraphicFramePr>
            <p:nvPr/>
          </p:nvGraphicFramePr>
          <p:xfrm>
            <a:off x="5162550" y="3870325"/>
            <a:ext cx="581025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3300" name="公式" r:id="rId36" imgW="228501" imgH="203112" progId="Equation.3">
                    <p:embed/>
                  </p:oleObj>
                </mc:Choice>
                <mc:Fallback>
                  <p:oleObj name="公式" r:id="rId36" imgW="228501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2550" y="3870325"/>
                          <a:ext cx="581025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" name="Object 155"/>
            <p:cNvGraphicFramePr>
              <a:graphicFrameLocks noChangeAspect="1"/>
            </p:cNvGraphicFramePr>
            <p:nvPr/>
          </p:nvGraphicFramePr>
          <p:xfrm>
            <a:off x="6040438" y="3033713"/>
            <a:ext cx="871537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3301" name="公式" r:id="rId38" imgW="342751" imgH="203112" progId="Equation.3">
                    <p:embed/>
                  </p:oleObj>
                </mc:Choice>
                <mc:Fallback>
                  <p:oleObj name="公式" r:id="rId38" imgW="342751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40438" y="3033713"/>
                          <a:ext cx="871537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5" name="Arc 156"/>
            <p:cNvSpPr>
              <a:spLocks/>
            </p:cNvSpPr>
            <p:nvPr/>
          </p:nvSpPr>
          <p:spPr bwMode="invGray">
            <a:xfrm rot="5400000" flipH="1">
              <a:off x="5208588" y="2779713"/>
              <a:ext cx="936625" cy="841375"/>
            </a:xfrm>
            <a:custGeom>
              <a:avLst/>
              <a:gdLst>
                <a:gd name="T0" fmla="*/ 2147483647 w 27213"/>
                <a:gd name="T1" fmla="*/ 2147483647 h 21964"/>
                <a:gd name="T2" fmla="*/ 2147483647 w 27213"/>
                <a:gd name="T3" fmla="*/ 2147483647 h 21964"/>
                <a:gd name="T4" fmla="*/ 2147483647 w 27213"/>
                <a:gd name="T5" fmla="*/ 2147483647 h 219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13" h="21964" fill="none" extrusionOk="0">
                  <a:moveTo>
                    <a:pt x="3" y="21963"/>
                  </a:moveTo>
                  <a:cubicBezTo>
                    <a:pt x="1" y="21842"/>
                    <a:pt x="0" y="2172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3495" y="-1"/>
                    <a:pt x="25382" y="249"/>
                    <a:pt x="27212" y="742"/>
                  </a:cubicBezTo>
                </a:path>
                <a:path w="27213" h="21964" stroke="0" extrusionOk="0">
                  <a:moveTo>
                    <a:pt x="3" y="21963"/>
                  </a:moveTo>
                  <a:cubicBezTo>
                    <a:pt x="1" y="21842"/>
                    <a:pt x="0" y="2172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3495" y="-1"/>
                    <a:pt x="25382" y="249"/>
                    <a:pt x="27212" y="742"/>
                  </a:cubicBezTo>
                  <a:lnTo>
                    <a:pt x="21600" y="21600"/>
                  </a:lnTo>
                  <a:lnTo>
                    <a:pt x="3" y="21963"/>
                  </a:lnTo>
                  <a:close/>
                </a:path>
              </a:pathLst>
            </a:custGeom>
            <a:noFill/>
            <a:ln w="38100" cap="rnd">
              <a:solidFill>
                <a:srgbClr val="66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407463" y="4957208"/>
            <a:ext cx="8052970" cy="1682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200" dirty="0" smtClean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：在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光栅的缝宽和缝间距一定的情况下，干涉的光强结果和波长以及角度有关，这也就决定了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相同波长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的单色光在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不同角度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下，干涉所得的光强不同；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不同波长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的光在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相同角度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下，干涉所得的光强也不同。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/>
          </p:nvPr>
        </p:nvGraphicFramePr>
        <p:xfrm>
          <a:off x="284704" y="1803763"/>
          <a:ext cx="212883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302" name="Equation" r:id="rId40" imgW="838080" imgH="419040" progId="Equation.DSMT4">
                  <p:embed/>
                </p:oleObj>
              </mc:Choice>
              <mc:Fallback>
                <p:oleObj name="Equation" r:id="rId40" imgW="8380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704" y="1803763"/>
                        <a:ext cx="2128838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/>
          </p:nvPr>
        </p:nvGraphicFramePr>
        <p:xfrm>
          <a:off x="2472402" y="2099702"/>
          <a:ext cx="515937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303" name="Equation" r:id="rId42" imgW="203040" imgH="152280" progId="Equation.DSMT4">
                  <p:embed/>
                </p:oleObj>
              </mc:Choice>
              <mc:Fallback>
                <p:oleObj name="Equation" r:id="rId42" imgW="2030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2402" y="2099702"/>
                        <a:ext cx="515937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422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/>
          </p:nvPr>
        </p:nvGraphicFramePr>
        <p:xfrm>
          <a:off x="1979712" y="620688"/>
          <a:ext cx="5688632" cy="516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799" name="Graph" r:id="rId3" imgW="3358896" imgH="3011424" progId="Origin50.Graph">
                  <p:embed/>
                </p:oleObj>
              </mc:Choice>
              <mc:Fallback>
                <p:oleObj name="Graph" r:id="rId3" imgW="3358896" imgH="3011424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620688"/>
                        <a:ext cx="5688632" cy="516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598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2" descr="data:image/jpeg;base64,/9j/4AAQSkZJRgABAQAAAQABAAD/2wCEAAkGBhMSERUUExQWFRUWGBgYFhUYGB0YGhcdGhcXGhUfGhwYHCYfGBwmGxgcHy8gIykpLCwsHR4xNTAqNSYrLCkBCQoKBQUFDQUFDSkYEhgpKSkpKSkpKSkpKSkpKSkpKSkpKSkpKSkpKSkpKSkpKSkpKSkpKSkpKSkpKSkpKSkpKf/AABEIAJMAeAMBIgACEQEDEQH/xAAcAAAABwEBAAAAAAAAAAAAAAAAAgMEBQYHAQj/xAA9EAACAQIEAwUGBAUEAQUAAAABAhEDIQAEEjEFQVEGImFxgQcTMpGh8EKx0eEUUmKCwSNyovEkJTRTg5L/xAAUAQEAAAAAAAAAAAAAAAAAAAAA/8QAFBEBAAAAAAAAAAAAAAAAAAAAAP/aAAwDAQACEQMRAD8A2onBZ288DTjpFsAF2F8FzFdUUs5CgXLEwBEXJ5Y6TtjKfar2tSqq5ajUDAMxrRsStlWeYBmfTpgJXtX7VFouaWWVaridTsTpU8h3fiM79NsZdxTidWvUarVYszkm8wL2CgkwOUYbUhcdNiem/wDgG3h4YJP67f8AeA7qOAGPI/UzhylAGnPIG7dTyVQNz9fLcotRIJEd4fEP5b7HnqnlyMc8A8yHHszRYNTzFVSuwFRio8CpMEeEYv3CfbF3VXMUO9saqNY7XKRK9bE+HTGYMOuOrSJ9PpyGA9EcC4xTzlL3lJrBirA7qw3HlBBHgRh+VxgHBO1ebydqFQKpbUUKqVYkAS0iSIUCxFvnjZuzXbKhnaaFO7UMB6Z/C0SVB57EjqPXATA88Gn8sdZI8sFn9sAcdP8AOBjgx3ALROBptjoE46w6YCq+0Ti5y+RqMvxMUpr4a2hri/wg+WMH8fXGq+2vNsKeWpD4Xeo7DqUVQt/OoTHljLaCyVERcfceuAPqhGWxEmDHPSRI58lMeRwtlsursqgFnZgqpvrZmAg9FE7C5wgZNhMCSB8p23MAfLwxePZNw9Hzju0aqVOaYi0ltJPotv7sBWM5lnosA2oVVJAKkBB4rbUCZ3ODcG4HWzdX3dOAAe/Ug6KcmCWJMsxnaZJO43xuua7LZWqZehTbzFr7yAYkm8xgtXh60lC0lVFAICqAqifAC3icBTaXYPLUkhQWiCzMRLkC5Yi4WY7i9LziO4nwBGSFVUG0C147wPM/Mk2xdqgIhfAkdTyInc3H5Yh89Q70QCDe97D4jcXERbxwGQZuiVJBEQY9bjmNsK8Iz70KgZCVOpDbqHUrHy0+THqcPu1FILWI5b9bkTEzceOGvAATmKZC6iGBFiYM2MAXg3A6wbxgPR1RJnCJp/PBOFVw9IaW1KAFDfzQIncyCQb8+p3w6NOwwCbW+9sDChp/f5YGAJTJPr9+uF4w1og/LC4O18BQvbJl0/g6bn41rqE/uVg4+Qn0GMhy9AsQBFyBfYSbeV/lGNi9r2X15KmBuKoYdLI4b6NbxjGNTF7i/ltgJKtwohqKqwL1dIVVIB1MxSJ6h1KzMTfF+7J8Dr5apRzCBTTqgU6oH4C2kSQ0EDWsEWINotJzRc68qdRJQ6lvsS2skHcS17bG4vj0HlKbV8qj6ipqqtQlQA0MAwB5BthI6bcgDniHHqGXUNXrU6QO2tgJ8p388RrdrMlVkJmqLMCLe8UbzHxRPl88U3jNGmtdko09NQFUbNVlaoQSTC01ImpVa/cQbCSQBinZytl9ZZDVrxHvVr06aqwLBTpam00zqbTfnaZwGv5jMBZ1H0jr0PTx2ww4nCqXYhFBnUzBFAI70zvfl4DDjh3Y6hSpMiKyalm7FmWLaQWJgCdtjjH6YDVKtSvrZaXxHR7wr39CKAzBFkjdjFtjOAU7UZunUrMUqCoNpX5jkLRy88R3DasVBDAKSAZDEEE7aUOqp/sETh5xLNBwIQBNOpSaaI0CxkU+6bqYa3O18SXYzJ0lrLUqs0kf6elzTgklSdQQzaLgiJ8sBtHZxlNFdM2Cq2pdLhgqzrX8BiO7yxJ4iOzrLohVKoPhEEczJJbvuSb6mAmZjErUOASrVMDCdRr9fDHcB3TBwqDsMEBEdf8AGCs438Z64BvxzhIzNFkNiVOk/wArW0n5gYy+j2Hre/chKDVKYQ/w9TUqtA0d2otgCsSCN7i0HGtrmOsYhu0qKU94KlWmw0qXolZIYwJDAhoJtaQWsRJOAyrtN2ZC8SajTUUadQqaZHwqGTcT0qArHIx1AO08JdvdorgK6qAwBkSAASPDFT4LltB93W7z03Z1Z4d4qHUhJiASljFpBxYWMEMp57ctvrywDrPZOSGsY5Hb9vMXxWqfZVmrFmWkiO2p/dU1DMdxrqRe/LecWN8wXAAn8uU2wqVA7zGI9Nzz67YAq0QGUAd0LpHO0bb3xhnGmqZXPZmkvN27puGVoKyLggg7HG3/AMbrJABsSJ5SCNQIG2+Mp9p5UZymysrVNIDxvF9OqNvxRziZsBgInJ5w1M5l3PxNWpTN5BqIItaNPKBa2Nf4b2Up5Zn90oNJzq90x7qG90mRF9uXLGYdg+Emvn6cgaaR96x3+GNPP+cj5HpjbXaBfAIIoAsAvOBG532wlVqX+4xyrULA/L1wgjDf/OAUqICd8DBWqi4PL7tgYBQPAiQPvzjCdSpBv+fhhFGkT+XlgxUkRM+G8fPfAcertccpG+Kj2k9pFGgzUFpmuwBDwQqK0XGogyQd4FuuEPaB2lbKotKkYq1Qe/zRNiR/UTK+FzuBjKSNomOkYD0JwxFzGVy1Sfio0yrcwSq2PIgkbdR44730MVFi+4+E25H9euG/s9p/+l5YPeaf/HUxX/jGJ5XhtLbH4T16g+P54BvkNNyPp64cqgiZ/by6YSHDwt6fd/p/D8uXpiMo1qmYy4KVPdTqUsACUIJUwGG4YEX6YBnx7s/lytfMpR/8j3baailg4aO4RB7pmCevjjGc9ln9/UFWprdajBmYfGVOktvzgGOXpjQu02ZOUC6uIVzVAJphqatTaORWiq6T1JN95xQM3WE1mFWpVLEHUyhSzNdm0y0GTpF/HbAal7KeG6MvUrEXquQP9tOw8gW1n5YuFaqL3Pn+mEOH5cUaFOmoChEVdMyFhRN7TeZOE6zE9Y5AX38vzwHGrRPTfkBPS+EWzW17bHn9jBK5i3M7fv19MD3LMLjynkfT8sAotYkCAB5XP1EYGD0aEGx3wMBE0c37sgTb5j897nDw8QAgX+/Ow9cV7K5k1JuAwAtyZYgTEQRtPPCxzYWx252iBEzc3teYwGf9vM/77P1SDIQJTHPYEnf+pzitVucdDHnh9m8z72q9Q/jdmE89TmPSIHphBavu3Vo16GDaTswUyVjxFvXAegOz1UJQooL0wiIrWsQgEHwMQD6YksztcSvMfO8jbYYqHZriCge41TAlGJEVaTANSaxtKkX5MrYfZrtKq3lwaZhwASUBiC67kdHEjqBgJyjm2Xq69R8a/wC4cx4i+IT+No5d3SpUVUrVHqUWmPjCmqt7SHkkdHnkcK5Di5rLKVKFUk2IMSN4JQko1jEj53GI/tDUZ6ROYy2XNIXJqy4U2UGVMgXifEbYBp2m7a5egFWmabEsuoiH0rMsxgdDYHqOmMm4pmhUqPUChFcnQoEAAeHhzPU4uGZ4RSIqstLK0UpUWqB6dPU7abAU/eO0d8hSxAgEAX2o1UXsZGwP6eE4DUOwHb01V/hsy01IijUO9SPwMf5wBY/iG9x3rm5Ld0Wvf78px55Bjad7X2/Tz8sa92D7V/xVFkqf+4pCTsPeLsGHiNm8TPPAWlKiJckD19ORODJnVIBDDlfFaqN3ySTJ52N+dvLl5Hrgq1FBkER8x62+/GxIWssTv9/XHMQi5tisSxEiZEAW53wMBVqvHqeX77kAg/hM6rQbfiMCOg+eKXxvtFUzBI+CnyQHe9ix/EfoPHfDTNZhnbU51GD6DeANgPDz5nDYL1wDylsCOfTw239B645mE+lpvf0O24+WCUT3dhY29Pp0wpUHK3kP6fKP5jgLf2Pds1lTSpvpzWU79LrUosZane0q5IE7Fl5HAo9qlraDmARUSNNWm2ishMagDHKfgcHnircA4ucpmaddZhG7wG7IbVB/+dvIY0TtzwJnQ5rKgOCut1AJLKRIqJAGq0EjfmOYwEVU42pdKlJhWqyDTL0B70Hl36BBaLWZb7Yt+bz9Svlaq1ss1OrVp6RSFQMzB2CBiI7ihiPiuYIgxil+zPiSLnJzDqo0N7piVVdWpedhJQED1w87Tdonpzl8tWD13qmpmMwkEdKdJTBmFI2sItuYCcpZHK+4r0a0GkalUVa3vUR3FMyhYSD3YgAW7vw3xm3ZrhQzBFJvxKwBgagYOkgSDvvE+WE+IdnxTGotqabki99je8m29yeWLN2DyTUq9SlVpuKihKmiEfQGEGVe+oSJAMjUOmAo1fLvTdkcFWUlWUiCCDe2FeGcRahWSqlmUzG0g2YHwIJ+mLT7VOHqmaSopk1qZLDSVgoQgMNcSpUf24pjHa8/ZwGpZfNisi1F+BhI5nlbzmQdtpGH/Dslr5mNiZJE7RPOBz5zzxV/Zs5qmpQLQFHvFHgTFSL9dJtyJxe81nUpLa2kdbDxJwB6mUWmkyIAmTyA22tgYrGe7Ru7EKNzIa0Ef07yJO5MicdwGd1EBE3B+fL6bTz9cNmSPv7nCuXqfMHf788EckG33bADLPEj6/S3nhwzSOv7yDa/T6HDJGuCOWH4a31+ojl44BnVTvW/6+niMap7LuO+8y/uCSHonuwTdGlqcgMswQy+g2xmNZF08pEDfnfl/b9cOuy/GP4XMpUPwTpqAR8JiYDAiVIDemAv/bTsITOZyy3u1WgNm5lqYBJmblOe4vY13gWV96jsKipoHeAQtpC3JBkC0hiP5Zj4YxqmSzSuIDgsI/8AjEjkwhZg77YgON8Jp06hzVHSH1ItZVI0VAxKqxAiG1NpJESGM7TgEezuVpBwyD/UBs7wzT8LKTssNI7oHdZTiJzCacyKtQXq16gAZC2kMWCqACGkkKbETBI+Ey8yq95dEhe6ADYypASeakpqpN0Kg7wcNvadSamgqKSwQq6t4yxXVG8sCpPWP5jgK37Qc0Xq5feP4ewOuwNWrFqneB7osemKwyCJn9vvpize0Rh/EUQvwDK0dN5sxdufnzxWot9/YwD/ALNcUbL5hXSLgoZ5h4F4jmAfTFqzfEXqEljaYCjux03IM8iD6dRQjiwcG4jqTQT31jSebL0uI7pix5EdMBJh3Nh4T3YPKJXZgdpiw3nAwmpuDpB5x3ivI7G4A/p325YGAqqP3vv7OBUN/l+3hgjDz8vn+mAR/wBdcAVjP1w6y5t0sfnH7YbAYUovB/QA874B2VLEi4kkEc7zPP8ArwzrL+35ged8O6IkgSbFd7cz8998EqpboQB62/bpzwF79nvG2rqMsWYVqS/6BBKh0kSrRPeWYBjYwdsXqnT99qo1VqAMrI47xUg2JBKxYiRjBMtXalUV0IDI2pSYIkbSDuP8HxxtXBOJUc/l0qnT7xQQWCor0nvq+JyCJ5EQQdhOAZ8Iyel6zMe+jP3LEyCBUJnlIWoCP5ziL7dsTQWkDO5W/wAQVdRid9Saf7kOJnjFQ0cxTzGoOCIcgj4l+HUFMIGQlOhdKfXFY7Z59WIVDHu9TKQQfwk6Sd1lDUgHlgKz2oGoZJ+T5KgB/wDXqQ/UYiafwn0/ziX48x/hsiD+CiQLwxVmZx3R8IHwgm5gnbETSW3+cA3K2wrlq+lg0AxuOoi+CFcAC+Ata3MqVNgwO5jcRF9uX0wMRvAa4go3K6jz32uIPjseUXGAiytx5nCbmw8f1bHcDAdRb/L/ADgRAEY7gYB0qCPX9cCisgk761/Nx/gYGBgG9RRP31P6YuXspz9RcxVRWIVqYYjkSrwp84Yj/oYGBgNNGYZmCsSytoDKbghmIYEHkRbGI1G7yA3EEQeiM6LPWFESfPfAwMA646f/ABcov4dJaI3J96JPWygX2AxDUeXngYGASq74AGO4GAX4c0VkItf8wwOO4GBgP//Z"/>
          <p:cNvSpPr>
            <a:spLocks noChangeAspect="1" noChangeArrowheads="1"/>
          </p:cNvSpPr>
          <p:nvPr/>
        </p:nvSpPr>
        <p:spPr bwMode="auto">
          <a:xfrm>
            <a:off x="63500" y="-669925"/>
            <a:ext cx="1143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invGray">
          <a:xfrm>
            <a:off x="251520" y="620688"/>
            <a:ext cx="77048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kumimoji="1" sz="2400" b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defRPr>
            </a:lvl1pPr>
            <a:lvl2pPr marL="742950" indent="-285750" eaLnBrk="0" hangingPunct="0">
              <a:defRPr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9pPr>
          </a:lstStyle>
          <a:p>
            <a:pPr algn="l"/>
            <a:r>
              <a:rPr lang="zh-CN" altLang="en-US" dirty="0" smtClean="0"/>
              <a:t>缝间干涉因子的特点</a:t>
            </a:r>
            <a:endParaRPr lang="en-US" altLang="zh-CN" dirty="0"/>
          </a:p>
        </p:txBody>
      </p:sp>
      <p:sp>
        <p:nvSpPr>
          <p:cNvPr id="51" name="Text Box 0"/>
          <p:cNvSpPr txBox="1">
            <a:spLocks noChangeArrowheads="1"/>
          </p:cNvSpPr>
          <p:nvPr/>
        </p:nvSpPr>
        <p:spPr bwMode="invGray">
          <a:xfrm>
            <a:off x="832692" y="1788889"/>
            <a:ext cx="727233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9pPr>
          </a:lstStyle>
          <a:p>
            <a:pPr algn="l"/>
            <a:r>
              <a:rPr lang="zh-CN" altLang="en-US" sz="2200" b="0" dirty="0" smtClean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① 位置</a:t>
            </a:r>
            <a:endParaRPr lang="zh-CN" altLang="en-US" sz="2200" b="0" dirty="0">
              <a:solidFill>
                <a:srgbClr val="0066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2" name="Object 2"/>
          <p:cNvGraphicFramePr>
            <a:graphicFrameLocks noChangeAspect="1"/>
          </p:cNvGraphicFramePr>
          <p:nvPr>
            <p:extLst/>
          </p:nvPr>
        </p:nvGraphicFramePr>
        <p:xfrm>
          <a:off x="2946448" y="2157279"/>
          <a:ext cx="1489075" cy="711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986" name="Equation" r:id="rId4" imgW="698400" imgH="393480" progId="Equation.DSMT4">
                  <p:embed/>
                </p:oleObj>
              </mc:Choice>
              <mc:Fallback>
                <p:oleObj name="Equation" r:id="rId4" imgW="698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48" y="2157279"/>
                        <a:ext cx="1489075" cy="7118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3"/>
          <p:cNvGraphicFramePr>
            <a:graphicFrameLocks noChangeAspect="1"/>
          </p:cNvGraphicFramePr>
          <p:nvPr>
            <p:extLst/>
          </p:nvPr>
        </p:nvGraphicFramePr>
        <p:xfrm>
          <a:off x="4716016" y="2348880"/>
          <a:ext cx="303053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987" name="Equation" r:id="rId6" imgW="1193760" imgH="203040" progId="Equation.DSMT4">
                  <p:embed/>
                </p:oleObj>
              </mc:Choice>
              <mc:Fallback>
                <p:oleObj name="Equation" r:id="rId6" imgW="1193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2348880"/>
                        <a:ext cx="3030538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 Box 4"/>
          <p:cNvSpPr txBox="1">
            <a:spLocks noChangeArrowheads="1"/>
          </p:cNvSpPr>
          <p:nvPr/>
        </p:nvSpPr>
        <p:spPr bwMode="invGray">
          <a:xfrm>
            <a:off x="832692" y="2985864"/>
            <a:ext cx="33528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9pPr>
          </a:lstStyle>
          <a:p>
            <a:pPr algn="l"/>
            <a:r>
              <a:rPr lang="zh-CN" altLang="en-US" sz="2200" b="0" dirty="0" smtClean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② 数目</a:t>
            </a:r>
            <a:endParaRPr lang="zh-CN" altLang="en-US" sz="2200" b="0" dirty="0">
              <a:solidFill>
                <a:srgbClr val="0066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5" name="Object 5"/>
          <p:cNvGraphicFramePr>
            <a:graphicFrameLocks noChangeAspect="1"/>
          </p:cNvGraphicFramePr>
          <p:nvPr>
            <p:extLst/>
          </p:nvPr>
        </p:nvGraphicFramePr>
        <p:xfrm>
          <a:off x="1709738" y="3510409"/>
          <a:ext cx="20002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988" name="Equation" r:id="rId8" imgW="787320" imgH="228600" progId="Equation.DSMT4">
                  <p:embed/>
                </p:oleObj>
              </mc:Choice>
              <mc:Fallback>
                <p:oleObj name="Equation" r:id="rId8" imgW="787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9738" y="3510409"/>
                        <a:ext cx="200025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 Box 6"/>
          <p:cNvSpPr txBox="1">
            <a:spLocks noChangeArrowheads="1"/>
          </p:cNvSpPr>
          <p:nvPr/>
        </p:nvSpPr>
        <p:spPr bwMode="invGray">
          <a:xfrm>
            <a:off x="828054" y="4192364"/>
            <a:ext cx="72723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9pPr>
          </a:lstStyle>
          <a:p>
            <a:pPr algn="l"/>
            <a:r>
              <a:rPr lang="zh-CN" altLang="en-US" sz="2200" b="0" dirty="0" smtClean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③ 强度</a:t>
            </a:r>
            <a:endParaRPr lang="zh-CN" altLang="en-US" sz="2200" b="0" dirty="0">
              <a:solidFill>
                <a:srgbClr val="0066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7" name="Text Box 8"/>
          <p:cNvSpPr txBox="1">
            <a:spLocks noChangeArrowheads="1"/>
          </p:cNvSpPr>
          <p:nvPr/>
        </p:nvSpPr>
        <p:spPr bwMode="invGray">
          <a:xfrm>
            <a:off x="3172667" y="5095652"/>
            <a:ext cx="25923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9pPr>
          </a:lstStyle>
          <a:p>
            <a:pPr algn="l"/>
            <a:r>
              <a:rPr lang="zh-CN" altLang="en-US" sz="20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单缝</a:t>
            </a:r>
            <a:r>
              <a:rPr lang="zh-CN" alt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 </a:t>
            </a:r>
            <a:r>
              <a:rPr lang="en-US" altLang="zh-CN" sz="2000" b="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en-US" altLang="zh-CN" sz="2000" b="0" i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0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倍</a:t>
            </a:r>
          </a:p>
        </p:txBody>
      </p:sp>
      <p:sp>
        <p:nvSpPr>
          <p:cNvPr id="58" name="Text Box 11"/>
          <p:cNvSpPr txBox="1">
            <a:spLocks noChangeArrowheads="1"/>
          </p:cNvSpPr>
          <p:nvPr/>
        </p:nvSpPr>
        <p:spPr bwMode="invGray">
          <a:xfrm>
            <a:off x="832692" y="1196752"/>
            <a:ext cx="72723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9pPr>
          </a:lstStyle>
          <a:p>
            <a:pPr algn="l"/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）主极大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</a:p>
        </p:txBody>
      </p:sp>
      <p:graphicFrame>
        <p:nvGraphicFramePr>
          <p:cNvPr id="59" name="Object 162"/>
          <p:cNvGraphicFramePr>
            <a:graphicFrameLocks noChangeAspect="1"/>
          </p:cNvGraphicFramePr>
          <p:nvPr>
            <p:extLst/>
          </p:nvPr>
        </p:nvGraphicFramePr>
        <p:xfrm>
          <a:off x="4577604" y="3519264"/>
          <a:ext cx="16129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989" name="公式" r:id="rId10" imgW="634725" imgH="203112" progId="Equation.3">
                  <p:embed/>
                </p:oleObj>
              </mc:Choice>
              <mc:Fallback>
                <p:oleObj name="公式" r:id="rId10" imgW="634725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7604" y="3519264"/>
                        <a:ext cx="161290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 Box 8"/>
          <p:cNvSpPr txBox="1">
            <a:spLocks noChangeArrowheads="1"/>
          </p:cNvSpPr>
          <p:nvPr/>
        </p:nvSpPr>
        <p:spPr bwMode="invGray">
          <a:xfrm>
            <a:off x="971600" y="5710299"/>
            <a:ext cx="57555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9pPr>
          </a:lstStyle>
          <a:p>
            <a:pPr algn="l"/>
            <a:r>
              <a:rPr lang="zh-CN" altLang="en-US" sz="2000" b="0" dirty="0" smtClean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说明</a:t>
            </a:r>
            <a:r>
              <a:rPr lang="zh-CN" altLang="en-US" sz="20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主极大</a:t>
            </a:r>
            <a:r>
              <a:rPr lang="zh-CN" altLang="en-US" sz="20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强度与 </a:t>
            </a:r>
            <a:r>
              <a:rPr lang="en-US" altLang="zh-CN" sz="2000" b="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 </a:t>
            </a:r>
            <a:r>
              <a:rPr lang="zh-CN" alt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有关</a:t>
            </a:r>
            <a:r>
              <a:rPr lang="zh-CN" altLang="en-US" sz="20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，位置</a:t>
            </a:r>
            <a:r>
              <a:rPr lang="zh-CN" alt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 </a:t>
            </a:r>
            <a:r>
              <a:rPr lang="en-US" altLang="zh-CN" sz="2000" b="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 </a:t>
            </a:r>
            <a:r>
              <a:rPr lang="zh-CN" alt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无关</a:t>
            </a:r>
            <a:endParaRPr lang="zh-CN" altLang="en-US" sz="2000" b="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1" name="对象 1"/>
          <p:cNvGraphicFramePr>
            <a:graphicFrameLocks noChangeAspect="1"/>
          </p:cNvGraphicFramePr>
          <p:nvPr>
            <p:extLst/>
          </p:nvPr>
        </p:nvGraphicFramePr>
        <p:xfrm>
          <a:off x="2751809" y="4423361"/>
          <a:ext cx="1329210" cy="718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990" name="Equation" r:id="rId12" imgW="774364" imgH="418918" progId="Equation.DSMT4">
                  <p:embed/>
                </p:oleObj>
              </mc:Choice>
              <mc:Fallback>
                <p:oleObj name="Equation" r:id="rId12" imgW="774364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809" y="4423361"/>
                        <a:ext cx="1329210" cy="7188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对象 1"/>
          <p:cNvGraphicFramePr>
            <a:graphicFrameLocks noChangeAspect="1"/>
          </p:cNvGraphicFramePr>
          <p:nvPr>
            <p:extLst/>
          </p:nvPr>
        </p:nvGraphicFramePr>
        <p:xfrm>
          <a:off x="1371648" y="2347779"/>
          <a:ext cx="997161" cy="421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991" name="Equation" r:id="rId14" imgW="482400" imgH="203040" progId="Equation.DSMT4">
                  <p:embed/>
                </p:oleObj>
              </mc:Choice>
              <mc:Fallback>
                <p:oleObj name="Equation" r:id="rId14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48" y="2347779"/>
                        <a:ext cx="997161" cy="4212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对象 2"/>
          <p:cNvGraphicFramePr>
            <a:graphicFrameLocks noChangeAspect="1"/>
          </p:cNvGraphicFramePr>
          <p:nvPr>
            <p:extLst/>
          </p:nvPr>
        </p:nvGraphicFramePr>
        <p:xfrm>
          <a:off x="2524173" y="2408104"/>
          <a:ext cx="393265" cy="315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992" name="Equation" r:id="rId16" imgW="190417" imgH="152334" progId="Equation.DSMT4">
                  <p:embed/>
                </p:oleObj>
              </mc:Choice>
              <mc:Fallback>
                <p:oleObj name="Equation" r:id="rId16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73" y="2408104"/>
                        <a:ext cx="393265" cy="3159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对象 3"/>
          <p:cNvGraphicFramePr>
            <a:graphicFrameLocks noChangeAspect="1"/>
          </p:cNvGraphicFramePr>
          <p:nvPr>
            <p:extLst/>
          </p:nvPr>
        </p:nvGraphicFramePr>
        <p:xfrm>
          <a:off x="4393924" y="4392419"/>
          <a:ext cx="2742259" cy="795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993" name="Equation" r:id="rId18" imgW="1358640" imgH="393480" progId="Equation.DSMT4">
                  <p:embed/>
                </p:oleObj>
              </mc:Choice>
              <mc:Fallback>
                <p:oleObj name="Equation" r:id="rId18" imgW="1358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3924" y="4392419"/>
                        <a:ext cx="2742259" cy="7956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913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2" descr="data:image/jpeg;base64,/9j/4AAQSkZJRgABAQAAAQABAAD/2wCEAAkGBhMSERUUExQWFRUWGBgYFhUYGB0YGhcdGhcXGhUfGhwYHCYfGBwmGxgcHy8gIykpLCwsHR4xNTAqNSYrLCkBCQoKBQUFDQUFDSkYEhgpKSkpKSkpKSkpKSkpKSkpKSkpKSkpKSkpKSkpKSkpKSkpKSkpKSkpKSkpKSkpKSkpKf/AABEIAJMAeAMBIgACEQEDEQH/xAAcAAAABwEBAAAAAAAAAAAAAAAAAgMEBQYHAQj/xAA9EAACAQIEAwUGBAUEAQUAAAABAhEDIQAEEjEFQVEGImFxgQcTMpGh8EKx0eEUUmKCwSNyovEkJTRTg5L/xAAUAQEAAAAAAAAAAAAAAAAAAAAA/8QAFBEBAAAAAAAAAAAAAAAAAAAAAP/aAAwDAQACEQMRAD8A2onBZ288DTjpFsAF2F8FzFdUUs5CgXLEwBEXJ5Y6TtjKfar2tSqq5ajUDAMxrRsStlWeYBmfTpgJXtX7VFouaWWVaridTsTpU8h3fiM79NsZdxTidWvUarVYszkm8wL2CgkwOUYbUhcdNiem/wDgG3h4YJP67f8AeA7qOAGPI/UzhylAGnPIG7dTyVQNz9fLcotRIJEd4fEP5b7HnqnlyMc8A8yHHszRYNTzFVSuwFRio8CpMEeEYv3CfbF3VXMUO9saqNY7XKRK9bE+HTGYMOuOrSJ9PpyGA9EcC4xTzlL3lJrBirA7qw3HlBBHgRh+VxgHBO1ebydqFQKpbUUKqVYkAS0iSIUCxFvnjZuzXbKhnaaFO7UMB6Z/C0SVB57EjqPXATA88Gn8sdZI8sFn9sAcdP8AOBjgx3ALROBptjoE46w6YCq+0Ti5y+RqMvxMUpr4a2hri/wg+WMH8fXGq+2vNsKeWpD4Xeo7DqUVQt/OoTHljLaCyVERcfceuAPqhGWxEmDHPSRI58lMeRwtlsursqgFnZgqpvrZmAg9FE7C5wgZNhMCSB8p23MAfLwxePZNw9Hzju0aqVOaYi0ltJPotv7sBWM5lnosA2oVVJAKkBB4rbUCZ3ODcG4HWzdX3dOAAe/Ug6KcmCWJMsxnaZJO43xuua7LZWqZehTbzFr7yAYkm8xgtXh60lC0lVFAICqAqifAC3icBTaXYPLUkhQWiCzMRLkC5Yi4WY7i9LziO4nwBGSFVUG0C147wPM/Mk2xdqgIhfAkdTyInc3H5Yh89Q70QCDe97D4jcXERbxwGQZuiVJBEQY9bjmNsK8Iz70KgZCVOpDbqHUrHy0+THqcPu1FILWI5b9bkTEzceOGvAATmKZC6iGBFiYM2MAXg3A6wbxgPR1RJnCJp/PBOFVw9IaW1KAFDfzQIncyCQb8+p3w6NOwwCbW+9sDChp/f5YGAJTJPr9+uF4w1og/LC4O18BQvbJl0/g6bn41rqE/uVg4+Qn0GMhy9AsQBFyBfYSbeV/lGNi9r2X15KmBuKoYdLI4b6NbxjGNTF7i/ltgJKtwohqKqwL1dIVVIB1MxSJ6h1KzMTfF+7J8Dr5apRzCBTTqgU6oH4C2kSQ0EDWsEWINotJzRc68qdRJQ6lvsS2skHcS17bG4vj0HlKbV8qj6ipqqtQlQA0MAwB5BthI6bcgDniHHqGXUNXrU6QO2tgJ8p388RrdrMlVkJmqLMCLe8UbzHxRPl88U3jNGmtdko09NQFUbNVlaoQSTC01ImpVa/cQbCSQBinZytl9ZZDVrxHvVr06aqwLBTpam00zqbTfnaZwGv5jMBZ1H0jr0PTx2ww4nCqXYhFBnUzBFAI70zvfl4DDjh3Y6hSpMiKyalm7FmWLaQWJgCdtjjH6YDVKtSvrZaXxHR7wr39CKAzBFkjdjFtjOAU7UZunUrMUqCoNpX5jkLRy88R3DasVBDAKSAZDEEE7aUOqp/sETh5xLNBwIQBNOpSaaI0CxkU+6bqYa3O18SXYzJ0lrLUqs0kf6elzTgklSdQQzaLgiJ8sBtHZxlNFdM2Cq2pdLhgqzrX8BiO7yxJ4iOzrLohVKoPhEEczJJbvuSb6mAmZjErUOASrVMDCdRr9fDHcB3TBwqDsMEBEdf8AGCs438Z64BvxzhIzNFkNiVOk/wArW0n5gYy+j2Hre/chKDVKYQ/w9TUqtA0d2otgCsSCN7i0HGtrmOsYhu0qKU94KlWmw0qXolZIYwJDAhoJtaQWsRJOAyrtN2ZC8SajTUUadQqaZHwqGTcT0qArHIx1AO08JdvdorgK6qAwBkSAASPDFT4LltB93W7z03Z1Z4d4qHUhJiASljFpBxYWMEMp57ctvrywDrPZOSGsY5Hb9vMXxWqfZVmrFmWkiO2p/dU1DMdxrqRe/LecWN8wXAAn8uU2wqVA7zGI9Nzz67YAq0QGUAd0LpHO0bb3xhnGmqZXPZmkvN27puGVoKyLggg7HG3/AMbrJABsSJ5SCNQIG2+Mp9p5UZymysrVNIDxvF9OqNvxRziZsBgInJ5w1M5l3PxNWpTN5BqIItaNPKBa2Nf4b2Up5Zn90oNJzq90x7qG90mRF9uXLGYdg+Emvn6cgaaR96x3+GNPP+cj5HpjbXaBfAIIoAsAvOBG532wlVqX+4xyrULA/L1wgjDf/OAUqICd8DBWqi4PL7tgYBQPAiQPvzjCdSpBv+fhhFGkT+XlgxUkRM+G8fPfAcertccpG+Kj2k9pFGgzUFpmuwBDwQqK0XGogyQd4FuuEPaB2lbKotKkYq1Qe/zRNiR/UTK+FzuBjKSNomOkYD0JwxFzGVy1Sfio0yrcwSq2PIgkbdR44730MVFi+4+E25H9euG/s9p/+l5YPeaf/HUxX/jGJ5XhtLbH4T16g+P54BvkNNyPp64cqgiZ/by6YSHDwt6fd/p/D8uXpiMo1qmYy4KVPdTqUsACUIJUwGG4YEX6YBnx7s/lytfMpR/8j3baailg4aO4RB7pmCevjjGc9ln9/UFWprdajBmYfGVOktvzgGOXpjQu02ZOUC6uIVzVAJphqatTaORWiq6T1JN95xQM3WE1mFWpVLEHUyhSzNdm0y0GTpF/HbAal7KeG6MvUrEXquQP9tOw8gW1n5YuFaqL3Pn+mEOH5cUaFOmoChEVdMyFhRN7TeZOE6zE9Y5AX38vzwHGrRPTfkBPS+EWzW17bHn9jBK5i3M7fv19MD3LMLjynkfT8sAotYkCAB5XP1EYGD0aEGx3wMBE0c37sgTb5j897nDw8QAgX+/Ow9cV7K5k1JuAwAtyZYgTEQRtPPCxzYWx252iBEzc3teYwGf9vM/77P1SDIQJTHPYEnf+pzitVucdDHnh9m8z72q9Q/jdmE89TmPSIHphBavu3Vo16GDaTswUyVjxFvXAegOz1UJQooL0wiIrWsQgEHwMQD6YksztcSvMfO8jbYYqHZriCge41TAlGJEVaTANSaxtKkX5MrYfZrtKq3lwaZhwASUBiC67kdHEjqBgJyjm2Xq69R8a/wC4cx4i+IT+No5d3SpUVUrVHqUWmPjCmqt7SHkkdHnkcK5Di5rLKVKFUk2IMSN4JQko1jEj53GI/tDUZ6ROYy2XNIXJqy4U2UGVMgXifEbYBp2m7a5egFWmabEsuoiH0rMsxgdDYHqOmMm4pmhUqPUChFcnQoEAAeHhzPU4uGZ4RSIqstLK0UpUWqB6dPU7abAU/eO0d8hSxAgEAX2o1UXsZGwP6eE4DUOwHb01V/hsy01IijUO9SPwMf5wBY/iG9x3rm5Ld0Wvf78px55Bjad7X2/Tz8sa92D7V/xVFkqf+4pCTsPeLsGHiNm8TPPAWlKiJckD19ORODJnVIBDDlfFaqN3ySTJ52N+dvLl5Hrgq1FBkER8x62+/GxIWssTv9/XHMQi5tisSxEiZEAW53wMBVqvHqeX77kAg/hM6rQbfiMCOg+eKXxvtFUzBI+CnyQHe9ix/EfoPHfDTNZhnbU51GD6DeANgPDz5nDYL1wDylsCOfTw239B645mE+lpvf0O24+WCUT3dhY29Pp0wpUHK3kP6fKP5jgLf2Pds1lTSpvpzWU79LrUosZane0q5IE7Fl5HAo9qlraDmARUSNNWm2ishMagDHKfgcHnircA4ucpmaddZhG7wG7IbVB/+dvIY0TtzwJnQ5rKgOCut1AJLKRIqJAGq0EjfmOYwEVU42pdKlJhWqyDTL0B70Hl36BBaLWZb7Yt+bz9Svlaq1ss1OrVp6RSFQMzB2CBiI7ihiPiuYIgxil+zPiSLnJzDqo0N7piVVdWpedhJQED1w87Tdonpzl8tWD13qmpmMwkEdKdJTBmFI2sItuYCcpZHK+4r0a0GkalUVa3vUR3FMyhYSD3YgAW7vw3xm3ZrhQzBFJvxKwBgagYOkgSDvvE+WE+IdnxTGotqabki99je8m29yeWLN2DyTUq9SlVpuKihKmiEfQGEGVe+oSJAMjUOmAo1fLvTdkcFWUlWUiCCDe2FeGcRahWSqlmUzG0g2YHwIJ+mLT7VOHqmaSopk1qZLDSVgoQgMNcSpUf24pjHa8/ZwGpZfNisi1F+BhI5nlbzmQdtpGH/Dslr5mNiZJE7RPOBz5zzxV/Zs5qmpQLQFHvFHgTFSL9dJtyJxe81nUpLa2kdbDxJwB6mUWmkyIAmTyA22tgYrGe7Ru7EKNzIa0Ef07yJO5MicdwGd1EBE3B+fL6bTz9cNmSPv7nCuXqfMHf788EckG33bADLPEj6/S3nhwzSOv7yDa/T6HDJGuCOWH4a31+ojl44BnVTvW/6+niMap7LuO+8y/uCSHonuwTdGlqcgMswQy+g2xmNZF08pEDfnfl/b9cOuy/GP4XMpUPwTpqAR8JiYDAiVIDemAv/bTsITOZyy3u1WgNm5lqYBJmblOe4vY13gWV96jsKipoHeAQtpC3JBkC0hiP5Zj4YxqmSzSuIDgsI/8AjEjkwhZg77YgON8Jp06hzVHSH1ItZVI0VAxKqxAiG1NpJESGM7TgEezuVpBwyD/UBs7wzT8LKTssNI7oHdZTiJzCacyKtQXq16gAZC2kMWCqACGkkKbETBI+Ey8yq95dEhe6ADYypASeakpqpN0Kg7wcNvadSamgqKSwQq6t4yxXVG8sCpPWP5jgK37Qc0Xq5feP4ewOuwNWrFqneB7osemKwyCJn9vvpize0Rh/EUQvwDK0dN5sxdufnzxWot9/YwD/ALNcUbL5hXSLgoZ5h4F4jmAfTFqzfEXqEljaYCjux03IM8iD6dRQjiwcG4jqTQT31jSebL0uI7pix5EdMBJh3Nh4T3YPKJXZgdpiw3nAwmpuDpB5x3ivI7G4A/p325YGAqqP3vv7OBUN/l+3hgjDz8vn+mAR/wBdcAVjP1w6y5t0sfnH7YbAYUovB/QA874B2VLEi4kkEc7zPP8ArwzrL+35ged8O6IkgSbFd7cz8998EqpboQB62/bpzwF79nvG2rqMsWYVqS/6BBKh0kSrRPeWYBjYwdsXqnT99qo1VqAMrI47xUg2JBKxYiRjBMtXalUV0IDI2pSYIkbSDuP8HxxtXBOJUc/l0qnT7xQQWCor0nvq+JyCJ5EQQdhOAZ8Iyel6zMe+jP3LEyCBUJnlIWoCP5ziL7dsTQWkDO5W/wAQVdRid9Saf7kOJnjFQ0cxTzGoOCIcgj4l+HUFMIGQlOhdKfXFY7Z59WIVDHu9TKQQfwk6Sd1lDUgHlgKz2oGoZJ+T5KgB/wDXqQ/UYiafwn0/ziX48x/hsiD+CiQLwxVmZx3R8IHwgm5gnbETSW3+cA3K2wrlq+lg0AxuOoi+CFcAC+Ata3MqVNgwO5jcRF9uX0wMRvAa4go3K6jz32uIPjseUXGAiytx5nCbmw8f1bHcDAdRb/L/ADgRAEY7gYB0qCPX9cCisgk761/Nx/gYGBgG9RRP31P6YuXspz9RcxVRWIVqYYjkSrwp84Yj/oYGBgNNGYZmCsSytoDKbghmIYEHkRbGI1G7yA3EEQeiM6LPWFESfPfAwMA646f/ABcov4dJaI3J96JPWygX2AxDUeXngYGASq74AGO4GAX4c0VkItf8wwOO4GBgP//Z"/>
          <p:cNvSpPr>
            <a:spLocks noChangeAspect="1" noChangeArrowheads="1"/>
          </p:cNvSpPr>
          <p:nvPr/>
        </p:nvSpPr>
        <p:spPr bwMode="auto">
          <a:xfrm>
            <a:off x="63500" y="-669925"/>
            <a:ext cx="1143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invGray">
          <a:xfrm>
            <a:off x="251520" y="548680"/>
            <a:ext cx="77048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kumimoji="1" sz="2400" b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defRPr>
            </a:lvl1pPr>
            <a:lvl2pPr marL="742950" indent="-285750" eaLnBrk="0" hangingPunct="0">
              <a:defRPr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9pPr>
          </a:lstStyle>
          <a:p>
            <a:pPr algn="l"/>
            <a:r>
              <a:rPr lang="zh-CN" altLang="en-US" dirty="0" smtClean="0"/>
              <a:t>缝间干涉因子的特点</a:t>
            </a:r>
            <a:endParaRPr lang="en-US" altLang="zh-CN" dirty="0"/>
          </a:p>
        </p:txBody>
      </p:sp>
      <p:sp>
        <p:nvSpPr>
          <p:cNvPr id="58" name="Text Box 11"/>
          <p:cNvSpPr txBox="1">
            <a:spLocks noChangeArrowheads="1"/>
          </p:cNvSpPr>
          <p:nvPr/>
        </p:nvSpPr>
        <p:spPr bwMode="invGray">
          <a:xfrm>
            <a:off x="832692" y="1124744"/>
            <a:ext cx="72723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9pPr>
          </a:lstStyle>
          <a:p>
            <a:pPr algn="l"/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）零点和次级大：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invGray">
          <a:xfrm>
            <a:off x="1059704" y="4514162"/>
            <a:ext cx="754474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9pPr>
          </a:lstStyle>
          <a:p>
            <a:pPr algn="l"/>
            <a:r>
              <a:rPr lang="zh-CN" altLang="en-US" sz="2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位置</a:t>
            </a:r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/>
          </p:nvPr>
        </p:nvGraphicFramePr>
        <p:xfrm>
          <a:off x="2238375" y="4359151"/>
          <a:ext cx="27241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010" name="Equation" r:id="rId4" imgW="1155600" imgH="431640" progId="Equation.DSMT4">
                  <p:embed/>
                </p:oleObj>
              </mc:Choice>
              <mc:Fallback>
                <p:oleObj name="Equation" r:id="rId4" imgW="11556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4359151"/>
                        <a:ext cx="27241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>
            <p:extLst/>
          </p:nvPr>
        </p:nvGraphicFramePr>
        <p:xfrm>
          <a:off x="5382442" y="4334774"/>
          <a:ext cx="2933504" cy="888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011" name="Equation" r:id="rId6" imgW="1282680" imgH="457200" progId="Equation.DSMT4">
                  <p:embed/>
                </p:oleObj>
              </mc:Choice>
              <mc:Fallback>
                <p:oleObj name="Equation" r:id="rId6" imgW="12826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2442" y="4334774"/>
                        <a:ext cx="2933504" cy="8885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14"/>
          <p:cNvSpPr txBox="1">
            <a:spLocks noChangeArrowheads="1"/>
          </p:cNvSpPr>
          <p:nvPr/>
        </p:nvSpPr>
        <p:spPr bwMode="invGray">
          <a:xfrm>
            <a:off x="1050179" y="3980762"/>
            <a:ext cx="7272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9pPr>
          </a:lstStyle>
          <a:p>
            <a:pPr algn="l"/>
            <a:r>
              <a:rPr lang="zh-CN" altLang="en-US" b="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零点</a:t>
            </a:r>
            <a:r>
              <a:rPr lang="zh-CN" altLang="en-US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invGray">
          <a:xfrm>
            <a:off x="1043608" y="5661428"/>
            <a:ext cx="79208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9pPr>
          </a:lstStyle>
          <a:p>
            <a:pPr algn="l"/>
            <a:r>
              <a:rPr lang="zh-CN" altLang="en-US" b="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次极大</a:t>
            </a:r>
            <a:r>
              <a:rPr lang="zh-CN" altLang="en-US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：每两个相邻暗线之间存在一个次级大，共</a:t>
            </a:r>
            <a:r>
              <a:rPr lang="en-US" altLang="zh-CN" b="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en-US" altLang="zh-CN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-2</a:t>
            </a:r>
            <a:r>
              <a:rPr lang="zh-CN" altLang="en-US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个（两个主极大之间）。</a:t>
            </a:r>
            <a:endParaRPr lang="zh-CN" altLang="en-US" b="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6" name="对象 1"/>
          <p:cNvGraphicFramePr>
            <a:graphicFrameLocks noChangeAspect="1"/>
          </p:cNvGraphicFramePr>
          <p:nvPr>
            <p:extLst/>
          </p:nvPr>
        </p:nvGraphicFramePr>
        <p:xfrm>
          <a:off x="1216740" y="2925869"/>
          <a:ext cx="7304134" cy="1054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012" name="Equation" r:id="rId8" imgW="3517900" imgH="508000" progId="Equation.DSMT4">
                  <p:embed/>
                </p:oleObj>
              </mc:Choice>
              <mc:Fallback>
                <p:oleObj name="Equation" r:id="rId8" imgW="35179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740" y="2925869"/>
                        <a:ext cx="7304134" cy="10548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1059704" y="1716986"/>
            <a:ext cx="27368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9pPr>
          </a:lstStyle>
          <a:p>
            <a:r>
              <a:rPr kumimoji="1" lang="zh-CN" altLang="en-US" b="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干涉因子极小值</a:t>
            </a:r>
          </a:p>
        </p:txBody>
      </p:sp>
      <p:graphicFrame>
        <p:nvGraphicFramePr>
          <p:cNvPr id="28" name="Object 16"/>
          <p:cNvGraphicFramePr>
            <a:graphicFrameLocks noChangeAspect="1"/>
          </p:cNvGraphicFramePr>
          <p:nvPr>
            <p:extLst/>
          </p:nvPr>
        </p:nvGraphicFramePr>
        <p:xfrm>
          <a:off x="1241368" y="2420888"/>
          <a:ext cx="4603352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013" name="Equation" r:id="rId10" imgW="2031840" imgH="190440" progId="Equation.DSMT4">
                  <p:embed/>
                </p:oleObj>
              </mc:Choice>
              <mc:Fallback>
                <p:oleObj name="Equation" r:id="rId10" imgW="203184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1368" y="2420888"/>
                        <a:ext cx="4603352" cy="432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"/>
          <p:cNvGraphicFramePr>
            <a:graphicFrameLocks noChangeAspect="1"/>
          </p:cNvGraphicFramePr>
          <p:nvPr>
            <p:extLst/>
          </p:nvPr>
        </p:nvGraphicFramePr>
        <p:xfrm>
          <a:off x="3574304" y="1629725"/>
          <a:ext cx="1213720" cy="702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014" name="Equation" r:id="rId12" imgW="723586" imgH="418918" progId="Equation.DSMT4">
                  <p:embed/>
                </p:oleObj>
              </mc:Choice>
              <mc:Fallback>
                <p:oleObj name="Equation" r:id="rId12" imgW="723586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4304" y="1629725"/>
                        <a:ext cx="1213720" cy="702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3"/>
          <p:cNvGraphicFramePr>
            <a:graphicFrameLocks noChangeAspect="1"/>
          </p:cNvGraphicFramePr>
          <p:nvPr>
            <p:extLst/>
          </p:nvPr>
        </p:nvGraphicFramePr>
        <p:xfrm>
          <a:off x="5292080" y="1797565"/>
          <a:ext cx="1023358" cy="32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015" name="Equation" r:id="rId14" imgW="634725" imgH="203112" progId="Equation.DSMT4">
                  <p:embed/>
                </p:oleObj>
              </mc:Choice>
              <mc:Fallback>
                <p:oleObj name="Equation" r:id="rId14" imgW="634725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1797565"/>
                        <a:ext cx="1023358" cy="32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对象 4"/>
          <p:cNvGraphicFramePr>
            <a:graphicFrameLocks noChangeAspect="1"/>
          </p:cNvGraphicFramePr>
          <p:nvPr>
            <p:extLst/>
          </p:nvPr>
        </p:nvGraphicFramePr>
        <p:xfrm>
          <a:off x="4896792" y="1818404"/>
          <a:ext cx="307007" cy="245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016" name="Equation" r:id="rId16" imgW="190417" imgH="152334" progId="Equation.DSMT4">
                  <p:embed/>
                </p:oleObj>
              </mc:Choice>
              <mc:Fallback>
                <p:oleObj name="Equation" r:id="rId16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6792" y="1818404"/>
                        <a:ext cx="307007" cy="2456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对象 5"/>
          <p:cNvGraphicFramePr>
            <a:graphicFrameLocks noChangeAspect="1"/>
          </p:cNvGraphicFramePr>
          <p:nvPr>
            <p:extLst/>
          </p:nvPr>
        </p:nvGraphicFramePr>
        <p:xfrm>
          <a:off x="6444208" y="1784229"/>
          <a:ext cx="777752" cy="32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017" name="Equation" r:id="rId18" imgW="482391" imgH="203112" progId="Equation.DSMT4">
                  <p:embed/>
                </p:oleObj>
              </mc:Choice>
              <mc:Fallback>
                <p:oleObj name="Equation" r:id="rId18" imgW="482391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1784229"/>
                        <a:ext cx="777752" cy="32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4"/>
          <p:cNvSpPr txBox="1">
            <a:spLocks noChangeArrowheads="1"/>
          </p:cNvSpPr>
          <p:nvPr/>
        </p:nvSpPr>
        <p:spPr bwMode="invGray">
          <a:xfrm>
            <a:off x="1021807" y="5136587"/>
            <a:ext cx="72723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9pPr>
          </a:lstStyle>
          <a:p>
            <a:pPr algn="l"/>
            <a:r>
              <a:rPr lang="zh-CN" altLang="en-US" sz="2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2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个数：</a:t>
            </a:r>
            <a:r>
              <a:rPr lang="en-US" altLang="zh-CN" sz="2200" b="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en-US" altLang="zh-CN" sz="2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-1</a:t>
            </a:r>
            <a:r>
              <a:rPr lang="zh-CN" altLang="en-US" sz="2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（两个主极大之间）</a:t>
            </a:r>
            <a:endParaRPr lang="zh-CN" altLang="en-US" sz="2200" b="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01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 anchor="ctr"/>
          <a:lstStyle/>
          <a:p>
            <a:r>
              <a:rPr lang="zh-CN" altLang="en-US" sz="4400" dirty="0" smtClean="0">
                <a:latin typeface="宋体" panose="02010600030101010101" pitchFamily="2" charset="-122"/>
              </a:rPr>
              <a:t>第</a:t>
            </a:r>
            <a:r>
              <a:rPr lang="en-US" altLang="zh-CN" sz="4400" dirty="0" smtClean="0">
                <a:latin typeface="宋体" panose="02010600030101010101" pitchFamily="2" charset="-122"/>
              </a:rPr>
              <a:t>4</a:t>
            </a:r>
            <a:r>
              <a:rPr lang="zh-CN" altLang="en-US" sz="4400" dirty="0" smtClean="0">
                <a:latin typeface="宋体" panose="02010600030101010101" pitchFamily="2" charset="-122"/>
              </a:rPr>
              <a:t>章</a:t>
            </a:r>
            <a:r>
              <a:rPr lang="zh-CN" altLang="en-US" sz="4400" dirty="0" smtClean="0"/>
              <a:t>  </a:t>
            </a:r>
            <a:r>
              <a:rPr lang="zh-CN" altLang="en-US" sz="4400" dirty="0">
                <a:latin typeface="宋体" panose="02010600030101010101" pitchFamily="2" charset="-122"/>
              </a:rPr>
              <a:t>光的衍射</a:t>
            </a:r>
          </a:p>
        </p:txBody>
      </p:sp>
      <p:sp>
        <p:nvSpPr>
          <p:cNvPr id="2775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13100"/>
            <a:ext cx="6400800" cy="3024212"/>
          </a:xfrm>
        </p:spPr>
        <p:txBody>
          <a:bodyPr/>
          <a:lstStyle/>
          <a:p>
            <a:r>
              <a:rPr lang="zh-CN" altLang="en-US" sz="3200" dirty="0" smtClean="0"/>
              <a:t>什么是衍射现象</a:t>
            </a:r>
            <a:endParaRPr lang="en-US" altLang="zh-CN" sz="3200" dirty="0" smtClean="0"/>
          </a:p>
          <a:p>
            <a:r>
              <a:rPr lang="zh-CN" altLang="en-US" sz="3200" dirty="0"/>
              <a:t>惠更斯</a:t>
            </a:r>
            <a:r>
              <a:rPr lang="en-US" altLang="zh-CN" sz="3200" dirty="0" smtClean="0"/>
              <a:t>-</a:t>
            </a:r>
            <a:r>
              <a:rPr lang="zh-CN" altLang="en-US" sz="3200" dirty="0" smtClean="0"/>
              <a:t>菲涅</a:t>
            </a:r>
            <a:r>
              <a:rPr lang="zh-CN" altLang="en-US" sz="3200" dirty="0"/>
              <a:t>耳</a:t>
            </a:r>
            <a:r>
              <a:rPr lang="zh-CN" altLang="en-US" sz="3200" dirty="0" smtClean="0"/>
              <a:t>原理</a:t>
            </a:r>
            <a:endParaRPr lang="en-US" altLang="zh-CN" sz="3200" dirty="0" smtClean="0"/>
          </a:p>
          <a:p>
            <a:r>
              <a:rPr lang="zh-CN" altLang="en-US" sz="3200" dirty="0"/>
              <a:t>菲</a:t>
            </a:r>
            <a:r>
              <a:rPr lang="zh-CN" altLang="en-US" sz="3200" dirty="0" smtClean="0"/>
              <a:t>涅耳圆孔衍射</a:t>
            </a:r>
            <a:endParaRPr lang="en-US" altLang="zh-CN" sz="3200" dirty="0" smtClean="0"/>
          </a:p>
          <a:p>
            <a:r>
              <a:rPr lang="zh-CN" altLang="en-US" sz="3200" dirty="0">
                <a:solidFill>
                  <a:srgbClr val="FF0000"/>
                </a:solidFill>
              </a:rPr>
              <a:t>夫琅禾费</a:t>
            </a:r>
            <a:r>
              <a:rPr lang="zh-CN" altLang="en-US" sz="3200" dirty="0" smtClean="0">
                <a:solidFill>
                  <a:srgbClr val="FF0000"/>
                </a:solidFill>
              </a:rPr>
              <a:t>单缝衍射与圆孔衍射</a:t>
            </a:r>
            <a:endParaRPr lang="en-US" altLang="zh-CN" sz="3200" dirty="0" smtClean="0">
              <a:solidFill>
                <a:srgbClr val="FF0000"/>
              </a:solidFill>
            </a:endParaRPr>
          </a:p>
          <a:p>
            <a:r>
              <a:rPr lang="zh-CN" altLang="en-US" sz="3200" dirty="0" smtClean="0">
                <a:solidFill>
                  <a:srgbClr val="FF0000"/>
                </a:solidFill>
              </a:rPr>
              <a:t>光栅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2" descr="data:image/jpeg;base64,/9j/4AAQSkZJRgABAQAAAQABAAD/2wCEAAkGBhMSERUUExQWFRUWGBgYFhUYGB0YGhcdGhcXGhUfGhwYHCYfGBwmGxgcHy8gIykpLCwsHR4xNTAqNSYrLCkBCQoKBQUFDQUFDSkYEhgpKSkpKSkpKSkpKSkpKSkpKSkpKSkpKSkpKSkpKSkpKSkpKSkpKSkpKSkpKSkpKSkpKf/AABEIAJMAeAMBIgACEQEDEQH/xAAcAAAABwEBAAAAAAAAAAAAAAAAAgMEBQYHAQj/xAA9EAACAQIEAwUGBAUEAQUAAAABAhEDIQAEEjEFQVEGImFxgQcTMpGh8EKx0eEUUmKCwSNyovEkJTRTg5L/xAAUAQEAAAAAAAAAAAAAAAAAAAAA/8QAFBEBAAAAAAAAAAAAAAAAAAAAAP/aAAwDAQACEQMRAD8A2onBZ288DTjpFsAF2F8FzFdUUs5CgXLEwBEXJ5Y6TtjKfar2tSqq5ajUDAMxrRsStlWeYBmfTpgJXtX7VFouaWWVaridTsTpU8h3fiM79NsZdxTidWvUarVYszkm8wL2CgkwOUYbUhcdNiem/wDgG3h4YJP67f8AeA7qOAGPI/UzhylAGnPIG7dTyVQNz9fLcotRIJEd4fEP5b7HnqnlyMc8A8yHHszRYNTzFVSuwFRio8CpMEeEYv3CfbF3VXMUO9saqNY7XKRK9bE+HTGYMOuOrSJ9PpyGA9EcC4xTzlL3lJrBirA7qw3HlBBHgRh+VxgHBO1ebydqFQKpbUUKqVYkAS0iSIUCxFvnjZuzXbKhnaaFO7UMB6Z/C0SVB57EjqPXATA88Gn8sdZI8sFn9sAcdP8AOBjgx3ALROBptjoE46w6YCq+0Ti5y+RqMvxMUpr4a2hri/wg+WMH8fXGq+2vNsKeWpD4Xeo7DqUVQt/OoTHljLaCyVERcfceuAPqhGWxEmDHPSRI58lMeRwtlsursqgFnZgqpvrZmAg9FE7C5wgZNhMCSB8p23MAfLwxePZNw9Hzju0aqVOaYi0ltJPotv7sBWM5lnosA2oVVJAKkBB4rbUCZ3ODcG4HWzdX3dOAAe/Ug6KcmCWJMsxnaZJO43xuua7LZWqZehTbzFr7yAYkm8xgtXh60lC0lVFAICqAqifAC3icBTaXYPLUkhQWiCzMRLkC5Yi4WY7i9LziO4nwBGSFVUG0C147wPM/Mk2xdqgIhfAkdTyInc3H5Yh89Q70QCDe97D4jcXERbxwGQZuiVJBEQY9bjmNsK8Iz70KgZCVOpDbqHUrHy0+THqcPu1FILWI5b9bkTEzceOGvAATmKZC6iGBFiYM2MAXg3A6wbxgPR1RJnCJp/PBOFVw9IaW1KAFDfzQIncyCQb8+p3w6NOwwCbW+9sDChp/f5YGAJTJPr9+uF4w1og/LC4O18BQvbJl0/g6bn41rqE/uVg4+Qn0GMhy9AsQBFyBfYSbeV/lGNi9r2X15KmBuKoYdLI4b6NbxjGNTF7i/ltgJKtwohqKqwL1dIVVIB1MxSJ6h1KzMTfF+7J8Dr5apRzCBTTqgU6oH4C2kSQ0EDWsEWINotJzRc68qdRJQ6lvsS2skHcS17bG4vj0HlKbV8qj6ipqqtQlQA0MAwB5BthI6bcgDniHHqGXUNXrU6QO2tgJ8p388RrdrMlVkJmqLMCLe8UbzHxRPl88U3jNGmtdko09NQFUbNVlaoQSTC01ImpVa/cQbCSQBinZytl9ZZDVrxHvVr06aqwLBTpam00zqbTfnaZwGv5jMBZ1H0jr0PTx2ww4nCqXYhFBnUzBFAI70zvfl4DDjh3Y6hSpMiKyalm7FmWLaQWJgCdtjjH6YDVKtSvrZaXxHR7wr39CKAzBFkjdjFtjOAU7UZunUrMUqCoNpX5jkLRy88R3DasVBDAKSAZDEEE7aUOqp/sETh5xLNBwIQBNOpSaaI0CxkU+6bqYa3O18SXYzJ0lrLUqs0kf6elzTgklSdQQzaLgiJ8sBtHZxlNFdM2Cq2pdLhgqzrX8BiO7yxJ4iOzrLohVKoPhEEczJJbvuSb6mAmZjErUOASrVMDCdRr9fDHcB3TBwqDsMEBEdf8AGCs438Z64BvxzhIzNFkNiVOk/wArW0n5gYy+j2Hre/chKDVKYQ/w9TUqtA0d2otgCsSCN7i0HGtrmOsYhu0qKU94KlWmw0qXolZIYwJDAhoJtaQWsRJOAyrtN2ZC8SajTUUadQqaZHwqGTcT0qArHIx1AO08JdvdorgK6qAwBkSAASPDFT4LltB93W7z03Z1Z4d4qHUhJiASljFpBxYWMEMp57ctvrywDrPZOSGsY5Hb9vMXxWqfZVmrFmWkiO2p/dU1DMdxrqRe/LecWN8wXAAn8uU2wqVA7zGI9Nzz67YAq0QGUAd0LpHO0bb3xhnGmqZXPZmkvN27puGVoKyLggg7HG3/AMbrJABsSJ5SCNQIG2+Mp9p5UZymysrVNIDxvF9OqNvxRziZsBgInJ5w1M5l3PxNWpTN5BqIItaNPKBa2Nf4b2Up5Zn90oNJzq90x7qG90mRF9uXLGYdg+Emvn6cgaaR96x3+GNPP+cj5HpjbXaBfAIIoAsAvOBG532wlVqX+4xyrULA/L1wgjDf/OAUqICd8DBWqi4PL7tgYBQPAiQPvzjCdSpBv+fhhFGkT+XlgxUkRM+G8fPfAcertccpG+Kj2k9pFGgzUFpmuwBDwQqK0XGogyQd4FuuEPaB2lbKotKkYq1Qe/zRNiR/UTK+FzuBjKSNomOkYD0JwxFzGVy1Sfio0yrcwSq2PIgkbdR44730MVFi+4+E25H9euG/s9p/+l5YPeaf/HUxX/jGJ5XhtLbH4T16g+P54BvkNNyPp64cqgiZ/by6YSHDwt6fd/p/D8uXpiMo1qmYy4KVPdTqUsACUIJUwGG4YEX6YBnx7s/lytfMpR/8j3baailg4aO4RB7pmCevjjGc9ln9/UFWprdajBmYfGVOktvzgGOXpjQu02ZOUC6uIVzVAJphqatTaORWiq6T1JN95xQM3WE1mFWpVLEHUyhSzNdm0y0GTpF/HbAal7KeG6MvUrEXquQP9tOw8gW1n5YuFaqL3Pn+mEOH5cUaFOmoChEVdMyFhRN7TeZOE6zE9Y5AX38vzwHGrRPTfkBPS+EWzW17bHn9jBK5i3M7fv19MD3LMLjynkfT8sAotYkCAB5XP1EYGD0aEGx3wMBE0c37sgTb5j897nDw8QAgX+/Ow9cV7K5k1JuAwAtyZYgTEQRtPPCxzYWx252iBEzc3teYwGf9vM/77P1SDIQJTHPYEnf+pzitVucdDHnh9m8z72q9Q/jdmE89TmPSIHphBavu3Vo16GDaTswUyVjxFvXAegOz1UJQooL0wiIrWsQgEHwMQD6YksztcSvMfO8jbYYqHZriCge41TAlGJEVaTANSaxtKkX5MrYfZrtKq3lwaZhwASUBiC67kdHEjqBgJyjm2Xq69R8a/wC4cx4i+IT+No5d3SpUVUrVHqUWmPjCmqt7SHkkdHnkcK5Di5rLKVKFUk2IMSN4JQko1jEj53GI/tDUZ6ROYy2XNIXJqy4U2UGVMgXifEbYBp2m7a5egFWmabEsuoiH0rMsxgdDYHqOmMm4pmhUqPUChFcnQoEAAeHhzPU4uGZ4RSIqstLK0UpUWqB6dPU7abAU/eO0d8hSxAgEAX2o1UXsZGwP6eE4DUOwHb01V/hsy01IijUO9SPwMf5wBY/iG9x3rm5Ld0Wvf78px55Bjad7X2/Tz8sa92D7V/xVFkqf+4pCTsPeLsGHiNm8TPPAWlKiJckD19ORODJnVIBDDlfFaqN3ySTJ52N+dvLl5Hrgq1FBkER8x62+/GxIWssTv9/XHMQi5tisSxEiZEAW53wMBVqvHqeX77kAg/hM6rQbfiMCOg+eKXxvtFUzBI+CnyQHe9ix/EfoPHfDTNZhnbU51GD6DeANgPDz5nDYL1wDylsCOfTw239B645mE+lpvf0O24+WCUT3dhY29Pp0wpUHK3kP6fKP5jgLf2Pds1lTSpvpzWU79LrUosZane0q5IE7Fl5HAo9qlraDmARUSNNWm2ishMagDHKfgcHnircA4ucpmaddZhG7wG7IbVB/+dvIY0TtzwJnQ5rKgOCut1AJLKRIqJAGq0EjfmOYwEVU42pdKlJhWqyDTL0B70Hl36BBaLWZb7Yt+bz9Svlaq1ss1OrVp6RSFQMzB2CBiI7ihiPiuYIgxil+zPiSLnJzDqo0N7piVVdWpedhJQED1w87Tdonpzl8tWD13qmpmMwkEdKdJTBmFI2sItuYCcpZHK+4r0a0GkalUVa3vUR3FMyhYSD3YgAW7vw3xm3ZrhQzBFJvxKwBgagYOkgSDvvE+WE+IdnxTGotqabki99je8m29yeWLN2DyTUq9SlVpuKihKmiEfQGEGVe+oSJAMjUOmAo1fLvTdkcFWUlWUiCCDe2FeGcRahWSqlmUzG0g2YHwIJ+mLT7VOHqmaSopk1qZLDSVgoQgMNcSpUf24pjHa8/ZwGpZfNisi1F+BhI5nlbzmQdtpGH/Dslr5mNiZJE7RPOBz5zzxV/Zs5qmpQLQFHvFHgTFSL9dJtyJxe81nUpLa2kdbDxJwB6mUWmkyIAmTyA22tgYrGe7Ru7EKNzIa0Ef07yJO5MicdwGd1EBE3B+fL6bTz9cNmSPv7nCuXqfMHf788EckG33bADLPEj6/S3nhwzSOv7yDa/T6HDJGuCOWH4a31+ojl44BnVTvW/6+niMap7LuO+8y/uCSHonuwTdGlqcgMswQy+g2xmNZF08pEDfnfl/b9cOuy/GP4XMpUPwTpqAR8JiYDAiVIDemAv/bTsITOZyy3u1WgNm5lqYBJmblOe4vY13gWV96jsKipoHeAQtpC3JBkC0hiP5Zj4YxqmSzSuIDgsI/8AjEjkwhZg77YgON8Jp06hzVHSH1ItZVI0VAxKqxAiG1NpJESGM7TgEezuVpBwyD/UBs7wzT8LKTssNI7oHdZTiJzCacyKtQXq16gAZC2kMWCqACGkkKbETBI+Ey8yq95dEhe6ADYypASeakpqpN0Kg7wcNvadSamgqKSwQq6t4yxXVG8sCpPWP5jgK37Qc0Xq5feP4ewOuwNWrFqneB7osemKwyCJn9vvpize0Rh/EUQvwDK0dN5sxdufnzxWot9/YwD/ALNcUbL5hXSLgoZ5h4F4jmAfTFqzfEXqEljaYCjux03IM8iD6dRQjiwcG4jqTQT31jSebL0uI7pix5EdMBJh3Nh4T3YPKJXZgdpiw3nAwmpuDpB5x3ivI7G4A/p325YGAqqP3vv7OBUN/l+3hgjDz8vn+mAR/wBdcAVjP1w6y5t0sfnH7YbAYUovB/QA874B2VLEi4kkEc7zPP8ArwzrL+35ged8O6IkgSbFd7cz8998EqpboQB62/bpzwF79nvG2rqMsWYVqS/6BBKh0kSrRPeWYBjYwdsXqnT99qo1VqAMrI47xUg2JBKxYiRjBMtXalUV0IDI2pSYIkbSDuP8HxxtXBOJUc/l0qnT7xQQWCor0nvq+JyCJ5EQQdhOAZ8Iyel6zMe+jP3LEyCBUJnlIWoCP5ziL7dsTQWkDO5W/wAQVdRid9Saf7kOJnjFQ0cxTzGoOCIcgj4l+HUFMIGQlOhdKfXFY7Z59WIVDHu9TKQQfwk6Sd1lDUgHlgKz2oGoZJ+T5KgB/wDXqQ/UYiafwn0/ziX48x/hsiD+CiQLwxVmZx3R8IHwgm5gnbETSW3+cA3K2wrlq+lg0AxuOoi+CFcAC+Ata3MqVNgwO5jcRF9uX0wMRvAa4go3K6jz32uIPjseUXGAiytx5nCbmw8f1bHcDAdRb/L/ADgRAEY7gYB0qCPX9cCisgk761/Nx/gYGBgG9RRP31P6YuXspz9RcxVRWIVqYYjkSrwp84Yj/oYGBgNNGYZmCsSytoDKbghmIYEHkRbGI1G7yA3EEQeiM6LPWFESfPfAwMA646f/ABcov4dJaI3J96JPWygX2AxDUeXngYGASq74AGO4GAX4c0VkItf8wwOO4GBgP//Z"/>
          <p:cNvSpPr>
            <a:spLocks noChangeAspect="1" noChangeArrowheads="1"/>
          </p:cNvSpPr>
          <p:nvPr/>
        </p:nvSpPr>
        <p:spPr bwMode="auto">
          <a:xfrm>
            <a:off x="63500" y="-669925"/>
            <a:ext cx="1143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invGray">
          <a:xfrm>
            <a:off x="251520" y="620688"/>
            <a:ext cx="77048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kumimoji="1" sz="2400" b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defRPr>
            </a:lvl1pPr>
            <a:lvl2pPr marL="742950" indent="-285750" eaLnBrk="0" hangingPunct="0">
              <a:defRPr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9pPr>
          </a:lstStyle>
          <a:p>
            <a:pPr algn="l"/>
            <a:r>
              <a:rPr lang="zh-CN" altLang="en-US" dirty="0" smtClean="0"/>
              <a:t>缝间干涉因子的特点</a:t>
            </a:r>
            <a:endParaRPr lang="en-US" altLang="zh-CN" dirty="0"/>
          </a:p>
        </p:txBody>
      </p:sp>
      <p:sp>
        <p:nvSpPr>
          <p:cNvPr id="58" name="Text Box 11"/>
          <p:cNvSpPr txBox="1">
            <a:spLocks noChangeArrowheads="1"/>
          </p:cNvSpPr>
          <p:nvPr/>
        </p:nvSpPr>
        <p:spPr bwMode="invGray">
          <a:xfrm>
            <a:off x="284015" y="1220578"/>
            <a:ext cx="72723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9pPr>
          </a:lstStyle>
          <a:p>
            <a:pPr algn="l"/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半角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宽度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invGray">
          <a:xfrm>
            <a:off x="467779" y="1682243"/>
            <a:ext cx="867622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9pPr>
          </a:lstStyle>
          <a:p>
            <a:r>
              <a:rPr lang="zh-CN" altLang="en-US" b="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主极大的半角</a:t>
            </a:r>
            <a:r>
              <a:rPr lang="zh-CN" altLang="en-US" b="0" dirty="0" smtClean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宽</a:t>
            </a:r>
            <a:r>
              <a:rPr lang="zh-CN" altLang="en-US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中心到邻近暗线间的角距离</a:t>
            </a:r>
            <a:r>
              <a:rPr lang="zh-CN" altLang="en-US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，也就是</a:t>
            </a:r>
            <a:r>
              <a:rPr lang="zh-CN" altLang="en-US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极大值到相邻极小值的角</a:t>
            </a:r>
            <a:r>
              <a:rPr lang="zh-CN" altLang="en-US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距离。</a:t>
            </a:r>
            <a:endParaRPr lang="zh-CN" altLang="en-US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/>
          </p:nvPr>
        </p:nvGraphicFramePr>
        <p:xfrm>
          <a:off x="866775" y="3142252"/>
          <a:ext cx="17462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988" name="公式" r:id="rId4" imgW="761669" imgH="203112" progId="Equation.3">
                  <p:embed/>
                </p:oleObj>
              </mc:Choice>
              <mc:Fallback>
                <p:oleObj name="公式" r:id="rId4" imgW="76166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775" y="3142252"/>
                        <a:ext cx="1746250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/>
          </p:nvPr>
        </p:nvGraphicFramePr>
        <p:xfrm>
          <a:off x="4425706" y="2936189"/>
          <a:ext cx="326390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989" name="Equation" r:id="rId6" imgW="1574800" imgH="393700" progId="Equation.DSMT4">
                  <p:embed/>
                </p:oleObj>
              </mc:Choice>
              <mc:Fallback>
                <p:oleObj name="Equation" r:id="rId6" imgW="1574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5706" y="2936189"/>
                        <a:ext cx="3263900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206500" y="2554877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9pPr>
          </a:lstStyle>
          <a:p>
            <a:r>
              <a:rPr lang="zh-CN" altLang="en-US" b="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极大值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4805889" y="2554877"/>
            <a:ext cx="17235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9pPr>
          </a:lstStyle>
          <a:p>
            <a:r>
              <a:rPr lang="zh-CN" altLang="en-US" b="0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相邻极小值</a:t>
            </a:r>
          </a:p>
        </p:txBody>
      </p:sp>
      <p:graphicFrame>
        <p:nvGraphicFramePr>
          <p:cNvPr id="12" name="Object 10"/>
          <p:cNvGraphicFramePr>
            <a:graphicFrameLocks noChangeAspect="1"/>
          </p:cNvGraphicFramePr>
          <p:nvPr>
            <p:extLst/>
          </p:nvPr>
        </p:nvGraphicFramePr>
        <p:xfrm>
          <a:off x="821551" y="4686772"/>
          <a:ext cx="3509962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990" name="Equation" r:id="rId8" imgW="1536033" imgH="393529" progId="Equation.DSMT4">
                  <p:embed/>
                </p:oleObj>
              </mc:Choice>
              <mc:Fallback>
                <p:oleObj name="Equation" r:id="rId8" imgW="153603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551" y="4686772"/>
                        <a:ext cx="3509962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2"/>
          <p:cNvGraphicFramePr>
            <a:graphicFrameLocks noChangeAspect="1"/>
          </p:cNvGraphicFramePr>
          <p:nvPr>
            <p:extLst/>
          </p:nvPr>
        </p:nvGraphicFramePr>
        <p:xfrm>
          <a:off x="835838" y="3966047"/>
          <a:ext cx="23495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991" name="Equation" r:id="rId10" imgW="1054100" imgH="393700" progId="Equation.DSMT4">
                  <p:embed/>
                </p:oleObj>
              </mc:Choice>
              <mc:Fallback>
                <p:oleObj name="Equation" r:id="rId10" imgW="1054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838" y="3966047"/>
                        <a:ext cx="23495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>
            <p:extLst/>
          </p:nvPr>
        </p:nvGraphicFramePr>
        <p:xfrm>
          <a:off x="835838" y="5586884"/>
          <a:ext cx="10826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992" name="Equation" r:id="rId12" imgW="494870" imgH="177646" progId="Equation.DSMT4">
                  <p:embed/>
                </p:oleObj>
              </mc:Choice>
              <mc:Fallback>
                <p:oleObj name="Equation" r:id="rId12" imgW="494870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838" y="5586884"/>
                        <a:ext cx="10826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941632" y="5559326"/>
            <a:ext cx="28082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b="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光栅的有效宽度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/>
          </p:nvPr>
        </p:nvGraphicFramePr>
        <p:xfrm>
          <a:off x="4932040" y="3356992"/>
          <a:ext cx="3492500" cy="317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993" name="Graph" r:id="rId14" imgW="3358896" imgH="3011424" progId="Origin50.Graph">
                  <p:embed/>
                </p:oleObj>
              </mc:Choice>
              <mc:Fallback>
                <p:oleObj name="Graph" r:id="rId14" imgW="3358896" imgH="3011424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3356992"/>
                        <a:ext cx="3492500" cy="317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直接箭头连接符 5"/>
          <p:cNvCxnSpPr/>
          <p:nvPr/>
        </p:nvCxnSpPr>
        <p:spPr>
          <a:xfrm flipH="1">
            <a:off x="1475656" y="3573016"/>
            <a:ext cx="284842" cy="648072"/>
          </a:xfrm>
          <a:prstGeom prst="straightConnector1">
            <a:avLst/>
          </a:prstGeom>
          <a:ln w="28575">
            <a:solidFill>
              <a:srgbClr val="0066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H="1">
            <a:off x="1618077" y="3573016"/>
            <a:ext cx="3131844" cy="648072"/>
          </a:xfrm>
          <a:prstGeom prst="straightConnector1">
            <a:avLst/>
          </a:prstGeom>
          <a:ln w="28575">
            <a:solidFill>
              <a:srgbClr val="0066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2906723" y="3401913"/>
            <a:ext cx="6976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9pPr>
          </a:lstStyle>
          <a:p>
            <a:r>
              <a:rPr lang="zh-CN" altLang="en-US" sz="20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相减</a:t>
            </a:r>
          </a:p>
        </p:txBody>
      </p:sp>
    </p:spTree>
    <p:extLst>
      <p:ext uri="{BB962C8B-B14F-4D97-AF65-F5344CB8AC3E}">
        <p14:creationId xmlns:p14="http://schemas.microsoft.com/office/powerpoint/2010/main" val="428487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2" descr="data:image/jpeg;base64,/9j/4AAQSkZJRgABAQAAAQABAAD/2wCEAAkGBhMSERUUExQWFRUWGBgYFhUYGB0YGhcdGhcXGhUfGhwYHCYfGBwmGxgcHy8gIykpLCwsHR4xNTAqNSYrLCkBCQoKBQUFDQUFDSkYEhgpKSkpKSkpKSkpKSkpKSkpKSkpKSkpKSkpKSkpKSkpKSkpKSkpKSkpKSkpKSkpKSkpKf/AABEIAJMAeAMBIgACEQEDEQH/xAAcAAAABwEBAAAAAAAAAAAAAAAAAgMEBQYHAQj/xAA9EAACAQIEAwUGBAUEAQUAAAABAhEDIQAEEjEFQVEGImFxgQcTMpGh8EKx0eEUUmKCwSNyovEkJTRTg5L/xAAUAQEAAAAAAAAAAAAAAAAAAAAA/8QAFBEBAAAAAAAAAAAAAAAAAAAAAP/aAAwDAQACEQMRAD8A2onBZ288DTjpFsAF2F8FzFdUUs5CgXLEwBEXJ5Y6TtjKfar2tSqq5ajUDAMxrRsStlWeYBmfTpgJXtX7VFouaWWVaridTsTpU8h3fiM79NsZdxTidWvUarVYszkm8wL2CgkwOUYbUhcdNiem/wDgG3h4YJP67f8AeA7qOAGPI/UzhylAGnPIG7dTyVQNz9fLcotRIJEd4fEP5b7HnqnlyMc8A8yHHszRYNTzFVSuwFRio8CpMEeEYv3CfbF3VXMUO9saqNY7XKRK9bE+HTGYMOuOrSJ9PpyGA9EcC4xTzlL3lJrBirA7qw3HlBBHgRh+VxgHBO1ebydqFQKpbUUKqVYkAS0iSIUCxFvnjZuzXbKhnaaFO7UMB6Z/C0SVB57EjqPXATA88Gn8sdZI8sFn9sAcdP8AOBjgx3ALROBptjoE46w6YCq+0Ti5y+RqMvxMUpr4a2hri/wg+WMH8fXGq+2vNsKeWpD4Xeo7DqUVQt/OoTHljLaCyVERcfceuAPqhGWxEmDHPSRI58lMeRwtlsursqgFnZgqpvrZmAg9FE7C5wgZNhMCSB8p23MAfLwxePZNw9Hzju0aqVOaYi0ltJPotv7sBWM5lnosA2oVVJAKkBB4rbUCZ3ODcG4HWzdX3dOAAe/Ug6KcmCWJMsxnaZJO43xuua7LZWqZehTbzFr7yAYkm8xgtXh60lC0lVFAICqAqifAC3icBTaXYPLUkhQWiCzMRLkC5Yi4WY7i9LziO4nwBGSFVUG0C147wPM/Mk2xdqgIhfAkdTyInc3H5Yh89Q70QCDe97D4jcXERbxwGQZuiVJBEQY9bjmNsK8Iz70KgZCVOpDbqHUrHy0+THqcPu1FILWI5b9bkTEzceOGvAATmKZC6iGBFiYM2MAXg3A6wbxgPR1RJnCJp/PBOFVw9IaW1KAFDfzQIncyCQb8+p3w6NOwwCbW+9sDChp/f5YGAJTJPr9+uF4w1og/LC4O18BQvbJl0/g6bn41rqE/uVg4+Qn0GMhy9AsQBFyBfYSbeV/lGNi9r2X15KmBuKoYdLI4b6NbxjGNTF7i/ltgJKtwohqKqwL1dIVVIB1MxSJ6h1KzMTfF+7J8Dr5apRzCBTTqgU6oH4C2kSQ0EDWsEWINotJzRc68qdRJQ6lvsS2skHcS17bG4vj0HlKbV8qj6ipqqtQlQA0MAwB5BthI6bcgDniHHqGXUNXrU6QO2tgJ8p388RrdrMlVkJmqLMCLe8UbzHxRPl88U3jNGmtdko09NQFUbNVlaoQSTC01ImpVa/cQbCSQBinZytl9ZZDVrxHvVr06aqwLBTpam00zqbTfnaZwGv5jMBZ1H0jr0PTx2ww4nCqXYhFBnUzBFAI70zvfl4DDjh3Y6hSpMiKyalm7FmWLaQWJgCdtjjH6YDVKtSvrZaXxHR7wr39CKAzBFkjdjFtjOAU7UZunUrMUqCoNpX5jkLRy88R3DasVBDAKSAZDEEE7aUOqp/sETh5xLNBwIQBNOpSaaI0CxkU+6bqYa3O18SXYzJ0lrLUqs0kf6elzTgklSdQQzaLgiJ8sBtHZxlNFdM2Cq2pdLhgqzrX8BiO7yxJ4iOzrLohVKoPhEEczJJbvuSb6mAmZjErUOASrVMDCdRr9fDHcB3TBwqDsMEBEdf8AGCs438Z64BvxzhIzNFkNiVOk/wArW0n5gYy+j2Hre/chKDVKYQ/w9TUqtA0d2otgCsSCN7i0HGtrmOsYhu0qKU94KlWmw0qXolZIYwJDAhoJtaQWsRJOAyrtN2ZC8SajTUUadQqaZHwqGTcT0qArHIx1AO08JdvdorgK6qAwBkSAASPDFT4LltB93W7z03Z1Z4d4qHUhJiASljFpBxYWMEMp57ctvrywDrPZOSGsY5Hb9vMXxWqfZVmrFmWkiO2p/dU1DMdxrqRe/LecWN8wXAAn8uU2wqVA7zGI9Nzz67YAq0QGUAd0LpHO0bb3xhnGmqZXPZmkvN27puGVoKyLggg7HG3/AMbrJABsSJ5SCNQIG2+Mp9p5UZymysrVNIDxvF9OqNvxRziZsBgInJ5w1M5l3PxNWpTN5BqIItaNPKBa2Nf4b2Up5Zn90oNJzq90x7qG90mRF9uXLGYdg+Emvn6cgaaR96x3+GNPP+cj5HpjbXaBfAIIoAsAvOBG532wlVqX+4xyrULA/L1wgjDf/OAUqICd8DBWqi4PL7tgYBQPAiQPvzjCdSpBv+fhhFGkT+XlgxUkRM+G8fPfAcertccpG+Kj2k9pFGgzUFpmuwBDwQqK0XGogyQd4FuuEPaB2lbKotKkYq1Qe/zRNiR/UTK+FzuBjKSNomOkYD0JwxFzGVy1Sfio0yrcwSq2PIgkbdR44730MVFi+4+E25H9euG/s9p/+l5YPeaf/HUxX/jGJ5XhtLbH4T16g+P54BvkNNyPp64cqgiZ/by6YSHDwt6fd/p/D8uXpiMo1qmYy4KVPdTqUsACUIJUwGG4YEX6YBnx7s/lytfMpR/8j3baailg4aO4RB7pmCevjjGc9ln9/UFWprdajBmYfGVOktvzgGOXpjQu02ZOUC6uIVzVAJphqatTaORWiq6T1JN95xQM3WE1mFWpVLEHUyhSzNdm0y0GTpF/HbAal7KeG6MvUrEXquQP9tOw8gW1n5YuFaqL3Pn+mEOH5cUaFOmoChEVdMyFhRN7TeZOE6zE9Y5AX38vzwHGrRPTfkBPS+EWzW17bHn9jBK5i3M7fv19MD3LMLjynkfT8sAotYkCAB5XP1EYGD0aEGx3wMBE0c37sgTb5j897nDw8QAgX+/Ow9cV7K5k1JuAwAtyZYgTEQRtPPCxzYWx252iBEzc3teYwGf9vM/77P1SDIQJTHPYEnf+pzitVucdDHnh9m8z72q9Q/jdmE89TmPSIHphBavu3Vo16GDaTswUyVjxFvXAegOz1UJQooL0wiIrWsQgEHwMQD6YksztcSvMfO8jbYYqHZriCge41TAlGJEVaTANSaxtKkX5MrYfZrtKq3lwaZhwASUBiC67kdHEjqBgJyjm2Xq69R8a/wC4cx4i+IT+No5d3SpUVUrVHqUWmPjCmqt7SHkkdHnkcK5Di5rLKVKFUk2IMSN4JQko1jEj53GI/tDUZ6ROYy2XNIXJqy4U2UGVMgXifEbYBp2m7a5egFWmabEsuoiH0rMsxgdDYHqOmMm4pmhUqPUChFcnQoEAAeHhzPU4uGZ4RSIqstLK0UpUWqB6dPU7abAU/eO0d8hSxAgEAX2o1UXsZGwP6eE4DUOwHb01V/hsy01IijUO9SPwMf5wBY/iG9x3rm5Ld0Wvf78px55Bjad7X2/Tz8sa92D7V/xVFkqf+4pCTsPeLsGHiNm8TPPAWlKiJckD19ORODJnVIBDDlfFaqN3ySTJ52N+dvLl5Hrgq1FBkER8x62+/GxIWssTv9/XHMQi5tisSxEiZEAW53wMBVqvHqeX77kAg/hM6rQbfiMCOg+eKXxvtFUzBI+CnyQHe9ix/EfoPHfDTNZhnbU51GD6DeANgPDz5nDYL1wDylsCOfTw239B645mE+lpvf0O24+WCUT3dhY29Pp0wpUHK3kP6fKP5jgLf2Pds1lTSpvpzWU79LrUosZane0q5IE7Fl5HAo9qlraDmARUSNNWm2ishMagDHKfgcHnircA4ucpmaddZhG7wG7IbVB/+dvIY0TtzwJnQ5rKgOCut1AJLKRIqJAGq0EjfmOYwEVU42pdKlJhWqyDTL0B70Hl36BBaLWZb7Yt+bz9Svlaq1ss1OrVp6RSFQMzB2CBiI7ihiPiuYIgxil+zPiSLnJzDqo0N7piVVdWpedhJQED1w87Tdonpzl8tWD13qmpmMwkEdKdJTBmFI2sItuYCcpZHK+4r0a0GkalUVa3vUR3FMyhYSD3YgAW7vw3xm3ZrhQzBFJvxKwBgagYOkgSDvvE+WE+IdnxTGotqabki99je8m29yeWLN2DyTUq9SlVpuKihKmiEfQGEGVe+oSJAMjUOmAo1fLvTdkcFWUlWUiCCDe2FeGcRahWSqlmUzG0g2YHwIJ+mLT7VOHqmaSopk1qZLDSVgoQgMNcSpUf24pjHa8/ZwGpZfNisi1F+BhI5nlbzmQdtpGH/Dslr5mNiZJE7RPOBz5zzxV/Zs5qmpQLQFHvFHgTFSL9dJtyJxe81nUpLa2kdbDxJwB6mUWmkyIAmTyA22tgYrGe7Ru7EKNzIa0Ef07yJO5MicdwGd1EBE3B+fL6bTz9cNmSPv7nCuXqfMHf788EckG33bADLPEj6/S3nhwzSOv7yDa/T6HDJGuCOWH4a31+ojl44BnVTvW/6+niMap7LuO+8y/uCSHonuwTdGlqcgMswQy+g2xmNZF08pEDfnfl/b9cOuy/GP4XMpUPwTpqAR8JiYDAiVIDemAv/bTsITOZyy3u1WgNm5lqYBJmblOe4vY13gWV96jsKipoHeAQtpC3JBkC0hiP5Zj4YxqmSzSuIDgsI/8AjEjkwhZg77YgON8Jp06hzVHSH1ItZVI0VAxKqxAiG1NpJESGM7TgEezuVpBwyD/UBs7wzT8LKTssNI7oHdZTiJzCacyKtQXq16gAZC2kMWCqACGkkKbETBI+Ey8yq95dEhe6ADYypASeakpqpN0Kg7wcNvadSamgqKSwQq6t4yxXVG8sCpPWP5jgK37Qc0Xq5feP4ewOuwNWrFqneB7osemKwyCJn9vvpize0Rh/EUQvwDK0dN5sxdufnzxWot9/YwD/ALNcUbL5hXSLgoZ5h4F4jmAfTFqzfEXqEljaYCjux03IM8iD6dRQjiwcG4jqTQT31jSebL0uI7pix5EdMBJh3Nh4T3YPKJXZgdpiw3nAwmpuDpB5x3ivI7G4A/p325YGAqqP3vv7OBUN/l+3hgjDz8vn+mAR/wBdcAVjP1w6y5t0sfnH7YbAYUovB/QA874B2VLEi4kkEc7zPP8ArwzrL+35ged8O6IkgSbFd7cz8998EqpboQB62/bpzwF79nvG2rqMsWYVqS/6BBKh0kSrRPeWYBjYwdsXqnT99qo1VqAMrI47xUg2JBKxYiRjBMtXalUV0IDI2pSYIkbSDuP8HxxtXBOJUc/l0qnT7xQQWCor0nvq+JyCJ5EQQdhOAZ8Iyel6zMe+jP3LEyCBUJnlIWoCP5ziL7dsTQWkDO5W/wAQVdRid9Saf7kOJnjFQ0cxTzGoOCIcgj4l+HUFMIGQlOhdKfXFY7Z59WIVDHu9TKQQfwk6Sd1lDUgHlgKz2oGoZJ+T5KgB/wDXqQ/UYiafwn0/ziX48x/hsiD+CiQLwxVmZx3R8IHwgm5gnbETSW3+cA3K2wrlq+lg0AxuOoi+CFcAC+Ata3MqVNgwO5jcRF9uX0wMRvAa4go3K6jz32uIPjseUXGAiytx5nCbmw8f1bHcDAdRb/L/ADgRAEY7gYB0qCPX9cCisgk761/Nx/gYGBgG9RRP31P6YuXspz9RcxVRWIVqYYjkSrwp84Yj/oYGBgNNGYZmCsSytoDKbghmIYEHkRbGI1G7yA3EEQeiM6LPWFESfPfAwMA646f/ABcov4dJaI3J96JPWygX2AxDUeXngYGASq74AGO4GAX4c0VkItf8wwOO4GBgP//Z"/>
          <p:cNvSpPr>
            <a:spLocks noChangeAspect="1" noChangeArrowheads="1"/>
          </p:cNvSpPr>
          <p:nvPr/>
        </p:nvSpPr>
        <p:spPr bwMode="auto">
          <a:xfrm>
            <a:off x="63500" y="-669925"/>
            <a:ext cx="1143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invGray">
          <a:xfrm>
            <a:off x="251520" y="689834"/>
            <a:ext cx="77048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kumimoji="1" sz="2400" b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defRPr>
            </a:lvl1pPr>
            <a:lvl2pPr marL="742950" indent="-285750" eaLnBrk="0" hangingPunct="0">
              <a:defRPr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9pPr>
          </a:lstStyle>
          <a:p>
            <a:pPr algn="l"/>
            <a:r>
              <a:rPr lang="zh-CN" altLang="en-US" dirty="0" smtClean="0"/>
              <a:t>单缝衍射因子的作用</a:t>
            </a:r>
            <a:endParaRPr lang="en-US" altLang="zh-CN" dirty="0"/>
          </a:p>
        </p:txBody>
      </p:sp>
      <p:sp>
        <p:nvSpPr>
          <p:cNvPr id="16" name="Rectangle 6"/>
          <p:cNvSpPr txBox="1">
            <a:spLocks noChangeArrowheads="1"/>
          </p:cNvSpPr>
          <p:nvPr/>
        </p:nvSpPr>
        <p:spPr bwMode="auto">
          <a:xfrm>
            <a:off x="0" y="1249701"/>
            <a:ext cx="3845053" cy="42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zh-CN" altLang="en-US" sz="2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）极大值的强度被调制 </a:t>
            </a:r>
            <a:r>
              <a:rPr lang="zh-CN" altLang="en-US" sz="22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200" b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spcBef>
                <a:spcPct val="20000"/>
              </a:spcBef>
            </a:pPr>
            <a:endParaRPr lang="zh-CN" altLang="en-US" sz="22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7" name="Group 9"/>
          <p:cNvGrpSpPr>
            <a:grpSpLocks/>
          </p:cNvGrpSpPr>
          <p:nvPr/>
        </p:nvGrpSpPr>
        <p:grpSpPr bwMode="auto">
          <a:xfrm>
            <a:off x="4035888" y="1673234"/>
            <a:ext cx="4716661" cy="2547303"/>
            <a:chOff x="930" y="2092"/>
            <a:chExt cx="4014" cy="2207"/>
          </a:xfrm>
        </p:grpSpPr>
        <p:pic>
          <p:nvPicPr>
            <p:cNvPr id="108" name="Picture 0" descr="image0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1" t="6483"/>
            <a:stretch>
              <a:fillRect/>
            </a:stretch>
          </p:blipFill>
          <p:spPr bwMode="auto">
            <a:xfrm>
              <a:off x="952" y="2092"/>
              <a:ext cx="3992" cy="2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" name="Rectangle 8"/>
            <p:cNvSpPr>
              <a:spLocks noChangeArrowheads="1"/>
            </p:cNvSpPr>
            <p:nvPr/>
          </p:nvSpPr>
          <p:spPr bwMode="invGray">
            <a:xfrm>
              <a:off x="930" y="2319"/>
              <a:ext cx="68" cy="16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1pPr>
              <a:lvl2pPr marL="742950" indent="-28575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2pPr>
              <a:lvl3pPr marL="11430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3pPr>
              <a:lvl4pPr marL="16002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4pPr>
              <a:lvl5pPr marL="20574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9pPr>
            </a:lstStyle>
            <a:p>
              <a:endParaRPr lang="zh-CN" altLang="en-US"/>
            </a:p>
          </p:txBody>
        </p:sp>
      </p:grpSp>
      <p:graphicFrame>
        <p:nvGraphicFramePr>
          <p:cNvPr id="110" name="Object 2"/>
          <p:cNvGraphicFramePr>
            <a:graphicFrameLocks noChangeAspect="1"/>
          </p:cNvGraphicFramePr>
          <p:nvPr>
            <p:extLst/>
          </p:nvPr>
        </p:nvGraphicFramePr>
        <p:xfrm>
          <a:off x="5035575" y="855274"/>
          <a:ext cx="1125810" cy="783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970" name="Equation" r:id="rId5" imgW="571252" imgH="469696" progId="Equation.DSMT4">
                  <p:embed/>
                </p:oleObj>
              </mc:Choice>
              <mc:Fallback>
                <p:oleObj name="Equation" r:id="rId5" imgW="571252" imgH="46969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575" y="855274"/>
                        <a:ext cx="1125810" cy="7833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" name="Object 5"/>
          <p:cNvGraphicFramePr>
            <a:graphicFrameLocks noChangeAspect="1"/>
          </p:cNvGraphicFramePr>
          <p:nvPr>
            <p:extLst/>
          </p:nvPr>
        </p:nvGraphicFramePr>
        <p:xfrm>
          <a:off x="7283176" y="822355"/>
          <a:ext cx="1346399" cy="807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971" name="Equation" r:id="rId7" imgW="698197" imgH="495085" progId="Equation.DSMT4">
                  <p:embed/>
                </p:oleObj>
              </mc:Choice>
              <mc:Fallback>
                <p:oleObj name="Equation" r:id="rId7" imgW="698197" imgH="49508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3176" y="822355"/>
                        <a:ext cx="1346399" cy="8075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" name="Line 7"/>
          <p:cNvSpPr>
            <a:spLocks noChangeShapeType="1"/>
          </p:cNvSpPr>
          <p:nvPr/>
        </p:nvSpPr>
        <p:spPr bwMode="invGray">
          <a:xfrm flipH="1">
            <a:off x="7524327" y="1670922"/>
            <a:ext cx="337200" cy="1368425"/>
          </a:xfrm>
          <a:prstGeom prst="line">
            <a:avLst/>
          </a:prstGeom>
          <a:noFill/>
          <a:ln w="38100" cap="rnd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3" name="Line 6"/>
          <p:cNvSpPr>
            <a:spLocks noChangeShapeType="1"/>
          </p:cNvSpPr>
          <p:nvPr/>
        </p:nvSpPr>
        <p:spPr bwMode="invGray">
          <a:xfrm>
            <a:off x="5544840" y="1566148"/>
            <a:ext cx="107280" cy="635854"/>
          </a:xfrm>
          <a:prstGeom prst="line">
            <a:avLst/>
          </a:prstGeom>
          <a:noFill/>
          <a:ln w="38100" cap="rnd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4" name="Rectangle 6"/>
          <p:cNvSpPr txBox="1">
            <a:spLocks noChangeArrowheads="1"/>
          </p:cNvSpPr>
          <p:nvPr/>
        </p:nvSpPr>
        <p:spPr bwMode="auto">
          <a:xfrm>
            <a:off x="6867" y="1841962"/>
            <a:ext cx="3845053" cy="42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zh-CN" altLang="en-US" sz="22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2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2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）缺级。</a:t>
            </a:r>
            <a:endParaRPr lang="en-US" altLang="zh-CN" sz="2200" b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spcBef>
                <a:spcPct val="20000"/>
              </a:spcBef>
            </a:pPr>
            <a:endParaRPr lang="zh-CN" altLang="en-US" sz="22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/>
          </p:nvPr>
        </p:nvGraphicFramePr>
        <p:xfrm>
          <a:off x="1646662" y="5082322"/>
          <a:ext cx="3073419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972" name="Equation" r:id="rId9" imgW="1295280" imgH="393480" progId="Equation.DSMT4">
                  <p:embed/>
                </p:oleObj>
              </mc:Choice>
              <mc:Fallback>
                <p:oleObj name="Equation" r:id="rId9" imgW="1295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6662" y="5082322"/>
                        <a:ext cx="3073419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" name="Text Box 5"/>
          <p:cNvSpPr txBox="1">
            <a:spLocks noChangeArrowheads="1"/>
          </p:cNvSpPr>
          <p:nvPr/>
        </p:nvSpPr>
        <p:spPr bwMode="auto">
          <a:xfrm>
            <a:off x="395536" y="2449530"/>
            <a:ext cx="25923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9pPr>
          </a:lstStyle>
          <a:p>
            <a:pPr algn="ctr"/>
            <a:r>
              <a:rPr lang="zh-CN" altLang="en-US" sz="2200" b="0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干涉极大位置          </a:t>
            </a:r>
            <a:r>
              <a:rPr lang="en-US" altLang="zh-CN" sz="2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sin</a:t>
            </a:r>
            <a:r>
              <a:rPr lang="en-US" altLang="zh-CN" sz="2200" b="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θ</a:t>
            </a:r>
            <a:r>
              <a:rPr lang="en-US" altLang="zh-CN" sz="2200" b="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sz="2200" b="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</a:t>
            </a:r>
            <a:r>
              <a:rPr lang="en-US" altLang="zh-CN" sz="2200" b="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jλ</a:t>
            </a:r>
            <a:r>
              <a:rPr lang="en-US" altLang="zh-CN" sz="2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en-US" altLang="zh-CN" sz="2200" b="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endParaRPr lang="en-US" altLang="zh-CN" sz="2200" b="0" i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6" name="Text Box 7"/>
          <p:cNvSpPr txBox="1">
            <a:spLocks noChangeArrowheads="1"/>
          </p:cNvSpPr>
          <p:nvPr/>
        </p:nvSpPr>
        <p:spPr bwMode="auto">
          <a:xfrm>
            <a:off x="359817" y="3433776"/>
            <a:ext cx="26638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9pPr>
          </a:lstStyle>
          <a:p>
            <a:pPr algn="ctr"/>
            <a:r>
              <a:rPr lang="zh-CN" altLang="en-US" sz="2200" b="0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衍射极小位置          </a:t>
            </a:r>
            <a:r>
              <a:rPr lang="en-US" altLang="zh-CN" sz="2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sin</a:t>
            </a:r>
            <a:r>
              <a:rPr lang="en-US" altLang="zh-CN" sz="2200" b="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θ</a:t>
            </a:r>
            <a:r>
              <a:rPr lang="en-US" altLang="zh-CN" sz="2200" b="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200" b="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</a:t>
            </a:r>
            <a:r>
              <a:rPr lang="en-US" altLang="zh-CN" sz="2200" b="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j'λ</a:t>
            </a:r>
            <a:r>
              <a:rPr lang="en-US" altLang="zh-CN" sz="2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en-US" altLang="zh-CN" sz="2200" b="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endParaRPr kumimoji="1" lang="en-US" altLang="zh-CN" sz="2200" b="0" i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7" name="Rectangle 4"/>
          <p:cNvSpPr>
            <a:spLocks noChangeArrowheads="1"/>
          </p:cNvSpPr>
          <p:nvPr/>
        </p:nvSpPr>
        <p:spPr bwMode="auto">
          <a:xfrm>
            <a:off x="635000" y="4475378"/>
            <a:ext cx="76294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2667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9pPr>
          </a:lstStyle>
          <a:p>
            <a:pPr algn="just"/>
            <a:r>
              <a:rPr lang="zh-CN" altLang="en-US" sz="20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当干涉的最大值与衍射的极小值</a:t>
            </a:r>
            <a:r>
              <a:rPr lang="zh-CN" altLang="en-US" sz="2000" b="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重合</a:t>
            </a:r>
            <a:r>
              <a:rPr lang="zh-CN" altLang="en-US" sz="20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时，出现</a:t>
            </a:r>
            <a:r>
              <a:rPr lang="zh-CN" altLang="en-US" sz="20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缺级</a:t>
            </a:r>
            <a:r>
              <a:rPr lang="zh-CN" altLang="en-US" sz="20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5" name="任意多边形 4"/>
          <p:cNvSpPr/>
          <p:nvPr/>
        </p:nvSpPr>
        <p:spPr>
          <a:xfrm>
            <a:off x="2575560" y="1235770"/>
            <a:ext cx="2286000" cy="2773680"/>
          </a:xfrm>
          <a:custGeom>
            <a:avLst/>
            <a:gdLst>
              <a:gd name="connsiteX0" fmla="*/ 2286000 w 2286000"/>
              <a:gd name="connsiteY0" fmla="*/ 0 h 2773680"/>
              <a:gd name="connsiteX1" fmla="*/ 1569720 w 2286000"/>
              <a:gd name="connsiteY1" fmla="*/ 411480 h 2773680"/>
              <a:gd name="connsiteX2" fmla="*/ 1127760 w 2286000"/>
              <a:gd name="connsiteY2" fmla="*/ 2362200 h 2773680"/>
              <a:gd name="connsiteX3" fmla="*/ 0 w 2286000"/>
              <a:gd name="connsiteY3" fmla="*/ 2773680 h 277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773680">
                <a:moveTo>
                  <a:pt x="2286000" y="0"/>
                </a:moveTo>
                <a:cubicBezTo>
                  <a:pt x="2024380" y="8890"/>
                  <a:pt x="1762760" y="17780"/>
                  <a:pt x="1569720" y="411480"/>
                </a:cubicBezTo>
                <a:cubicBezTo>
                  <a:pt x="1376680" y="805180"/>
                  <a:pt x="1389380" y="1968500"/>
                  <a:pt x="1127760" y="2362200"/>
                </a:cubicBezTo>
                <a:cubicBezTo>
                  <a:pt x="866140" y="2755900"/>
                  <a:pt x="433070" y="2764790"/>
                  <a:pt x="0" y="277368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2575560" y="548680"/>
            <a:ext cx="4846320" cy="2515890"/>
          </a:xfrm>
          <a:custGeom>
            <a:avLst/>
            <a:gdLst>
              <a:gd name="connsiteX0" fmla="*/ 4846320 w 4846320"/>
              <a:gd name="connsiteY0" fmla="*/ 321330 h 2515890"/>
              <a:gd name="connsiteX1" fmla="*/ 2758440 w 4846320"/>
              <a:gd name="connsiteY1" fmla="*/ 1290 h 2515890"/>
              <a:gd name="connsiteX2" fmla="*/ 1554480 w 4846320"/>
              <a:gd name="connsiteY2" fmla="*/ 428010 h 2515890"/>
              <a:gd name="connsiteX3" fmla="*/ 899160 w 4846320"/>
              <a:gd name="connsiteY3" fmla="*/ 2134890 h 2515890"/>
              <a:gd name="connsiteX4" fmla="*/ 0 w 4846320"/>
              <a:gd name="connsiteY4" fmla="*/ 2515890 h 251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320" h="2515890">
                <a:moveTo>
                  <a:pt x="4846320" y="321330"/>
                </a:moveTo>
                <a:cubicBezTo>
                  <a:pt x="4076700" y="152420"/>
                  <a:pt x="3307080" y="-16490"/>
                  <a:pt x="2758440" y="1290"/>
                </a:cubicBezTo>
                <a:cubicBezTo>
                  <a:pt x="2209800" y="19070"/>
                  <a:pt x="1864360" y="72410"/>
                  <a:pt x="1554480" y="428010"/>
                </a:cubicBezTo>
                <a:cubicBezTo>
                  <a:pt x="1244600" y="783610"/>
                  <a:pt x="1158240" y="1786910"/>
                  <a:pt x="899160" y="2134890"/>
                </a:cubicBezTo>
                <a:cubicBezTo>
                  <a:pt x="640080" y="2482870"/>
                  <a:pt x="320040" y="2499380"/>
                  <a:pt x="0" y="2515890"/>
                </a:cubicBezTo>
              </a:path>
            </a:pathLst>
          </a:custGeom>
          <a:noFill/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/>
          </p:nvPr>
        </p:nvGraphicFramePr>
        <p:xfrm>
          <a:off x="4856163" y="5057518"/>
          <a:ext cx="1550987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973" name="Equation" r:id="rId11" imgW="647640" imgH="419040" progId="Equation.DSMT4">
                  <p:embed/>
                </p:oleObj>
              </mc:Choice>
              <mc:Fallback>
                <p:oleObj name="Equation" r:id="rId11" imgW="6476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6163" y="5057518"/>
                        <a:ext cx="1550987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椭圆 7"/>
          <p:cNvSpPr/>
          <p:nvPr/>
        </p:nvSpPr>
        <p:spPr>
          <a:xfrm>
            <a:off x="5127744" y="1673234"/>
            <a:ext cx="216024" cy="2529983"/>
          </a:xfrm>
          <a:prstGeom prst="ellipse">
            <a:avLst/>
          </a:prstGeom>
          <a:solidFill>
            <a:srgbClr val="FFFF00">
              <a:alpha val="30980"/>
            </a:srgbClr>
          </a:solidFill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439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2" descr="data:image/jpeg;base64,/9j/4AAQSkZJRgABAQAAAQABAAD/2wCEAAkGBhMSERUUExQWFRUWGBgYFhUYGB0YGhcdGhcXGhUfGhwYHCYfGBwmGxgcHy8gIykpLCwsHR4xNTAqNSYrLCkBCQoKBQUFDQUFDSkYEhgpKSkpKSkpKSkpKSkpKSkpKSkpKSkpKSkpKSkpKSkpKSkpKSkpKSkpKSkpKSkpKSkpKf/AABEIAJMAeAMBIgACEQEDEQH/xAAcAAAABwEBAAAAAAAAAAAAAAAAAgMEBQYHAQj/xAA9EAACAQIEAwUGBAUEAQUAAAABAhEDIQAEEjEFQVEGImFxgQcTMpGh8EKx0eEUUmKCwSNyovEkJTRTg5L/xAAUAQEAAAAAAAAAAAAAAAAAAAAA/8QAFBEBAAAAAAAAAAAAAAAAAAAAAP/aAAwDAQACEQMRAD8A2onBZ288DTjpFsAF2F8FzFdUUs5CgXLEwBEXJ5Y6TtjKfar2tSqq5ajUDAMxrRsStlWeYBmfTpgJXtX7VFouaWWVaridTsTpU8h3fiM79NsZdxTidWvUarVYszkm8wL2CgkwOUYbUhcdNiem/wDgG3h4YJP67f8AeA7qOAGPI/UzhylAGnPIG7dTyVQNz9fLcotRIJEd4fEP5b7HnqnlyMc8A8yHHszRYNTzFVSuwFRio8CpMEeEYv3CfbF3VXMUO9saqNY7XKRK9bE+HTGYMOuOrSJ9PpyGA9EcC4xTzlL3lJrBirA7qw3HlBBHgRh+VxgHBO1ebydqFQKpbUUKqVYkAS0iSIUCxFvnjZuzXbKhnaaFO7UMB6Z/C0SVB57EjqPXATA88Gn8sdZI8sFn9sAcdP8AOBjgx3ALROBptjoE46w6YCq+0Ti5y+RqMvxMUpr4a2hri/wg+WMH8fXGq+2vNsKeWpD4Xeo7DqUVQt/OoTHljLaCyVERcfceuAPqhGWxEmDHPSRI58lMeRwtlsursqgFnZgqpvrZmAg9FE7C5wgZNhMCSB8p23MAfLwxePZNw9Hzju0aqVOaYi0ltJPotv7sBWM5lnosA2oVVJAKkBB4rbUCZ3ODcG4HWzdX3dOAAe/Ug6KcmCWJMsxnaZJO43xuua7LZWqZehTbzFr7yAYkm8xgtXh60lC0lVFAICqAqifAC3icBTaXYPLUkhQWiCzMRLkC5Yi4WY7i9LziO4nwBGSFVUG0C147wPM/Mk2xdqgIhfAkdTyInc3H5Yh89Q70QCDe97D4jcXERbxwGQZuiVJBEQY9bjmNsK8Iz70KgZCVOpDbqHUrHy0+THqcPu1FILWI5b9bkTEzceOGvAATmKZC6iGBFiYM2MAXg3A6wbxgPR1RJnCJp/PBOFVw9IaW1KAFDfzQIncyCQb8+p3w6NOwwCbW+9sDChp/f5YGAJTJPr9+uF4w1og/LC4O18BQvbJl0/g6bn41rqE/uVg4+Qn0GMhy9AsQBFyBfYSbeV/lGNi9r2X15KmBuKoYdLI4b6NbxjGNTF7i/ltgJKtwohqKqwL1dIVVIB1MxSJ6h1KzMTfF+7J8Dr5apRzCBTTqgU6oH4C2kSQ0EDWsEWINotJzRc68qdRJQ6lvsS2skHcS17bG4vj0HlKbV8qj6ipqqtQlQA0MAwB5BthI6bcgDniHHqGXUNXrU6QO2tgJ8p388RrdrMlVkJmqLMCLe8UbzHxRPl88U3jNGmtdko09NQFUbNVlaoQSTC01ImpVa/cQbCSQBinZytl9ZZDVrxHvVr06aqwLBTpam00zqbTfnaZwGv5jMBZ1H0jr0PTx2ww4nCqXYhFBnUzBFAI70zvfl4DDjh3Y6hSpMiKyalm7FmWLaQWJgCdtjjH6YDVKtSvrZaXxHR7wr39CKAzBFkjdjFtjOAU7UZunUrMUqCoNpX5jkLRy88R3DasVBDAKSAZDEEE7aUOqp/sETh5xLNBwIQBNOpSaaI0CxkU+6bqYa3O18SXYzJ0lrLUqs0kf6elzTgklSdQQzaLgiJ8sBtHZxlNFdM2Cq2pdLhgqzrX8BiO7yxJ4iOzrLohVKoPhEEczJJbvuSb6mAmZjErUOASrVMDCdRr9fDHcB3TBwqDsMEBEdf8AGCs438Z64BvxzhIzNFkNiVOk/wArW0n5gYy+j2Hre/chKDVKYQ/w9TUqtA0d2otgCsSCN7i0HGtrmOsYhu0qKU94KlWmw0qXolZIYwJDAhoJtaQWsRJOAyrtN2ZC8SajTUUadQqaZHwqGTcT0qArHIx1AO08JdvdorgK6qAwBkSAASPDFT4LltB93W7z03Z1Z4d4qHUhJiASljFpBxYWMEMp57ctvrywDrPZOSGsY5Hb9vMXxWqfZVmrFmWkiO2p/dU1DMdxrqRe/LecWN8wXAAn8uU2wqVA7zGI9Nzz67YAq0QGUAd0LpHO0bb3xhnGmqZXPZmkvN27puGVoKyLggg7HG3/AMbrJABsSJ5SCNQIG2+Mp9p5UZymysrVNIDxvF9OqNvxRziZsBgInJ5w1M5l3PxNWpTN5BqIItaNPKBa2Nf4b2Up5Zn90oNJzq90x7qG90mRF9uXLGYdg+Emvn6cgaaR96x3+GNPP+cj5HpjbXaBfAIIoAsAvOBG532wlVqX+4xyrULA/L1wgjDf/OAUqICd8DBWqi4PL7tgYBQPAiQPvzjCdSpBv+fhhFGkT+XlgxUkRM+G8fPfAcertccpG+Kj2k9pFGgzUFpmuwBDwQqK0XGogyQd4FuuEPaB2lbKotKkYq1Qe/zRNiR/UTK+FzuBjKSNomOkYD0JwxFzGVy1Sfio0yrcwSq2PIgkbdR44730MVFi+4+E25H9euG/s9p/+l5YPeaf/HUxX/jGJ5XhtLbH4T16g+P54BvkNNyPp64cqgiZ/by6YSHDwt6fd/p/D8uXpiMo1qmYy4KVPdTqUsACUIJUwGG4YEX6YBnx7s/lytfMpR/8j3baailg4aO4RB7pmCevjjGc9ln9/UFWprdajBmYfGVOktvzgGOXpjQu02ZOUC6uIVzVAJphqatTaORWiq6T1JN95xQM3WE1mFWpVLEHUyhSzNdm0y0GTpF/HbAal7KeG6MvUrEXquQP9tOw8gW1n5YuFaqL3Pn+mEOH5cUaFOmoChEVdMyFhRN7TeZOE6zE9Y5AX38vzwHGrRPTfkBPS+EWzW17bHn9jBK5i3M7fv19MD3LMLjynkfT8sAotYkCAB5XP1EYGD0aEGx3wMBE0c37sgTb5j897nDw8QAgX+/Ow9cV7K5k1JuAwAtyZYgTEQRtPPCxzYWx252iBEzc3teYwGf9vM/77P1SDIQJTHPYEnf+pzitVucdDHnh9m8z72q9Q/jdmE89TmPSIHphBavu3Vo16GDaTswUyVjxFvXAegOz1UJQooL0wiIrWsQgEHwMQD6YksztcSvMfO8jbYYqHZriCge41TAlGJEVaTANSaxtKkX5MrYfZrtKq3lwaZhwASUBiC67kdHEjqBgJyjm2Xq69R8a/wC4cx4i+IT+No5d3SpUVUrVHqUWmPjCmqt7SHkkdHnkcK5Di5rLKVKFUk2IMSN4JQko1jEj53GI/tDUZ6ROYy2XNIXJqy4U2UGVMgXifEbYBp2m7a5egFWmabEsuoiH0rMsxgdDYHqOmMm4pmhUqPUChFcnQoEAAeHhzPU4uGZ4RSIqstLK0UpUWqB6dPU7abAU/eO0d8hSxAgEAX2o1UXsZGwP6eE4DUOwHb01V/hsy01IijUO9SPwMf5wBY/iG9x3rm5Ld0Wvf78px55Bjad7X2/Tz8sa92D7V/xVFkqf+4pCTsPeLsGHiNm8TPPAWlKiJckD19ORODJnVIBDDlfFaqN3ySTJ52N+dvLl5Hrgq1FBkER8x62+/GxIWssTv9/XHMQi5tisSxEiZEAW53wMBVqvHqeX77kAg/hM6rQbfiMCOg+eKXxvtFUzBI+CnyQHe9ix/EfoPHfDTNZhnbU51GD6DeANgPDz5nDYL1wDylsCOfTw239B645mE+lpvf0O24+WCUT3dhY29Pp0wpUHK3kP6fKP5jgLf2Pds1lTSpvpzWU79LrUosZane0q5IE7Fl5HAo9qlraDmARUSNNWm2ishMagDHKfgcHnircA4ucpmaddZhG7wG7IbVB/+dvIY0TtzwJnQ5rKgOCut1AJLKRIqJAGq0EjfmOYwEVU42pdKlJhWqyDTL0B70Hl36BBaLWZb7Yt+bz9Svlaq1ss1OrVp6RSFQMzB2CBiI7ihiPiuYIgxil+zPiSLnJzDqo0N7piVVdWpedhJQED1w87Tdonpzl8tWD13qmpmMwkEdKdJTBmFI2sItuYCcpZHK+4r0a0GkalUVa3vUR3FMyhYSD3YgAW7vw3xm3ZrhQzBFJvxKwBgagYOkgSDvvE+WE+IdnxTGotqabki99je8m29yeWLN2DyTUq9SlVpuKihKmiEfQGEGVe+oSJAMjUOmAo1fLvTdkcFWUlWUiCCDe2FeGcRahWSqlmUzG0g2YHwIJ+mLT7VOHqmaSopk1qZLDSVgoQgMNcSpUf24pjHa8/ZwGpZfNisi1F+BhI5nlbzmQdtpGH/Dslr5mNiZJE7RPOBz5zzxV/Zs5qmpQLQFHvFHgTFSL9dJtyJxe81nUpLa2kdbDxJwB6mUWmkyIAmTyA22tgYrGe7Ru7EKNzIa0Ef07yJO5MicdwGd1EBE3B+fL6bTz9cNmSPv7nCuXqfMHf788EckG33bADLPEj6/S3nhwzSOv7yDa/T6HDJGuCOWH4a31+ojl44BnVTvW/6+niMap7LuO+8y/uCSHonuwTdGlqcgMswQy+g2xmNZF08pEDfnfl/b9cOuy/GP4XMpUPwTpqAR8JiYDAiVIDemAv/bTsITOZyy3u1WgNm5lqYBJmblOe4vY13gWV96jsKipoHeAQtpC3JBkC0hiP5Zj4YxqmSzSuIDgsI/8AjEjkwhZg77YgON8Jp06hzVHSH1ItZVI0VAxKqxAiG1NpJESGM7TgEezuVpBwyD/UBs7wzT8LKTssNI7oHdZTiJzCacyKtQXq16gAZC2kMWCqACGkkKbETBI+Ey8yq95dEhe6ADYypASeakpqpN0Kg7wcNvadSamgqKSwQq6t4yxXVG8sCpPWP5jgK37Qc0Xq5feP4ewOuwNWrFqneB7osemKwyCJn9vvpize0Rh/EUQvwDK0dN5sxdufnzxWot9/YwD/ALNcUbL5hXSLgoZ5h4F4jmAfTFqzfEXqEljaYCjux03IM8iD6dRQjiwcG4jqTQT31jSebL0uI7pix5EdMBJh3Nh4T3YPKJXZgdpiw3nAwmpuDpB5x3ivI7G4A/p325YGAqqP3vv7OBUN/l+3hgjDz8vn+mAR/wBdcAVjP1w6y5t0sfnH7YbAYUovB/QA874B2VLEi4kkEc7zPP8ArwzrL+35ged8O6IkgSbFd7cz8998EqpboQB62/bpzwF79nvG2rqMsWYVqS/6BBKh0kSrRPeWYBjYwdsXqnT99qo1VqAMrI47xUg2JBKxYiRjBMtXalUV0IDI2pSYIkbSDuP8HxxtXBOJUc/l0qnT7xQQWCor0nvq+JyCJ5EQQdhOAZ8Iyel6zMe+jP3LEyCBUJnlIWoCP5ziL7dsTQWkDO5W/wAQVdRid9Saf7kOJnjFQ0cxTzGoOCIcgj4l+HUFMIGQlOhdKfXFY7Z59WIVDHu9TKQQfwk6Sd1lDUgHlgKz2oGoZJ+T5KgB/wDXqQ/UYiafwn0/ziX48x/hsiD+CiQLwxVmZx3R8IHwgm5gnbETSW3+cA3K2wrlq+lg0AxuOoi+CFcAC+Ata3MqVNgwO5jcRF9uX0wMRvAa4go3K6jz32uIPjseUXGAiytx5nCbmw8f1bHcDAdRb/L/ADgRAEY7gYB0qCPX9cCisgk761/Nx/gYGBgG9RRP31P6YuXspz9RcxVRWIVqYYjkSrwp84Yj/oYGBgNNGYZmCsSytoDKbghmIYEHkRbGI1G7yA3EEQeiM6LPWFESfPfAwMA646f/ABcov4dJaI3J96JPWygX2AxDUeXngYGASq74AGO4GAX4c0VkItf8wwOO4GBgP//Z"/>
          <p:cNvSpPr>
            <a:spLocks noChangeAspect="1" noChangeArrowheads="1"/>
          </p:cNvSpPr>
          <p:nvPr/>
        </p:nvSpPr>
        <p:spPr bwMode="auto">
          <a:xfrm>
            <a:off x="63500" y="-669925"/>
            <a:ext cx="1143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invGray">
          <a:xfrm>
            <a:off x="251520" y="836712"/>
            <a:ext cx="77048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kumimoji="1" sz="2400" b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defRPr>
            </a:lvl1pPr>
            <a:lvl2pPr marL="742950" indent="-285750" eaLnBrk="0" hangingPunct="0">
              <a:defRPr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9pPr>
          </a:lstStyle>
          <a:p>
            <a:pPr algn="l"/>
            <a:r>
              <a:rPr lang="zh-CN" altLang="en-US" dirty="0" smtClean="0"/>
              <a:t>光栅的分光原理</a:t>
            </a:r>
            <a:endParaRPr lang="en-US" altLang="zh-CN" dirty="0"/>
          </a:p>
        </p:txBody>
      </p:sp>
      <p:sp>
        <p:nvSpPr>
          <p:cNvPr id="115" name="Text Box 1"/>
          <p:cNvSpPr txBox="1">
            <a:spLocks noChangeArrowheads="1"/>
          </p:cNvSpPr>
          <p:nvPr/>
        </p:nvSpPr>
        <p:spPr bwMode="invGray">
          <a:xfrm>
            <a:off x="871293" y="3975894"/>
            <a:ext cx="72723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9pPr>
          </a:lstStyle>
          <a:p>
            <a:pPr algn="l"/>
            <a:r>
              <a:rPr lang="zh-CN" altLang="en-US" sz="22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光栅方程：</a:t>
            </a:r>
            <a:endParaRPr lang="zh-CN" altLang="en-US" sz="22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16" name="Object 2"/>
          <p:cNvGraphicFramePr>
            <a:graphicFrameLocks noChangeAspect="1"/>
          </p:cNvGraphicFramePr>
          <p:nvPr>
            <p:extLst/>
          </p:nvPr>
        </p:nvGraphicFramePr>
        <p:xfrm>
          <a:off x="2528888" y="3962400"/>
          <a:ext cx="1935162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013" name="Equation" r:id="rId4" imgW="761760" imgH="203040" progId="Equation.DSMT4">
                  <p:embed/>
                </p:oleObj>
              </mc:Choice>
              <mc:Fallback>
                <p:oleObj name="Equation" r:id="rId4" imgW="761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8888" y="3962400"/>
                        <a:ext cx="1935162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" name="Text Box 3"/>
          <p:cNvSpPr txBox="1">
            <a:spLocks noChangeArrowheads="1"/>
          </p:cNvSpPr>
          <p:nvPr/>
        </p:nvSpPr>
        <p:spPr bwMode="invGray">
          <a:xfrm>
            <a:off x="861768" y="4799806"/>
            <a:ext cx="777557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9pPr>
          </a:lstStyle>
          <a:p>
            <a:pPr algn="l"/>
            <a:r>
              <a:rPr lang="zh-CN" altLang="en-US" sz="2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区别于棱镜光谱仪的是光栅光谱仪有多套光谱，分别对应于光栅的不同衍射级次，而棱镜光谱仪只有一套。</a:t>
            </a:r>
          </a:p>
        </p:txBody>
      </p:sp>
      <p:graphicFrame>
        <p:nvGraphicFramePr>
          <p:cNvPr id="118" name="Object 0"/>
          <p:cNvGraphicFramePr>
            <a:graphicFrameLocks noChangeAspect="1"/>
          </p:cNvGraphicFramePr>
          <p:nvPr>
            <p:extLst/>
          </p:nvPr>
        </p:nvGraphicFramePr>
        <p:xfrm>
          <a:off x="3621637" y="2276872"/>
          <a:ext cx="17716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014" name="Equation" r:id="rId6" imgW="698400" imgH="393480" progId="Equation.DSMT4">
                  <p:embed/>
                </p:oleObj>
              </mc:Choice>
              <mc:Fallback>
                <p:oleObj name="Equation" r:id="rId6" imgW="698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1637" y="2276872"/>
                        <a:ext cx="177165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对象 4"/>
          <p:cNvGraphicFramePr>
            <a:graphicFrameLocks noChangeAspect="1"/>
          </p:cNvGraphicFramePr>
          <p:nvPr>
            <p:extLst/>
          </p:nvPr>
        </p:nvGraphicFramePr>
        <p:xfrm>
          <a:off x="5345821" y="3972262"/>
          <a:ext cx="25812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015" name="Equation" r:id="rId8" imgW="1015920" imgH="203040" progId="Equation.DSMT4">
                  <p:embed/>
                </p:oleObj>
              </mc:Choice>
              <mc:Fallback>
                <p:oleObj name="Equation" r:id="rId8" imgW="1015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821" y="3972262"/>
                        <a:ext cx="258127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" name="对象 5"/>
          <p:cNvGraphicFramePr>
            <a:graphicFrameLocks noChangeAspect="1"/>
          </p:cNvGraphicFramePr>
          <p:nvPr>
            <p:extLst/>
          </p:nvPr>
        </p:nvGraphicFramePr>
        <p:xfrm>
          <a:off x="4724156" y="4036492"/>
          <a:ext cx="484187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016"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156" y="4036492"/>
                        <a:ext cx="484187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" name="Text Box 1"/>
          <p:cNvSpPr txBox="1">
            <a:spLocks noChangeArrowheads="1"/>
          </p:cNvSpPr>
          <p:nvPr/>
        </p:nvSpPr>
        <p:spPr bwMode="invGray">
          <a:xfrm>
            <a:off x="4219331" y="3507581"/>
            <a:ext cx="17541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9pPr>
          </a:lstStyle>
          <a:p>
            <a:pPr algn="l"/>
            <a:r>
              <a:rPr lang="zh-CN" altLang="en-US" sz="20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两端取微分</a:t>
            </a:r>
          </a:p>
        </p:txBody>
      </p:sp>
      <p:sp>
        <p:nvSpPr>
          <p:cNvPr id="122" name="Rectangle 3"/>
          <p:cNvSpPr txBox="1">
            <a:spLocks noChangeArrowheads="1"/>
          </p:cNvSpPr>
          <p:nvPr/>
        </p:nvSpPr>
        <p:spPr bwMode="auto">
          <a:xfrm>
            <a:off x="1801513" y="1556792"/>
            <a:ext cx="7090968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9pPr>
          </a:lstStyle>
          <a:p>
            <a:pPr algn="l">
              <a:spcBef>
                <a:spcPct val="20000"/>
              </a:spcBef>
              <a:buFont typeface="Arial" charset="0"/>
              <a:buNone/>
            </a:pPr>
            <a:r>
              <a:rPr lang="zh-CN" altLang="en-US" sz="22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</a:t>
            </a:r>
            <a:r>
              <a:rPr lang="zh-CN" altLang="en-US" sz="2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波长的光在空间分开称为</a:t>
            </a:r>
            <a:r>
              <a:rPr lang="zh-CN" altLang="en-US" sz="2200" b="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色散</a:t>
            </a:r>
            <a:r>
              <a:rPr lang="zh-CN" altLang="en-US" sz="2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，光栅具有色散能力。</a:t>
            </a:r>
          </a:p>
        </p:txBody>
      </p:sp>
      <p:graphicFrame>
        <p:nvGraphicFramePr>
          <p:cNvPr id="123" name="对象 1"/>
          <p:cNvGraphicFramePr>
            <a:graphicFrameLocks noChangeAspect="1"/>
          </p:cNvGraphicFramePr>
          <p:nvPr>
            <p:extLst/>
          </p:nvPr>
        </p:nvGraphicFramePr>
        <p:xfrm>
          <a:off x="395536" y="1586706"/>
          <a:ext cx="132556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017" name="公式" r:id="rId12" imgW="583947" imgH="203112" progId="Equation.3">
                  <p:embed/>
                </p:oleObj>
              </mc:Choice>
              <mc:Fallback>
                <p:oleObj name="公式" r:id="rId12" imgW="58394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586706"/>
                        <a:ext cx="1325563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018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2" descr="data:image/jpeg;base64,/9j/4AAQSkZJRgABAQAAAQABAAD/2wCEAAkGBhMSERUUExQWFRUWGBgYFhUYGB0YGhcdGhcXGhUfGhwYHCYfGBwmGxgcHy8gIykpLCwsHR4xNTAqNSYrLCkBCQoKBQUFDQUFDSkYEhgpKSkpKSkpKSkpKSkpKSkpKSkpKSkpKSkpKSkpKSkpKSkpKSkpKSkpKSkpKSkpKSkpKf/AABEIAJMAeAMBIgACEQEDEQH/xAAcAAAABwEBAAAAAAAAAAAAAAAAAgMEBQYHAQj/xAA9EAACAQIEAwUGBAUEAQUAAAABAhEDIQAEEjEFQVEGImFxgQcTMpGh8EKx0eEUUmKCwSNyovEkJTRTg5L/xAAUAQEAAAAAAAAAAAAAAAAAAAAA/8QAFBEBAAAAAAAAAAAAAAAAAAAAAP/aAAwDAQACEQMRAD8A2onBZ288DTjpFsAF2F8FzFdUUs5CgXLEwBEXJ5Y6TtjKfar2tSqq5ajUDAMxrRsStlWeYBmfTpgJXtX7VFouaWWVaridTsTpU8h3fiM79NsZdxTidWvUarVYszkm8wL2CgkwOUYbUhcdNiem/wDgG3h4YJP67f8AeA7qOAGPI/UzhylAGnPIG7dTyVQNz9fLcotRIJEd4fEP5b7HnqnlyMc8A8yHHszRYNTzFVSuwFRio8CpMEeEYv3CfbF3VXMUO9saqNY7XKRK9bE+HTGYMOuOrSJ9PpyGA9EcC4xTzlL3lJrBirA7qw3HlBBHgRh+VxgHBO1ebydqFQKpbUUKqVYkAS0iSIUCxFvnjZuzXbKhnaaFO7UMB6Z/C0SVB57EjqPXATA88Gn8sdZI8sFn9sAcdP8AOBjgx3ALROBptjoE46w6YCq+0Ti5y+RqMvxMUpr4a2hri/wg+WMH8fXGq+2vNsKeWpD4Xeo7DqUVQt/OoTHljLaCyVERcfceuAPqhGWxEmDHPSRI58lMeRwtlsursqgFnZgqpvrZmAg9FE7C5wgZNhMCSB8p23MAfLwxePZNw9Hzju0aqVOaYi0ltJPotv7sBWM5lnosA2oVVJAKkBB4rbUCZ3ODcG4HWzdX3dOAAe/Ug6KcmCWJMsxnaZJO43xuua7LZWqZehTbzFr7yAYkm8xgtXh60lC0lVFAICqAqifAC3icBTaXYPLUkhQWiCzMRLkC5Yi4WY7i9LziO4nwBGSFVUG0C147wPM/Mk2xdqgIhfAkdTyInc3H5Yh89Q70QCDe97D4jcXERbxwGQZuiVJBEQY9bjmNsK8Iz70KgZCVOpDbqHUrHy0+THqcPu1FILWI5b9bkTEzceOGvAATmKZC6iGBFiYM2MAXg3A6wbxgPR1RJnCJp/PBOFVw9IaW1KAFDfzQIncyCQb8+p3w6NOwwCbW+9sDChp/f5YGAJTJPr9+uF4w1og/LC4O18BQvbJl0/g6bn41rqE/uVg4+Qn0GMhy9AsQBFyBfYSbeV/lGNi9r2X15KmBuKoYdLI4b6NbxjGNTF7i/ltgJKtwohqKqwL1dIVVIB1MxSJ6h1KzMTfF+7J8Dr5apRzCBTTqgU6oH4C2kSQ0EDWsEWINotJzRc68qdRJQ6lvsS2skHcS17bG4vj0HlKbV8qj6ipqqtQlQA0MAwB5BthI6bcgDniHHqGXUNXrU6QO2tgJ8p388RrdrMlVkJmqLMCLe8UbzHxRPl88U3jNGmtdko09NQFUbNVlaoQSTC01ImpVa/cQbCSQBinZytl9ZZDVrxHvVr06aqwLBTpam00zqbTfnaZwGv5jMBZ1H0jr0PTx2ww4nCqXYhFBnUzBFAI70zvfl4DDjh3Y6hSpMiKyalm7FmWLaQWJgCdtjjH6YDVKtSvrZaXxHR7wr39CKAzBFkjdjFtjOAU7UZunUrMUqCoNpX5jkLRy88R3DasVBDAKSAZDEEE7aUOqp/sETh5xLNBwIQBNOpSaaI0CxkU+6bqYa3O18SXYzJ0lrLUqs0kf6elzTgklSdQQzaLgiJ8sBtHZxlNFdM2Cq2pdLhgqzrX8BiO7yxJ4iOzrLohVKoPhEEczJJbvuSb6mAmZjErUOASrVMDCdRr9fDHcB3TBwqDsMEBEdf8AGCs438Z64BvxzhIzNFkNiVOk/wArW0n5gYy+j2Hre/chKDVKYQ/w9TUqtA0d2otgCsSCN7i0HGtrmOsYhu0qKU94KlWmw0qXolZIYwJDAhoJtaQWsRJOAyrtN2ZC8SajTUUadQqaZHwqGTcT0qArHIx1AO08JdvdorgK6qAwBkSAASPDFT4LltB93W7z03Z1Z4d4qHUhJiASljFpBxYWMEMp57ctvrywDrPZOSGsY5Hb9vMXxWqfZVmrFmWkiO2p/dU1DMdxrqRe/LecWN8wXAAn8uU2wqVA7zGI9Nzz67YAq0QGUAd0LpHO0bb3xhnGmqZXPZmkvN27puGVoKyLggg7HG3/AMbrJABsSJ5SCNQIG2+Mp9p5UZymysrVNIDxvF9OqNvxRziZsBgInJ5w1M5l3PxNWpTN5BqIItaNPKBa2Nf4b2Up5Zn90oNJzq90x7qG90mRF9uXLGYdg+Emvn6cgaaR96x3+GNPP+cj5HpjbXaBfAIIoAsAvOBG532wlVqX+4xyrULA/L1wgjDf/OAUqICd8DBWqi4PL7tgYBQPAiQPvzjCdSpBv+fhhFGkT+XlgxUkRM+G8fPfAcertccpG+Kj2k9pFGgzUFpmuwBDwQqK0XGogyQd4FuuEPaB2lbKotKkYq1Qe/zRNiR/UTK+FzuBjKSNomOkYD0JwxFzGVy1Sfio0yrcwSq2PIgkbdR44730MVFi+4+E25H9euG/s9p/+l5YPeaf/HUxX/jGJ5XhtLbH4T16g+P54BvkNNyPp64cqgiZ/by6YSHDwt6fd/p/D8uXpiMo1qmYy4KVPdTqUsACUIJUwGG4YEX6YBnx7s/lytfMpR/8j3baailg4aO4RB7pmCevjjGc9ln9/UFWprdajBmYfGVOktvzgGOXpjQu02ZOUC6uIVzVAJphqatTaORWiq6T1JN95xQM3WE1mFWpVLEHUyhSzNdm0y0GTpF/HbAal7KeG6MvUrEXquQP9tOw8gW1n5YuFaqL3Pn+mEOH5cUaFOmoChEVdMyFhRN7TeZOE6zE9Y5AX38vzwHGrRPTfkBPS+EWzW17bHn9jBK5i3M7fv19MD3LMLjynkfT8sAotYkCAB5XP1EYGD0aEGx3wMBE0c37sgTb5j897nDw8QAgX+/Ow9cV7K5k1JuAwAtyZYgTEQRtPPCxzYWx252iBEzc3teYwGf9vM/77P1SDIQJTHPYEnf+pzitVucdDHnh9m8z72q9Q/jdmE89TmPSIHphBavu3Vo16GDaTswUyVjxFvXAegOz1UJQooL0wiIrWsQgEHwMQD6YksztcSvMfO8jbYYqHZriCge41TAlGJEVaTANSaxtKkX5MrYfZrtKq3lwaZhwASUBiC67kdHEjqBgJyjm2Xq69R8a/wC4cx4i+IT+No5d3SpUVUrVHqUWmPjCmqt7SHkkdHnkcK5Di5rLKVKFUk2IMSN4JQko1jEj53GI/tDUZ6ROYy2XNIXJqy4U2UGVMgXifEbYBp2m7a5egFWmabEsuoiH0rMsxgdDYHqOmMm4pmhUqPUChFcnQoEAAeHhzPU4uGZ4RSIqstLK0UpUWqB6dPU7abAU/eO0d8hSxAgEAX2o1UXsZGwP6eE4DUOwHb01V/hsy01IijUO9SPwMf5wBY/iG9x3rm5Ld0Wvf78px55Bjad7X2/Tz8sa92D7V/xVFkqf+4pCTsPeLsGHiNm8TPPAWlKiJckD19ORODJnVIBDDlfFaqN3ySTJ52N+dvLl5Hrgq1FBkER8x62+/GxIWssTv9/XHMQi5tisSxEiZEAW53wMBVqvHqeX77kAg/hM6rQbfiMCOg+eKXxvtFUzBI+CnyQHe9ix/EfoPHfDTNZhnbU51GD6DeANgPDz5nDYL1wDylsCOfTw239B645mE+lpvf0O24+WCUT3dhY29Pp0wpUHK3kP6fKP5jgLf2Pds1lTSpvpzWU79LrUosZane0q5IE7Fl5HAo9qlraDmARUSNNWm2ishMagDHKfgcHnircA4ucpmaddZhG7wG7IbVB/+dvIY0TtzwJnQ5rKgOCut1AJLKRIqJAGq0EjfmOYwEVU42pdKlJhWqyDTL0B70Hl36BBaLWZb7Yt+bz9Svlaq1ss1OrVp6RSFQMzB2CBiI7ihiPiuYIgxil+zPiSLnJzDqo0N7piVVdWpedhJQED1w87Tdonpzl8tWD13qmpmMwkEdKdJTBmFI2sItuYCcpZHK+4r0a0GkalUVa3vUR3FMyhYSD3YgAW7vw3xm3ZrhQzBFJvxKwBgagYOkgSDvvE+WE+IdnxTGotqabki99je8m29yeWLN2DyTUq9SlVpuKihKmiEfQGEGVe+oSJAMjUOmAo1fLvTdkcFWUlWUiCCDe2FeGcRahWSqlmUzG0g2YHwIJ+mLT7VOHqmaSopk1qZLDSVgoQgMNcSpUf24pjHa8/ZwGpZfNisi1F+BhI5nlbzmQdtpGH/Dslr5mNiZJE7RPOBz5zzxV/Zs5qmpQLQFHvFHgTFSL9dJtyJxe81nUpLa2kdbDxJwB6mUWmkyIAmTyA22tgYrGe7Ru7EKNzIa0Ef07yJO5MicdwGd1EBE3B+fL6bTz9cNmSPv7nCuXqfMHf788EckG33bADLPEj6/S3nhwzSOv7yDa/T6HDJGuCOWH4a31+ojl44BnVTvW/6+niMap7LuO+8y/uCSHonuwTdGlqcgMswQy+g2xmNZF08pEDfnfl/b9cOuy/GP4XMpUPwTpqAR8JiYDAiVIDemAv/bTsITOZyy3u1WgNm5lqYBJmblOe4vY13gWV96jsKipoHeAQtpC3JBkC0hiP5Zj4YxqmSzSuIDgsI/8AjEjkwhZg77YgON8Jp06hzVHSH1ItZVI0VAxKqxAiG1NpJESGM7TgEezuVpBwyD/UBs7wzT8LKTssNI7oHdZTiJzCacyKtQXq16gAZC2kMWCqACGkkKbETBI+Ey8yq95dEhe6ADYypASeakpqpN0Kg7wcNvadSamgqKSwQq6t4yxXVG8sCpPWP5jgK37Qc0Xq5feP4ewOuwNWrFqneB7osemKwyCJn9vvpize0Rh/EUQvwDK0dN5sxdufnzxWot9/YwD/ALNcUbL5hXSLgoZ5h4F4jmAfTFqzfEXqEljaYCjux03IM8iD6dRQjiwcG4jqTQT31jSebL0uI7pix5EdMBJh3Nh4T3YPKJXZgdpiw3nAwmpuDpB5x3ivI7G4A/p325YGAqqP3vv7OBUN/l+3hgjDz8vn+mAR/wBdcAVjP1w6y5t0sfnH7YbAYUovB/QA874B2VLEi4kkEc7zPP8ArwzrL+35ged8O6IkgSbFd7cz8998EqpboQB62/bpzwF79nvG2rqMsWYVqS/6BBKh0kSrRPeWYBjYwdsXqnT99qo1VqAMrI47xUg2JBKxYiRjBMtXalUV0IDI2pSYIkbSDuP8HxxtXBOJUc/l0qnT7xQQWCor0nvq+JyCJ5EQQdhOAZ8Iyel6zMe+jP3LEyCBUJnlIWoCP5ziL7dsTQWkDO5W/wAQVdRid9Saf7kOJnjFQ0cxTzGoOCIcgj4l+HUFMIGQlOhdKfXFY7Z59WIVDHu9TKQQfwk6Sd1lDUgHlgKz2oGoZJ+T5KgB/wDXqQ/UYiafwn0/ziX48x/hsiD+CiQLwxVmZx3R8IHwgm5gnbETSW3+cA3K2wrlq+lg0AxuOoi+CFcAC+Ata3MqVNgwO5jcRF9uX0wMRvAa4go3K6jz32uIPjseUXGAiytx5nCbmw8f1bHcDAdRb/L/ADgRAEY7gYB0qCPX9cCisgk761/Nx/gYGBgG9RRP31P6YuXspz9RcxVRWIVqYYjkSrwp84Yj/oYGBgNNGYZmCsSytoDKbghmIYEHkRbGI1G7yA3EEQeiM6LPWFESfPfAwMA646f/ABcov4dJaI3J96JPWygX2AxDUeXngYGASq74AGO4GAX4c0VkItf8wwOO4GBgP//Z"/>
          <p:cNvSpPr>
            <a:spLocks noChangeAspect="1" noChangeArrowheads="1"/>
          </p:cNvSpPr>
          <p:nvPr/>
        </p:nvSpPr>
        <p:spPr bwMode="auto">
          <a:xfrm>
            <a:off x="63500" y="-669925"/>
            <a:ext cx="1143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25" name="Picture 3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031" y="1244030"/>
            <a:ext cx="3781425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6" name="Text Box 4"/>
          <p:cNvSpPr txBox="1">
            <a:spLocks noChangeArrowheads="1"/>
          </p:cNvSpPr>
          <p:nvPr/>
        </p:nvSpPr>
        <p:spPr bwMode="invGray">
          <a:xfrm>
            <a:off x="251520" y="566689"/>
            <a:ext cx="77048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kumimoji="1" sz="2400" b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defRPr>
            </a:lvl1pPr>
            <a:lvl2pPr marL="742950" indent="-285750" eaLnBrk="0" hangingPunct="0">
              <a:defRPr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9pPr>
          </a:lstStyle>
          <a:p>
            <a:pPr algn="l"/>
            <a:r>
              <a:rPr lang="zh-CN" altLang="en-US" dirty="0" smtClean="0"/>
              <a:t>光栅的分光原理</a:t>
            </a:r>
            <a:endParaRPr lang="en-US" altLang="zh-CN" dirty="0"/>
          </a:p>
        </p:txBody>
      </p:sp>
      <p:sp>
        <p:nvSpPr>
          <p:cNvPr id="227" name="Line 8"/>
          <p:cNvSpPr>
            <a:spLocks noChangeShapeType="1"/>
          </p:cNvSpPr>
          <p:nvPr/>
        </p:nvSpPr>
        <p:spPr bwMode="auto">
          <a:xfrm>
            <a:off x="2284413" y="5751365"/>
            <a:ext cx="6121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28" name="Line 28"/>
          <p:cNvSpPr>
            <a:spLocks noChangeShapeType="1"/>
          </p:cNvSpPr>
          <p:nvPr/>
        </p:nvSpPr>
        <p:spPr bwMode="auto">
          <a:xfrm flipV="1">
            <a:off x="3868738" y="4671865"/>
            <a:ext cx="1730375" cy="10795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29" name="Line 29"/>
          <p:cNvSpPr>
            <a:spLocks noChangeShapeType="1"/>
          </p:cNvSpPr>
          <p:nvPr/>
        </p:nvSpPr>
        <p:spPr bwMode="auto">
          <a:xfrm flipV="1">
            <a:off x="3868738" y="3232002"/>
            <a:ext cx="1730375" cy="251936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0" name="Line 30"/>
          <p:cNvSpPr>
            <a:spLocks noChangeShapeType="1"/>
          </p:cNvSpPr>
          <p:nvPr/>
        </p:nvSpPr>
        <p:spPr bwMode="auto">
          <a:xfrm flipV="1">
            <a:off x="3868739" y="4789657"/>
            <a:ext cx="1724342" cy="961708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1" name="Line 31"/>
          <p:cNvSpPr>
            <a:spLocks noChangeShapeType="1"/>
          </p:cNvSpPr>
          <p:nvPr/>
        </p:nvSpPr>
        <p:spPr bwMode="auto">
          <a:xfrm flipV="1">
            <a:off x="3868738" y="4600427"/>
            <a:ext cx="1730375" cy="11509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2" name="Line 32"/>
          <p:cNvSpPr>
            <a:spLocks noChangeShapeType="1"/>
          </p:cNvSpPr>
          <p:nvPr/>
        </p:nvSpPr>
        <p:spPr bwMode="auto">
          <a:xfrm flipV="1">
            <a:off x="3868738" y="3592365"/>
            <a:ext cx="1730375" cy="21590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3" name="Line 33"/>
          <p:cNvSpPr>
            <a:spLocks noChangeShapeType="1"/>
          </p:cNvSpPr>
          <p:nvPr/>
        </p:nvSpPr>
        <p:spPr bwMode="auto">
          <a:xfrm flipV="1">
            <a:off x="3868738" y="2943077"/>
            <a:ext cx="1730375" cy="28082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4" name="Arc 38"/>
          <p:cNvSpPr>
            <a:spLocks/>
          </p:cNvSpPr>
          <p:nvPr/>
        </p:nvSpPr>
        <p:spPr bwMode="auto">
          <a:xfrm>
            <a:off x="3697288" y="1071415"/>
            <a:ext cx="317500" cy="5329237"/>
          </a:xfrm>
          <a:custGeom>
            <a:avLst/>
            <a:gdLst>
              <a:gd name="T0" fmla="*/ 383080 w 43200"/>
              <a:gd name="T1" fmla="*/ 2147483647 h 23984"/>
              <a:gd name="T2" fmla="*/ 125040070 w 43200"/>
              <a:gd name="T3" fmla="*/ 2147483647 h 23984"/>
              <a:gd name="T4" fmla="*/ 62707411 w 43200"/>
              <a:gd name="T5" fmla="*/ 2147483647 h 239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3984" fill="none" extrusionOk="0">
                <a:moveTo>
                  <a:pt x="131" y="23984"/>
                </a:moveTo>
                <a:cubicBezTo>
                  <a:pt x="44" y="23192"/>
                  <a:pt x="0" y="2239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387"/>
                  <a:pt x="43156" y="23173"/>
                  <a:pt x="43071" y="23956"/>
                </a:cubicBezTo>
              </a:path>
              <a:path w="43200" h="23984" stroke="0" extrusionOk="0">
                <a:moveTo>
                  <a:pt x="131" y="23984"/>
                </a:moveTo>
                <a:cubicBezTo>
                  <a:pt x="44" y="23192"/>
                  <a:pt x="0" y="2239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387"/>
                  <a:pt x="43156" y="23173"/>
                  <a:pt x="43071" y="23956"/>
                </a:cubicBezTo>
                <a:lnTo>
                  <a:pt x="21600" y="21600"/>
                </a:lnTo>
                <a:lnTo>
                  <a:pt x="131" y="2398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35" name="Group 114"/>
          <p:cNvGrpSpPr>
            <a:grpSpLocks/>
          </p:cNvGrpSpPr>
          <p:nvPr/>
        </p:nvGrpSpPr>
        <p:grpSpPr bwMode="auto">
          <a:xfrm>
            <a:off x="1528763" y="1142852"/>
            <a:ext cx="1117600" cy="5329238"/>
            <a:chOff x="45" y="255"/>
            <a:chExt cx="703" cy="4037"/>
          </a:xfrm>
        </p:grpSpPr>
        <p:sp>
          <p:nvSpPr>
            <p:cNvPr id="236" name="Line 7"/>
            <p:cNvSpPr>
              <a:spLocks noChangeShapeType="1"/>
            </p:cNvSpPr>
            <p:nvPr/>
          </p:nvSpPr>
          <p:spPr bwMode="auto">
            <a:xfrm>
              <a:off x="703" y="272"/>
              <a:ext cx="0" cy="402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37" name="Rectangle 10"/>
            <p:cNvSpPr>
              <a:spLocks noChangeArrowheads="1"/>
            </p:cNvSpPr>
            <p:nvPr/>
          </p:nvSpPr>
          <p:spPr bwMode="auto">
            <a:xfrm>
              <a:off x="657" y="3748"/>
              <a:ext cx="91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1pPr>
              <a:lvl2pPr marL="742950" indent="-28575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2pPr>
              <a:lvl3pPr marL="11430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3pPr>
              <a:lvl4pPr marL="16002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4pPr>
              <a:lvl5pPr marL="20574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8" name="Rectangle 11"/>
            <p:cNvSpPr>
              <a:spLocks noChangeArrowheads="1"/>
            </p:cNvSpPr>
            <p:nvPr/>
          </p:nvSpPr>
          <p:spPr bwMode="auto">
            <a:xfrm>
              <a:off x="657" y="3430"/>
              <a:ext cx="91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1pPr>
              <a:lvl2pPr marL="742950" indent="-28575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2pPr>
              <a:lvl3pPr marL="11430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3pPr>
              <a:lvl4pPr marL="16002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4pPr>
              <a:lvl5pPr marL="20574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9" name="Rectangle 12"/>
            <p:cNvSpPr>
              <a:spLocks noChangeArrowheads="1"/>
            </p:cNvSpPr>
            <p:nvPr/>
          </p:nvSpPr>
          <p:spPr bwMode="auto">
            <a:xfrm>
              <a:off x="657" y="3113"/>
              <a:ext cx="91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1pPr>
              <a:lvl2pPr marL="742950" indent="-28575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2pPr>
              <a:lvl3pPr marL="11430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3pPr>
              <a:lvl4pPr marL="16002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4pPr>
              <a:lvl5pPr marL="20574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0" name="Rectangle 13"/>
            <p:cNvSpPr>
              <a:spLocks noChangeArrowheads="1"/>
            </p:cNvSpPr>
            <p:nvPr/>
          </p:nvSpPr>
          <p:spPr bwMode="auto">
            <a:xfrm>
              <a:off x="657" y="2795"/>
              <a:ext cx="91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1pPr>
              <a:lvl2pPr marL="742950" indent="-28575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2pPr>
              <a:lvl3pPr marL="11430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3pPr>
              <a:lvl4pPr marL="16002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4pPr>
              <a:lvl5pPr marL="20574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1" name="Rectangle 14"/>
            <p:cNvSpPr>
              <a:spLocks noChangeArrowheads="1"/>
            </p:cNvSpPr>
            <p:nvPr/>
          </p:nvSpPr>
          <p:spPr bwMode="auto">
            <a:xfrm>
              <a:off x="657" y="2478"/>
              <a:ext cx="91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1pPr>
              <a:lvl2pPr marL="742950" indent="-28575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2pPr>
              <a:lvl3pPr marL="11430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3pPr>
              <a:lvl4pPr marL="16002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4pPr>
              <a:lvl5pPr marL="20574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2" name="Rectangle 15"/>
            <p:cNvSpPr>
              <a:spLocks noChangeArrowheads="1"/>
            </p:cNvSpPr>
            <p:nvPr/>
          </p:nvSpPr>
          <p:spPr bwMode="auto">
            <a:xfrm>
              <a:off x="657" y="2160"/>
              <a:ext cx="91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1pPr>
              <a:lvl2pPr marL="742950" indent="-28575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2pPr>
              <a:lvl3pPr marL="11430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3pPr>
              <a:lvl4pPr marL="16002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4pPr>
              <a:lvl5pPr marL="20574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3" name="Rectangle 16"/>
            <p:cNvSpPr>
              <a:spLocks noChangeArrowheads="1"/>
            </p:cNvSpPr>
            <p:nvPr/>
          </p:nvSpPr>
          <p:spPr bwMode="auto">
            <a:xfrm>
              <a:off x="657" y="1843"/>
              <a:ext cx="91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1pPr>
              <a:lvl2pPr marL="742950" indent="-28575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2pPr>
              <a:lvl3pPr marL="11430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3pPr>
              <a:lvl4pPr marL="16002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4pPr>
              <a:lvl5pPr marL="20574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4" name="Rectangle 17"/>
            <p:cNvSpPr>
              <a:spLocks noChangeArrowheads="1"/>
            </p:cNvSpPr>
            <p:nvPr/>
          </p:nvSpPr>
          <p:spPr bwMode="auto">
            <a:xfrm>
              <a:off x="657" y="1525"/>
              <a:ext cx="91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1pPr>
              <a:lvl2pPr marL="742950" indent="-28575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2pPr>
              <a:lvl3pPr marL="11430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3pPr>
              <a:lvl4pPr marL="16002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4pPr>
              <a:lvl5pPr marL="20574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5" name="Rectangle 18"/>
            <p:cNvSpPr>
              <a:spLocks noChangeArrowheads="1"/>
            </p:cNvSpPr>
            <p:nvPr/>
          </p:nvSpPr>
          <p:spPr bwMode="auto">
            <a:xfrm>
              <a:off x="657" y="2478"/>
              <a:ext cx="91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1pPr>
              <a:lvl2pPr marL="742950" indent="-28575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2pPr>
              <a:lvl3pPr marL="11430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3pPr>
              <a:lvl4pPr marL="16002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4pPr>
              <a:lvl5pPr marL="20574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6" name="Rectangle 19"/>
            <p:cNvSpPr>
              <a:spLocks noChangeArrowheads="1"/>
            </p:cNvSpPr>
            <p:nvPr/>
          </p:nvSpPr>
          <p:spPr bwMode="auto">
            <a:xfrm>
              <a:off x="657" y="2160"/>
              <a:ext cx="91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1pPr>
              <a:lvl2pPr marL="742950" indent="-28575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2pPr>
              <a:lvl3pPr marL="11430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3pPr>
              <a:lvl4pPr marL="16002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4pPr>
              <a:lvl5pPr marL="20574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7" name="Rectangle 20"/>
            <p:cNvSpPr>
              <a:spLocks noChangeArrowheads="1"/>
            </p:cNvSpPr>
            <p:nvPr/>
          </p:nvSpPr>
          <p:spPr bwMode="auto">
            <a:xfrm>
              <a:off x="657" y="1843"/>
              <a:ext cx="91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1pPr>
              <a:lvl2pPr marL="742950" indent="-28575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2pPr>
              <a:lvl3pPr marL="11430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3pPr>
              <a:lvl4pPr marL="16002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4pPr>
              <a:lvl5pPr marL="20574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8" name="Rectangle 21"/>
            <p:cNvSpPr>
              <a:spLocks noChangeArrowheads="1"/>
            </p:cNvSpPr>
            <p:nvPr/>
          </p:nvSpPr>
          <p:spPr bwMode="auto">
            <a:xfrm>
              <a:off x="657" y="1525"/>
              <a:ext cx="91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1pPr>
              <a:lvl2pPr marL="742950" indent="-28575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2pPr>
              <a:lvl3pPr marL="11430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3pPr>
              <a:lvl4pPr marL="16002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4pPr>
              <a:lvl5pPr marL="20574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9" name="Rectangle 22"/>
            <p:cNvSpPr>
              <a:spLocks noChangeArrowheads="1"/>
            </p:cNvSpPr>
            <p:nvPr/>
          </p:nvSpPr>
          <p:spPr bwMode="auto">
            <a:xfrm>
              <a:off x="657" y="1208"/>
              <a:ext cx="91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1pPr>
              <a:lvl2pPr marL="742950" indent="-28575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2pPr>
              <a:lvl3pPr marL="11430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3pPr>
              <a:lvl4pPr marL="16002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4pPr>
              <a:lvl5pPr marL="20574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0" name="Rectangle 23"/>
            <p:cNvSpPr>
              <a:spLocks noChangeArrowheads="1"/>
            </p:cNvSpPr>
            <p:nvPr/>
          </p:nvSpPr>
          <p:spPr bwMode="auto">
            <a:xfrm>
              <a:off x="657" y="890"/>
              <a:ext cx="91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1pPr>
              <a:lvl2pPr marL="742950" indent="-28575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2pPr>
              <a:lvl3pPr marL="11430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3pPr>
              <a:lvl4pPr marL="16002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4pPr>
              <a:lvl5pPr marL="20574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1" name="Rectangle 24"/>
            <p:cNvSpPr>
              <a:spLocks noChangeArrowheads="1"/>
            </p:cNvSpPr>
            <p:nvPr/>
          </p:nvSpPr>
          <p:spPr bwMode="auto">
            <a:xfrm>
              <a:off x="657" y="573"/>
              <a:ext cx="91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1pPr>
              <a:lvl2pPr marL="742950" indent="-28575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2pPr>
              <a:lvl3pPr marL="11430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3pPr>
              <a:lvl4pPr marL="16002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4pPr>
              <a:lvl5pPr marL="20574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2" name="Rectangle 25"/>
            <p:cNvSpPr>
              <a:spLocks noChangeArrowheads="1"/>
            </p:cNvSpPr>
            <p:nvPr/>
          </p:nvSpPr>
          <p:spPr bwMode="auto">
            <a:xfrm>
              <a:off x="657" y="255"/>
              <a:ext cx="91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1pPr>
              <a:lvl2pPr marL="742950" indent="-28575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2pPr>
              <a:lvl3pPr marL="11430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3pPr>
              <a:lvl4pPr marL="16002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4pPr>
              <a:lvl5pPr marL="20574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3" name="Rectangle 26"/>
            <p:cNvSpPr>
              <a:spLocks noChangeArrowheads="1"/>
            </p:cNvSpPr>
            <p:nvPr/>
          </p:nvSpPr>
          <p:spPr bwMode="auto">
            <a:xfrm>
              <a:off x="657" y="4111"/>
              <a:ext cx="91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1pPr>
              <a:lvl2pPr marL="742950" indent="-28575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2pPr>
              <a:lvl3pPr marL="11430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3pPr>
              <a:lvl4pPr marL="16002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4pPr>
              <a:lvl5pPr marL="20574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4" name="Rectangle 27"/>
            <p:cNvSpPr>
              <a:spLocks noChangeArrowheads="1"/>
            </p:cNvSpPr>
            <p:nvPr/>
          </p:nvSpPr>
          <p:spPr bwMode="auto">
            <a:xfrm>
              <a:off x="657" y="3793"/>
              <a:ext cx="91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1pPr>
              <a:lvl2pPr marL="742950" indent="-28575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2pPr>
              <a:lvl3pPr marL="11430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3pPr>
              <a:lvl4pPr marL="16002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4pPr>
              <a:lvl5pPr marL="2057400" indent="-228600"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宋体" charset="-122"/>
                  <a:ea typeface="宋体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5" name="Line 39"/>
            <p:cNvSpPr>
              <a:spLocks noChangeShapeType="1"/>
            </p:cNvSpPr>
            <p:nvPr/>
          </p:nvSpPr>
          <p:spPr bwMode="auto">
            <a:xfrm>
              <a:off x="158" y="1752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56" name="Line 40"/>
            <p:cNvSpPr>
              <a:spLocks noChangeShapeType="1"/>
            </p:cNvSpPr>
            <p:nvPr/>
          </p:nvSpPr>
          <p:spPr bwMode="auto">
            <a:xfrm>
              <a:off x="45" y="1752"/>
              <a:ext cx="4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57" name="Line 41"/>
            <p:cNvSpPr>
              <a:spLocks noChangeShapeType="1"/>
            </p:cNvSpPr>
            <p:nvPr/>
          </p:nvSpPr>
          <p:spPr bwMode="auto">
            <a:xfrm>
              <a:off x="158" y="1888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58" name="Line 42"/>
            <p:cNvSpPr>
              <a:spLocks noChangeShapeType="1"/>
            </p:cNvSpPr>
            <p:nvPr/>
          </p:nvSpPr>
          <p:spPr bwMode="auto">
            <a:xfrm>
              <a:off x="45" y="1888"/>
              <a:ext cx="4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59" name="Line 43"/>
            <p:cNvSpPr>
              <a:spLocks noChangeShapeType="1"/>
            </p:cNvSpPr>
            <p:nvPr/>
          </p:nvSpPr>
          <p:spPr bwMode="auto">
            <a:xfrm>
              <a:off x="158" y="2024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60" name="Line 44"/>
            <p:cNvSpPr>
              <a:spLocks noChangeShapeType="1"/>
            </p:cNvSpPr>
            <p:nvPr/>
          </p:nvSpPr>
          <p:spPr bwMode="auto">
            <a:xfrm>
              <a:off x="45" y="2024"/>
              <a:ext cx="4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61" name="Line 45"/>
            <p:cNvSpPr>
              <a:spLocks noChangeShapeType="1"/>
            </p:cNvSpPr>
            <p:nvPr/>
          </p:nvSpPr>
          <p:spPr bwMode="auto">
            <a:xfrm>
              <a:off x="158" y="2160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62" name="Line 46"/>
            <p:cNvSpPr>
              <a:spLocks noChangeShapeType="1"/>
            </p:cNvSpPr>
            <p:nvPr/>
          </p:nvSpPr>
          <p:spPr bwMode="auto">
            <a:xfrm>
              <a:off x="45" y="2160"/>
              <a:ext cx="4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63" name="Line 47"/>
            <p:cNvSpPr>
              <a:spLocks noChangeShapeType="1"/>
            </p:cNvSpPr>
            <p:nvPr/>
          </p:nvSpPr>
          <p:spPr bwMode="auto">
            <a:xfrm>
              <a:off x="158" y="2296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64" name="Line 48"/>
            <p:cNvSpPr>
              <a:spLocks noChangeShapeType="1"/>
            </p:cNvSpPr>
            <p:nvPr/>
          </p:nvSpPr>
          <p:spPr bwMode="auto">
            <a:xfrm>
              <a:off x="45" y="2296"/>
              <a:ext cx="4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65" name="Line 49"/>
            <p:cNvSpPr>
              <a:spLocks noChangeShapeType="1"/>
            </p:cNvSpPr>
            <p:nvPr/>
          </p:nvSpPr>
          <p:spPr bwMode="auto">
            <a:xfrm>
              <a:off x="158" y="2432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66" name="Line 50"/>
            <p:cNvSpPr>
              <a:spLocks noChangeShapeType="1"/>
            </p:cNvSpPr>
            <p:nvPr/>
          </p:nvSpPr>
          <p:spPr bwMode="auto">
            <a:xfrm>
              <a:off x="45" y="2432"/>
              <a:ext cx="4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67" name="Line 51"/>
            <p:cNvSpPr>
              <a:spLocks noChangeShapeType="1"/>
            </p:cNvSpPr>
            <p:nvPr/>
          </p:nvSpPr>
          <p:spPr bwMode="auto">
            <a:xfrm>
              <a:off x="158" y="2568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68" name="Line 52"/>
            <p:cNvSpPr>
              <a:spLocks noChangeShapeType="1"/>
            </p:cNvSpPr>
            <p:nvPr/>
          </p:nvSpPr>
          <p:spPr bwMode="auto">
            <a:xfrm>
              <a:off x="45" y="2568"/>
              <a:ext cx="4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69" name="Line 53"/>
            <p:cNvSpPr>
              <a:spLocks noChangeShapeType="1"/>
            </p:cNvSpPr>
            <p:nvPr/>
          </p:nvSpPr>
          <p:spPr bwMode="auto">
            <a:xfrm>
              <a:off x="158" y="2704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70" name="Line 54"/>
            <p:cNvSpPr>
              <a:spLocks noChangeShapeType="1"/>
            </p:cNvSpPr>
            <p:nvPr/>
          </p:nvSpPr>
          <p:spPr bwMode="auto">
            <a:xfrm>
              <a:off x="45" y="2704"/>
              <a:ext cx="4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71" name="Line 55"/>
            <p:cNvSpPr>
              <a:spLocks noChangeShapeType="1"/>
            </p:cNvSpPr>
            <p:nvPr/>
          </p:nvSpPr>
          <p:spPr bwMode="auto">
            <a:xfrm>
              <a:off x="158" y="2840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72" name="Line 56"/>
            <p:cNvSpPr>
              <a:spLocks noChangeShapeType="1"/>
            </p:cNvSpPr>
            <p:nvPr/>
          </p:nvSpPr>
          <p:spPr bwMode="auto">
            <a:xfrm>
              <a:off x="45" y="2840"/>
              <a:ext cx="4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73" name="Line 57"/>
            <p:cNvSpPr>
              <a:spLocks noChangeShapeType="1"/>
            </p:cNvSpPr>
            <p:nvPr/>
          </p:nvSpPr>
          <p:spPr bwMode="auto">
            <a:xfrm>
              <a:off x="158" y="2976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74" name="Line 58"/>
            <p:cNvSpPr>
              <a:spLocks noChangeShapeType="1"/>
            </p:cNvSpPr>
            <p:nvPr/>
          </p:nvSpPr>
          <p:spPr bwMode="auto">
            <a:xfrm>
              <a:off x="45" y="2976"/>
              <a:ext cx="4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75" name="Line 59"/>
            <p:cNvSpPr>
              <a:spLocks noChangeShapeType="1"/>
            </p:cNvSpPr>
            <p:nvPr/>
          </p:nvSpPr>
          <p:spPr bwMode="auto">
            <a:xfrm>
              <a:off x="158" y="3112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76" name="Line 60"/>
            <p:cNvSpPr>
              <a:spLocks noChangeShapeType="1"/>
            </p:cNvSpPr>
            <p:nvPr/>
          </p:nvSpPr>
          <p:spPr bwMode="auto">
            <a:xfrm>
              <a:off x="45" y="3112"/>
              <a:ext cx="4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77" name="Line 61"/>
            <p:cNvSpPr>
              <a:spLocks noChangeShapeType="1"/>
            </p:cNvSpPr>
            <p:nvPr/>
          </p:nvSpPr>
          <p:spPr bwMode="auto">
            <a:xfrm>
              <a:off x="158" y="3248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78" name="Line 62"/>
            <p:cNvSpPr>
              <a:spLocks noChangeShapeType="1"/>
            </p:cNvSpPr>
            <p:nvPr/>
          </p:nvSpPr>
          <p:spPr bwMode="auto">
            <a:xfrm>
              <a:off x="45" y="3248"/>
              <a:ext cx="4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79" name="Line 63"/>
            <p:cNvSpPr>
              <a:spLocks noChangeShapeType="1"/>
            </p:cNvSpPr>
            <p:nvPr/>
          </p:nvSpPr>
          <p:spPr bwMode="auto">
            <a:xfrm>
              <a:off x="158" y="3384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80" name="Line 64"/>
            <p:cNvSpPr>
              <a:spLocks noChangeShapeType="1"/>
            </p:cNvSpPr>
            <p:nvPr/>
          </p:nvSpPr>
          <p:spPr bwMode="auto">
            <a:xfrm>
              <a:off x="45" y="3384"/>
              <a:ext cx="4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81" name="Line 65"/>
            <p:cNvSpPr>
              <a:spLocks noChangeShapeType="1"/>
            </p:cNvSpPr>
            <p:nvPr/>
          </p:nvSpPr>
          <p:spPr bwMode="auto">
            <a:xfrm>
              <a:off x="158" y="3520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82" name="Line 66"/>
            <p:cNvSpPr>
              <a:spLocks noChangeShapeType="1"/>
            </p:cNvSpPr>
            <p:nvPr/>
          </p:nvSpPr>
          <p:spPr bwMode="auto">
            <a:xfrm>
              <a:off x="45" y="3520"/>
              <a:ext cx="4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83" name="Line 67"/>
            <p:cNvSpPr>
              <a:spLocks noChangeShapeType="1"/>
            </p:cNvSpPr>
            <p:nvPr/>
          </p:nvSpPr>
          <p:spPr bwMode="auto">
            <a:xfrm>
              <a:off x="158" y="3656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84" name="Line 68"/>
            <p:cNvSpPr>
              <a:spLocks noChangeShapeType="1"/>
            </p:cNvSpPr>
            <p:nvPr/>
          </p:nvSpPr>
          <p:spPr bwMode="auto">
            <a:xfrm>
              <a:off x="45" y="3656"/>
              <a:ext cx="4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85" name="Line 69"/>
            <p:cNvSpPr>
              <a:spLocks noChangeShapeType="1"/>
            </p:cNvSpPr>
            <p:nvPr/>
          </p:nvSpPr>
          <p:spPr bwMode="auto">
            <a:xfrm>
              <a:off x="158" y="3792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86" name="Line 70"/>
            <p:cNvSpPr>
              <a:spLocks noChangeShapeType="1"/>
            </p:cNvSpPr>
            <p:nvPr/>
          </p:nvSpPr>
          <p:spPr bwMode="auto">
            <a:xfrm>
              <a:off x="45" y="3792"/>
              <a:ext cx="4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87" name="Line 71"/>
            <p:cNvSpPr>
              <a:spLocks noChangeShapeType="1"/>
            </p:cNvSpPr>
            <p:nvPr/>
          </p:nvSpPr>
          <p:spPr bwMode="auto">
            <a:xfrm>
              <a:off x="158" y="528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88" name="Line 72"/>
            <p:cNvSpPr>
              <a:spLocks noChangeShapeType="1"/>
            </p:cNvSpPr>
            <p:nvPr/>
          </p:nvSpPr>
          <p:spPr bwMode="auto">
            <a:xfrm>
              <a:off x="45" y="528"/>
              <a:ext cx="4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89" name="Line 73"/>
            <p:cNvSpPr>
              <a:spLocks noChangeShapeType="1"/>
            </p:cNvSpPr>
            <p:nvPr/>
          </p:nvSpPr>
          <p:spPr bwMode="auto">
            <a:xfrm>
              <a:off x="158" y="664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90" name="Line 74"/>
            <p:cNvSpPr>
              <a:spLocks noChangeShapeType="1"/>
            </p:cNvSpPr>
            <p:nvPr/>
          </p:nvSpPr>
          <p:spPr bwMode="auto">
            <a:xfrm>
              <a:off x="45" y="664"/>
              <a:ext cx="4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91" name="Line 75"/>
            <p:cNvSpPr>
              <a:spLocks noChangeShapeType="1"/>
            </p:cNvSpPr>
            <p:nvPr/>
          </p:nvSpPr>
          <p:spPr bwMode="auto">
            <a:xfrm>
              <a:off x="158" y="800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92" name="Line 76"/>
            <p:cNvSpPr>
              <a:spLocks noChangeShapeType="1"/>
            </p:cNvSpPr>
            <p:nvPr/>
          </p:nvSpPr>
          <p:spPr bwMode="auto">
            <a:xfrm>
              <a:off x="45" y="800"/>
              <a:ext cx="4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93" name="Line 77"/>
            <p:cNvSpPr>
              <a:spLocks noChangeShapeType="1"/>
            </p:cNvSpPr>
            <p:nvPr/>
          </p:nvSpPr>
          <p:spPr bwMode="auto">
            <a:xfrm>
              <a:off x="158" y="936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94" name="Line 78"/>
            <p:cNvSpPr>
              <a:spLocks noChangeShapeType="1"/>
            </p:cNvSpPr>
            <p:nvPr/>
          </p:nvSpPr>
          <p:spPr bwMode="auto">
            <a:xfrm>
              <a:off x="45" y="936"/>
              <a:ext cx="4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95" name="Line 79"/>
            <p:cNvSpPr>
              <a:spLocks noChangeShapeType="1"/>
            </p:cNvSpPr>
            <p:nvPr/>
          </p:nvSpPr>
          <p:spPr bwMode="auto">
            <a:xfrm>
              <a:off x="158" y="1072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96" name="Line 80"/>
            <p:cNvSpPr>
              <a:spLocks noChangeShapeType="1"/>
            </p:cNvSpPr>
            <p:nvPr/>
          </p:nvSpPr>
          <p:spPr bwMode="auto">
            <a:xfrm>
              <a:off x="45" y="1072"/>
              <a:ext cx="4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97" name="Line 81"/>
            <p:cNvSpPr>
              <a:spLocks noChangeShapeType="1"/>
            </p:cNvSpPr>
            <p:nvPr/>
          </p:nvSpPr>
          <p:spPr bwMode="auto">
            <a:xfrm>
              <a:off x="158" y="1208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98" name="Line 82"/>
            <p:cNvSpPr>
              <a:spLocks noChangeShapeType="1"/>
            </p:cNvSpPr>
            <p:nvPr/>
          </p:nvSpPr>
          <p:spPr bwMode="auto">
            <a:xfrm>
              <a:off x="45" y="1208"/>
              <a:ext cx="4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99" name="Line 83"/>
            <p:cNvSpPr>
              <a:spLocks noChangeShapeType="1"/>
            </p:cNvSpPr>
            <p:nvPr/>
          </p:nvSpPr>
          <p:spPr bwMode="auto">
            <a:xfrm>
              <a:off x="158" y="1344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00" name="Line 84"/>
            <p:cNvSpPr>
              <a:spLocks noChangeShapeType="1"/>
            </p:cNvSpPr>
            <p:nvPr/>
          </p:nvSpPr>
          <p:spPr bwMode="auto">
            <a:xfrm>
              <a:off x="45" y="1344"/>
              <a:ext cx="4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01" name="Line 85"/>
            <p:cNvSpPr>
              <a:spLocks noChangeShapeType="1"/>
            </p:cNvSpPr>
            <p:nvPr/>
          </p:nvSpPr>
          <p:spPr bwMode="auto">
            <a:xfrm>
              <a:off x="158" y="1480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02" name="Line 86"/>
            <p:cNvSpPr>
              <a:spLocks noChangeShapeType="1"/>
            </p:cNvSpPr>
            <p:nvPr/>
          </p:nvSpPr>
          <p:spPr bwMode="auto">
            <a:xfrm>
              <a:off x="45" y="1480"/>
              <a:ext cx="4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03" name="Line 87"/>
            <p:cNvSpPr>
              <a:spLocks noChangeShapeType="1"/>
            </p:cNvSpPr>
            <p:nvPr/>
          </p:nvSpPr>
          <p:spPr bwMode="auto">
            <a:xfrm>
              <a:off x="158" y="1616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04" name="Line 88"/>
            <p:cNvSpPr>
              <a:spLocks noChangeShapeType="1"/>
            </p:cNvSpPr>
            <p:nvPr/>
          </p:nvSpPr>
          <p:spPr bwMode="auto">
            <a:xfrm>
              <a:off x="45" y="1616"/>
              <a:ext cx="4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05" name="Line 89"/>
            <p:cNvSpPr>
              <a:spLocks noChangeShapeType="1"/>
            </p:cNvSpPr>
            <p:nvPr/>
          </p:nvSpPr>
          <p:spPr bwMode="auto">
            <a:xfrm>
              <a:off x="158" y="1752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06" name="Line 90"/>
            <p:cNvSpPr>
              <a:spLocks noChangeShapeType="1"/>
            </p:cNvSpPr>
            <p:nvPr/>
          </p:nvSpPr>
          <p:spPr bwMode="auto">
            <a:xfrm>
              <a:off x="45" y="1752"/>
              <a:ext cx="4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07" name="Line 91"/>
            <p:cNvSpPr>
              <a:spLocks noChangeShapeType="1"/>
            </p:cNvSpPr>
            <p:nvPr/>
          </p:nvSpPr>
          <p:spPr bwMode="auto">
            <a:xfrm>
              <a:off x="158" y="1888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08" name="Line 92"/>
            <p:cNvSpPr>
              <a:spLocks noChangeShapeType="1"/>
            </p:cNvSpPr>
            <p:nvPr/>
          </p:nvSpPr>
          <p:spPr bwMode="auto">
            <a:xfrm>
              <a:off x="45" y="1888"/>
              <a:ext cx="4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09" name="Line 93"/>
            <p:cNvSpPr>
              <a:spLocks noChangeShapeType="1"/>
            </p:cNvSpPr>
            <p:nvPr/>
          </p:nvSpPr>
          <p:spPr bwMode="auto">
            <a:xfrm>
              <a:off x="158" y="2024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10" name="Line 94"/>
            <p:cNvSpPr>
              <a:spLocks noChangeShapeType="1"/>
            </p:cNvSpPr>
            <p:nvPr/>
          </p:nvSpPr>
          <p:spPr bwMode="auto">
            <a:xfrm>
              <a:off x="45" y="2024"/>
              <a:ext cx="4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11" name="Line 95"/>
            <p:cNvSpPr>
              <a:spLocks noChangeShapeType="1"/>
            </p:cNvSpPr>
            <p:nvPr/>
          </p:nvSpPr>
          <p:spPr bwMode="auto">
            <a:xfrm>
              <a:off x="158" y="2160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12" name="Line 96"/>
            <p:cNvSpPr>
              <a:spLocks noChangeShapeType="1"/>
            </p:cNvSpPr>
            <p:nvPr/>
          </p:nvSpPr>
          <p:spPr bwMode="auto">
            <a:xfrm>
              <a:off x="45" y="2160"/>
              <a:ext cx="4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13" name="Line 97"/>
            <p:cNvSpPr>
              <a:spLocks noChangeShapeType="1"/>
            </p:cNvSpPr>
            <p:nvPr/>
          </p:nvSpPr>
          <p:spPr bwMode="auto">
            <a:xfrm>
              <a:off x="158" y="2296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14" name="Line 98"/>
            <p:cNvSpPr>
              <a:spLocks noChangeShapeType="1"/>
            </p:cNvSpPr>
            <p:nvPr/>
          </p:nvSpPr>
          <p:spPr bwMode="auto">
            <a:xfrm>
              <a:off x="45" y="2296"/>
              <a:ext cx="4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15" name="Line 99"/>
            <p:cNvSpPr>
              <a:spLocks noChangeShapeType="1"/>
            </p:cNvSpPr>
            <p:nvPr/>
          </p:nvSpPr>
          <p:spPr bwMode="auto">
            <a:xfrm>
              <a:off x="158" y="2432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16" name="Line 100"/>
            <p:cNvSpPr>
              <a:spLocks noChangeShapeType="1"/>
            </p:cNvSpPr>
            <p:nvPr/>
          </p:nvSpPr>
          <p:spPr bwMode="auto">
            <a:xfrm>
              <a:off x="45" y="2432"/>
              <a:ext cx="4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17" name="Line 101"/>
            <p:cNvSpPr>
              <a:spLocks noChangeShapeType="1"/>
            </p:cNvSpPr>
            <p:nvPr/>
          </p:nvSpPr>
          <p:spPr bwMode="auto">
            <a:xfrm>
              <a:off x="158" y="2568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18" name="Line 102"/>
            <p:cNvSpPr>
              <a:spLocks noChangeShapeType="1"/>
            </p:cNvSpPr>
            <p:nvPr/>
          </p:nvSpPr>
          <p:spPr bwMode="auto">
            <a:xfrm>
              <a:off x="45" y="2568"/>
              <a:ext cx="4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19" name="Line 103"/>
            <p:cNvSpPr>
              <a:spLocks noChangeShapeType="1"/>
            </p:cNvSpPr>
            <p:nvPr/>
          </p:nvSpPr>
          <p:spPr bwMode="auto">
            <a:xfrm>
              <a:off x="158" y="3657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20" name="Line 104"/>
            <p:cNvSpPr>
              <a:spLocks noChangeShapeType="1"/>
            </p:cNvSpPr>
            <p:nvPr/>
          </p:nvSpPr>
          <p:spPr bwMode="auto">
            <a:xfrm>
              <a:off x="45" y="3657"/>
              <a:ext cx="4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21" name="Line 105"/>
            <p:cNvSpPr>
              <a:spLocks noChangeShapeType="1"/>
            </p:cNvSpPr>
            <p:nvPr/>
          </p:nvSpPr>
          <p:spPr bwMode="auto">
            <a:xfrm>
              <a:off x="158" y="3793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22" name="Line 106"/>
            <p:cNvSpPr>
              <a:spLocks noChangeShapeType="1"/>
            </p:cNvSpPr>
            <p:nvPr/>
          </p:nvSpPr>
          <p:spPr bwMode="auto">
            <a:xfrm>
              <a:off x="45" y="3793"/>
              <a:ext cx="4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23" name="Line 107"/>
            <p:cNvSpPr>
              <a:spLocks noChangeShapeType="1"/>
            </p:cNvSpPr>
            <p:nvPr/>
          </p:nvSpPr>
          <p:spPr bwMode="auto">
            <a:xfrm>
              <a:off x="158" y="3929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24" name="Line 108"/>
            <p:cNvSpPr>
              <a:spLocks noChangeShapeType="1"/>
            </p:cNvSpPr>
            <p:nvPr/>
          </p:nvSpPr>
          <p:spPr bwMode="auto">
            <a:xfrm>
              <a:off x="45" y="3929"/>
              <a:ext cx="4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25" name="Line 109"/>
            <p:cNvSpPr>
              <a:spLocks noChangeShapeType="1"/>
            </p:cNvSpPr>
            <p:nvPr/>
          </p:nvSpPr>
          <p:spPr bwMode="auto">
            <a:xfrm>
              <a:off x="158" y="4065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26" name="Line 110"/>
            <p:cNvSpPr>
              <a:spLocks noChangeShapeType="1"/>
            </p:cNvSpPr>
            <p:nvPr/>
          </p:nvSpPr>
          <p:spPr bwMode="auto">
            <a:xfrm>
              <a:off x="45" y="4065"/>
              <a:ext cx="4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27" name="Line 111"/>
            <p:cNvSpPr>
              <a:spLocks noChangeShapeType="1"/>
            </p:cNvSpPr>
            <p:nvPr/>
          </p:nvSpPr>
          <p:spPr bwMode="auto">
            <a:xfrm>
              <a:off x="158" y="4201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28" name="Line 112"/>
            <p:cNvSpPr>
              <a:spLocks noChangeShapeType="1"/>
            </p:cNvSpPr>
            <p:nvPr/>
          </p:nvSpPr>
          <p:spPr bwMode="auto">
            <a:xfrm>
              <a:off x="45" y="4201"/>
              <a:ext cx="4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graphicFrame>
        <p:nvGraphicFramePr>
          <p:cNvPr id="329" name="Object 113"/>
          <p:cNvGraphicFramePr>
            <a:graphicFrameLocks noChangeAspect="1"/>
          </p:cNvGraphicFramePr>
          <p:nvPr>
            <p:extLst/>
          </p:nvPr>
        </p:nvGraphicFramePr>
        <p:xfrm>
          <a:off x="8478838" y="5594202"/>
          <a:ext cx="5238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18" name="Equation" r:id="rId5" imgW="355320" imgH="203040" progId="Equation.DSMT4">
                  <p:embed/>
                </p:oleObj>
              </mc:Choice>
              <mc:Fallback>
                <p:oleObj name="Equation" r:id="rId5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8838" y="5594202"/>
                        <a:ext cx="523875" cy="301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0" name="Text Box 115"/>
          <p:cNvSpPr txBox="1">
            <a:spLocks noChangeArrowheads="1"/>
          </p:cNvSpPr>
          <p:nvPr/>
        </p:nvSpPr>
        <p:spPr bwMode="auto">
          <a:xfrm>
            <a:off x="884893" y="2650977"/>
            <a:ext cx="52322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9pPr>
          </a:lstStyle>
          <a:p>
            <a:r>
              <a:rPr lang="zh-CN" altLang="en-US" sz="2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非单色光入射</a:t>
            </a:r>
          </a:p>
        </p:txBody>
      </p:sp>
      <p:sp>
        <p:nvSpPr>
          <p:cNvPr id="331" name="Text Box 116"/>
          <p:cNvSpPr txBox="1">
            <a:spLocks noChangeArrowheads="1"/>
          </p:cNvSpPr>
          <p:nvPr/>
        </p:nvSpPr>
        <p:spPr bwMode="auto">
          <a:xfrm>
            <a:off x="4713943" y="2150915"/>
            <a:ext cx="523220" cy="65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9pPr>
          </a:lstStyle>
          <a:p>
            <a:r>
              <a:rPr lang="zh-CN" altLang="en-US" sz="2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色散</a:t>
            </a:r>
          </a:p>
        </p:txBody>
      </p:sp>
      <p:graphicFrame>
        <p:nvGraphicFramePr>
          <p:cNvPr id="332" name="对象 1"/>
          <p:cNvGraphicFramePr>
            <a:graphicFrameLocks noChangeAspect="1"/>
          </p:cNvGraphicFramePr>
          <p:nvPr>
            <p:extLst/>
          </p:nvPr>
        </p:nvGraphicFramePr>
        <p:xfrm>
          <a:off x="6300192" y="476672"/>
          <a:ext cx="177323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19" name="Equation" r:id="rId7" imgW="698400" imgH="393480" progId="Equation.DSMT4">
                  <p:embed/>
                </p:oleObj>
              </mc:Choice>
              <mc:Fallback>
                <p:oleObj name="Equation" r:id="rId7" imgW="698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476672"/>
                        <a:ext cx="1773237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" name="对象 332"/>
          <p:cNvGraphicFramePr>
            <a:graphicFrameLocks noChangeAspect="1"/>
          </p:cNvGraphicFramePr>
          <p:nvPr>
            <p:extLst/>
          </p:nvPr>
        </p:nvGraphicFramePr>
        <p:xfrm>
          <a:off x="8443913" y="4521052"/>
          <a:ext cx="4857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20" name="Equation" r:id="rId9" imgW="330120" imgH="203040" progId="Equation.DSMT4">
                  <p:embed/>
                </p:oleObj>
              </mc:Choice>
              <mc:Fallback>
                <p:oleObj name="Equation" r:id="rId9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3913" y="4521052"/>
                        <a:ext cx="485775" cy="301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" name="对象 333"/>
          <p:cNvGraphicFramePr>
            <a:graphicFrameLocks noChangeAspect="1"/>
          </p:cNvGraphicFramePr>
          <p:nvPr>
            <p:extLst/>
          </p:nvPr>
        </p:nvGraphicFramePr>
        <p:xfrm>
          <a:off x="8513763" y="3081190"/>
          <a:ext cx="5238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21" name="Equation" r:id="rId11" imgW="355320" imgH="203040" progId="Equation.DSMT4">
                  <p:embed/>
                </p:oleObj>
              </mc:Choice>
              <mc:Fallback>
                <p:oleObj name="Equation" r:id="rId11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3763" y="3081190"/>
                        <a:ext cx="523875" cy="301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827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2" descr="data:image/jpeg;base64,/9j/4AAQSkZJRgABAQAAAQABAAD/2wCEAAkGBhMSERUUExQWFRUWGBgYFhUYGB0YGhcdGhcXGhUfGhwYHCYfGBwmGxgcHy8gIykpLCwsHR4xNTAqNSYrLCkBCQoKBQUFDQUFDSkYEhgpKSkpKSkpKSkpKSkpKSkpKSkpKSkpKSkpKSkpKSkpKSkpKSkpKSkpKSkpKSkpKSkpKf/AABEIAJMAeAMBIgACEQEDEQH/xAAcAAAABwEBAAAAAAAAAAAAAAAAAgMEBQYHAQj/xAA9EAACAQIEAwUGBAUEAQUAAAABAhEDIQAEEjEFQVEGImFxgQcTMpGh8EKx0eEUUmKCwSNyovEkJTRTg5L/xAAUAQEAAAAAAAAAAAAAAAAAAAAA/8QAFBEBAAAAAAAAAAAAAAAAAAAAAP/aAAwDAQACEQMRAD8A2onBZ288DTjpFsAF2F8FzFdUUs5CgXLEwBEXJ5Y6TtjKfar2tSqq5ajUDAMxrRsStlWeYBmfTpgJXtX7VFouaWWVaridTsTpU8h3fiM79NsZdxTidWvUarVYszkm8wL2CgkwOUYbUhcdNiem/wDgG3h4YJP67f8AeA7qOAGPI/UzhylAGnPIG7dTyVQNz9fLcotRIJEd4fEP5b7HnqnlyMc8A8yHHszRYNTzFVSuwFRio8CpMEeEYv3CfbF3VXMUO9saqNY7XKRK9bE+HTGYMOuOrSJ9PpyGA9EcC4xTzlL3lJrBirA7qw3HlBBHgRh+VxgHBO1ebydqFQKpbUUKqVYkAS0iSIUCxFvnjZuzXbKhnaaFO7UMB6Z/C0SVB57EjqPXATA88Gn8sdZI8sFn9sAcdP8AOBjgx3ALROBptjoE46w6YCq+0Ti5y+RqMvxMUpr4a2hri/wg+WMH8fXGq+2vNsKeWpD4Xeo7DqUVQt/OoTHljLaCyVERcfceuAPqhGWxEmDHPSRI58lMeRwtlsursqgFnZgqpvrZmAg9FE7C5wgZNhMCSB8p23MAfLwxePZNw9Hzju0aqVOaYi0ltJPotv7sBWM5lnosA2oVVJAKkBB4rbUCZ3ODcG4HWzdX3dOAAe/Ug6KcmCWJMsxnaZJO43xuua7LZWqZehTbzFr7yAYkm8xgtXh60lC0lVFAICqAqifAC3icBTaXYPLUkhQWiCzMRLkC5Yi4WY7i9LziO4nwBGSFVUG0C147wPM/Mk2xdqgIhfAkdTyInc3H5Yh89Q70QCDe97D4jcXERbxwGQZuiVJBEQY9bjmNsK8Iz70KgZCVOpDbqHUrHy0+THqcPu1FILWI5b9bkTEzceOGvAATmKZC6iGBFiYM2MAXg3A6wbxgPR1RJnCJp/PBOFVw9IaW1KAFDfzQIncyCQb8+p3w6NOwwCbW+9sDChp/f5YGAJTJPr9+uF4w1og/LC4O18BQvbJl0/g6bn41rqE/uVg4+Qn0GMhy9AsQBFyBfYSbeV/lGNi9r2X15KmBuKoYdLI4b6NbxjGNTF7i/ltgJKtwohqKqwL1dIVVIB1MxSJ6h1KzMTfF+7J8Dr5apRzCBTTqgU6oH4C2kSQ0EDWsEWINotJzRc68qdRJQ6lvsS2skHcS17bG4vj0HlKbV8qj6ipqqtQlQA0MAwB5BthI6bcgDniHHqGXUNXrU6QO2tgJ8p388RrdrMlVkJmqLMCLe8UbzHxRPl88U3jNGmtdko09NQFUbNVlaoQSTC01ImpVa/cQbCSQBinZytl9ZZDVrxHvVr06aqwLBTpam00zqbTfnaZwGv5jMBZ1H0jr0PTx2ww4nCqXYhFBnUzBFAI70zvfl4DDjh3Y6hSpMiKyalm7FmWLaQWJgCdtjjH6YDVKtSvrZaXxHR7wr39CKAzBFkjdjFtjOAU7UZunUrMUqCoNpX5jkLRy88R3DasVBDAKSAZDEEE7aUOqp/sETh5xLNBwIQBNOpSaaI0CxkU+6bqYa3O18SXYzJ0lrLUqs0kf6elzTgklSdQQzaLgiJ8sBtHZxlNFdM2Cq2pdLhgqzrX8BiO7yxJ4iOzrLohVKoPhEEczJJbvuSb6mAmZjErUOASrVMDCdRr9fDHcB3TBwqDsMEBEdf8AGCs438Z64BvxzhIzNFkNiVOk/wArW0n5gYy+j2Hre/chKDVKYQ/w9TUqtA0d2otgCsSCN7i0HGtrmOsYhu0qKU94KlWmw0qXolZIYwJDAhoJtaQWsRJOAyrtN2ZC8SajTUUadQqaZHwqGTcT0qArHIx1AO08JdvdorgK6qAwBkSAASPDFT4LltB93W7z03Z1Z4d4qHUhJiASljFpBxYWMEMp57ctvrywDrPZOSGsY5Hb9vMXxWqfZVmrFmWkiO2p/dU1DMdxrqRe/LecWN8wXAAn8uU2wqVA7zGI9Nzz67YAq0QGUAd0LpHO0bb3xhnGmqZXPZmkvN27puGVoKyLggg7HG3/AMbrJABsSJ5SCNQIG2+Mp9p5UZymysrVNIDxvF9OqNvxRziZsBgInJ5w1M5l3PxNWpTN5BqIItaNPKBa2Nf4b2Up5Zn90oNJzq90x7qG90mRF9uXLGYdg+Emvn6cgaaR96x3+GNPP+cj5HpjbXaBfAIIoAsAvOBG532wlVqX+4xyrULA/L1wgjDf/OAUqICd8DBWqi4PL7tgYBQPAiQPvzjCdSpBv+fhhFGkT+XlgxUkRM+G8fPfAcertccpG+Kj2k9pFGgzUFpmuwBDwQqK0XGogyQd4FuuEPaB2lbKotKkYq1Qe/zRNiR/UTK+FzuBjKSNomOkYD0JwxFzGVy1Sfio0yrcwSq2PIgkbdR44730MVFi+4+E25H9euG/s9p/+l5YPeaf/HUxX/jGJ5XhtLbH4T16g+P54BvkNNyPp64cqgiZ/by6YSHDwt6fd/p/D8uXpiMo1qmYy4KVPdTqUsACUIJUwGG4YEX6YBnx7s/lytfMpR/8j3baailg4aO4RB7pmCevjjGc9ln9/UFWprdajBmYfGVOktvzgGOXpjQu02ZOUC6uIVzVAJphqatTaORWiq6T1JN95xQM3WE1mFWpVLEHUyhSzNdm0y0GTpF/HbAal7KeG6MvUrEXquQP9tOw8gW1n5YuFaqL3Pn+mEOH5cUaFOmoChEVdMyFhRN7TeZOE6zE9Y5AX38vzwHGrRPTfkBPS+EWzW17bHn9jBK5i3M7fv19MD3LMLjynkfT8sAotYkCAB5XP1EYGD0aEGx3wMBE0c37sgTb5j897nDw8QAgX+/Ow9cV7K5k1JuAwAtyZYgTEQRtPPCxzYWx252iBEzc3teYwGf9vM/77P1SDIQJTHPYEnf+pzitVucdDHnh9m8z72q9Q/jdmE89TmPSIHphBavu3Vo16GDaTswUyVjxFvXAegOz1UJQooL0wiIrWsQgEHwMQD6YksztcSvMfO8jbYYqHZriCge41TAlGJEVaTANSaxtKkX5MrYfZrtKq3lwaZhwASUBiC67kdHEjqBgJyjm2Xq69R8a/wC4cx4i+IT+No5d3SpUVUrVHqUWmPjCmqt7SHkkdHnkcK5Di5rLKVKFUk2IMSN4JQko1jEj53GI/tDUZ6ROYy2XNIXJqy4U2UGVMgXifEbYBp2m7a5egFWmabEsuoiH0rMsxgdDYHqOmMm4pmhUqPUChFcnQoEAAeHhzPU4uGZ4RSIqstLK0UpUWqB6dPU7abAU/eO0d8hSxAgEAX2o1UXsZGwP6eE4DUOwHb01V/hsy01IijUO9SPwMf5wBY/iG9x3rm5Ld0Wvf78px55Bjad7X2/Tz8sa92D7V/xVFkqf+4pCTsPeLsGHiNm8TPPAWlKiJckD19ORODJnVIBDDlfFaqN3ySTJ52N+dvLl5Hrgq1FBkER8x62+/GxIWssTv9/XHMQi5tisSxEiZEAW53wMBVqvHqeX77kAg/hM6rQbfiMCOg+eKXxvtFUzBI+CnyQHe9ix/EfoPHfDTNZhnbU51GD6DeANgPDz5nDYL1wDylsCOfTw239B645mE+lpvf0O24+WCUT3dhY29Pp0wpUHK3kP6fKP5jgLf2Pds1lTSpvpzWU79LrUosZane0q5IE7Fl5HAo9qlraDmARUSNNWm2ishMagDHKfgcHnircA4ucpmaddZhG7wG7IbVB/+dvIY0TtzwJnQ5rKgOCut1AJLKRIqJAGq0EjfmOYwEVU42pdKlJhWqyDTL0B70Hl36BBaLWZb7Yt+bz9Svlaq1ss1OrVp6RSFQMzB2CBiI7ihiPiuYIgxil+zPiSLnJzDqo0N7piVVdWpedhJQED1w87Tdonpzl8tWD13qmpmMwkEdKdJTBmFI2sItuYCcpZHK+4r0a0GkalUVa3vUR3FMyhYSD3YgAW7vw3xm3ZrhQzBFJvxKwBgagYOkgSDvvE+WE+IdnxTGotqabki99je8m29yeWLN2DyTUq9SlVpuKihKmiEfQGEGVe+oSJAMjUOmAo1fLvTdkcFWUlWUiCCDe2FeGcRahWSqlmUzG0g2YHwIJ+mLT7VOHqmaSopk1qZLDSVgoQgMNcSpUf24pjHa8/ZwGpZfNisi1F+BhI5nlbzmQdtpGH/Dslr5mNiZJE7RPOBz5zzxV/Zs5qmpQLQFHvFHgTFSL9dJtyJxe81nUpLa2kdbDxJwB6mUWmkyIAmTyA22tgYrGe7Ru7EKNzIa0Ef07yJO5MicdwGd1EBE3B+fL6bTz9cNmSPv7nCuXqfMHf788EckG33bADLPEj6/S3nhwzSOv7yDa/T6HDJGuCOWH4a31+ojl44BnVTvW/6+niMap7LuO+8y/uCSHonuwTdGlqcgMswQy+g2xmNZF08pEDfnfl/b9cOuy/GP4XMpUPwTpqAR8JiYDAiVIDemAv/bTsITOZyy3u1WgNm5lqYBJmblOe4vY13gWV96jsKipoHeAQtpC3JBkC0hiP5Zj4YxqmSzSuIDgsI/8AjEjkwhZg77YgON8Jp06hzVHSH1ItZVI0VAxKqxAiG1NpJESGM7TgEezuVpBwyD/UBs7wzT8LKTssNI7oHdZTiJzCacyKtQXq16gAZC2kMWCqACGkkKbETBI+Ey8yq95dEhe6ADYypASeakpqpN0Kg7wcNvadSamgqKSwQq6t4yxXVG8sCpPWP5jgK37Qc0Xq5feP4ewOuwNWrFqneB7osemKwyCJn9vvpize0Rh/EUQvwDK0dN5sxdufnzxWot9/YwD/ALNcUbL5hXSLgoZ5h4F4jmAfTFqzfEXqEljaYCjux03IM8iD6dRQjiwcG4jqTQT31jSebL0uI7pix5EdMBJh3Nh4T3YPKJXZgdpiw3nAwmpuDpB5x3ivI7G4A/p325YGAqqP3vv7OBUN/l+3hgjDz8vn+mAR/wBdcAVjP1w6y5t0sfnH7YbAYUovB/QA874B2VLEi4kkEc7zPP8ArwzrL+35ged8O6IkgSbFd7cz8998EqpboQB62/bpzwF79nvG2rqMsWYVqS/6BBKh0kSrRPeWYBjYwdsXqnT99qo1VqAMrI47xUg2JBKxYiRjBMtXalUV0IDI2pSYIkbSDuP8HxxtXBOJUc/l0qnT7xQQWCor0nvq+JyCJ5EQQdhOAZ8Iyel6zMe+jP3LEyCBUJnlIWoCP5ziL7dsTQWkDO5W/wAQVdRid9Saf7kOJnjFQ0cxTzGoOCIcgj4l+HUFMIGQlOhdKfXFY7Z59WIVDHu9TKQQfwk6Sd1lDUgHlgKz2oGoZJ+T5KgB/wDXqQ/UYiafwn0/ziX48x/hsiD+CiQLwxVmZx3R8IHwgm5gnbETSW3+cA3K2wrlq+lg0AxuOoi+CFcAC+Ata3MqVNgwO5jcRF9uX0wMRvAa4go3K6jz32uIPjseUXGAiytx5nCbmw8f1bHcDAdRb/L/ADgRAEY7gYB0qCPX9cCisgk761/Nx/gYGBgG9RRP31P6YuXspz9RcxVRWIVqYYjkSrwp84Yj/oYGBgNNGYZmCsSytoDKbghmIYEHkRbGI1G7yA3EEQeiM6LPWFESfPfAwMA646f/ABcov4dJaI3J96JPWygX2AxDUeXngYGASq74AGO4GAX4c0VkItf8wwOO4GBgP//Z"/>
          <p:cNvSpPr>
            <a:spLocks noChangeAspect="1" noChangeArrowheads="1"/>
          </p:cNvSpPr>
          <p:nvPr/>
        </p:nvSpPr>
        <p:spPr bwMode="auto">
          <a:xfrm>
            <a:off x="63500" y="-669925"/>
            <a:ext cx="1143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invGray">
          <a:xfrm>
            <a:off x="251520" y="620688"/>
            <a:ext cx="77048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kumimoji="1" sz="2400" b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defRPr>
            </a:lvl1pPr>
            <a:lvl2pPr marL="742950" indent="-285750" eaLnBrk="0" hangingPunct="0">
              <a:defRPr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9pPr>
          </a:lstStyle>
          <a:p>
            <a:pPr algn="l" fontAlgn="auto"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</a:pPr>
            <a:r>
              <a:rPr lang="zh-CN" altLang="en-US" dirty="0"/>
              <a:t>光栅光谱仪的关键指标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invGray">
          <a:xfrm>
            <a:off x="721996" y="1124744"/>
            <a:ext cx="7704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20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20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20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 角色散本领（角色散率） 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invGray">
          <a:xfrm>
            <a:off x="721996" y="1598022"/>
            <a:ext cx="7704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20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20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20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 线色散</a:t>
            </a:r>
            <a:r>
              <a:rPr lang="zh-CN" altLang="en-US" sz="2200" dirty="0" smtClean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本领（</a:t>
            </a:r>
            <a:r>
              <a:rPr lang="zh-CN" altLang="en-US" sz="220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</a:t>
            </a:r>
            <a:r>
              <a:rPr lang="zh-CN" altLang="en-US" sz="2200" dirty="0" smtClean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色散</a:t>
            </a:r>
            <a:r>
              <a:rPr lang="zh-CN" altLang="en-US" sz="220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率） 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invGray">
          <a:xfrm>
            <a:off x="721996" y="2030967"/>
            <a:ext cx="7704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defRPr sz="2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9pPr>
          </a:lstStyle>
          <a:p>
            <a:pPr algn="l"/>
            <a:r>
              <a:rPr lang="zh-CN" altLang="en-US" dirty="0" smtClean="0">
                <a:solidFill>
                  <a:srgbClr val="0066FF"/>
                </a:solidFill>
              </a:rPr>
              <a:t>（</a:t>
            </a:r>
            <a:r>
              <a:rPr lang="en-US" altLang="zh-CN" dirty="0" smtClean="0">
                <a:solidFill>
                  <a:srgbClr val="0066FF"/>
                </a:solidFill>
              </a:rPr>
              <a:t>3</a:t>
            </a:r>
            <a:r>
              <a:rPr lang="zh-CN" altLang="en-US" dirty="0" smtClean="0">
                <a:solidFill>
                  <a:srgbClr val="0066FF"/>
                </a:solidFill>
              </a:rPr>
              <a:t>） 色</a:t>
            </a:r>
            <a:r>
              <a:rPr lang="zh-CN" altLang="en-US" dirty="0">
                <a:solidFill>
                  <a:srgbClr val="0066FF"/>
                </a:solidFill>
              </a:rPr>
              <a:t>分辨本领</a:t>
            </a: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876830"/>
              </p:ext>
            </p:extLst>
          </p:nvPr>
        </p:nvGraphicFramePr>
        <p:xfrm>
          <a:off x="1633004" y="2461909"/>
          <a:ext cx="494188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065" name="Equation" r:id="rId4" imgW="2539800" imgH="431640" progId="Equation.DSMT4">
                  <p:embed/>
                </p:oleObj>
              </mc:Choice>
              <mc:Fallback>
                <p:oleObj name="Equation" r:id="rId4" imgW="2539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004" y="2461909"/>
                        <a:ext cx="4941887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42"/>
          <p:cNvSpPr>
            <a:spLocks noChangeArrowheads="1"/>
          </p:cNvSpPr>
          <p:nvPr/>
        </p:nvSpPr>
        <p:spPr bwMode="auto">
          <a:xfrm>
            <a:off x="721996" y="3069152"/>
            <a:ext cx="230063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kumimoji="1" lang="zh-CN" altLang="en-US" sz="2200" b="1" dirty="0" smtClean="0">
                <a:solidFill>
                  <a:srgbClr val="0066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（</a:t>
            </a:r>
            <a:r>
              <a:rPr kumimoji="1" lang="en-US" altLang="zh-CN" sz="2200" b="1" dirty="0" smtClean="0">
                <a:solidFill>
                  <a:srgbClr val="0066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4</a:t>
            </a:r>
            <a:r>
              <a:rPr kumimoji="1" lang="zh-CN" altLang="en-US" sz="2200" b="1" dirty="0" smtClean="0">
                <a:solidFill>
                  <a:srgbClr val="0066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）</a:t>
            </a:r>
            <a:r>
              <a:rPr kumimoji="1" lang="zh-CN" altLang="en-US" sz="2200" b="1" dirty="0">
                <a:solidFill>
                  <a:srgbClr val="0066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光栅的量程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invGray">
          <a:xfrm>
            <a:off x="721996" y="3502795"/>
            <a:ext cx="468052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kumimoji="1" sz="2400" b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defRPr>
            </a:lvl1pPr>
            <a:lvl2pPr marL="742950" indent="-285750" eaLnBrk="0" hangingPunct="0">
              <a:defRPr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9pPr>
          </a:lstStyle>
          <a:p>
            <a:pPr algn="l">
              <a:spcBef>
                <a:spcPct val="20000"/>
              </a:spcBef>
              <a:buClr>
                <a:schemeClr val="hlink"/>
              </a:buClr>
            </a:pPr>
            <a:r>
              <a:rPr lang="zh-CN" altLang="en-US" sz="2200" dirty="0" smtClean="0">
                <a:solidFill>
                  <a:srgbClr val="0066FF"/>
                </a:solidFill>
              </a:rPr>
              <a:t>（</a:t>
            </a:r>
            <a:r>
              <a:rPr lang="en-US" altLang="zh-CN" sz="2200" dirty="0" smtClean="0">
                <a:solidFill>
                  <a:srgbClr val="0066FF"/>
                </a:solidFill>
              </a:rPr>
              <a:t>5</a:t>
            </a:r>
            <a:r>
              <a:rPr lang="zh-CN" altLang="en-US" sz="2200" dirty="0" smtClean="0">
                <a:solidFill>
                  <a:srgbClr val="0066FF"/>
                </a:solidFill>
              </a:rPr>
              <a:t>） 自由光谱范围</a:t>
            </a:r>
            <a:endParaRPr lang="zh-CN" altLang="en-US" sz="22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1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 anchor="ctr"/>
          <a:lstStyle/>
          <a:p>
            <a:r>
              <a:rPr lang="zh-CN" altLang="en-US" sz="4400" dirty="0" smtClean="0">
                <a:latin typeface="宋体" panose="02010600030101010101" pitchFamily="2" charset="-122"/>
              </a:rPr>
              <a:t>第</a:t>
            </a:r>
            <a:r>
              <a:rPr lang="en-US" altLang="zh-CN" sz="4400" dirty="0" smtClean="0">
                <a:latin typeface="宋体" panose="02010600030101010101" pitchFamily="2" charset="-122"/>
              </a:rPr>
              <a:t>5</a:t>
            </a:r>
            <a:r>
              <a:rPr lang="zh-CN" altLang="en-US" sz="4400" dirty="0" smtClean="0">
                <a:latin typeface="宋体" panose="02010600030101010101" pitchFamily="2" charset="-122"/>
              </a:rPr>
              <a:t>章</a:t>
            </a:r>
            <a:r>
              <a:rPr lang="zh-CN" altLang="en-US" sz="4400" dirty="0" smtClean="0"/>
              <a:t>  晶体偏振光学</a:t>
            </a:r>
            <a:endParaRPr lang="zh-CN" altLang="en-US" sz="4400" dirty="0">
              <a:latin typeface="宋体" panose="02010600030101010101" pitchFamily="2" charset="-122"/>
            </a:endParaRPr>
          </a:p>
        </p:txBody>
      </p:sp>
      <p:sp>
        <p:nvSpPr>
          <p:cNvPr id="2775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13100"/>
            <a:ext cx="6400800" cy="3024212"/>
          </a:xfrm>
        </p:spPr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</a:rPr>
              <a:t>五</a:t>
            </a:r>
            <a:r>
              <a:rPr lang="zh-CN" altLang="en-US" dirty="0" smtClean="0">
                <a:solidFill>
                  <a:srgbClr val="FF0000"/>
                </a:solidFill>
              </a:rPr>
              <a:t>种偏振态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双折射现象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sz="3200" dirty="0" smtClean="0">
                <a:solidFill>
                  <a:srgbClr val="FF0000"/>
                </a:solidFill>
              </a:rPr>
              <a:t>晶体光学</a:t>
            </a:r>
            <a:r>
              <a:rPr lang="zh-CN" altLang="en-US" sz="3200" dirty="0" smtClean="0">
                <a:solidFill>
                  <a:srgbClr val="FF0000"/>
                </a:solidFill>
              </a:rPr>
              <a:t>器件</a:t>
            </a:r>
            <a:endParaRPr lang="en-US" altLang="zh-CN" sz="3200" smtClean="0">
              <a:solidFill>
                <a:srgbClr val="FF0000"/>
              </a:solidFill>
            </a:endParaRPr>
          </a:p>
          <a:p>
            <a:r>
              <a:rPr lang="zh-CN" altLang="en-US" smtClean="0">
                <a:solidFill>
                  <a:srgbClr val="FF0000"/>
                </a:solidFill>
              </a:rPr>
              <a:t>偏振</a:t>
            </a:r>
            <a:r>
              <a:rPr lang="zh-CN" altLang="en-US" dirty="0" smtClean="0">
                <a:solidFill>
                  <a:srgbClr val="FF0000"/>
                </a:solidFill>
              </a:rPr>
              <a:t>态的获得与检测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10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" y="68924"/>
            <a:ext cx="8640960" cy="72008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</a:pPr>
            <a:r>
              <a:rPr lang="zh-CN" altLang="en-US" dirty="0" smtClean="0">
                <a:solidFill>
                  <a:srgbClr val="FF0000"/>
                </a:solidFill>
                <a:latin typeface="+mn-ea"/>
                <a:ea typeface="+mn-ea"/>
              </a:rPr>
              <a:t>五种偏振态</a:t>
            </a:r>
            <a:endParaRPr lang="en-US" altLang="zh-CN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37" name="Text Box 4"/>
          <p:cNvSpPr txBox="1">
            <a:spLocks noChangeArrowheads="1"/>
          </p:cNvSpPr>
          <p:nvPr/>
        </p:nvSpPr>
        <p:spPr bwMode="invGray">
          <a:xfrm>
            <a:off x="323528" y="808101"/>
            <a:ext cx="72768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defRPr>
            </a:lvl1pPr>
            <a:lvl2pPr marL="742950" indent="-285750" eaLnBrk="0" hangingPunct="0">
              <a:defRPr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dirty="0" smtClean="0"/>
              <a:t>正交振动平面偏振光</a:t>
            </a:r>
            <a:r>
              <a:rPr lang="en-US" altLang="zh-CN" dirty="0" smtClean="0"/>
              <a:t>(</a:t>
            </a:r>
            <a:r>
              <a:rPr lang="zh-CN" altLang="en-US" dirty="0" smtClean="0"/>
              <a:t>线偏振光</a:t>
            </a:r>
            <a:r>
              <a:rPr lang="en-US" altLang="zh-CN" dirty="0" smtClean="0"/>
              <a:t>)</a:t>
            </a:r>
            <a:r>
              <a:rPr lang="zh-CN" altLang="en-US" dirty="0" smtClean="0"/>
              <a:t>的合成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345664" y="1308156"/>
            <a:ext cx="8280920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</a:pPr>
            <a:r>
              <a:rPr lang="zh-CN" altLang="en-US" sz="2200" dirty="0" smtClean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假设</a:t>
            </a:r>
            <a:r>
              <a:rPr lang="zh-CN" altLang="en-US" sz="2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：两</a:t>
            </a:r>
            <a:r>
              <a:rPr lang="zh-CN" altLang="en-US" sz="2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同向传播</a:t>
            </a:r>
            <a:r>
              <a:rPr lang="zh-CN" altLang="en-US" sz="2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的线偏振</a:t>
            </a:r>
            <a:r>
              <a:rPr lang="zh-CN" altLang="en-US" sz="2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光波，频率为</a:t>
            </a:r>
            <a:r>
              <a:rPr lang="en-US" altLang="zh-CN" sz="2200" i="1" dirty="0">
                <a:solidFill>
                  <a:prstClr val="black"/>
                </a:solidFill>
                <a:latin typeface="Symbol" pitchFamily="18" charset="2"/>
              </a:rPr>
              <a:t>w</a:t>
            </a:r>
            <a:r>
              <a:rPr lang="zh-CN" altLang="en-US" sz="2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，相位差为</a:t>
            </a:r>
            <a:r>
              <a:rPr lang="en-US" altLang="zh-CN" sz="2200" i="1" dirty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zh-CN" altLang="en-US" sz="2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，振动方向分别沿</a:t>
            </a:r>
            <a:r>
              <a:rPr lang="en-US" altLang="zh-CN" sz="2200" i="1" dirty="0">
                <a:solidFill>
                  <a:prstClr val="black"/>
                </a:solidFill>
                <a:latin typeface="Times New Roman" pitchFamily="18" charset="0"/>
              </a:rPr>
              <a:t>x</a:t>
            </a:r>
            <a:r>
              <a:rPr lang="zh-CN" altLang="en-US" sz="2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200" i="1" dirty="0">
                <a:solidFill>
                  <a:prstClr val="black"/>
                </a:solidFill>
                <a:latin typeface="Times New Roman" pitchFamily="18" charset="0"/>
              </a:rPr>
              <a:t>y</a:t>
            </a:r>
            <a:r>
              <a:rPr lang="zh-CN" altLang="en-US" sz="2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方向，振幅分别为</a:t>
            </a:r>
            <a:r>
              <a:rPr lang="en-US" altLang="zh-CN" sz="2200" i="1" dirty="0">
                <a:solidFill>
                  <a:prstClr val="black"/>
                </a:solidFill>
                <a:latin typeface="Times New Roman" pitchFamily="18" charset="0"/>
              </a:rPr>
              <a:t>A</a:t>
            </a:r>
            <a:r>
              <a:rPr lang="en-US" altLang="zh-CN" sz="2200" i="1" baseline="-30000" dirty="0">
                <a:solidFill>
                  <a:prstClr val="black"/>
                </a:solidFill>
                <a:latin typeface="Times New Roman" pitchFamily="18" charset="0"/>
              </a:rPr>
              <a:t>x</a:t>
            </a:r>
            <a:r>
              <a:rPr lang="zh-CN" altLang="en-US" sz="2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200" i="1" dirty="0">
                <a:solidFill>
                  <a:prstClr val="black"/>
                </a:solidFill>
                <a:latin typeface="Times New Roman" pitchFamily="18" charset="0"/>
              </a:rPr>
              <a:t>A</a:t>
            </a:r>
            <a:r>
              <a:rPr lang="en-US" altLang="zh-CN" sz="2200" i="1" baseline="-30000" dirty="0">
                <a:solidFill>
                  <a:prstClr val="black"/>
                </a:solidFill>
                <a:latin typeface="Times New Roman" pitchFamily="18" charset="0"/>
              </a:rPr>
              <a:t>y</a:t>
            </a:r>
            <a:r>
              <a:rPr lang="en-US" altLang="zh-CN" sz="2200" dirty="0">
                <a:solidFill>
                  <a:prstClr val="black"/>
                </a:solidFill>
                <a:latin typeface="宋体" pitchFamily="2" charset="-122"/>
              </a:rPr>
              <a:t>,</a:t>
            </a:r>
            <a:r>
              <a:rPr lang="zh-CN" altLang="en-US" sz="2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瞬时光矢量分别为 </a:t>
            </a: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/>
          </p:nvPr>
        </p:nvGraphicFramePr>
        <p:xfrm>
          <a:off x="2029664" y="2293041"/>
          <a:ext cx="4651183" cy="511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146" name="Equation" r:id="rId3" imgW="2311200" imgH="253800" progId="Equation.DSMT4">
                  <p:embed/>
                </p:oleObj>
              </mc:Choice>
              <mc:Fallback>
                <p:oleObj name="Equation" r:id="rId3" imgW="2311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29664" y="2293041"/>
                        <a:ext cx="4651183" cy="511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/>
          </p:nvPr>
        </p:nvGraphicFramePr>
        <p:xfrm>
          <a:off x="2627784" y="2713930"/>
          <a:ext cx="5368211" cy="1773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147" name="Equation" r:id="rId5" imgW="2844720" imgH="939600" progId="Equation.DSMT4">
                  <p:embed/>
                </p:oleObj>
              </mc:Choice>
              <mc:Fallback>
                <p:oleObj name="Equation" r:id="rId5" imgW="284472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27784" y="2713930"/>
                        <a:ext cx="5368211" cy="17734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386488" y="3246668"/>
            <a:ext cx="2376264" cy="453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</a:pPr>
            <a:r>
              <a:rPr lang="zh-CN" altLang="en-US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其归一化形式为</a:t>
            </a:r>
            <a:endParaRPr lang="zh-CN" altLang="en-US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/>
          </p:nvPr>
        </p:nvGraphicFramePr>
        <p:xfrm>
          <a:off x="2649005" y="4470955"/>
          <a:ext cx="3616104" cy="916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148" name="Equation" r:id="rId7" imgW="1803240" imgH="457200" progId="Equation.DSMT4">
                  <p:embed/>
                </p:oleObj>
              </mc:Choice>
              <mc:Fallback>
                <p:oleObj name="Equation" r:id="rId7" imgW="18032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49005" y="4470955"/>
                        <a:ext cx="3616104" cy="916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矩形 15"/>
          <p:cNvSpPr/>
          <p:nvPr/>
        </p:nvSpPr>
        <p:spPr>
          <a:xfrm>
            <a:off x="386488" y="4702607"/>
            <a:ext cx="2376264" cy="453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</a:pPr>
            <a:r>
              <a:rPr lang="zh-CN" altLang="en-US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两式相减得到</a:t>
            </a:r>
            <a:endParaRPr lang="zh-CN" altLang="en-US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/>
          </p:nvPr>
        </p:nvGraphicFramePr>
        <p:xfrm>
          <a:off x="3934117" y="5475548"/>
          <a:ext cx="3867588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149" name="Equation" r:id="rId9" imgW="1993680" imgH="482400" progId="Equation.DSMT4">
                  <p:embed/>
                </p:oleObj>
              </mc:Choice>
              <mc:Fallback>
                <p:oleObj name="Equation" r:id="rId9" imgW="19936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34117" y="5475548"/>
                        <a:ext cx="3867588" cy="936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任意多边形 11"/>
          <p:cNvSpPr/>
          <p:nvPr/>
        </p:nvSpPr>
        <p:spPr>
          <a:xfrm>
            <a:off x="6873240" y="5039907"/>
            <a:ext cx="697700" cy="621341"/>
          </a:xfrm>
          <a:custGeom>
            <a:avLst/>
            <a:gdLst>
              <a:gd name="connsiteX0" fmla="*/ 0 w 697700"/>
              <a:gd name="connsiteY0" fmla="*/ 19773 h 873213"/>
              <a:gd name="connsiteX1" fmla="*/ 670560 w 697700"/>
              <a:gd name="connsiteY1" fmla="*/ 111213 h 873213"/>
              <a:gd name="connsiteX2" fmla="*/ 502920 w 697700"/>
              <a:gd name="connsiteY2" fmla="*/ 873213 h 87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700" h="873213">
                <a:moveTo>
                  <a:pt x="0" y="19773"/>
                </a:moveTo>
                <a:cubicBezTo>
                  <a:pt x="293370" y="-5627"/>
                  <a:pt x="586740" y="-31027"/>
                  <a:pt x="670560" y="111213"/>
                </a:cubicBezTo>
                <a:cubicBezTo>
                  <a:pt x="754380" y="253453"/>
                  <a:pt x="628650" y="563333"/>
                  <a:pt x="502920" y="873213"/>
                </a:cubicBezTo>
              </a:path>
            </a:pathLst>
          </a:custGeom>
          <a:noFill/>
          <a:ln>
            <a:solidFill>
              <a:srgbClr val="0066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3794760" y="2804160"/>
            <a:ext cx="4941633" cy="2857088"/>
          </a:xfrm>
          <a:custGeom>
            <a:avLst/>
            <a:gdLst>
              <a:gd name="connsiteX0" fmla="*/ 0 w 4941633"/>
              <a:gd name="connsiteY0" fmla="*/ 0 h 3139440"/>
              <a:gd name="connsiteX1" fmla="*/ 2987040 w 4941633"/>
              <a:gd name="connsiteY1" fmla="*/ 624840 h 3139440"/>
              <a:gd name="connsiteX2" fmla="*/ 4922520 w 4941633"/>
              <a:gd name="connsiteY2" fmla="*/ 1676400 h 3139440"/>
              <a:gd name="connsiteX3" fmla="*/ 3810000 w 4941633"/>
              <a:gd name="connsiteY3" fmla="*/ 3139440 h 313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1633" h="3139440">
                <a:moveTo>
                  <a:pt x="0" y="0"/>
                </a:moveTo>
                <a:cubicBezTo>
                  <a:pt x="1083310" y="172720"/>
                  <a:pt x="2166620" y="345440"/>
                  <a:pt x="2987040" y="624840"/>
                </a:cubicBezTo>
                <a:cubicBezTo>
                  <a:pt x="3807460" y="904240"/>
                  <a:pt x="4785360" y="1257300"/>
                  <a:pt x="4922520" y="1676400"/>
                </a:cubicBezTo>
                <a:cubicBezTo>
                  <a:pt x="5059680" y="2095500"/>
                  <a:pt x="4434840" y="2617470"/>
                  <a:pt x="3810000" y="3139440"/>
                </a:cubicBezTo>
              </a:path>
            </a:pathLst>
          </a:custGeom>
          <a:noFill/>
          <a:ln>
            <a:solidFill>
              <a:srgbClr val="0066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29680" y="5516816"/>
            <a:ext cx="3456384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</a:pPr>
            <a:r>
              <a:rPr lang="zh-CN" altLang="en-US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消除</a:t>
            </a:r>
            <a:r>
              <a:rPr lang="en-US" altLang="zh-CN" sz="2000" i="1" dirty="0" err="1" smtClean="0">
                <a:solidFill>
                  <a:prstClr val="black"/>
                </a:solidFill>
                <a:latin typeface="Symbol" pitchFamily="18" charset="2"/>
              </a:rPr>
              <a:t>w</a:t>
            </a:r>
            <a:r>
              <a:rPr lang="en-US" altLang="zh-CN" sz="20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，得到合成光矢量末端轨迹方程</a:t>
            </a:r>
            <a:endParaRPr lang="zh-CN" altLang="en-US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75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Text Box 4"/>
          <p:cNvSpPr txBox="1">
            <a:spLocks noChangeArrowheads="1"/>
          </p:cNvSpPr>
          <p:nvPr/>
        </p:nvSpPr>
        <p:spPr bwMode="invGray">
          <a:xfrm>
            <a:off x="323528" y="713724"/>
            <a:ext cx="72768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defRPr>
            </a:lvl1pPr>
            <a:lvl2pPr marL="742950" indent="-285750" eaLnBrk="0" hangingPunct="0">
              <a:defRPr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dirty="0" smtClean="0"/>
              <a:t>椭圆方程的演化</a:t>
            </a:r>
            <a:endParaRPr lang="zh-CN" altLang="en-US" dirty="0"/>
          </a:p>
        </p:txBody>
      </p:sp>
      <p:grpSp>
        <p:nvGrpSpPr>
          <p:cNvPr id="20" name="Group 6"/>
          <p:cNvGrpSpPr>
            <a:grpSpLocks/>
          </p:cNvGrpSpPr>
          <p:nvPr/>
        </p:nvGrpSpPr>
        <p:grpSpPr bwMode="auto">
          <a:xfrm>
            <a:off x="3501600" y="260648"/>
            <a:ext cx="2228057" cy="2559050"/>
            <a:chOff x="2056" y="1637"/>
            <a:chExt cx="1729" cy="1715"/>
          </a:xfrm>
        </p:grpSpPr>
        <p:sp>
          <p:nvSpPr>
            <p:cNvPr id="22" name="Line 7"/>
            <p:cNvSpPr>
              <a:spLocks noChangeAspect="1" noChangeShapeType="1"/>
            </p:cNvSpPr>
            <p:nvPr/>
          </p:nvSpPr>
          <p:spPr bwMode="auto">
            <a:xfrm flipH="1">
              <a:off x="2881" y="1657"/>
              <a:ext cx="2" cy="169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arrow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Line 8"/>
            <p:cNvSpPr>
              <a:spLocks noChangeAspect="1" noChangeShapeType="1"/>
            </p:cNvSpPr>
            <p:nvPr/>
          </p:nvSpPr>
          <p:spPr bwMode="auto">
            <a:xfrm>
              <a:off x="2056" y="2588"/>
              <a:ext cx="1724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Line 9"/>
            <p:cNvSpPr>
              <a:spLocks noChangeAspect="1" noChangeShapeType="1"/>
            </p:cNvSpPr>
            <p:nvPr/>
          </p:nvSpPr>
          <p:spPr bwMode="auto">
            <a:xfrm flipV="1">
              <a:off x="2881" y="2215"/>
              <a:ext cx="375" cy="3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Line 10"/>
            <p:cNvSpPr>
              <a:spLocks noChangeAspect="1" noChangeShapeType="1"/>
            </p:cNvSpPr>
            <p:nvPr/>
          </p:nvSpPr>
          <p:spPr bwMode="auto">
            <a:xfrm>
              <a:off x="3256" y="2215"/>
              <a:ext cx="0" cy="3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Line 11"/>
            <p:cNvSpPr>
              <a:spLocks noChangeAspect="1" noChangeShapeType="1"/>
            </p:cNvSpPr>
            <p:nvPr/>
          </p:nvSpPr>
          <p:spPr bwMode="auto">
            <a:xfrm>
              <a:off x="2881" y="2591"/>
              <a:ext cx="38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Line 12"/>
            <p:cNvSpPr>
              <a:spLocks noChangeAspect="1" noChangeShapeType="1"/>
            </p:cNvSpPr>
            <p:nvPr/>
          </p:nvSpPr>
          <p:spPr bwMode="auto">
            <a:xfrm flipH="1">
              <a:off x="2881" y="2215"/>
              <a:ext cx="3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Line 13"/>
            <p:cNvSpPr>
              <a:spLocks noChangeAspect="1" noChangeShapeType="1"/>
            </p:cNvSpPr>
            <p:nvPr/>
          </p:nvSpPr>
          <p:spPr bwMode="auto">
            <a:xfrm flipV="1">
              <a:off x="2881" y="2209"/>
              <a:ext cx="0" cy="3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Text Box 14"/>
            <p:cNvSpPr txBox="1">
              <a:spLocks noChangeAspect="1" noChangeArrowheads="1"/>
            </p:cNvSpPr>
            <p:nvPr/>
          </p:nvSpPr>
          <p:spPr bwMode="auto">
            <a:xfrm>
              <a:off x="3630" y="2623"/>
              <a:ext cx="15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sz="1400" b="1" i="1">
                  <a:solidFill>
                    <a:prstClr val="black"/>
                  </a:solidFill>
                  <a:latin typeface="Times New Roman" pitchFamily="18" charset="0"/>
                </a:rPr>
                <a:t>x</a:t>
              </a:r>
              <a:endParaRPr lang="en-US" altLang="zh-CN" sz="1400" b="1">
                <a:solidFill>
                  <a:prstClr val="black"/>
                </a:solidFill>
              </a:endParaRPr>
            </a:p>
          </p:txBody>
        </p:sp>
        <p:sp>
          <p:nvSpPr>
            <p:cNvPr id="30" name="Text Box 15"/>
            <p:cNvSpPr txBox="1">
              <a:spLocks noChangeAspect="1" noChangeArrowheads="1"/>
            </p:cNvSpPr>
            <p:nvPr/>
          </p:nvSpPr>
          <p:spPr bwMode="auto">
            <a:xfrm>
              <a:off x="2664" y="2204"/>
              <a:ext cx="180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sz="1400" b="1" i="1">
                  <a:solidFill>
                    <a:prstClr val="black"/>
                  </a:solidFill>
                  <a:latin typeface="Times New Roman" pitchFamily="18" charset="0"/>
                </a:rPr>
                <a:t>E</a:t>
              </a:r>
              <a:r>
                <a:rPr lang="en-US" altLang="zh-CN" sz="1400" b="1" i="1" baseline="-25000">
                  <a:solidFill>
                    <a:prstClr val="black"/>
                  </a:solidFill>
                  <a:latin typeface="Times New Roman" pitchFamily="18" charset="0"/>
                </a:rPr>
                <a:t>y</a:t>
              </a:r>
              <a:endParaRPr lang="en-US" altLang="zh-CN" sz="1400" b="1">
                <a:solidFill>
                  <a:prstClr val="black"/>
                </a:solidFill>
              </a:endParaRPr>
            </a:p>
          </p:txBody>
        </p:sp>
        <p:sp>
          <p:nvSpPr>
            <p:cNvPr id="31" name="Text Box 16"/>
            <p:cNvSpPr txBox="1">
              <a:spLocks noChangeAspect="1" noChangeArrowheads="1"/>
            </p:cNvSpPr>
            <p:nvPr/>
          </p:nvSpPr>
          <p:spPr bwMode="auto">
            <a:xfrm>
              <a:off x="2996" y="2637"/>
              <a:ext cx="181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sz="1400" b="1" i="1">
                  <a:solidFill>
                    <a:prstClr val="black"/>
                  </a:solidFill>
                  <a:latin typeface="Times New Roman" pitchFamily="18" charset="0"/>
                </a:rPr>
                <a:t>E</a:t>
              </a:r>
              <a:r>
                <a:rPr lang="en-US" altLang="zh-CN" sz="1400" b="1" i="1" baseline="-25000">
                  <a:solidFill>
                    <a:prstClr val="black"/>
                  </a:solidFill>
                  <a:latin typeface="Times New Roman" pitchFamily="18" charset="0"/>
                </a:rPr>
                <a:t>x</a:t>
              </a:r>
              <a:endParaRPr lang="en-US" altLang="zh-CN" sz="1400" b="1">
                <a:solidFill>
                  <a:prstClr val="black"/>
                </a:solidFill>
              </a:endParaRPr>
            </a:p>
          </p:txBody>
        </p:sp>
        <p:sp>
          <p:nvSpPr>
            <p:cNvPr id="32" name="Text Box 17"/>
            <p:cNvSpPr txBox="1">
              <a:spLocks noChangeAspect="1" noChangeArrowheads="1"/>
            </p:cNvSpPr>
            <p:nvPr/>
          </p:nvSpPr>
          <p:spPr bwMode="auto">
            <a:xfrm>
              <a:off x="2658" y="1637"/>
              <a:ext cx="183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sz="1400" b="1" i="1">
                  <a:solidFill>
                    <a:prstClr val="black"/>
                  </a:solidFill>
                  <a:latin typeface="Times New Roman" pitchFamily="18" charset="0"/>
                </a:rPr>
                <a:t>y</a:t>
              </a:r>
              <a:endParaRPr lang="en-US" altLang="zh-CN" sz="1400" b="1">
                <a:solidFill>
                  <a:prstClr val="black"/>
                </a:solidFill>
              </a:endParaRPr>
            </a:p>
          </p:txBody>
        </p:sp>
        <p:sp>
          <p:nvSpPr>
            <p:cNvPr id="33" name="Text Box 18"/>
            <p:cNvSpPr txBox="1">
              <a:spLocks noChangeAspect="1" noChangeArrowheads="1"/>
            </p:cNvSpPr>
            <p:nvPr/>
          </p:nvSpPr>
          <p:spPr bwMode="auto">
            <a:xfrm>
              <a:off x="3021" y="2400"/>
              <a:ext cx="156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sz="1400" b="1" i="1">
                  <a:solidFill>
                    <a:prstClr val="black"/>
                  </a:solidFill>
                  <a:latin typeface="Symbol" pitchFamily="18" charset="2"/>
                </a:rPr>
                <a:t>w</a:t>
              </a:r>
              <a:r>
                <a:rPr lang="en-US" altLang="zh-CN" sz="1400" b="1" i="1">
                  <a:solidFill>
                    <a:prstClr val="black"/>
                  </a:solidFill>
                  <a:latin typeface="Times New Roman" pitchFamily="18" charset="0"/>
                </a:rPr>
                <a:t>t</a:t>
              </a:r>
              <a:endParaRPr lang="en-US" altLang="zh-CN" sz="1400" b="1">
                <a:solidFill>
                  <a:prstClr val="black"/>
                </a:solidFill>
              </a:endParaRPr>
            </a:p>
          </p:txBody>
        </p:sp>
        <p:sp>
          <p:nvSpPr>
            <p:cNvPr id="34" name="Arc 19"/>
            <p:cNvSpPr>
              <a:spLocks noChangeAspect="1"/>
            </p:cNvSpPr>
            <p:nvPr/>
          </p:nvSpPr>
          <p:spPr bwMode="auto">
            <a:xfrm>
              <a:off x="2971" y="2463"/>
              <a:ext cx="69" cy="122"/>
            </a:xfrm>
            <a:custGeom>
              <a:avLst/>
              <a:gdLst>
                <a:gd name="G0" fmla="+- 0 0 0"/>
                <a:gd name="G1" fmla="+- 16886 0 0"/>
                <a:gd name="G2" fmla="+- 21600 0 0"/>
                <a:gd name="T0" fmla="*/ 13469 w 21600"/>
                <a:gd name="T1" fmla="*/ 0 h 16886"/>
                <a:gd name="T2" fmla="*/ 21600 w 21600"/>
                <a:gd name="T3" fmla="*/ 16886 h 16886"/>
                <a:gd name="T4" fmla="*/ 0 w 21600"/>
                <a:gd name="T5" fmla="*/ 16886 h 16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6886" fill="none" extrusionOk="0">
                  <a:moveTo>
                    <a:pt x="13469" y="-1"/>
                  </a:moveTo>
                  <a:cubicBezTo>
                    <a:pt x="18607" y="4098"/>
                    <a:pt x="21600" y="10313"/>
                    <a:pt x="21600" y="16886"/>
                  </a:cubicBezTo>
                </a:path>
                <a:path w="21600" h="16886" stroke="0" extrusionOk="0">
                  <a:moveTo>
                    <a:pt x="13469" y="-1"/>
                  </a:moveTo>
                  <a:cubicBezTo>
                    <a:pt x="18607" y="4098"/>
                    <a:pt x="21600" y="10313"/>
                    <a:pt x="21600" y="16886"/>
                  </a:cubicBezTo>
                  <a:lnTo>
                    <a:pt x="0" y="16886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Oval 20"/>
            <p:cNvSpPr>
              <a:spLocks noChangeAspect="1" noChangeArrowheads="1"/>
            </p:cNvSpPr>
            <p:nvPr/>
          </p:nvSpPr>
          <p:spPr bwMode="auto">
            <a:xfrm>
              <a:off x="2422" y="1929"/>
              <a:ext cx="918" cy="131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Rectangle 21"/>
            <p:cNvSpPr>
              <a:spLocks noChangeAspect="1" noChangeArrowheads="1"/>
            </p:cNvSpPr>
            <p:nvPr/>
          </p:nvSpPr>
          <p:spPr bwMode="auto">
            <a:xfrm>
              <a:off x="2420" y="1933"/>
              <a:ext cx="919" cy="131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Text Box 22"/>
            <p:cNvSpPr txBox="1">
              <a:spLocks noChangeAspect="1" noChangeArrowheads="1"/>
            </p:cNvSpPr>
            <p:nvPr/>
          </p:nvSpPr>
          <p:spPr bwMode="auto">
            <a:xfrm>
              <a:off x="2878" y="1759"/>
              <a:ext cx="15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sz="1400" b="1" i="1">
                  <a:solidFill>
                    <a:prstClr val="black"/>
                  </a:solidFill>
                  <a:latin typeface="Times New Roman" pitchFamily="18" charset="0"/>
                </a:rPr>
                <a:t>A</a:t>
              </a:r>
              <a:r>
                <a:rPr lang="en-US" altLang="zh-CN" sz="1400" b="1" i="1" baseline="-25000">
                  <a:solidFill>
                    <a:prstClr val="black"/>
                  </a:solidFill>
                  <a:latin typeface="Times New Roman" pitchFamily="18" charset="0"/>
                </a:rPr>
                <a:t>y</a:t>
              </a:r>
              <a:endParaRPr lang="en-US" altLang="zh-CN" sz="1400" b="1">
                <a:solidFill>
                  <a:prstClr val="black"/>
                </a:solidFill>
              </a:endParaRPr>
            </a:p>
          </p:txBody>
        </p:sp>
        <p:sp>
          <p:nvSpPr>
            <p:cNvPr id="38" name="Text Box 23"/>
            <p:cNvSpPr txBox="1">
              <a:spLocks noChangeAspect="1" noChangeArrowheads="1"/>
            </p:cNvSpPr>
            <p:nvPr/>
          </p:nvSpPr>
          <p:spPr bwMode="auto">
            <a:xfrm>
              <a:off x="3369" y="2637"/>
              <a:ext cx="181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sz="1400" b="1" i="1">
                  <a:solidFill>
                    <a:prstClr val="black"/>
                  </a:solidFill>
                  <a:latin typeface="Times New Roman" pitchFamily="18" charset="0"/>
                </a:rPr>
                <a:t>A</a:t>
              </a:r>
              <a:r>
                <a:rPr lang="en-US" altLang="zh-CN" sz="1400" b="1" i="1" baseline="-25000">
                  <a:solidFill>
                    <a:prstClr val="black"/>
                  </a:solidFill>
                  <a:latin typeface="Times New Roman" pitchFamily="18" charset="0"/>
                </a:rPr>
                <a:t>x</a:t>
              </a:r>
              <a:endParaRPr lang="en-US" altLang="zh-CN" sz="1400" b="1">
                <a:solidFill>
                  <a:prstClr val="black"/>
                </a:solidFill>
              </a:endParaRPr>
            </a:p>
          </p:txBody>
        </p:sp>
      </p:grpSp>
      <p:grpSp>
        <p:nvGrpSpPr>
          <p:cNvPr id="41" name="Group 53"/>
          <p:cNvGrpSpPr>
            <a:grpSpLocks/>
          </p:cNvGrpSpPr>
          <p:nvPr/>
        </p:nvGrpSpPr>
        <p:grpSpPr bwMode="auto">
          <a:xfrm>
            <a:off x="242711" y="4316071"/>
            <a:ext cx="1860552" cy="1943100"/>
            <a:chOff x="2268" y="2772"/>
            <a:chExt cx="1319" cy="1308"/>
          </a:xfrm>
        </p:grpSpPr>
        <p:sp>
          <p:nvSpPr>
            <p:cNvPr id="42" name="Line 33"/>
            <p:cNvSpPr>
              <a:spLocks noChangeAspect="1" noChangeShapeType="1"/>
            </p:cNvSpPr>
            <p:nvPr/>
          </p:nvSpPr>
          <p:spPr bwMode="auto">
            <a:xfrm flipH="1">
              <a:off x="2897" y="2787"/>
              <a:ext cx="2" cy="129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arrow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Line 34"/>
            <p:cNvSpPr>
              <a:spLocks noChangeAspect="1" noChangeShapeType="1"/>
            </p:cNvSpPr>
            <p:nvPr/>
          </p:nvSpPr>
          <p:spPr bwMode="auto">
            <a:xfrm>
              <a:off x="2268" y="3498"/>
              <a:ext cx="1315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Line 35"/>
            <p:cNvSpPr>
              <a:spLocks noChangeShapeType="1"/>
            </p:cNvSpPr>
            <p:nvPr/>
          </p:nvSpPr>
          <p:spPr bwMode="auto">
            <a:xfrm flipV="1">
              <a:off x="2547" y="2998"/>
              <a:ext cx="701" cy="99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Line 36"/>
            <p:cNvSpPr>
              <a:spLocks noChangeAspect="1" noChangeShapeType="1"/>
            </p:cNvSpPr>
            <p:nvPr/>
          </p:nvSpPr>
          <p:spPr bwMode="auto">
            <a:xfrm>
              <a:off x="3183" y="3213"/>
              <a:ext cx="0" cy="2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Line 37"/>
            <p:cNvSpPr>
              <a:spLocks noChangeAspect="1" noChangeShapeType="1"/>
            </p:cNvSpPr>
            <p:nvPr/>
          </p:nvSpPr>
          <p:spPr bwMode="auto">
            <a:xfrm>
              <a:off x="2897" y="3499"/>
              <a:ext cx="35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Line 38"/>
            <p:cNvSpPr>
              <a:spLocks noChangeAspect="1" noChangeShapeType="1"/>
            </p:cNvSpPr>
            <p:nvPr/>
          </p:nvSpPr>
          <p:spPr bwMode="auto">
            <a:xfrm flipH="1">
              <a:off x="2897" y="3213"/>
              <a:ext cx="28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Line 39"/>
            <p:cNvSpPr>
              <a:spLocks noChangeAspect="1" noChangeShapeType="1"/>
            </p:cNvSpPr>
            <p:nvPr/>
          </p:nvSpPr>
          <p:spPr bwMode="auto">
            <a:xfrm flipV="1">
              <a:off x="2897" y="2976"/>
              <a:ext cx="0" cy="51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Text Box 40"/>
            <p:cNvSpPr txBox="1">
              <a:spLocks noChangeAspect="1" noChangeArrowheads="1"/>
            </p:cNvSpPr>
            <p:nvPr/>
          </p:nvSpPr>
          <p:spPr bwMode="auto">
            <a:xfrm>
              <a:off x="3469" y="3524"/>
              <a:ext cx="118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sz="1400" b="1" i="1">
                  <a:solidFill>
                    <a:prstClr val="black"/>
                  </a:solidFill>
                  <a:latin typeface="Times New Roman" pitchFamily="18" charset="0"/>
                </a:rPr>
                <a:t>x</a:t>
              </a:r>
              <a:endParaRPr lang="en-US" altLang="zh-CN" sz="1400" b="1">
                <a:solidFill>
                  <a:prstClr val="black"/>
                </a:solidFill>
              </a:endParaRPr>
            </a:p>
          </p:txBody>
        </p:sp>
        <p:sp>
          <p:nvSpPr>
            <p:cNvPr id="50" name="Text Box 41"/>
            <p:cNvSpPr txBox="1">
              <a:spLocks noChangeAspect="1" noChangeArrowheads="1"/>
            </p:cNvSpPr>
            <p:nvPr/>
          </p:nvSpPr>
          <p:spPr bwMode="auto">
            <a:xfrm>
              <a:off x="3264" y="2976"/>
              <a:ext cx="13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sz="1400" b="1" i="1">
                  <a:solidFill>
                    <a:prstClr val="black"/>
                  </a:solidFill>
                  <a:latin typeface="Times New Roman" pitchFamily="18" charset="0"/>
                </a:rPr>
                <a:t>A</a:t>
              </a:r>
              <a:endParaRPr lang="en-US" altLang="zh-CN" sz="1400" b="1">
                <a:solidFill>
                  <a:prstClr val="black"/>
                </a:solidFill>
              </a:endParaRPr>
            </a:p>
          </p:txBody>
        </p:sp>
        <p:sp>
          <p:nvSpPr>
            <p:cNvPr id="51" name="Text Box 43"/>
            <p:cNvSpPr txBox="1">
              <a:spLocks noChangeAspect="1" noChangeArrowheads="1"/>
            </p:cNvSpPr>
            <p:nvPr/>
          </p:nvSpPr>
          <p:spPr bwMode="auto">
            <a:xfrm>
              <a:off x="2727" y="2772"/>
              <a:ext cx="140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sz="1400" b="1" i="1">
                  <a:solidFill>
                    <a:prstClr val="black"/>
                  </a:solidFill>
                  <a:latin typeface="Times New Roman" pitchFamily="18" charset="0"/>
                </a:rPr>
                <a:t>y</a:t>
              </a:r>
              <a:endParaRPr lang="en-US" altLang="zh-CN" sz="1400" b="1">
                <a:solidFill>
                  <a:prstClr val="black"/>
                </a:solidFill>
              </a:endParaRPr>
            </a:p>
          </p:txBody>
        </p:sp>
        <p:sp>
          <p:nvSpPr>
            <p:cNvPr id="52" name="Text Box 44"/>
            <p:cNvSpPr txBox="1">
              <a:spLocks noChangeAspect="1" noChangeArrowheads="1"/>
            </p:cNvSpPr>
            <p:nvPr/>
          </p:nvSpPr>
          <p:spPr bwMode="auto">
            <a:xfrm>
              <a:off x="3004" y="3354"/>
              <a:ext cx="119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sz="1400" b="1" i="1">
                  <a:solidFill>
                    <a:prstClr val="black"/>
                  </a:solidFill>
                  <a:latin typeface="Symbol" pitchFamily="18" charset="2"/>
                </a:rPr>
                <a:t>q</a:t>
              </a:r>
              <a:endParaRPr lang="en-US" altLang="zh-CN" sz="1400" b="1">
                <a:solidFill>
                  <a:prstClr val="black"/>
                </a:solidFill>
              </a:endParaRPr>
            </a:p>
          </p:txBody>
        </p:sp>
        <p:sp>
          <p:nvSpPr>
            <p:cNvPr id="53" name="Arc 45"/>
            <p:cNvSpPr>
              <a:spLocks noChangeAspect="1"/>
            </p:cNvSpPr>
            <p:nvPr/>
          </p:nvSpPr>
          <p:spPr bwMode="auto">
            <a:xfrm>
              <a:off x="2966" y="3386"/>
              <a:ext cx="53" cy="110"/>
            </a:xfrm>
            <a:custGeom>
              <a:avLst/>
              <a:gdLst>
                <a:gd name="G0" fmla="+- 0 0 0"/>
                <a:gd name="G1" fmla="+- 19961 0 0"/>
                <a:gd name="G2" fmla="+- 21600 0 0"/>
                <a:gd name="T0" fmla="*/ 8253 w 21600"/>
                <a:gd name="T1" fmla="*/ 0 h 19961"/>
                <a:gd name="T2" fmla="*/ 21600 w 21600"/>
                <a:gd name="T3" fmla="*/ 19961 h 19961"/>
                <a:gd name="T4" fmla="*/ 0 w 21600"/>
                <a:gd name="T5" fmla="*/ 19961 h 19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961" fill="none" extrusionOk="0">
                  <a:moveTo>
                    <a:pt x="8253" y="-1"/>
                  </a:moveTo>
                  <a:cubicBezTo>
                    <a:pt x="16331" y="3339"/>
                    <a:pt x="21600" y="11219"/>
                    <a:pt x="21600" y="19961"/>
                  </a:cubicBezTo>
                </a:path>
                <a:path w="21600" h="19961" stroke="0" extrusionOk="0">
                  <a:moveTo>
                    <a:pt x="8253" y="-1"/>
                  </a:moveTo>
                  <a:cubicBezTo>
                    <a:pt x="16331" y="3339"/>
                    <a:pt x="21600" y="11219"/>
                    <a:pt x="21600" y="19961"/>
                  </a:cubicBezTo>
                  <a:lnTo>
                    <a:pt x="0" y="19961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Rectangle 47"/>
            <p:cNvSpPr>
              <a:spLocks noChangeAspect="1" noChangeArrowheads="1"/>
            </p:cNvSpPr>
            <p:nvPr/>
          </p:nvSpPr>
          <p:spPr bwMode="auto">
            <a:xfrm>
              <a:off x="2546" y="2998"/>
              <a:ext cx="701" cy="100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Text Box 48"/>
            <p:cNvSpPr txBox="1">
              <a:spLocks noChangeAspect="1" noChangeArrowheads="1"/>
            </p:cNvSpPr>
            <p:nvPr/>
          </p:nvSpPr>
          <p:spPr bwMode="auto">
            <a:xfrm>
              <a:off x="2936" y="3021"/>
              <a:ext cx="11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sz="1400" b="1" i="1" dirty="0">
                  <a:solidFill>
                    <a:prstClr val="black"/>
                  </a:solidFill>
                  <a:latin typeface="Times New Roman" pitchFamily="18" charset="0"/>
                </a:rPr>
                <a:t>A</a:t>
              </a:r>
              <a:r>
                <a:rPr lang="en-US" altLang="zh-CN" sz="1400" b="1" i="1" baseline="-25000" dirty="0">
                  <a:solidFill>
                    <a:prstClr val="black"/>
                  </a:solidFill>
                  <a:latin typeface="Times New Roman" pitchFamily="18" charset="0"/>
                </a:rPr>
                <a:t>y</a:t>
              </a:r>
              <a:endParaRPr lang="en-US" altLang="zh-CN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56" name="Text Box 49"/>
            <p:cNvSpPr txBox="1">
              <a:spLocks noChangeAspect="1" noChangeArrowheads="1"/>
            </p:cNvSpPr>
            <p:nvPr/>
          </p:nvSpPr>
          <p:spPr bwMode="auto">
            <a:xfrm>
              <a:off x="3263" y="3508"/>
              <a:ext cx="138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sz="1400" b="1" i="1" dirty="0">
                  <a:solidFill>
                    <a:prstClr val="black"/>
                  </a:solidFill>
                  <a:latin typeface="Times New Roman" pitchFamily="18" charset="0"/>
                </a:rPr>
                <a:t>A</a:t>
              </a:r>
              <a:r>
                <a:rPr lang="en-US" altLang="zh-CN" sz="1400" b="1" i="1" baseline="-25000" dirty="0">
                  <a:solidFill>
                    <a:prstClr val="black"/>
                  </a:solidFill>
                  <a:latin typeface="Times New Roman" pitchFamily="18" charset="0"/>
                </a:rPr>
                <a:t>x</a:t>
              </a:r>
              <a:endParaRPr lang="en-US" altLang="zh-CN" sz="14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9" name="Group 52"/>
          <p:cNvGrpSpPr>
            <a:grpSpLocks/>
          </p:cNvGrpSpPr>
          <p:nvPr/>
        </p:nvGrpSpPr>
        <p:grpSpPr bwMode="auto">
          <a:xfrm>
            <a:off x="2482371" y="4326351"/>
            <a:ext cx="1900947" cy="1943100"/>
            <a:chOff x="2268" y="2772"/>
            <a:chExt cx="1319" cy="1308"/>
          </a:xfrm>
        </p:grpSpPr>
        <p:sp>
          <p:nvSpPr>
            <p:cNvPr id="60" name="Line 30"/>
            <p:cNvSpPr>
              <a:spLocks noChangeAspect="1" noChangeShapeType="1"/>
            </p:cNvSpPr>
            <p:nvPr/>
          </p:nvSpPr>
          <p:spPr bwMode="auto">
            <a:xfrm flipH="1">
              <a:off x="2897" y="2787"/>
              <a:ext cx="2" cy="129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arrow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Line 31"/>
            <p:cNvSpPr>
              <a:spLocks noChangeAspect="1" noChangeShapeType="1"/>
            </p:cNvSpPr>
            <p:nvPr/>
          </p:nvSpPr>
          <p:spPr bwMode="auto">
            <a:xfrm>
              <a:off x="2268" y="3498"/>
              <a:ext cx="1315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Line 32"/>
            <p:cNvSpPr>
              <a:spLocks noChangeShapeType="1"/>
            </p:cNvSpPr>
            <p:nvPr/>
          </p:nvSpPr>
          <p:spPr bwMode="auto">
            <a:xfrm flipH="1" flipV="1">
              <a:off x="2547" y="2998"/>
              <a:ext cx="701" cy="99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Line 34"/>
            <p:cNvSpPr>
              <a:spLocks noChangeAspect="1" noChangeShapeType="1"/>
            </p:cNvSpPr>
            <p:nvPr/>
          </p:nvSpPr>
          <p:spPr bwMode="auto">
            <a:xfrm flipH="1">
              <a:off x="2544" y="3499"/>
              <a:ext cx="35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Line 36"/>
            <p:cNvSpPr>
              <a:spLocks noChangeAspect="1" noChangeShapeType="1"/>
            </p:cNvSpPr>
            <p:nvPr/>
          </p:nvSpPr>
          <p:spPr bwMode="auto">
            <a:xfrm flipV="1">
              <a:off x="2897" y="2976"/>
              <a:ext cx="0" cy="51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Text Box 37"/>
            <p:cNvSpPr txBox="1">
              <a:spLocks noChangeAspect="1" noChangeArrowheads="1"/>
            </p:cNvSpPr>
            <p:nvPr/>
          </p:nvSpPr>
          <p:spPr bwMode="auto">
            <a:xfrm>
              <a:off x="3469" y="3524"/>
              <a:ext cx="118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sz="1400" b="1" i="1">
                  <a:solidFill>
                    <a:prstClr val="black"/>
                  </a:solidFill>
                  <a:latin typeface="Times New Roman" pitchFamily="18" charset="0"/>
                </a:rPr>
                <a:t>x</a:t>
              </a:r>
              <a:endParaRPr lang="en-US" altLang="zh-CN" sz="1400" b="1">
                <a:solidFill>
                  <a:prstClr val="black"/>
                </a:solidFill>
              </a:endParaRPr>
            </a:p>
          </p:txBody>
        </p:sp>
        <p:sp>
          <p:nvSpPr>
            <p:cNvPr id="66" name="Text Box 39"/>
            <p:cNvSpPr txBox="1">
              <a:spLocks noChangeAspect="1" noChangeArrowheads="1"/>
            </p:cNvSpPr>
            <p:nvPr/>
          </p:nvSpPr>
          <p:spPr bwMode="auto">
            <a:xfrm>
              <a:off x="2400" y="2928"/>
              <a:ext cx="138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sz="1400" b="1" i="1">
                  <a:solidFill>
                    <a:prstClr val="black"/>
                  </a:solidFill>
                  <a:latin typeface="Times New Roman" pitchFamily="18" charset="0"/>
                </a:rPr>
                <a:t>A</a:t>
              </a:r>
              <a:endParaRPr lang="en-US" altLang="zh-CN" sz="1400" b="1">
                <a:solidFill>
                  <a:prstClr val="black"/>
                </a:solidFill>
              </a:endParaRPr>
            </a:p>
          </p:txBody>
        </p:sp>
        <p:sp>
          <p:nvSpPr>
            <p:cNvPr id="67" name="Text Box 40"/>
            <p:cNvSpPr txBox="1">
              <a:spLocks noChangeAspect="1" noChangeArrowheads="1"/>
            </p:cNvSpPr>
            <p:nvPr/>
          </p:nvSpPr>
          <p:spPr bwMode="auto">
            <a:xfrm>
              <a:off x="2727" y="2772"/>
              <a:ext cx="140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sz="1400" b="1" i="1">
                  <a:solidFill>
                    <a:prstClr val="black"/>
                  </a:solidFill>
                  <a:latin typeface="Times New Roman" pitchFamily="18" charset="0"/>
                </a:rPr>
                <a:t>y</a:t>
              </a:r>
              <a:endParaRPr lang="en-US" altLang="zh-CN" sz="1400" b="1">
                <a:solidFill>
                  <a:prstClr val="black"/>
                </a:solidFill>
              </a:endParaRPr>
            </a:p>
          </p:txBody>
        </p:sp>
        <p:sp>
          <p:nvSpPr>
            <p:cNvPr id="68" name="Text Box 41"/>
            <p:cNvSpPr txBox="1">
              <a:spLocks noChangeAspect="1" noChangeArrowheads="1"/>
            </p:cNvSpPr>
            <p:nvPr/>
          </p:nvSpPr>
          <p:spPr bwMode="auto">
            <a:xfrm>
              <a:off x="2936" y="3306"/>
              <a:ext cx="119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sz="1400" b="1" i="1" dirty="0">
                  <a:solidFill>
                    <a:prstClr val="black"/>
                  </a:solidFill>
                  <a:latin typeface="Symbol" pitchFamily="18" charset="2"/>
                </a:rPr>
                <a:t>q</a:t>
              </a:r>
              <a:endParaRPr lang="en-US" altLang="zh-CN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69" name="Arc 42"/>
            <p:cNvSpPr>
              <a:spLocks noChangeAspect="1"/>
            </p:cNvSpPr>
            <p:nvPr/>
          </p:nvSpPr>
          <p:spPr bwMode="auto">
            <a:xfrm rot="16606090" flipV="1">
              <a:off x="2859" y="3397"/>
              <a:ext cx="134" cy="170"/>
            </a:xfrm>
            <a:custGeom>
              <a:avLst/>
              <a:gdLst>
                <a:gd name="G0" fmla="+- 0 0 0"/>
                <a:gd name="G1" fmla="+- 19961 0 0"/>
                <a:gd name="G2" fmla="+- 21600 0 0"/>
                <a:gd name="T0" fmla="*/ 8253 w 21600"/>
                <a:gd name="T1" fmla="*/ 0 h 19961"/>
                <a:gd name="T2" fmla="*/ 21600 w 21600"/>
                <a:gd name="T3" fmla="*/ 19961 h 19961"/>
                <a:gd name="T4" fmla="*/ 0 w 21600"/>
                <a:gd name="T5" fmla="*/ 19961 h 19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961" fill="none" extrusionOk="0">
                  <a:moveTo>
                    <a:pt x="8253" y="-1"/>
                  </a:moveTo>
                  <a:cubicBezTo>
                    <a:pt x="16331" y="3339"/>
                    <a:pt x="21600" y="11219"/>
                    <a:pt x="21600" y="19961"/>
                  </a:cubicBezTo>
                </a:path>
                <a:path w="21600" h="19961" stroke="0" extrusionOk="0">
                  <a:moveTo>
                    <a:pt x="8253" y="-1"/>
                  </a:moveTo>
                  <a:cubicBezTo>
                    <a:pt x="16331" y="3339"/>
                    <a:pt x="21600" y="11219"/>
                    <a:pt x="21600" y="19961"/>
                  </a:cubicBezTo>
                  <a:lnTo>
                    <a:pt x="0" y="19961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Rectangle 43"/>
            <p:cNvSpPr>
              <a:spLocks noChangeAspect="1" noChangeArrowheads="1"/>
            </p:cNvSpPr>
            <p:nvPr/>
          </p:nvSpPr>
          <p:spPr bwMode="auto">
            <a:xfrm>
              <a:off x="2546" y="2998"/>
              <a:ext cx="701" cy="100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Text Box 44"/>
            <p:cNvSpPr txBox="1">
              <a:spLocks noChangeAspect="1" noChangeArrowheads="1"/>
            </p:cNvSpPr>
            <p:nvPr/>
          </p:nvSpPr>
          <p:spPr bwMode="auto">
            <a:xfrm>
              <a:off x="2936" y="3021"/>
              <a:ext cx="11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sz="1400" b="1" i="1">
                  <a:solidFill>
                    <a:prstClr val="black"/>
                  </a:solidFill>
                  <a:latin typeface="Times New Roman" pitchFamily="18" charset="0"/>
                </a:rPr>
                <a:t>A</a:t>
              </a:r>
              <a:r>
                <a:rPr lang="en-US" altLang="zh-CN" sz="1400" b="1" i="1" baseline="-25000">
                  <a:solidFill>
                    <a:prstClr val="black"/>
                  </a:solidFill>
                  <a:latin typeface="Times New Roman" pitchFamily="18" charset="0"/>
                </a:rPr>
                <a:t>y</a:t>
              </a:r>
              <a:endParaRPr lang="en-US" altLang="zh-CN" sz="1400" b="1">
                <a:solidFill>
                  <a:prstClr val="black"/>
                </a:solidFill>
              </a:endParaRPr>
            </a:p>
          </p:txBody>
        </p:sp>
        <p:sp>
          <p:nvSpPr>
            <p:cNvPr id="72" name="Text Box 45"/>
            <p:cNvSpPr txBox="1">
              <a:spLocks noChangeAspect="1" noChangeArrowheads="1"/>
            </p:cNvSpPr>
            <p:nvPr/>
          </p:nvSpPr>
          <p:spPr bwMode="auto">
            <a:xfrm>
              <a:off x="2319" y="3504"/>
              <a:ext cx="219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sz="1400" b="1" i="1" dirty="0" smtClean="0">
                  <a:solidFill>
                    <a:prstClr val="black"/>
                  </a:solidFill>
                  <a:latin typeface="Times New Roman" pitchFamily="18" charset="0"/>
                </a:rPr>
                <a:t>-A</a:t>
              </a:r>
              <a:r>
                <a:rPr lang="en-US" altLang="zh-CN" sz="1400" b="1" i="1" baseline="-25000" dirty="0" smtClean="0">
                  <a:solidFill>
                    <a:prstClr val="black"/>
                  </a:solidFill>
                  <a:latin typeface="Times New Roman" pitchFamily="18" charset="0"/>
                </a:rPr>
                <a:t>x</a:t>
              </a:r>
              <a:endParaRPr lang="en-US" altLang="zh-CN" sz="1400" b="1" dirty="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4" name="对象 3"/>
          <p:cNvGraphicFramePr>
            <a:graphicFrameLocks noChangeAspect="1"/>
          </p:cNvGraphicFramePr>
          <p:nvPr>
            <p:extLst/>
          </p:nvPr>
        </p:nvGraphicFramePr>
        <p:xfrm>
          <a:off x="5272835" y="290491"/>
          <a:ext cx="3224254" cy="780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204" name="Equation" r:id="rId3" imgW="1993680" imgH="482400" progId="Equation.DSMT4">
                  <p:embed/>
                </p:oleObj>
              </mc:Choice>
              <mc:Fallback>
                <p:oleObj name="Equation" r:id="rId3" imgW="19936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2835" y="290491"/>
                        <a:ext cx="3224254" cy="7809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5" name="Group 135"/>
          <p:cNvGrpSpPr>
            <a:grpSpLocks/>
          </p:cNvGrpSpPr>
          <p:nvPr/>
        </p:nvGrpSpPr>
        <p:grpSpPr bwMode="auto">
          <a:xfrm>
            <a:off x="4758012" y="4198719"/>
            <a:ext cx="4108450" cy="2246312"/>
            <a:chOff x="1200" y="2640"/>
            <a:chExt cx="3012" cy="1560"/>
          </a:xfrm>
        </p:grpSpPr>
        <p:grpSp>
          <p:nvGrpSpPr>
            <p:cNvPr id="76" name="Group 109"/>
            <p:cNvGrpSpPr>
              <a:grpSpLocks/>
            </p:cNvGrpSpPr>
            <p:nvPr/>
          </p:nvGrpSpPr>
          <p:grpSpPr bwMode="auto">
            <a:xfrm>
              <a:off x="1200" y="2640"/>
              <a:ext cx="1380" cy="1560"/>
              <a:chOff x="2878" y="2639"/>
              <a:chExt cx="1380" cy="1560"/>
            </a:xfrm>
          </p:grpSpPr>
          <p:sp>
            <p:nvSpPr>
              <p:cNvPr id="89" name="Text Box 86"/>
              <p:cNvSpPr txBox="1">
                <a:spLocks noChangeAspect="1" noChangeArrowheads="1"/>
              </p:cNvSpPr>
              <p:nvPr/>
            </p:nvSpPr>
            <p:spPr bwMode="auto">
              <a:xfrm>
                <a:off x="3088" y="4032"/>
                <a:ext cx="960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pPr algn="ctr"/>
                <a:r>
                  <a:rPr lang="en-US" altLang="zh-CN" sz="1400" b="1" dirty="0">
                    <a:solidFill>
                      <a:prstClr val="black"/>
                    </a:solidFill>
                    <a:latin typeface="Symbol" pitchFamily="18" charset="2"/>
                  </a:rPr>
                  <a:t>p</a:t>
                </a:r>
                <a:r>
                  <a:rPr lang="en-US" altLang="zh-CN" sz="1400" b="1" dirty="0">
                    <a:solidFill>
                      <a:prstClr val="black"/>
                    </a:solidFill>
                    <a:latin typeface="Times New Roman" pitchFamily="18" charset="0"/>
                  </a:rPr>
                  <a:t>/2</a:t>
                </a:r>
              </a:p>
            </p:txBody>
          </p:sp>
          <p:grpSp>
            <p:nvGrpSpPr>
              <p:cNvPr id="90" name="Group 108"/>
              <p:cNvGrpSpPr>
                <a:grpSpLocks/>
              </p:cNvGrpSpPr>
              <p:nvPr/>
            </p:nvGrpSpPr>
            <p:grpSpPr bwMode="auto">
              <a:xfrm>
                <a:off x="2878" y="2639"/>
                <a:ext cx="1380" cy="1356"/>
                <a:chOff x="2878" y="2639"/>
                <a:chExt cx="1380" cy="1356"/>
              </a:xfrm>
            </p:grpSpPr>
            <p:sp>
              <p:nvSpPr>
                <p:cNvPr id="91" name="Line 8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536" y="2655"/>
                  <a:ext cx="2" cy="134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 type="arrow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2" name="Line 89"/>
                <p:cNvSpPr>
                  <a:spLocks noChangeAspect="1" noChangeShapeType="1"/>
                </p:cNvSpPr>
                <p:nvPr/>
              </p:nvSpPr>
              <p:spPr bwMode="auto">
                <a:xfrm>
                  <a:off x="2878" y="3391"/>
                  <a:ext cx="1376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 type="arrow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3" name="Text Box 9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134" y="3419"/>
                  <a:ext cx="124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sz="1400" b="1" i="1">
                      <a:solidFill>
                        <a:prstClr val="black"/>
                      </a:solidFill>
                      <a:latin typeface="Times New Roman" pitchFamily="18" charset="0"/>
                    </a:rPr>
                    <a:t>x</a:t>
                  </a:r>
                  <a:endParaRPr lang="en-US" altLang="zh-CN" sz="1400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4" name="Text Box 9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358" y="2639"/>
                  <a:ext cx="147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sz="1400" b="1" i="1">
                      <a:solidFill>
                        <a:prstClr val="black"/>
                      </a:solidFill>
                      <a:latin typeface="Times New Roman" pitchFamily="18" charset="0"/>
                    </a:rPr>
                    <a:t>y</a:t>
                  </a:r>
                  <a:endParaRPr lang="en-US" altLang="zh-CN" sz="1400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5" name="Oval 101"/>
                <p:cNvSpPr>
                  <a:spLocks noChangeAspect="1" noChangeArrowheads="1"/>
                </p:cNvSpPr>
                <p:nvPr/>
              </p:nvSpPr>
              <p:spPr bwMode="auto">
                <a:xfrm>
                  <a:off x="3170" y="2870"/>
                  <a:ext cx="733" cy="1042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6" name="Rectangle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3169" y="2873"/>
                  <a:ext cx="733" cy="1041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7" name="Text Box 10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598" y="2688"/>
                  <a:ext cx="146" cy="1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sz="1400" b="1" i="1">
                      <a:solidFill>
                        <a:prstClr val="black"/>
                      </a:solidFill>
                      <a:latin typeface="Times New Roman" pitchFamily="18" charset="0"/>
                    </a:rPr>
                    <a:t>A</a:t>
                  </a:r>
                  <a:r>
                    <a:rPr lang="en-US" altLang="zh-CN" sz="1400" b="1" i="1" baseline="-25000">
                      <a:solidFill>
                        <a:prstClr val="black"/>
                      </a:solidFill>
                      <a:latin typeface="Times New Roman" pitchFamily="18" charset="0"/>
                    </a:rPr>
                    <a:t>y</a:t>
                  </a:r>
                  <a:endParaRPr lang="en-US" altLang="zh-CN" sz="1400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8" name="Text Box 10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926" y="3430"/>
                  <a:ext cx="144" cy="1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sz="1400" b="1" i="1" dirty="0">
                      <a:solidFill>
                        <a:prstClr val="black"/>
                      </a:solidFill>
                      <a:latin typeface="Times New Roman" pitchFamily="18" charset="0"/>
                    </a:rPr>
                    <a:t>A</a:t>
                  </a:r>
                  <a:r>
                    <a:rPr lang="en-US" altLang="zh-CN" sz="1400" b="1" i="1" baseline="-25000" dirty="0">
                      <a:solidFill>
                        <a:prstClr val="black"/>
                      </a:solidFill>
                      <a:latin typeface="Times New Roman" pitchFamily="18" charset="0"/>
                    </a:rPr>
                    <a:t>x</a:t>
                  </a:r>
                  <a:endParaRPr lang="en-US" altLang="zh-CN" sz="14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9" name="Line 107"/>
                <p:cNvSpPr>
                  <a:spLocks noChangeShapeType="1"/>
                </p:cNvSpPr>
                <p:nvPr/>
              </p:nvSpPr>
              <p:spPr bwMode="auto">
                <a:xfrm>
                  <a:off x="3748" y="2964"/>
                  <a:ext cx="49" cy="59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77" name="Group 134"/>
            <p:cNvGrpSpPr>
              <a:grpSpLocks/>
            </p:cNvGrpSpPr>
            <p:nvPr/>
          </p:nvGrpSpPr>
          <p:grpSpPr bwMode="auto">
            <a:xfrm>
              <a:off x="2832" y="2640"/>
              <a:ext cx="1380" cy="1560"/>
              <a:chOff x="2880" y="2592"/>
              <a:chExt cx="1380" cy="1560"/>
            </a:xfrm>
          </p:grpSpPr>
          <p:sp>
            <p:nvSpPr>
              <p:cNvPr id="78" name="Text Box 122"/>
              <p:cNvSpPr txBox="1">
                <a:spLocks noChangeAspect="1" noChangeArrowheads="1"/>
              </p:cNvSpPr>
              <p:nvPr/>
            </p:nvSpPr>
            <p:spPr bwMode="auto">
              <a:xfrm>
                <a:off x="3090" y="3985"/>
                <a:ext cx="960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pPr algn="ctr"/>
                <a:r>
                  <a:rPr lang="en-US" altLang="zh-CN" sz="1400" b="1">
                    <a:solidFill>
                      <a:prstClr val="black"/>
                    </a:solidFill>
                    <a:latin typeface="Times New Roman" pitchFamily="18" charset="0"/>
                  </a:rPr>
                  <a:t>3</a:t>
                </a:r>
                <a:r>
                  <a:rPr lang="en-US" altLang="zh-CN" sz="1400" b="1">
                    <a:solidFill>
                      <a:prstClr val="black"/>
                    </a:solidFill>
                    <a:latin typeface="Symbol" pitchFamily="18" charset="2"/>
                  </a:rPr>
                  <a:t>p</a:t>
                </a:r>
                <a:r>
                  <a:rPr lang="en-US" altLang="zh-CN" sz="1400" b="1">
                    <a:solidFill>
                      <a:prstClr val="black"/>
                    </a:solidFill>
                    <a:latin typeface="Times New Roman" pitchFamily="18" charset="0"/>
                  </a:rPr>
                  <a:t>/2</a:t>
                </a:r>
                <a:r>
                  <a:rPr lang="zh-CN" altLang="en-US" sz="1400" b="1">
                    <a:solidFill>
                      <a:prstClr val="black"/>
                    </a:solidFill>
                    <a:latin typeface="Times New Roman" pitchFamily="18" charset="0"/>
                  </a:rPr>
                  <a:t>，</a:t>
                </a:r>
                <a:r>
                  <a:rPr lang="en-US" altLang="zh-CN" sz="1400" b="1">
                    <a:solidFill>
                      <a:prstClr val="black"/>
                    </a:solidFill>
                    <a:latin typeface="Times New Roman" pitchFamily="18" charset="0"/>
                  </a:rPr>
                  <a:t>(</a:t>
                </a:r>
                <a:r>
                  <a:rPr lang="en-US" altLang="zh-CN" sz="1400" b="1">
                    <a:solidFill>
                      <a:prstClr val="black"/>
                    </a:solidFill>
                    <a:latin typeface="宋体" pitchFamily="2" charset="-122"/>
                  </a:rPr>
                  <a:t>-</a:t>
                </a:r>
                <a:r>
                  <a:rPr lang="en-US" altLang="zh-CN" sz="1400" b="1">
                    <a:solidFill>
                      <a:prstClr val="black"/>
                    </a:solidFill>
                    <a:latin typeface="Symbol" pitchFamily="18" charset="2"/>
                  </a:rPr>
                  <a:t>p</a:t>
                </a:r>
                <a:r>
                  <a:rPr lang="en-US" altLang="zh-CN" sz="1400" b="1">
                    <a:solidFill>
                      <a:prstClr val="black"/>
                    </a:solidFill>
                    <a:latin typeface="Times New Roman" pitchFamily="18" charset="0"/>
                  </a:rPr>
                  <a:t>/2)</a:t>
                </a:r>
              </a:p>
            </p:txBody>
          </p:sp>
          <p:grpSp>
            <p:nvGrpSpPr>
              <p:cNvPr id="79" name="Group 133"/>
              <p:cNvGrpSpPr>
                <a:grpSpLocks/>
              </p:cNvGrpSpPr>
              <p:nvPr/>
            </p:nvGrpSpPr>
            <p:grpSpPr bwMode="auto">
              <a:xfrm>
                <a:off x="2880" y="2592"/>
                <a:ext cx="1380" cy="1356"/>
                <a:chOff x="2880" y="2592"/>
                <a:chExt cx="1380" cy="1356"/>
              </a:xfrm>
            </p:grpSpPr>
            <p:sp>
              <p:nvSpPr>
                <p:cNvPr id="80" name="Line 12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538" y="2608"/>
                  <a:ext cx="2" cy="134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 type="arrow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Line 125"/>
                <p:cNvSpPr>
                  <a:spLocks noChangeAspect="1" noChangeShapeType="1"/>
                </p:cNvSpPr>
                <p:nvPr/>
              </p:nvSpPr>
              <p:spPr bwMode="auto">
                <a:xfrm>
                  <a:off x="2880" y="3344"/>
                  <a:ext cx="1376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 type="arrow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" name="Text Box 12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136" y="3372"/>
                  <a:ext cx="124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sz="1400" b="1" i="1">
                      <a:solidFill>
                        <a:prstClr val="black"/>
                      </a:solidFill>
                      <a:latin typeface="Times New Roman" pitchFamily="18" charset="0"/>
                    </a:rPr>
                    <a:t>x</a:t>
                  </a:r>
                  <a:endParaRPr lang="en-US" altLang="zh-CN" sz="1400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" name="Text Box 12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360" y="2592"/>
                  <a:ext cx="147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sz="1400" b="1" i="1">
                      <a:solidFill>
                        <a:prstClr val="black"/>
                      </a:solidFill>
                      <a:latin typeface="Times New Roman" pitchFamily="18" charset="0"/>
                    </a:rPr>
                    <a:t>y</a:t>
                  </a:r>
                  <a:endParaRPr lang="en-US" altLang="zh-CN" sz="1400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Oval 128"/>
                <p:cNvSpPr>
                  <a:spLocks noChangeAspect="1" noChangeArrowheads="1"/>
                </p:cNvSpPr>
                <p:nvPr/>
              </p:nvSpPr>
              <p:spPr bwMode="auto">
                <a:xfrm>
                  <a:off x="3172" y="2823"/>
                  <a:ext cx="733" cy="1042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Rectangle 129"/>
                <p:cNvSpPr>
                  <a:spLocks noChangeAspect="1" noChangeArrowheads="1"/>
                </p:cNvSpPr>
                <p:nvPr/>
              </p:nvSpPr>
              <p:spPr bwMode="auto">
                <a:xfrm>
                  <a:off x="3171" y="2826"/>
                  <a:ext cx="733" cy="1041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" name="Text Box 13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600" y="2641"/>
                  <a:ext cx="146" cy="1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sz="1400" b="1" i="1">
                      <a:solidFill>
                        <a:prstClr val="black"/>
                      </a:solidFill>
                      <a:latin typeface="Times New Roman" pitchFamily="18" charset="0"/>
                    </a:rPr>
                    <a:t>A</a:t>
                  </a:r>
                  <a:r>
                    <a:rPr lang="en-US" altLang="zh-CN" sz="1400" b="1" i="1" baseline="-25000">
                      <a:solidFill>
                        <a:prstClr val="black"/>
                      </a:solidFill>
                      <a:latin typeface="Times New Roman" pitchFamily="18" charset="0"/>
                    </a:rPr>
                    <a:t>y</a:t>
                  </a:r>
                  <a:endParaRPr lang="en-US" altLang="zh-CN" sz="1400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" name="Text Box 13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928" y="3383"/>
                  <a:ext cx="144" cy="1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sz="1400" b="1" i="1">
                      <a:solidFill>
                        <a:prstClr val="black"/>
                      </a:solidFill>
                      <a:latin typeface="Times New Roman" pitchFamily="18" charset="0"/>
                    </a:rPr>
                    <a:t>A</a:t>
                  </a:r>
                  <a:r>
                    <a:rPr lang="en-US" altLang="zh-CN" sz="1400" b="1" i="1" baseline="-25000">
                      <a:solidFill>
                        <a:prstClr val="black"/>
                      </a:solidFill>
                      <a:latin typeface="Times New Roman" pitchFamily="18" charset="0"/>
                    </a:rPr>
                    <a:t>x</a:t>
                  </a:r>
                  <a:endParaRPr lang="en-US" altLang="zh-CN" sz="1400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Line 132"/>
                <p:cNvSpPr>
                  <a:spLocks noChangeShapeType="1"/>
                </p:cNvSpPr>
                <p:nvPr/>
              </p:nvSpPr>
              <p:spPr bwMode="auto">
                <a:xfrm flipH="1" flipV="1">
                  <a:off x="3750" y="2917"/>
                  <a:ext cx="27" cy="38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cxnSp>
        <p:nvCxnSpPr>
          <p:cNvPr id="6" name="直接连接符 5"/>
          <p:cNvCxnSpPr/>
          <p:nvPr/>
        </p:nvCxnSpPr>
        <p:spPr>
          <a:xfrm flipH="1">
            <a:off x="2214129" y="1700830"/>
            <a:ext cx="930374" cy="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214129" y="1700830"/>
            <a:ext cx="0" cy="1489777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287435" y="3190607"/>
            <a:ext cx="1857068" cy="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1287435" y="3190607"/>
            <a:ext cx="0" cy="1133014"/>
          </a:xfrm>
          <a:prstGeom prst="straightConnector1">
            <a:avLst/>
          </a:prstGeom>
          <a:ln w="1905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直接箭头连接符 99"/>
          <p:cNvCxnSpPr/>
          <p:nvPr/>
        </p:nvCxnSpPr>
        <p:spPr>
          <a:xfrm>
            <a:off x="3144503" y="3190607"/>
            <a:ext cx="0" cy="1133014"/>
          </a:xfrm>
          <a:prstGeom prst="straightConnector1">
            <a:avLst/>
          </a:prstGeom>
          <a:ln w="1905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-14903" y="2433081"/>
            <a:ext cx="132458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b="1" i="1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altLang="zh-CN" b="1" i="1" dirty="0" smtClean="0">
                <a:solidFill>
                  <a:prstClr val="black"/>
                </a:solidFill>
                <a:latin typeface="Times New Roman" pitchFamily="18" charset="0"/>
              </a:rPr>
              <a:t> =</a:t>
            </a:r>
            <a:r>
              <a:rPr lang="en-US" altLang="zh-CN" b="1" dirty="0" smtClean="0">
                <a:solidFill>
                  <a:prstClr val="black"/>
                </a:solidFill>
                <a:latin typeface="Times New Roman" pitchFamily="18" charset="0"/>
              </a:rPr>
              <a:t>±</a:t>
            </a:r>
            <a:r>
              <a:rPr lang="en-US" altLang="zh-CN" b="1" dirty="0">
                <a:solidFill>
                  <a:prstClr val="black"/>
                </a:solidFill>
                <a:latin typeface="Times New Roman" pitchFamily="18" charset="0"/>
              </a:rPr>
              <a:t>2</a:t>
            </a:r>
            <a:r>
              <a:rPr lang="en-US" altLang="zh-CN" b="1" i="1" dirty="0">
                <a:solidFill>
                  <a:prstClr val="black"/>
                </a:solidFill>
                <a:latin typeface="Times New Roman" pitchFamily="18" charset="0"/>
              </a:rPr>
              <a:t>j</a:t>
            </a:r>
            <a:r>
              <a:rPr lang="en-US" altLang="zh-CN" b="1" dirty="0">
                <a:solidFill>
                  <a:prstClr val="black"/>
                </a:solidFill>
                <a:latin typeface="Symbol" pitchFamily="18" charset="2"/>
                <a:ea typeface="楷体_GB2312" pitchFamily="49" charset="-122"/>
              </a:rPr>
              <a:t>p</a:t>
            </a:r>
            <a:r>
              <a:rPr lang="el-GR" altLang="zh-CN" b="1" dirty="0">
                <a:solidFill>
                  <a:prstClr val="black"/>
                </a:solidFill>
                <a:latin typeface="Symbol" pitchFamily="18" charset="2"/>
                <a:cs typeface="Times New Roman" pitchFamily="18" charset="0"/>
              </a:rPr>
              <a:t> </a:t>
            </a:r>
            <a:endParaRPr lang="en-US" altLang="zh-CN" b="1" dirty="0" smtClean="0">
              <a:solidFill>
                <a:prstClr val="black"/>
              </a:solidFill>
              <a:latin typeface="Symbol" pitchFamily="18" charset="2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altLang="zh-CN" sz="1600" i="1" dirty="0" smtClean="0">
                <a:solidFill>
                  <a:prstClr val="black"/>
                </a:solidFill>
                <a:latin typeface="Times New Roman" pitchFamily="18" charset="0"/>
              </a:rPr>
              <a:t>j=</a:t>
            </a:r>
            <a:r>
              <a:rPr lang="en-US" altLang="zh-CN" sz="1600" dirty="0" smtClean="0">
                <a:solidFill>
                  <a:prstClr val="black"/>
                </a:solidFill>
                <a:latin typeface="Times New Roman" pitchFamily="18" charset="0"/>
              </a:rPr>
              <a:t>0</a:t>
            </a:r>
            <a:r>
              <a:rPr lang="en-US" altLang="zh-CN" sz="1600" dirty="0">
                <a:solidFill>
                  <a:prstClr val="black"/>
                </a:solidFill>
                <a:latin typeface="Times New Roman" pitchFamily="18" charset="0"/>
              </a:rPr>
              <a:t>, 1, 2, </a:t>
            </a:r>
            <a:r>
              <a:rPr lang="en-US" altLang="zh-C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···</a:t>
            </a:r>
            <a:r>
              <a:rPr lang="en-US" altLang="zh-CN" sz="1600" dirty="0" smtClean="0">
                <a:solidFill>
                  <a:prstClr val="black"/>
                </a:solidFill>
                <a:latin typeface="Times New Roman" pitchFamily="18" charset="0"/>
              </a:rPr>
              <a:t>)</a:t>
            </a:r>
            <a:endParaRPr lang="zh-CN" alt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-37160" y="3029224"/>
            <a:ext cx="134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spcBef>
                <a:spcPct val="50000"/>
              </a:spcBef>
              <a:spcAft>
                <a:spcPts val="0"/>
              </a:spcAft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两光波同相</a:t>
            </a:r>
          </a:p>
        </p:txBody>
      </p:sp>
      <p:graphicFrame>
        <p:nvGraphicFramePr>
          <p:cNvPr id="928" name="对象 927"/>
          <p:cNvGraphicFramePr>
            <a:graphicFrameLocks noChangeAspect="1"/>
          </p:cNvGraphicFramePr>
          <p:nvPr>
            <p:extLst/>
          </p:nvPr>
        </p:nvGraphicFramePr>
        <p:xfrm>
          <a:off x="163690" y="3395972"/>
          <a:ext cx="949286" cy="722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205" name="Equation" r:id="rId5" imgW="583920" imgH="444240" progId="Equation.DSMT4">
                  <p:embed/>
                </p:oleObj>
              </mc:Choice>
              <mc:Fallback>
                <p:oleObj name="Equation" r:id="rId5" imgW="5839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3690" y="3395972"/>
                        <a:ext cx="949286" cy="7222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" name="矩形 110"/>
          <p:cNvSpPr/>
          <p:nvPr/>
        </p:nvSpPr>
        <p:spPr>
          <a:xfrm>
            <a:off x="3013119" y="2755591"/>
            <a:ext cx="147724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b="1" i="1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altLang="zh-CN" b="1" i="1" dirty="0" smtClean="0">
                <a:solidFill>
                  <a:prstClr val="black"/>
                </a:solidFill>
                <a:latin typeface="Times New Roman" pitchFamily="18" charset="0"/>
              </a:rPr>
              <a:t> =</a:t>
            </a:r>
            <a:r>
              <a:rPr lang="en-US" altLang="zh-CN" b="1" dirty="0" smtClean="0">
                <a:solidFill>
                  <a:prstClr val="black"/>
                </a:solidFill>
                <a:latin typeface="Times New Roman" pitchFamily="18" charset="0"/>
              </a:rPr>
              <a:t>±(2</a:t>
            </a:r>
            <a:r>
              <a:rPr lang="en-US" altLang="zh-CN" b="1" i="1" dirty="0" smtClean="0">
                <a:solidFill>
                  <a:prstClr val="black"/>
                </a:solidFill>
                <a:latin typeface="Times New Roman" pitchFamily="18" charset="0"/>
              </a:rPr>
              <a:t>j+</a:t>
            </a:r>
            <a:r>
              <a:rPr lang="en-US" altLang="zh-CN" b="1" dirty="0" smtClean="0">
                <a:solidFill>
                  <a:prstClr val="black"/>
                </a:solidFill>
                <a:latin typeface="Times New Roman" pitchFamily="18" charset="0"/>
              </a:rPr>
              <a:t>1</a:t>
            </a:r>
            <a:r>
              <a:rPr lang="en-US" altLang="zh-CN" b="1" i="1" dirty="0" smtClean="0">
                <a:solidFill>
                  <a:prstClr val="black"/>
                </a:solidFill>
                <a:latin typeface="Times New Roman" pitchFamily="18" charset="0"/>
              </a:rPr>
              <a:t>)</a:t>
            </a:r>
            <a:r>
              <a:rPr lang="en-US" altLang="zh-CN" b="1" dirty="0" smtClean="0">
                <a:solidFill>
                  <a:prstClr val="black"/>
                </a:solidFill>
                <a:latin typeface="Symbol" pitchFamily="18" charset="2"/>
                <a:ea typeface="楷体_GB2312" pitchFamily="49" charset="-122"/>
              </a:rPr>
              <a:t>p</a:t>
            </a:r>
            <a:r>
              <a:rPr lang="el-GR" altLang="zh-CN" b="1" dirty="0" smtClean="0">
                <a:solidFill>
                  <a:prstClr val="black"/>
                </a:solidFill>
                <a:latin typeface="Symbol" pitchFamily="18" charset="2"/>
                <a:cs typeface="Times New Roman" pitchFamily="18" charset="0"/>
              </a:rPr>
              <a:t> </a:t>
            </a:r>
            <a:endParaRPr lang="en-US" altLang="zh-CN" b="1" dirty="0" smtClean="0">
              <a:solidFill>
                <a:prstClr val="black"/>
              </a:solidFill>
              <a:latin typeface="Symbol" pitchFamily="18" charset="2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altLang="zh-CN" sz="1600" i="1" dirty="0" smtClean="0">
                <a:solidFill>
                  <a:prstClr val="black"/>
                </a:solidFill>
                <a:latin typeface="Times New Roman" pitchFamily="18" charset="0"/>
              </a:rPr>
              <a:t>j=</a:t>
            </a:r>
            <a:r>
              <a:rPr lang="en-US" altLang="zh-CN" sz="1600" dirty="0" smtClean="0">
                <a:solidFill>
                  <a:prstClr val="black"/>
                </a:solidFill>
                <a:latin typeface="Times New Roman" pitchFamily="18" charset="0"/>
              </a:rPr>
              <a:t>0</a:t>
            </a:r>
            <a:r>
              <a:rPr lang="en-US" altLang="zh-CN" sz="1600" dirty="0">
                <a:solidFill>
                  <a:prstClr val="black"/>
                </a:solidFill>
                <a:latin typeface="Times New Roman" pitchFamily="18" charset="0"/>
              </a:rPr>
              <a:t>, 1, 2, </a:t>
            </a:r>
            <a:r>
              <a:rPr lang="en-US" altLang="zh-C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···</a:t>
            </a:r>
            <a:r>
              <a:rPr lang="en-US" altLang="zh-CN" sz="1600" dirty="0" smtClean="0">
                <a:solidFill>
                  <a:prstClr val="black"/>
                </a:solidFill>
                <a:latin typeface="Times New Roman" pitchFamily="18" charset="0"/>
              </a:rPr>
              <a:t>)</a:t>
            </a:r>
            <a:endParaRPr lang="zh-CN" alt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3233172" y="3333947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spcBef>
                <a:spcPct val="50000"/>
              </a:spcBef>
              <a:spcAft>
                <a:spcPts val="0"/>
              </a:spcAft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光波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</a:t>
            </a: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939" name="对象 938"/>
          <p:cNvGraphicFramePr>
            <a:graphicFrameLocks noChangeAspect="1"/>
          </p:cNvGraphicFramePr>
          <p:nvPr>
            <p:extLst/>
          </p:nvPr>
        </p:nvGraphicFramePr>
        <p:xfrm>
          <a:off x="3370135" y="3692430"/>
          <a:ext cx="111442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206" name="Equation" r:id="rId7" imgW="685800" imgH="444240" progId="Equation.DSMT4">
                  <p:embed/>
                </p:oleObj>
              </mc:Choice>
              <mc:Fallback>
                <p:oleObj name="Equation" r:id="rId7" imgW="6858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0135" y="3692430"/>
                        <a:ext cx="1114425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9" name="直接连接符 118"/>
          <p:cNvCxnSpPr/>
          <p:nvPr/>
        </p:nvCxnSpPr>
        <p:spPr>
          <a:xfrm>
            <a:off x="5897880" y="1626470"/>
            <a:ext cx="968074" cy="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>
            <a:off x="6865954" y="1626470"/>
            <a:ext cx="0" cy="1489777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1" name="直接连接符 120"/>
          <p:cNvCxnSpPr/>
          <p:nvPr/>
        </p:nvCxnSpPr>
        <p:spPr>
          <a:xfrm>
            <a:off x="5939260" y="3116247"/>
            <a:ext cx="1857068" cy="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2" name="直接箭头连接符 121"/>
          <p:cNvCxnSpPr/>
          <p:nvPr/>
        </p:nvCxnSpPr>
        <p:spPr>
          <a:xfrm>
            <a:off x="5939260" y="3135361"/>
            <a:ext cx="0" cy="1133014"/>
          </a:xfrm>
          <a:prstGeom prst="straightConnector1">
            <a:avLst/>
          </a:prstGeom>
          <a:ln w="1905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3" name="直接箭头连接符 122"/>
          <p:cNvCxnSpPr/>
          <p:nvPr/>
        </p:nvCxnSpPr>
        <p:spPr>
          <a:xfrm>
            <a:off x="7796328" y="3116247"/>
            <a:ext cx="0" cy="1133014"/>
          </a:xfrm>
          <a:prstGeom prst="straightConnector1">
            <a:avLst/>
          </a:prstGeom>
          <a:ln w="1905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44" name="矩形 943"/>
          <p:cNvSpPr/>
          <p:nvPr/>
        </p:nvSpPr>
        <p:spPr>
          <a:xfrm>
            <a:off x="6993063" y="1869193"/>
            <a:ext cx="1606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b="1" i="1" dirty="0">
                <a:solidFill>
                  <a:srgbClr val="0066FF"/>
                </a:solidFill>
                <a:latin typeface="Symbol" pitchFamily="18" charset="2"/>
              </a:rPr>
              <a:t>d </a:t>
            </a:r>
            <a:r>
              <a:rPr lang="en-US" altLang="zh-CN" b="1" i="1" dirty="0">
                <a:solidFill>
                  <a:srgbClr val="0066FF"/>
                </a:solidFill>
                <a:latin typeface="Times New Roman" pitchFamily="18" charset="0"/>
              </a:rPr>
              <a:t>=</a:t>
            </a:r>
            <a:r>
              <a:rPr lang="en-US" altLang="zh-CN" b="1" dirty="0">
                <a:solidFill>
                  <a:srgbClr val="0066FF"/>
                </a:solidFill>
                <a:latin typeface="Times New Roman" pitchFamily="18" charset="0"/>
              </a:rPr>
              <a:t>±(2</a:t>
            </a:r>
            <a:r>
              <a:rPr lang="en-US" altLang="zh-CN" b="1" i="1" dirty="0">
                <a:solidFill>
                  <a:srgbClr val="0066FF"/>
                </a:solidFill>
                <a:latin typeface="Times New Roman" pitchFamily="18" charset="0"/>
              </a:rPr>
              <a:t>j</a:t>
            </a:r>
            <a:r>
              <a:rPr lang="en-US" altLang="zh-CN" b="1" dirty="0">
                <a:solidFill>
                  <a:srgbClr val="0066FF"/>
                </a:solidFill>
                <a:latin typeface="Times New Roman" pitchFamily="18" charset="0"/>
              </a:rPr>
              <a:t>+1)</a:t>
            </a:r>
            <a:r>
              <a:rPr lang="en-US" altLang="zh-CN" b="1" dirty="0">
                <a:solidFill>
                  <a:srgbClr val="0066FF"/>
                </a:solidFill>
                <a:latin typeface="Symbol" pitchFamily="18" charset="2"/>
              </a:rPr>
              <a:t>p</a:t>
            </a:r>
            <a:r>
              <a:rPr lang="en-US" altLang="zh-CN" b="1" dirty="0">
                <a:solidFill>
                  <a:srgbClr val="0066FF"/>
                </a:solidFill>
                <a:latin typeface="Times New Roman" pitchFamily="18" charset="0"/>
              </a:rPr>
              <a:t>/2</a:t>
            </a:r>
            <a:endParaRPr lang="zh-CN" altLang="en-US" dirty="0">
              <a:solidFill>
                <a:srgbClr val="0066FF"/>
              </a:solidFill>
              <a:latin typeface="Calibri"/>
            </a:endParaRPr>
          </a:p>
        </p:txBody>
      </p:sp>
      <p:sp>
        <p:nvSpPr>
          <p:cNvPr id="945" name="矩形 944"/>
          <p:cNvSpPr/>
          <p:nvPr/>
        </p:nvSpPr>
        <p:spPr>
          <a:xfrm>
            <a:off x="6860346" y="2238525"/>
            <a:ext cx="1871964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合振动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变为</a:t>
            </a:r>
            <a:endParaRPr lang="en-US" altLang="zh-CN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 smtClean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</a:t>
            </a:r>
            <a:r>
              <a:rPr lang="zh-CN" altLang="en-US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椭圆偏振光</a:t>
            </a:r>
          </a:p>
        </p:txBody>
      </p:sp>
      <p:graphicFrame>
        <p:nvGraphicFramePr>
          <p:cNvPr id="948" name="对象 947"/>
          <p:cNvGraphicFramePr>
            <a:graphicFrameLocks noChangeAspect="1"/>
          </p:cNvGraphicFramePr>
          <p:nvPr>
            <p:extLst/>
          </p:nvPr>
        </p:nvGraphicFramePr>
        <p:xfrm>
          <a:off x="5513001" y="2293437"/>
          <a:ext cx="1248419" cy="765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207" name="Equation" r:id="rId9" imgW="787320" imgH="482400" progId="Equation.DSMT4">
                  <p:embed/>
                </p:oleObj>
              </mc:Choice>
              <mc:Fallback>
                <p:oleObj name="Equation" r:id="rId9" imgW="7873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13001" y="2293437"/>
                        <a:ext cx="1248419" cy="765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" name="Text Box 4"/>
          <p:cNvSpPr txBox="1">
            <a:spLocks noChangeArrowheads="1"/>
          </p:cNvSpPr>
          <p:nvPr/>
        </p:nvSpPr>
        <p:spPr bwMode="invGray">
          <a:xfrm>
            <a:off x="375409" y="1239789"/>
            <a:ext cx="159515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defRPr>
            </a:lvl1pPr>
            <a:lvl2pPr marL="742950" indent="-285750" eaLnBrk="0" hangingPunct="0">
              <a:defRPr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200" dirty="0" smtClean="0">
                <a:solidFill>
                  <a:srgbClr val="0066FF"/>
                </a:solidFill>
              </a:rPr>
              <a:t>特殊情况</a:t>
            </a:r>
            <a:endParaRPr lang="zh-CN" altLang="en-US" sz="2200" dirty="0">
              <a:solidFill>
                <a:srgbClr val="0066FF"/>
              </a:solidFill>
            </a:endParaRPr>
          </a:p>
        </p:txBody>
      </p:sp>
      <p:sp>
        <p:nvSpPr>
          <p:cNvPr id="949" name="矩形 948"/>
          <p:cNvSpPr/>
          <p:nvPr/>
        </p:nvSpPr>
        <p:spPr>
          <a:xfrm>
            <a:off x="4859865" y="6301641"/>
            <a:ext cx="1800494" cy="417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右旋正椭圆偏振</a:t>
            </a: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2" name="矩形 131"/>
          <p:cNvSpPr/>
          <p:nvPr/>
        </p:nvSpPr>
        <p:spPr>
          <a:xfrm>
            <a:off x="7048871" y="6286951"/>
            <a:ext cx="1800494" cy="417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左旋正椭圆偏振</a:t>
            </a: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0" name="矩形 949"/>
          <p:cNvSpPr/>
          <p:nvPr/>
        </p:nvSpPr>
        <p:spPr>
          <a:xfrm>
            <a:off x="378196" y="1786750"/>
            <a:ext cx="1973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蜕变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直线</a:t>
            </a:r>
            <a:endParaRPr lang="en-US" altLang="zh-CN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合振动为</a:t>
            </a:r>
            <a:r>
              <a:rPr lang="zh-CN" altLang="en-US" dirty="0" smtClean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线偏振</a:t>
            </a:r>
            <a:endParaRPr lang="zh-CN" altLang="en-US" dirty="0">
              <a:solidFill>
                <a:srgbClr val="0066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952" name="对象 951"/>
          <p:cNvGraphicFramePr>
            <a:graphicFrameLocks noChangeAspect="1"/>
          </p:cNvGraphicFramePr>
          <p:nvPr>
            <p:extLst/>
          </p:nvPr>
        </p:nvGraphicFramePr>
        <p:xfrm>
          <a:off x="1427951" y="3237210"/>
          <a:ext cx="1521022" cy="521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208" name="Equation" r:id="rId11" imgW="888840" imgH="304560" progId="Equation.DSMT4">
                  <p:embed/>
                </p:oleObj>
              </mc:Choice>
              <mc:Fallback>
                <p:oleObj name="Equation" r:id="rId11" imgW="88884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27951" y="3237210"/>
                        <a:ext cx="1521022" cy="521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4" name="对象 953"/>
          <p:cNvGraphicFramePr>
            <a:graphicFrameLocks noChangeAspect="1"/>
          </p:cNvGraphicFramePr>
          <p:nvPr>
            <p:extLst/>
          </p:nvPr>
        </p:nvGraphicFramePr>
        <p:xfrm>
          <a:off x="1380721" y="3806910"/>
          <a:ext cx="1666815" cy="648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209" name="Equation" r:id="rId13" imgW="1143000" imgH="444240" progId="Equation.DSMT4">
                  <p:embed/>
                </p:oleObj>
              </mc:Choice>
              <mc:Fallback>
                <p:oleObj name="Equation" r:id="rId13" imgW="11430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380721" y="3806910"/>
                        <a:ext cx="1666815" cy="6482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矩形 137"/>
          <p:cNvSpPr/>
          <p:nvPr/>
        </p:nvSpPr>
        <p:spPr>
          <a:xfrm>
            <a:off x="6154584" y="3186603"/>
            <a:ext cx="1468986" cy="416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i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i="1" baseline="-25000" dirty="0" smtClean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en-US" altLang="zh-CN" dirty="0" smtClean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</a:t>
            </a:r>
            <a:r>
              <a:rPr lang="en-US" altLang="zh-CN" i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i="1" baseline="-25000" dirty="0" smtClean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</a:t>
            </a:r>
            <a:endParaRPr lang="zh-CN" altLang="en-US" i="1" baseline="-25000" dirty="0">
              <a:solidFill>
                <a:srgbClr val="0066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55" name="下箭头 954"/>
          <p:cNvSpPr/>
          <p:nvPr/>
        </p:nvSpPr>
        <p:spPr>
          <a:xfrm>
            <a:off x="6889077" y="3639035"/>
            <a:ext cx="45719" cy="199644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6223260" y="3858544"/>
            <a:ext cx="1397195" cy="417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圆偏振</a:t>
            </a:r>
          </a:p>
        </p:txBody>
      </p:sp>
      <p:sp>
        <p:nvSpPr>
          <p:cNvPr id="956" name="矩形 955"/>
          <p:cNvSpPr/>
          <p:nvPr/>
        </p:nvSpPr>
        <p:spPr>
          <a:xfrm>
            <a:off x="2243818" y="1885341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b="1" i="1" dirty="0">
                <a:solidFill>
                  <a:srgbClr val="0066FF"/>
                </a:solidFill>
                <a:latin typeface="Symbol" pitchFamily="18" charset="2"/>
              </a:rPr>
              <a:t>d</a:t>
            </a:r>
            <a:r>
              <a:rPr lang="en-US" altLang="zh-CN" b="1" i="1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altLang="zh-CN" b="1" i="1" dirty="0" smtClean="0">
                <a:solidFill>
                  <a:srgbClr val="0066FF"/>
                </a:solidFill>
                <a:latin typeface="Times New Roman" pitchFamily="18" charset="0"/>
              </a:rPr>
              <a:t>=</a:t>
            </a:r>
            <a:r>
              <a:rPr lang="en-US" altLang="zh-CN" b="1" i="1" dirty="0" err="1">
                <a:solidFill>
                  <a:srgbClr val="0066FF"/>
                </a:solidFill>
                <a:latin typeface="Times New Roman" pitchFamily="18" charset="0"/>
              </a:rPr>
              <a:t>j</a:t>
            </a:r>
            <a:r>
              <a:rPr lang="en-US" altLang="zh-CN" b="1" dirty="0" err="1" smtClean="0">
                <a:solidFill>
                  <a:srgbClr val="0066FF"/>
                </a:solidFill>
                <a:latin typeface="Symbol" pitchFamily="18" charset="2"/>
                <a:ea typeface="楷体_GB2312" pitchFamily="49" charset="-122"/>
              </a:rPr>
              <a:t>p</a:t>
            </a:r>
            <a:r>
              <a:rPr lang="el-GR" altLang="zh-CN" b="1" dirty="0" smtClean="0">
                <a:solidFill>
                  <a:srgbClr val="0066FF"/>
                </a:solidFill>
                <a:latin typeface="Symbol" pitchFamily="18" charset="2"/>
                <a:cs typeface="Times New Roman" pitchFamily="18" charset="0"/>
              </a:rPr>
              <a:t> </a:t>
            </a:r>
            <a:endParaRPr lang="en-US" altLang="zh-CN" b="1" dirty="0">
              <a:solidFill>
                <a:srgbClr val="0066FF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253505" y="6245362"/>
            <a:ext cx="1838966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III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象限线偏光</a:t>
            </a: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2398715" y="6297267"/>
            <a:ext cx="1927131" cy="417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II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IV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象限线偏光</a:t>
            </a: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265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Text Box 4"/>
          <p:cNvSpPr txBox="1">
            <a:spLocks noChangeArrowheads="1"/>
          </p:cNvSpPr>
          <p:nvPr/>
        </p:nvSpPr>
        <p:spPr bwMode="invGray">
          <a:xfrm>
            <a:off x="323528" y="476672"/>
            <a:ext cx="72768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defRPr>
            </a:lvl1pPr>
            <a:lvl2pPr marL="742950" indent="-285750" eaLnBrk="0" hangingPunct="0">
              <a:defRPr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dirty="0" smtClean="0"/>
              <a:t>椭圆方程的演化（续）</a:t>
            </a:r>
            <a:endParaRPr lang="zh-CN" altLang="en-US" dirty="0"/>
          </a:p>
        </p:txBody>
      </p:sp>
      <p:sp>
        <p:nvSpPr>
          <p:cNvPr id="101" name="Text Box 4"/>
          <p:cNvSpPr txBox="1">
            <a:spLocks noChangeArrowheads="1"/>
          </p:cNvSpPr>
          <p:nvPr/>
        </p:nvSpPr>
        <p:spPr bwMode="invGray">
          <a:xfrm>
            <a:off x="375408" y="865323"/>
            <a:ext cx="585277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defRPr>
            </a:lvl1pPr>
            <a:lvl2pPr marL="742950" indent="-285750" eaLnBrk="0" hangingPunct="0">
              <a:defRPr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200" dirty="0">
                <a:solidFill>
                  <a:srgbClr val="0066FF"/>
                </a:solidFill>
              </a:rPr>
              <a:t>一般</a:t>
            </a:r>
            <a:r>
              <a:rPr lang="zh-CN" altLang="en-US" sz="2200" dirty="0" smtClean="0">
                <a:solidFill>
                  <a:srgbClr val="0066FF"/>
                </a:solidFill>
              </a:rPr>
              <a:t>情况（</a:t>
            </a:r>
            <a:r>
              <a:rPr lang="en-US" altLang="zh-CN" sz="2000" i="1" dirty="0">
                <a:solidFill>
                  <a:srgbClr val="0066FF"/>
                </a:solidFill>
                <a:latin typeface="Symbol" pitchFamily="18" charset="2"/>
              </a:rPr>
              <a:t>d</a:t>
            </a:r>
            <a:r>
              <a:rPr lang="en-US" altLang="zh-CN" sz="2000" dirty="0">
                <a:solidFill>
                  <a:srgbClr val="0066FF"/>
                </a:solidFill>
                <a:latin typeface="Times New Roman" pitchFamily="18" charset="0"/>
              </a:rPr>
              <a:t>≠±2</a:t>
            </a:r>
            <a:r>
              <a:rPr lang="en-US" altLang="zh-CN" sz="2000" i="1" dirty="0">
                <a:solidFill>
                  <a:srgbClr val="0066FF"/>
                </a:solidFill>
                <a:latin typeface="Times New Roman" pitchFamily="18" charset="0"/>
              </a:rPr>
              <a:t>j</a:t>
            </a:r>
            <a:r>
              <a:rPr lang="en-US" altLang="zh-CN" sz="2000" dirty="0">
                <a:solidFill>
                  <a:srgbClr val="0066FF"/>
                </a:solidFill>
                <a:latin typeface="Symbol" pitchFamily="18" charset="2"/>
                <a:ea typeface="楷体_GB2312" pitchFamily="49" charset="-122"/>
              </a:rPr>
              <a:t>p</a:t>
            </a:r>
            <a:r>
              <a:rPr lang="en-US" altLang="zh-CN" sz="2000" dirty="0">
                <a:solidFill>
                  <a:srgbClr val="0066FF"/>
                </a:solidFill>
                <a:latin typeface="Times New Roman" pitchFamily="18" charset="0"/>
              </a:rPr>
              <a:t>, ±(2</a:t>
            </a:r>
            <a:r>
              <a:rPr lang="en-US" altLang="zh-CN" sz="2000" i="1" dirty="0">
                <a:solidFill>
                  <a:srgbClr val="0066FF"/>
                </a:solidFill>
                <a:latin typeface="Times New Roman" pitchFamily="18" charset="0"/>
              </a:rPr>
              <a:t>j</a:t>
            </a:r>
            <a:r>
              <a:rPr lang="en-US" altLang="zh-CN" sz="2000" dirty="0">
                <a:solidFill>
                  <a:srgbClr val="0066FF"/>
                </a:solidFill>
                <a:latin typeface="Times New Roman" pitchFamily="18" charset="0"/>
              </a:rPr>
              <a:t>+1)</a:t>
            </a:r>
            <a:r>
              <a:rPr lang="en-US" altLang="zh-CN" sz="2000" dirty="0">
                <a:solidFill>
                  <a:srgbClr val="0066FF"/>
                </a:solidFill>
                <a:latin typeface="Symbol" pitchFamily="18" charset="2"/>
                <a:ea typeface="楷体_GB2312" pitchFamily="49" charset="-122"/>
              </a:rPr>
              <a:t>p</a:t>
            </a:r>
            <a:r>
              <a:rPr lang="en-US" altLang="zh-CN" sz="2000" dirty="0">
                <a:solidFill>
                  <a:srgbClr val="0066FF"/>
                </a:solidFill>
                <a:latin typeface="Times New Roman" pitchFamily="18" charset="0"/>
              </a:rPr>
              <a:t>,</a:t>
            </a:r>
            <a:r>
              <a:rPr lang="en-US" altLang="zh-CN" sz="2000" i="1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66FF"/>
                </a:solidFill>
                <a:latin typeface="Times New Roman" pitchFamily="18" charset="0"/>
              </a:rPr>
              <a:t>±(2</a:t>
            </a:r>
            <a:r>
              <a:rPr lang="en-US" altLang="zh-CN" sz="2000" i="1" dirty="0">
                <a:solidFill>
                  <a:srgbClr val="0066FF"/>
                </a:solidFill>
                <a:latin typeface="Times New Roman" pitchFamily="18" charset="0"/>
              </a:rPr>
              <a:t>j</a:t>
            </a:r>
            <a:r>
              <a:rPr lang="en-US" altLang="zh-CN" sz="2000" dirty="0">
                <a:solidFill>
                  <a:srgbClr val="0066FF"/>
                </a:solidFill>
                <a:latin typeface="Times New Roman" pitchFamily="18" charset="0"/>
              </a:rPr>
              <a:t>+1)</a:t>
            </a:r>
            <a:r>
              <a:rPr lang="en-US" altLang="zh-CN" sz="2000" dirty="0">
                <a:solidFill>
                  <a:srgbClr val="0066FF"/>
                </a:solidFill>
                <a:latin typeface="Symbol" pitchFamily="18" charset="2"/>
                <a:ea typeface="楷体_GB2312" pitchFamily="49" charset="-122"/>
              </a:rPr>
              <a:t>p</a:t>
            </a:r>
            <a:r>
              <a:rPr lang="en-US" altLang="zh-CN" sz="2000" dirty="0">
                <a:solidFill>
                  <a:srgbClr val="0066FF"/>
                </a:solidFill>
                <a:latin typeface="Times New Roman" pitchFamily="18" charset="0"/>
              </a:rPr>
              <a:t>/2 </a:t>
            </a:r>
            <a:r>
              <a:rPr lang="zh-CN" altLang="en-US" sz="2200" dirty="0" smtClean="0">
                <a:solidFill>
                  <a:srgbClr val="0066FF"/>
                </a:solidFill>
              </a:rPr>
              <a:t>）</a:t>
            </a:r>
            <a:endParaRPr lang="zh-CN" altLang="en-US" sz="2200" dirty="0">
              <a:solidFill>
                <a:srgbClr val="0066FF"/>
              </a:solidFill>
            </a:endParaRPr>
          </a:p>
        </p:txBody>
      </p:sp>
      <p:grpSp>
        <p:nvGrpSpPr>
          <p:cNvPr id="104" name="Group 69"/>
          <p:cNvGrpSpPr>
            <a:grpSpLocks/>
          </p:cNvGrpSpPr>
          <p:nvPr/>
        </p:nvGrpSpPr>
        <p:grpSpPr bwMode="auto">
          <a:xfrm>
            <a:off x="346076" y="2878643"/>
            <a:ext cx="8382000" cy="3321050"/>
            <a:chOff x="285" y="1143"/>
            <a:chExt cx="5280" cy="2092"/>
          </a:xfrm>
        </p:grpSpPr>
        <p:grpSp>
          <p:nvGrpSpPr>
            <p:cNvPr id="105" name="Group 68"/>
            <p:cNvGrpSpPr>
              <a:grpSpLocks/>
            </p:cNvGrpSpPr>
            <p:nvPr/>
          </p:nvGrpSpPr>
          <p:grpSpPr bwMode="auto">
            <a:xfrm>
              <a:off x="285" y="1143"/>
              <a:ext cx="5280" cy="1923"/>
              <a:chOff x="285" y="1143"/>
              <a:chExt cx="5280" cy="1923"/>
            </a:xfrm>
          </p:grpSpPr>
          <p:sp>
            <p:nvSpPr>
              <p:cNvPr id="107" name="Text Box 6"/>
              <p:cNvSpPr txBox="1">
                <a:spLocks noChangeAspect="1" noChangeArrowheads="1"/>
              </p:cNvSpPr>
              <p:nvPr/>
            </p:nvSpPr>
            <p:spPr bwMode="auto">
              <a:xfrm>
                <a:off x="3866" y="1147"/>
                <a:ext cx="387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pPr algn="ctr"/>
                <a:r>
                  <a:rPr lang="zh-CN" altLang="en-US" sz="16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左旋</a:t>
                </a:r>
              </a:p>
            </p:txBody>
          </p:sp>
          <p:sp>
            <p:nvSpPr>
              <p:cNvPr id="108" name="Text Box 7"/>
              <p:cNvSpPr txBox="1">
                <a:spLocks noChangeAspect="1" noChangeArrowheads="1"/>
              </p:cNvSpPr>
              <p:nvPr/>
            </p:nvSpPr>
            <p:spPr bwMode="auto">
              <a:xfrm>
                <a:off x="1551" y="1143"/>
                <a:ext cx="387" cy="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pPr algn="ctr"/>
                <a:r>
                  <a:rPr lang="zh-CN" altLang="en-US" sz="16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右旋</a:t>
                </a:r>
              </a:p>
            </p:txBody>
          </p:sp>
          <p:sp>
            <p:nvSpPr>
              <p:cNvPr id="109" name="Rectangle 8"/>
              <p:cNvSpPr>
                <a:spLocks noChangeAspect="1" noChangeArrowheads="1"/>
              </p:cNvSpPr>
              <p:nvPr/>
            </p:nvSpPr>
            <p:spPr bwMode="auto">
              <a:xfrm>
                <a:off x="1499" y="1705"/>
                <a:ext cx="457" cy="95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Line 9"/>
              <p:cNvSpPr>
                <a:spLocks noChangeAspect="1" noChangeShapeType="1"/>
              </p:cNvSpPr>
              <p:nvPr/>
            </p:nvSpPr>
            <p:spPr bwMode="auto">
              <a:xfrm>
                <a:off x="1454" y="2180"/>
                <a:ext cx="62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Line 10"/>
              <p:cNvSpPr>
                <a:spLocks noChangeAspect="1" noChangeShapeType="1"/>
              </p:cNvSpPr>
              <p:nvPr/>
            </p:nvSpPr>
            <p:spPr bwMode="auto">
              <a:xfrm flipV="1">
                <a:off x="1725" y="1507"/>
                <a:ext cx="0" cy="11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Oval 11"/>
              <p:cNvSpPr>
                <a:spLocks noChangeAspect="1" noChangeArrowheads="1"/>
              </p:cNvSpPr>
              <p:nvPr/>
            </p:nvSpPr>
            <p:spPr bwMode="auto">
              <a:xfrm>
                <a:off x="1503" y="1707"/>
                <a:ext cx="447" cy="954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Text Box 12"/>
              <p:cNvSpPr txBox="1">
                <a:spLocks noChangeAspect="1" noChangeArrowheads="1"/>
              </p:cNvSpPr>
              <p:nvPr/>
            </p:nvSpPr>
            <p:spPr bwMode="auto">
              <a:xfrm>
                <a:off x="1454" y="2666"/>
                <a:ext cx="533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pPr algn="ctr"/>
                <a:r>
                  <a:rPr lang="en-US" altLang="zh-CN" b="1">
                    <a:solidFill>
                      <a:prstClr val="black"/>
                    </a:solidFill>
                    <a:latin typeface="Symbol" pitchFamily="18" charset="2"/>
                  </a:rPr>
                  <a:t>p</a:t>
                </a:r>
                <a:r>
                  <a:rPr lang="en-US" altLang="zh-CN" b="1">
                    <a:solidFill>
                      <a:prstClr val="black"/>
                    </a:solidFill>
                    <a:latin typeface="Times New Roman" pitchFamily="18" charset="0"/>
                  </a:rPr>
                  <a:t>/2</a:t>
                </a:r>
                <a:endParaRPr lang="en-US" altLang="zh-CN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3826" y="1706"/>
                <a:ext cx="456" cy="95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Line 14"/>
              <p:cNvSpPr>
                <a:spLocks noChangeAspect="1" noChangeShapeType="1"/>
              </p:cNvSpPr>
              <p:nvPr/>
            </p:nvSpPr>
            <p:spPr bwMode="auto">
              <a:xfrm>
                <a:off x="3782" y="2181"/>
                <a:ext cx="62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Line 15"/>
              <p:cNvSpPr>
                <a:spLocks noChangeAspect="1" noChangeShapeType="1"/>
              </p:cNvSpPr>
              <p:nvPr/>
            </p:nvSpPr>
            <p:spPr bwMode="auto">
              <a:xfrm flipV="1">
                <a:off x="4053" y="1508"/>
                <a:ext cx="0" cy="11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Oval 16"/>
              <p:cNvSpPr>
                <a:spLocks noChangeAspect="1" noChangeArrowheads="1"/>
              </p:cNvSpPr>
              <p:nvPr/>
            </p:nvSpPr>
            <p:spPr bwMode="auto">
              <a:xfrm>
                <a:off x="3831" y="1711"/>
                <a:ext cx="445" cy="949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3782" y="2666"/>
                <a:ext cx="532" cy="3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pPr algn="ctr"/>
                <a:r>
                  <a:rPr lang="en-US" altLang="zh-CN" b="1">
                    <a:solidFill>
                      <a:prstClr val="black"/>
                    </a:solidFill>
                    <a:latin typeface="Times New Roman" pitchFamily="18" charset="0"/>
                  </a:rPr>
                  <a:t>3</a:t>
                </a:r>
                <a:r>
                  <a:rPr lang="en-US" altLang="zh-CN" b="1">
                    <a:solidFill>
                      <a:prstClr val="black"/>
                    </a:solidFill>
                    <a:latin typeface="Symbol" pitchFamily="18" charset="2"/>
                  </a:rPr>
                  <a:t>p</a:t>
                </a:r>
                <a:r>
                  <a:rPr lang="en-US" altLang="zh-CN" b="1">
                    <a:solidFill>
                      <a:prstClr val="black"/>
                    </a:solidFill>
                    <a:latin typeface="Times New Roman" pitchFamily="18" charset="0"/>
                  </a:rPr>
                  <a:t>/2</a:t>
                </a:r>
              </a:p>
              <a:p>
                <a:pPr algn="ctr"/>
                <a:r>
                  <a:rPr lang="en-US" altLang="zh-CN" b="1">
                    <a:solidFill>
                      <a:prstClr val="black"/>
                    </a:solidFill>
                    <a:latin typeface="Times New Roman" pitchFamily="18" charset="0"/>
                  </a:rPr>
                  <a:t>(</a:t>
                </a:r>
                <a:r>
                  <a:rPr lang="en-US" altLang="zh-CN" b="1">
                    <a:solidFill>
                      <a:prstClr val="black"/>
                    </a:solidFill>
                    <a:latin typeface="宋体" pitchFamily="2" charset="-122"/>
                  </a:rPr>
                  <a:t>-</a:t>
                </a:r>
                <a:r>
                  <a:rPr lang="en-US" altLang="zh-CN" b="1">
                    <a:solidFill>
                      <a:prstClr val="black"/>
                    </a:solidFill>
                    <a:latin typeface="Symbol" pitchFamily="18" charset="2"/>
                  </a:rPr>
                  <a:t>p</a:t>
                </a:r>
                <a:r>
                  <a:rPr lang="en-US" altLang="zh-CN" b="1">
                    <a:solidFill>
                      <a:prstClr val="black"/>
                    </a:solidFill>
                    <a:latin typeface="Times New Roman" pitchFamily="18" charset="0"/>
                  </a:rPr>
                  <a:t>/2)</a:t>
                </a:r>
                <a:endParaRPr lang="en-US" altLang="zh-CN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927" y="1706"/>
                <a:ext cx="457" cy="95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Line 19"/>
              <p:cNvSpPr>
                <a:spLocks noChangeAspect="1" noChangeShapeType="1"/>
              </p:cNvSpPr>
              <p:nvPr/>
            </p:nvSpPr>
            <p:spPr bwMode="auto">
              <a:xfrm>
                <a:off x="882" y="2181"/>
                <a:ext cx="62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Line 20"/>
              <p:cNvSpPr>
                <a:spLocks noChangeAspect="1" noChangeShapeType="1"/>
              </p:cNvSpPr>
              <p:nvPr/>
            </p:nvSpPr>
            <p:spPr bwMode="auto">
              <a:xfrm flipV="1">
                <a:off x="1153" y="1508"/>
                <a:ext cx="0" cy="11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Oval 21"/>
              <p:cNvSpPr>
                <a:spLocks noChangeAspect="1" noChangeArrowheads="1"/>
              </p:cNvSpPr>
              <p:nvPr/>
            </p:nvSpPr>
            <p:spPr bwMode="auto">
              <a:xfrm rot="1328360">
                <a:off x="1026" y="1678"/>
                <a:ext cx="261" cy="1012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Text Box 22"/>
              <p:cNvSpPr txBox="1">
                <a:spLocks noChangeAspect="1" noChangeArrowheads="1"/>
              </p:cNvSpPr>
              <p:nvPr/>
            </p:nvSpPr>
            <p:spPr bwMode="auto">
              <a:xfrm>
                <a:off x="882" y="2666"/>
                <a:ext cx="532" cy="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pPr algn="ctr"/>
                <a:r>
                  <a:rPr lang="en-US" altLang="zh-CN" b="1">
                    <a:solidFill>
                      <a:prstClr val="black"/>
                    </a:solidFill>
                    <a:latin typeface="Symbol" pitchFamily="18" charset="2"/>
                  </a:rPr>
                  <a:t>p</a:t>
                </a:r>
                <a:r>
                  <a:rPr lang="en-US" altLang="zh-CN" b="1">
                    <a:solidFill>
                      <a:prstClr val="black"/>
                    </a:solidFill>
                    <a:latin typeface="Times New Roman" pitchFamily="18" charset="0"/>
                  </a:rPr>
                  <a:t>/4</a:t>
                </a:r>
                <a:endParaRPr lang="en-US" altLang="zh-CN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4409" y="1701"/>
                <a:ext cx="456" cy="95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Line 24"/>
              <p:cNvSpPr>
                <a:spLocks noChangeAspect="1" noChangeShapeType="1"/>
              </p:cNvSpPr>
              <p:nvPr/>
            </p:nvSpPr>
            <p:spPr bwMode="auto">
              <a:xfrm>
                <a:off x="4364" y="2180"/>
                <a:ext cx="6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Line 25"/>
              <p:cNvSpPr>
                <a:spLocks noChangeAspect="1" noChangeShapeType="1"/>
              </p:cNvSpPr>
              <p:nvPr/>
            </p:nvSpPr>
            <p:spPr bwMode="auto">
              <a:xfrm flipV="1">
                <a:off x="4635" y="1502"/>
                <a:ext cx="0" cy="11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Oval 26"/>
              <p:cNvSpPr>
                <a:spLocks noChangeAspect="1" noChangeArrowheads="1"/>
              </p:cNvSpPr>
              <p:nvPr/>
            </p:nvSpPr>
            <p:spPr bwMode="auto">
              <a:xfrm rot="1328360">
                <a:off x="4506" y="1675"/>
                <a:ext cx="260" cy="1011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Text Box 27"/>
              <p:cNvSpPr txBox="1">
                <a:spLocks noChangeAspect="1" noChangeArrowheads="1"/>
              </p:cNvSpPr>
              <p:nvPr/>
            </p:nvSpPr>
            <p:spPr bwMode="auto">
              <a:xfrm>
                <a:off x="4364" y="2661"/>
                <a:ext cx="533" cy="3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prstClr val="black"/>
                    </a:solidFill>
                    <a:latin typeface="Times New Roman" pitchFamily="18" charset="0"/>
                  </a:rPr>
                  <a:t>7</a:t>
                </a:r>
                <a:r>
                  <a:rPr lang="en-US" altLang="zh-CN" b="1" dirty="0">
                    <a:solidFill>
                      <a:prstClr val="black"/>
                    </a:solidFill>
                    <a:latin typeface="Symbol" pitchFamily="18" charset="2"/>
                  </a:rPr>
                  <a:t>p</a:t>
                </a:r>
                <a:r>
                  <a:rPr lang="en-US" altLang="zh-CN" b="1" dirty="0">
                    <a:solidFill>
                      <a:prstClr val="black"/>
                    </a:solidFill>
                    <a:latin typeface="Times New Roman" pitchFamily="18" charset="0"/>
                  </a:rPr>
                  <a:t>/4</a:t>
                </a:r>
              </a:p>
              <a:p>
                <a:pPr algn="ctr"/>
                <a:r>
                  <a:rPr lang="en-US" altLang="zh-CN" b="1" dirty="0">
                    <a:solidFill>
                      <a:prstClr val="black"/>
                    </a:solidFill>
                    <a:latin typeface="Times New Roman" pitchFamily="18" charset="0"/>
                  </a:rPr>
                  <a:t>(</a:t>
                </a:r>
                <a:r>
                  <a:rPr lang="en-US" altLang="zh-CN" b="1" dirty="0">
                    <a:solidFill>
                      <a:prstClr val="black"/>
                    </a:solidFill>
                    <a:latin typeface="宋体" pitchFamily="2" charset="-122"/>
                  </a:rPr>
                  <a:t>-</a:t>
                </a:r>
                <a:r>
                  <a:rPr lang="en-US" altLang="zh-CN" b="1" dirty="0">
                    <a:solidFill>
                      <a:prstClr val="black"/>
                    </a:solidFill>
                    <a:latin typeface="Symbol" pitchFamily="18" charset="2"/>
                  </a:rPr>
                  <a:t>p</a:t>
                </a:r>
                <a:r>
                  <a:rPr lang="en-US" altLang="zh-CN" b="1" dirty="0">
                    <a:solidFill>
                      <a:prstClr val="black"/>
                    </a:solidFill>
                    <a:latin typeface="Times New Roman" pitchFamily="18" charset="0"/>
                  </a:rPr>
                  <a:t>/4)</a:t>
                </a:r>
                <a:endParaRPr lang="en-US" altLang="zh-CN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2064" y="1705"/>
                <a:ext cx="457" cy="95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Line 29"/>
              <p:cNvSpPr>
                <a:spLocks noChangeAspect="1" noChangeShapeType="1"/>
              </p:cNvSpPr>
              <p:nvPr/>
            </p:nvSpPr>
            <p:spPr bwMode="auto">
              <a:xfrm>
                <a:off x="2019" y="2180"/>
                <a:ext cx="62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Line 30"/>
              <p:cNvSpPr>
                <a:spLocks noChangeAspect="1" noChangeShapeType="1"/>
              </p:cNvSpPr>
              <p:nvPr/>
            </p:nvSpPr>
            <p:spPr bwMode="auto">
              <a:xfrm flipV="1">
                <a:off x="2290" y="1507"/>
                <a:ext cx="0" cy="11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Oval 31"/>
              <p:cNvSpPr>
                <a:spLocks noChangeAspect="1" noChangeArrowheads="1"/>
              </p:cNvSpPr>
              <p:nvPr/>
            </p:nvSpPr>
            <p:spPr bwMode="auto">
              <a:xfrm rot="20271640" flipH="1">
                <a:off x="2167" y="1678"/>
                <a:ext cx="258" cy="1012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Text Box 32"/>
              <p:cNvSpPr txBox="1">
                <a:spLocks noChangeAspect="1" noChangeArrowheads="1"/>
              </p:cNvSpPr>
              <p:nvPr/>
            </p:nvSpPr>
            <p:spPr bwMode="auto">
              <a:xfrm>
                <a:off x="2019" y="2666"/>
                <a:ext cx="532" cy="2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pPr algn="ctr"/>
                <a:r>
                  <a:rPr lang="en-US" altLang="zh-CN" b="1">
                    <a:solidFill>
                      <a:prstClr val="black"/>
                    </a:solidFill>
                    <a:latin typeface="Times New Roman" pitchFamily="18" charset="0"/>
                  </a:rPr>
                  <a:t>3</a:t>
                </a:r>
                <a:r>
                  <a:rPr lang="en-US" altLang="zh-CN" b="1">
                    <a:solidFill>
                      <a:prstClr val="black"/>
                    </a:solidFill>
                    <a:latin typeface="Symbol" pitchFamily="18" charset="2"/>
                  </a:rPr>
                  <a:t>p</a:t>
                </a:r>
                <a:r>
                  <a:rPr lang="en-US" altLang="zh-CN" b="1">
                    <a:solidFill>
                      <a:prstClr val="black"/>
                    </a:solidFill>
                    <a:latin typeface="Times New Roman" pitchFamily="18" charset="0"/>
                  </a:rPr>
                  <a:t>/4</a:t>
                </a:r>
                <a:endParaRPr lang="en-US" altLang="zh-CN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3245" y="1706"/>
                <a:ext cx="456" cy="95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Line 34"/>
              <p:cNvSpPr>
                <a:spLocks noChangeAspect="1" noChangeShapeType="1"/>
              </p:cNvSpPr>
              <p:nvPr/>
            </p:nvSpPr>
            <p:spPr bwMode="auto">
              <a:xfrm>
                <a:off x="3200" y="2181"/>
                <a:ext cx="62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Line 35"/>
              <p:cNvSpPr>
                <a:spLocks noChangeAspect="1" noChangeShapeType="1"/>
              </p:cNvSpPr>
              <p:nvPr/>
            </p:nvSpPr>
            <p:spPr bwMode="auto">
              <a:xfrm flipV="1">
                <a:off x="3471" y="1508"/>
                <a:ext cx="0" cy="11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Oval 36"/>
              <p:cNvSpPr>
                <a:spLocks noChangeAspect="1" noChangeArrowheads="1"/>
              </p:cNvSpPr>
              <p:nvPr/>
            </p:nvSpPr>
            <p:spPr bwMode="auto">
              <a:xfrm rot="20271640" flipH="1">
                <a:off x="3350" y="1675"/>
                <a:ext cx="252" cy="1019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Text Box 37"/>
              <p:cNvSpPr txBox="1">
                <a:spLocks noChangeAspect="1" noChangeArrowheads="1"/>
              </p:cNvSpPr>
              <p:nvPr/>
            </p:nvSpPr>
            <p:spPr bwMode="auto">
              <a:xfrm>
                <a:off x="3200" y="2666"/>
                <a:ext cx="532" cy="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prstClr val="black"/>
                    </a:solidFill>
                    <a:latin typeface="Times New Roman" pitchFamily="18" charset="0"/>
                  </a:rPr>
                  <a:t>5</a:t>
                </a:r>
                <a:r>
                  <a:rPr lang="en-US" altLang="zh-CN" b="1" dirty="0">
                    <a:solidFill>
                      <a:prstClr val="black"/>
                    </a:solidFill>
                    <a:latin typeface="Symbol" pitchFamily="18" charset="2"/>
                  </a:rPr>
                  <a:t>p</a:t>
                </a:r>
                <a:r>
                  <a:rPr lang="en-US" altLang="zh-CN" b="1" dirty="0">
                    <a:solidFill>
                      <a:prstClr val="black"/>
                    </a:solidFill>
                    <a:latin typeface="Times New Roman" pitchFamily="18" charset="0"/>
                  </a:rPr>
                  <a:t>/4</a:t>
                </a:r>
              </a:p>
              <a:p>
                <a:pPr algn="ctr"/>
                <a:r>
                  <a:rPr lang="en-US" altLang="zh-CN" b="1" dirty="0">
                    <a:solidFill>
                      <a:prstClr val="black"/>
                    </a:solidFill>
                    <a:latin typeface="Times New Roman" pitchFamily="18" charset="0"/>
                  </a:rPr>
                  <a:t>(</a:t>
                </a:r>
                <a:r>
                  <a:rPr lang="en-US" altLang="zh-CN" b="1" dirty="0">
                    <a:solidFill>
                      <a:prstClr val="black"/>
                    </a:solidFill>
                    <a:latin typeface="宋体" pitchFamily="2" charset="-122"/>
                  </a:rPr>
                  <a:t>-</a:t>
                </a:r>
                <a:r>
                  <a:rPr lang="en-US" altLang="zh-CN" b="1" dirty="0">
                    <a:solidFill>
                      <a:prstClr val="black"/>
                    </a:solidFill>
                    <a:latin typeface="Times New Roman" pitchFamily="18" charset="0"/>
                  </a:rPr>
                  <a:t>3</a:t>
                </a:r>
                <a:r>
                  <a:rPr lang="en-US" altLang="zh-CN" b="1" dirty="0">
                    <a:solidFill>
                      <a:prstClr val="black"/>
                    </a:solidFill>
                    <a:latin typeface="Symbol" pitchFamily="18" charset="2"/>
                  </a:rPr>
                  <a:t>p</a:t>
                </a:r>
                <a:r>
                  <a:rPr lang="en-US" altLang="zh-CN" b="1" dirty="0">
                    <a:solidFill>
                      <a:prstClr val="black"/>
                    </a:solidFill>
                    <a:latin typeface="Times New Roman" pitchFamily="18" charset="0"/>
                  </a:rPr>
                  <a:t>/4)</a:t>
                </a:r>
                <a:endParaRPr lang="en-US" altLang="zh-CN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Rectangle 38"/>
              <p:cNvSpPr>
                <a:spLocks noChangeAspect="1" noChangeArrowheads="1"/>
              </p:cNvSpPr>
              <p:nvPr/>
            </p:nvSpPr>
            <p:spPr bwMode="auto">
              <a:xfrm>
                <a:off x="329" y="1701"/>
                <a:ext cx="457" cy="95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Line 39"/>
              <p:cNvSpPr>
                <a:spLocks noChangeAspect="1" noChangeShapeType="1"/>
              </p:cNvSpPr>
              <p:nvPr/>
            </p:nvSpPr>
            <p:spPr bwMode="auto">
              <a:xfrm>
                <a:off x="285" y="2175"/>
                <a:ext cx="62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Line 40"/>
              <p:cNvSpPr>
                <a:spLocks noChangeAspect="1" noChangeShapeType="1"/>
              </p:cNvSpPr>
              <p:nvPr/>
            </p:nvSpPr>
            <p:spPr bwMode="auto">
              <a:xfrm flipV="1">
                <a:off x="556" y="1502"/>
                <a:ext cx="0" cy="11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Text Box 41"/>
              <p:cNvSpPr txBox="1">
                <a:spLocks noChangeAspect="1" noChangeArrowheads="1"/>
              </p:cNvSpPr>
              <p:nvPr/>
            </p:nvSpPr>
            <p:spPr bwMode="auto">
              <a:xfrm>
                <a:off x="285" y="2661"/>
                <a:ext cx="532" cy="1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pPr algn="ctr"/>
                <a:r>
                  <a:rPr lang="en-US" altLang="zh-CN" b="1" i="1">
                    <a:solidFill>
                      <a:prstClr val="black"/>
                    </a:solidFill>
                    <a:latin typeface="Symbol" pitchFamily="18" charset="2"/>
                  </a:rPr>
                  <a:t>d </a:t>
                </a:r>
                <a:r>
                  <a:rPr lang="en-US" altLang="zh-CN" b="1" i="1">
                    <a:solidFill>
                      <a:prstClr val="black"/>
                    </a:solidFill>
                    <a:latin typeface="Times New Roman" pitchFamily="18" charset="0"/>
                  </a:rPr>
                  <a:t>=</a:t>
                </a:r>
                <a:r>
                  <a:rPr lang="en-US" altLang="zh-CN" b="1">
                    <a:solidFill>
                      <a:prstClr val="black"/>
                    </a:solidFill>
                    <a:latin typeface="Times New Roman" pitchFamily="18" charset="0"/>
                  </a:rPr>
                  <a:t>0</a:t>
                </a:r>
                <a:endParaRPr lang="en-US" altLang="zh-CN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Line 42"/>
              <p:cNvSpPr>
                <a:spLocks noChangeAspect="1" noChangeShapeType="1"/>
              </p:cNvSpPr>
              <p:nvPr/>
            </p:nvSpPr>
            <p:spPr bwMode="auto">
              <a:xfrm>
                <a:off x="330" y="2630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Line 43"/>
              <p:cNvSpPr>
                <a:spLocks noChangeAspect="1" noChangeShapeType="1"/>
              </p:cNvSpPr>
              <p:nvPr/>
            </p:nvSpPr>
            <p:spPr bwMode="auto">
              <a:xfrm flipV="1">
                <a:off x="332" y="1695"/>
                <a:ext cx="457" cy="95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4983" y="1701"/>
                <a:ext cx="456" cy="95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Line 45"/>
              <p:cNvSpPr>
                <a:spLocks noChangeAspect="1" noChangeShapeType="1"/>
              </p:cNvSpPr>
              <p:nvPr/>
            </p:nvSpPr>
            <p:spPr bwMode="auto">
              <a:xfrm>
                <a:off x="4941" y="2178"/>
                <a:ext cx="62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Line 46"/>
              <p:cNvSpPr>
                <a:spLocks noChangeAspect="1" noChangeShapeType="1"/>
              </p:cNvSpPr>
              <p:nvPr/>
            </p:nvSpPr>
            <p:spPr bwMode="auto">
              <a:xfrm flipV="1">
                <a:off x="5212" y="1502"/>
                <a:ext cx="0" cy="11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Text Box 47"/>
              <p:cNvSpPr txBox="1">
                <a:spLocks noChangeAspect="1" noChangeArrowheads="1"/>
              </p:cNvSpPr>
              <p:nvPr/>
            </p:nvSpPr>
            <p:spPr bwMode="auto">
              <a:xfrm>
                <a:off x="4941" y="2661"/>
                <a:ext cx="53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pPr algn="ctr"/>
                <a:r>
                  <a:rPr lang="en-US" altLang="zh-CN" b="1">
                    <a:solidFill>
                      <a:prstClr val="black"/>
                    </a:solidFill>
                    <a:latin typeface="Times New Roman" pitchFamily="18" charset="0"/>
                  </a:rPr>
                  <a:t>2</a:t>
                </a:r>
                <a:r>
                  <a:rPr lang="en-US" altLang="zh-CN" b="1">
                    <a:solidFill>
                      <a:prstClr val="black"/>
                    </a:solidFill>
                    <a:latin typeface="Symbol" pitchFamily="18" charset="2"/>
                  </a:rPr>
                  <a:t>p</a:t>
                </a:r>
                <a:endParaRPr lang="en-US" altLang="zh-CN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Line 48"/>
              <p:cNvSpPr>
                <a:spLocks noChangeAspect="1" noChangeShapeType="1"/>
              </p:cNvSpPr>
              <p:nvPr/>
            </p:nvSpPr>
            <p:spPr bwMode="auto">
              <a:xfrm>
                <a:off x="4986" y="2630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Line 49"/>
              <p:cNvSpPr>
                <a:spLocks noChangeAspect="1" noChangeShapeType="1"/>
              </p:cNvSpPr>
              <p:nvPr/>
            </p:nvSpPr>
            <p:spPr bwMode="auto">
              <a:xfrm flipV="1">
                <a:off x="4983" y="1697"/>
                <a:ext cx="457" cy="95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Text Box 50"/>
              <p:cNvSpPr txBox="1">
                <a:spLocks noChangeAspect="1" noChangeArrowheads="1"/>
              </p:cNvSpPr>
              <p:nvPr/>
            </p:nvSpPr>
            <p:spPr bwMode="auto">
              <a:xfrm>
                <a:off x="2628" y="2651"/>
                <a:ext cx="532" cy="4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pPr algn="ctr"/>
                <a:r>
                  <a:rPr lang="en-US" altLang="zh-CN" b="1">
                    <a:solidFill>
                      <a:prstClr val="black"/>
                    </a:solidFill>
                    <a:latin typeface="Symbol" pitchFamily="18" charset="2"/>
                  </a:rPr>
                  <a:t>p</a:t>
                </a:r>
                <a:endParaRPr lang="en-US" altLang="zh-CN" b="1">
                  <a:solidFill>
                    <a:prstClr val="black"/>
                  </a:solidFill>
                  <a:latin typeface="Times New Roman" pitchFamily="18" charset="0"/>
                </a:endParaRPr>
              </a:p>
              <a:p>
                <a:pPr algn="ctr"/>
                <a:r>
                  <a:rPr lang="en-US" altLang="zh-CN" b="1">
                    <a:solidFill>
                      <a:prstClr val="black"/>
                    </a:solidFill>
                    <a:latin typeface="Symbol" pitchFamily="18" charset="2"/>
                  </a:rPr>
                  <a:t>(-p)</a:t>
                </a:r>
                <a:endParaRPr lang="en-US" altLang="zh-CN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Rectangle 51"/>
              <p:cNvSpPr>
                <a:spLocks noChangeAspect="1" noChangeArrowheads="1"/>
              </p:cNvSpPr>
              <p:nvPr/>
            </p:nvSpPr>
            <p:spPr bwMode="auto">
              <a:xfrm>
                <a:off x="2673" y="1705"/>
                <a:ext cx="457" cy="95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Line 52"/>
              <p:cNvSpPr>
                <a:spLocks noChangeAspect="1" noChangeShapeType="1"/>
              </p:cNvSpPr>
              <p:nvPr/>
            </p:nvSpPr>
            <p:spPr bwMode="auto">
              <a:xfrm>
                <a:off x="2628" y="2180"/>
                <a:ext cx="62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Line 53"/>
              <p:cNvSpPr>
                <a:spLocks noChangeAspect="1" noChangeShapeType="1"/>
              </p:cNvSpPr>
              <p:nvPr/>
            </p:nvSpPr>
            <p:spPr bwMode="auto">
              <a:xfrm flipV="1">
                <a:off x="2899" y="1507"/>
                <a:ext cx="0" cy="11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Line 54"/>
              <p:cNvSpPr>
                <a:spLocks noChangeAspect="1" noChangeShapeType="1"/>
              </p:cNvSpPr>
              <p:nvPr/>
            </p:nvSpPr>
            <p:spPr bwMode="auto">
              <a:xfrm>
                <a:off x="2673" y="2634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Line 5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677" y="1703"/>
                <a:ext cx="448" cy="95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AutoShape 56"/>
              <p:cNvSpPr>
                <a:spLocks noChangeAspect="1"/>
              </p:cNvSpPr>
              <p:nvPr/>
            </p:nvSpPr>
            <p:spPr bwMode="auto">
              <a:xfrm rot="16191405">
                <a:off x="1629" y="806"/>
                <a:ext cx="168" cy="1156"/>
              </a:xfrm>
              <a:prstGeom prst="rightBrace">
                <a:avLst>
                  <a:gd name="adj1" fmla="val 57341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AutoShape 57"/>
              <p:cNvSpPr>
                <a:spLocks noChangeAspect="1"/>
              </p:cNvSpPr>
              <p:nvPr/>
            </p:nvSpPr>
            <p:spPr bwMode="auto">
              <a:xfrm rot="16191405">
                <a:off x="3965" y="831"/>
                <a:ext cx="162" cy="1115"/>
              </a:xfrm>
              <a:prstGeom prst="rightBrace">
                <a:avLst>
                  <a:gd name="adj1" fmla="val 57356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Line 58"/>
              <p:cNvSpPr>
                <a:spLocks noChangeAspect="1" noChangeShapeType="1"/>
              </p:cNvSpPr>
              <p:nvPr/>
            </p:nvSpPr>
            <p:spPr bwMode="auto">
              <a:xfrm rot="-4061288">
                <a:off x="1063" y="1969"/>
                <a:ext cx="98" cy="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Line 59"/>
              <p:cNvSpPr>
                <a:spLocks noChangeAspect="1" noChangeShapeType="1"/>
              </p:cNvSpPr>
              <p:nvPr/>
            </p:nvSpPr>
            <p:spPr bwMode="auto">
              <a:xfrm rot="-4191322">
                <a:off x="1571" y="1773"/>
                <a:ext cx="81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Line 60"/>
              <p:cNvSpPr>
                <a:spLocks noChangeAspect="1" noChangeShapeType="1"/>
              </p:cNvSpPr>
              <p:nvPr/>
            </p:nvSpPr>
            <p:spPr bwMode="auto">
              <a:xfrm rot="4045260" flipV="1">
                <a:off x="2333" y="2076"/>
                <a:ext cx="109" cy="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Line 61"/>
              <p:cNvSpPr>
                <a:spLocks noChangeAspect="1" noChangeShapeType="1"/>
              </p:cNvSpPr>
              <p:nvPr/>
            </p:nvSpPr>
            <p:spPr bwMode="auto">
              <a:xfrm rot="-7208078">
                <a:off x="3491" y="2016"/>
                <a:ext cx="87" cy="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Line 62"/>
              <p:cNvSpPr>
                <a:spLocks noChangeAspect="1" noChangeShapeType="1"/>
              </p:cNvSpPr>
              <p:nvPr/>
            </p:nvSpPr>
            <p:spPr bwMode="auto">
              <a:xfrm rot="14948732" flipH="1">
                <a:off x="4150" y="1814"/>
                <a:ext cx="90" cy="1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sm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Line 63"/>
              <p:cNvSpPr>
                <a:spLocks noChangeAspect="1" noChangeShapeType="1"/>
              </p:cNvSpPr>
              <p:nvPr/>
            </p:nvSpPr>
            <p:spPr bwMode="auto">
              <a:xfrm rot="7108452" flipV="1">
                <a:off x="4495" y="2052"/>
                <a:ext cx="106" cy="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6" name="Text Box 64"/>
            <p:cNvSpPr txBox="1">
              <a:spLocks noChangeAspect="1" noChangeArrowheads="1"/>
            </p:cNvSpPr>
            <p:nvPr/>
          </p:nvSpPr>
          <p:spPr bwMode="auto">
            <a:xfrm>
              <a:off x="1291" y="3072"/>
              <a:ext cx="3269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zh-CN" altLang="en-US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两</a:t>
              </a:r>
              <a:r>
                <a: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正交平面偏振光的合成</a:t>
              </a:r>
            </a:p>
          </p:txBody>
        </p:sp>
      </p:grpSp>
      <p:sp>
        <p:nvSpPr>
          <p:cNvPr id="172" name="Text Box 73"/>
          <p:cNvSpPr txBox="1">
            <a:spLocks noChangeArrowheads="1"/>
          </p:cNvSpPr>
          <p:nvPr/>
        </p:nvSpPr>
        <p:spPr bwMode="auto">
          <a:xfrm>
            <a:off x="539552" y="1297371"/>
            <a:ext cx="5748338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</a:rPr>
              <a:t>0&lt;</a:t>
            </a:r>
            <a:r>
              <a:rPr lang="en-US" altLang="zh-CN" i="1" dirty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</a:rPr>
              <a:t>&lt;</a:t>
            </a:r>
            <a:r>
              <a:rPr lang="en-US" altLang="zh-CN" dirty="0">
                <a:solidFill>
                  <a:prstClr val="black"/>
                </a:solidFill>
                <a:latin typeface="Symbol" pitchFamily="18" charset="2"/>
              </a:rPr>
              <a:t>p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</a:rPr>
              <a:t>/2</a:t>
            </a:r>
            <a:r>
              <a:rPr lang="zh-CN" altLang="en-US" dirty="0">
                <a:solidFill>
                  <a:prstClr val="black"/>
                </a:solidFill>
                <a:latin typeface="Times New Roman" pitchFamily="18" charset="0"/>
              </a:rPr>
              <a:t>，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右旋椭圆，且向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</a:rPr>
              <a:t>1</a:t>
            </a:r>
            <a:r>
              <a:rPr lang="zh-CN" altLang="en-US" dirty="0">
                <a:solidFill>
                  <a:prstClr val="black"/>
                </a:solidFill>
                <a:latin typeface="Times New Roman" pitchFamily="18" charset="0"/>
              </a:rPr>
              <a:t>～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</a:rPr>
              <a:t>3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象限倾斜； </a:t>
            </a:r>
          </a:p>
        </p:txBody>
      </p:sp>
      <p:sp>
        <p:nvSpPr>
          <p:cNvPr id="173" name="Text Box 74"/>
          <p:cNvSpPr txBox="1">
            <a:spLocks noChangeArrowheads="1"/>
          </p:cNvSpPr>
          <p:nvPr/>
        </p:nvSpPr>
        <p:spPr bwMode="auto">
          <a:xfrm>
            <a:off x="539552" y="1676651"/>
            <a:ext cx="598805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prstClr val="black"/>
                </a:solidFill>
                <a:latin typeface="Symbol" pitchFamily="18" charset="2"/>
              </a:rPr>
              <a:t>p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</a:rPr>
              <a:t>/2&lt;</a:t>
            </a:r>
            <a:r>
              <a:rPr lang="en-US" altLang="zh-CN" i="1" dirty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altLang="zh-CN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</a:rPr>
              <a:t>&lt;</a:t>
            </a:r>
            <a:r>
              <a:rPr lang="en-US" altLang="zh-CN" dirty="0">
                <a:solidFill>
                  <a:prstClr val="black"/>
                </a:solidFill>
                <a:latin typeface="Symbol" pitchFamily="18" charset="2"/>
                <a:ea typeface="楷体_GB2312" pitchFamily="49" charset="-122"/>
              </a:rPr>
              <a:t>p</a:t>
            </a:r>
            <a:r>
              <a:rPr lang="zh-CN" altLang="en-US" dirty="0">
                <a:solidFill>
                  <a:prstClr val="black"/>
                </a:solidFill>
                <a:latin typeface="Times New Roman" pitchFamily="18" charset="0"/>
              </a:rPr>
              <a:t>，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右旋椭圆，且向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</a:rPr>
              <a:t>2</a:t>
            </a:r>
            <a:r>
              <a:rPr lang="zh-CN" altLang="en-US" dirty="0">
                <a:solidFill>
                  <a:prstClr val="black"/>
                </a:solidFill>
                <a:latin typeface="Times New Roman" pitchFamily="18" charset="0"/>
              </a:rPr>
              <a:t>～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</a:rPr>
              <a:t>4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象限倾斜； </a:t>
            </a:r>
          </a:p>
        </p:txBody>
      </p:sp>
      <p:sp>
        <p:nvSpPr>
          <p:cNvPr id="174" name="Text Box 75"/>
          <p:cNvSpPr txBox="1">
            <a:spLocks noChangeArrowheads="1"/>
          </p:cNvSpPr>
          <p:nvPr/>
        </p:nvSpPr>
        <p:spPr bwMode="auto">
          <a:xfrm>
            <a:off x="539552" y="2055931"/>
            <a:ext cx="77819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prstClr val="black"/>
                </a:solidFill>
                <a:latin typeface="Symbol" pitchFamily="18" charset="2"/>
                <a:ea typeface="楷体_GB2312" pitchFamily="49" charset="-122"/>
              </a:rPr>
              <a:t>p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</a:rPr>
              <a:t>&lt;</a:t>
            </a:r>
            <a:r>
              <a:rPr lang="en-US" altLang="zh-CN" i="1" dirty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altLang="zh-CN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</a:rPr>
              <a:t>&lt;3</a:t>
            </a:r>
            <a:r>
              <a:rPr lang="en-US" altLang="zh-CN" dirty="0">
                <a:solidFill>
                  <a:prstClr val="black"/>
                </a:solidFill>
                <a:latin typeface="Symbol" pitchFamily="18" charset="2"/>
                <a:ea typeface="楷体_GB2312" pitchFamily="49" charset="-122"/>
              </a:rPr>
              <a:t>p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</a:rPr>
              <a:t>/2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（或</a:t>
            </a:r>
            <a:r>
              <a:rPr lang="en-US" altLang="zh-CN" dirty="0">
                <a:solidFill>
                  <a:prstClr val="black"/>
                </a:solidFill>
                <a:latin typeface="宋体" pitchFamily="2" charset="-122"/>
              </a:rPr>
              <a:t>-</a:t>
            </a:r>
            <a:r>
              <a:rPr lang="en-US" altLang="zh-CN" dirty="0">
                <a:solidFill>
                  <a:prstClr val="black"/>
                </a:solidFill>
                <a:latin typeface="Symbol" pitchFamily="18" charset="2"/>
                <a:ea typeface="楷体_GB2312" pitchFamily="49" charset="-122"/>
              </a:rPr>
              <a:t>p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</a:rPr>
              <a:t>&lt;</a:t>
            </a:r>
            <a:r>
              <a:rPr lang="en-US" altLang="zh-CN" i="1" dirty="0">
                <a:solidFill>
                  <a:prstClr val="black"/>
                </a:solidFill>
                <a:latin typeface="Symbol" pitchFamily="18" charset="2"/>
              </a:rPr>
              <a:t>d 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</a:rPr>
              <a:t>&lt;</a:t>
            </a:r>
            <a:r>
              <a:rPr lang="en-US" altLang="zh-CN" dirty="0">
                <a:solidFill>
                  <a:prstClr val="black"/>
                </a:solidFill>
                <a:latin typeface="宋体" pitchFamily="2" charset="-122"/>
              </a:rPr>
              <a:t>-</a:t>
            </a:r>
            <a:r>
              <a:rPr lang="en-US" altLang="zh-CN" dirty="0">
                <a:solidFill>
                  <a:prstClr val="black"/>
                </a:solidFill>
                <a:latin typeface="Symbol" pitchFamily="18" charset="2"/>
                <a:ea typeface="楷体_GB2312" pitchFamily="49" charset="-122"/>
              </a:rPr>
              <a:t>p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</a:rPr>
              <a:t>/2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），左旋椭圆，且向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</a:rPr>
              <a:t>2</a:t>
            </a:r>
            <a:r>
              <a:rPr lang="zh-CN" altLang="en-US" dirty="0">
                <a:solidFill>
                  <a:prstClr val="black"/>
                </a:solidFill>
                <a:latin typeface="Times New Roman" pitchFamily="18" charset="0"/>
              </a:rPr>
              <a:t>～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</a:rPr>
              <a:t>4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象限倾斜； </a:t>
            </a:r>
          </a:p>
        </p:txBody>
      </p:sp>
      <p:sp>
        <p:nvSpPr>
          <p:cNvPr id="175" name="Text Box 76"/>
          <p:cNvSpPr txBox="1">
            <a:spLocks noChangeArrowheads="1"/>
          </p:cNvSpPr>
          <p:nvPr/>
        </p:nvSpPr>
        <p:spPr bwMode="auto">
          <a:xfrm>
            <a:off x="539552" y="2449499"/>
            <a:ext cx="782002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</a:rPr>
              <a:t>3</a:t>
            </a:r>
            <a:r>
              <a:rPr lang="en-US" altLang="zh-CN" dirty="0">
                <a:solidFill>
                  <a:prstClr val="black"/>
                </a:solidFill>
                <a:latin typeface="Symbol" pitchFamily="18" charset="2"/>
                <a:ea typeface="楷体_GB2312" pitchFamily="49" charset="-122"/>
              </a:rPr>
              <a:t>p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</a:rPr>
              <a:t>/2&lt;</a:t>
            </a:r>
            <a:r>
              <a:rPr lang="en-US" altLang="zh-CN" i="1" dirty="0">
                <a:solidFill>
                  <a:prstClr val="black"/>
                </a:solidFill>
                <a:latin typeface="Symbol" pitchFamily="18" charset="2"/>
              </a:rPr>
              <a:t>d 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</a:rPr>
              <a:t>&lt;2</a:t>
            </a:r>
            <a:r>
              <a:rPr lang="en-US" altLang="zh-CN" dirty="0">
                <a:solidFill>
                  <a:prstClr val="black"/>
                </a:solidFill>
                <a:latin typeface="Symbol" pitchFamily="18" charset="2"/>
                <a:ea typeface="楷体_GB2312" pitchFamily="49" charset="-122"/>
              </a:rPr>
              <a:t>p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（或</a:t>
            </a:r>
            <a:r>
              <a:rPr lang="en-US" altLang="zh-CN" dirty="0">
                <a:solidFill>
                  <a:prstClr val="black"/>
                </a:solidFill>
                <a:latin typeface="宋体" pitchFamily="2" charset="-122"/>
              </a:rPr>
              <a:t>-</a:t>
            </a:r>
            <a:r>
              <a:rPr lang="en-US" altLang="zh-CN" dirty="0">
                <a:solidFill>
                  <a:prstClr val="black"/>
                </a:solidFill>
                <a:latin typeface="Symbol" pitchFamily="18" charset="2"/>
                <a:ea typeface="楷体_GB2312" pitchFamily="49" charset="-122"/>
              </a:rPr>
              <a:t>p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</a:rPr>
              <a:t>/2&lt;</a:t>
            </a:r>
            <a:r>
              <a:rPr lang="en-US" altLang="zh-CN" i="1" dirty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altLang="zh-CN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</a:rPr>
              <a:t>&lt;0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），左旋椭圆，且向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</a:rPr>
              <a:t>1</a:t>
            </a:r>
            <a:r>
              <a:rPr lang="zh-CN" altLang="en-US" dirty="0">
                <a:solidFill>
                  <a:prstClr val="black"/>
                </a:solidFill>
                <a:latin typeface="Times New Roman" pitchFamily="18" charset="0"/>
              </a:rPr>
              <a:t>～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</a:rPr>
              <a:t>3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象限倾斜。 </a:t>
            </a: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/>
          </p:nvPr>
        </p:nvGraphicFramePr>
        <p:xfrm>
          <a:off x="5181751" y="562101"/>
          <a:ext cx="3422349" cy="376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134" name="Equation" r:id="rId4" imgW="2311200" imgH="253800" progId="Equation.DSMT4">
                  <p:embed/>
                </p:oleObj>
              </mc:Choice>
              <mc:Fallback>
                <p:oleObj name="Equation" r:id="rId4" imgW="2311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751" y="562101"/>
                        <a:ext cx="3422349" cy="3762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043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" y="68924"/>
            <a:ext cx="8640960" cy="72008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</a:pPr>
            <a:r>
              <a:rPr lang="zh-CN" altLang="en-US" dirty="0" smtClean="0">
                <a:latin typeface="+mn-ea"/>
                <a:ea typeface="+mn-ea"/>
              </a:rPr>
              <a:t>双折射现象</a:t>
            </a:r>
            <a:endParaRPr lang="en-US" altLang="zh-CN" dirty="0"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3"/>
              <p:cNvSpPr txBox="1">
                <a:spLocks noChangeArrowheads="1"/>
              </p:cNvSpPr>
              <p:nvPr/>
            </p:nvSpPr>
            <p:spPr>
              <a:xfrm>
                <a:off x="157877" y="1007276"/>
                <a:ext cx="5047960" cy="518504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t">
                  <a:lnSpc>
                    <a:spcPct val="150000"/>
                  </a:lnSpc>
                </a:pPr>
                <a:r>
                  <a:rPr lang="zh-CN" altLang="en-US" sz="2200" dirty="0" smtClean="0"/>
                  <a:t>一束入射到介质中的光经折射后变为两束光，称为双折射。</a:t>
                </a:r>
              </a:p>
              <a:p>
                <a:pPr algn="just" fontAlgn="ctr">
                  <a:lnSpc>
                    <a:spcPct val="150000"/>
                  </a:lnSpc>
                </a:pPr>
                <a:r>
                  <a:rPr lang="zh-CN" altLang="en-US" sz="2200" dirty="0" smtClean="0"/>
                  <a:t>折射后的两束光都是线偏光。</a:t>
                </a:r>
              </a:p>
              <a:p>
                <a:pPr algn="just" fontAlgn="ctr">
                  <a:lnSpc>
                    <a:spcPct val="150000"/>
                  </a:lnSpc>
                </a:pPr>
                <a:r>
                  <a:rPr lang="zh-CN" altLang="en-US" sz="2200" dirty="0" smtClean="0"/>
                  <a:t>一束遵循折射定律，称为寻常光（</a:t>
                </a:r>
                <a:r>
                  <a:rPr lang="en-US" altLang="zh-CN" sz="2200" dirty="0" smtClean="0"/>
                  <a:t>o</a:t>
                </a:r>
                <a:r>
                  <a:rPr lang="zh-CN" altLang="en-US" sz="2200" dirty="0" smtClean="0"/>
                  <a:t>光）。</a:t>
                </a:r>
                <a:r>
                  <a:rPr lang="en-US" altLang="zh-CN" sz="2200" dirty="0" smtClean="0"/>
                  <a:t>o-ordinary</a:t>
                </a:r>
                <a:endParaRPr lang="zh-CN" altLang="en-US" sz="2200" dirty="0" smtClean="0"/>
              </a:p>
              <a:p>
                <a:pPr algn="just" fontAlgn="ctr">
                  <a:lnSpc>
                    <a:spcPct val="150000"/>
                  </a:lnSpc>
                </a:pPr>
                <a:r>
                  <a:rPr lang="zh-CN" altLang="en-US" sz="2200" dirty="0" smtClean="0"/>
                  <a:t>一束</a:t>
                </a:r>
                <a:r>
                  <a:rPr lang="zh-CN" altLang="en-US" sz="2200" dirty="0" smtClean="0">
                    <a:solidFill>
                      <a:srgbClr val="FF0000"/>
                    </a:solidFill>
                  </a:rPr>
                  <a:t>不遵循折射定律</a:t>
                </a:r>
                <a:r>
                  <a:rPr lang="zh-CN" altLang="en-US" sz="2200" dirty="0" smtClean="0"/>
                  <a:t>，不一定在入射面内，</a:t>
                </a:r>
                <a:r>
                  <a:rPr lang="zh-CN" altLang="en-US" sz="2200" dirty="0"/>
                  <a:t>不</a:t>
                </a:r>
                <a:r>
                  <a:rPr lang="zh-CN" altLang="en-US" sz="2200" dirty="0" smtClean="0"/>
                  <a:t>满足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200" b="0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200" b="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2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200" b="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200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b="0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200" b="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200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200" dirty="0" smtClean="0"/>
                  <a:t>称为非常光（</a:t>
                </a:r>
                <a:r>
                  <a:rPr lang="en-US" altLang="zh-CN" sz="2200" dirty="0" smtClean="0"/>
                  <a:t>e</a:t>
                </a:r>
                <a:r>
                  <a:rPr lang="zh-CN" altLang="en-US" sz="2200" dirty="0" smtClean="0"/>
                  <a:t>光）。</a:t>
                </a:r>
                <a:r>
                  <a:rPr lang="en-US" altLang="zh-CN" sz="2200" dirty="0" smtClean="0"/>
                  <a:t>e-extraordinary</a:t>
                </a:r>
                <a:endParaRPr lang="zh-CN" altLang="en-US" sz="2200" dirty="0" smtClean="0"/>
              </a:p>
              <a:p>
                <a:pPr algn="just" fontAlgn="ctr">
                  <a:lnSpc>
                    <a:spcPct val="150000"/>
                  </a:lnSpc>
                </a:pPr>
                <a:r>
                  <a:rPr lang="zh-CN" altLang="en-US" sz="2200" dirty="0" smtClean="0"/>
                  <a:t>从晶体中射出后，不再称</a:t>
                </a:r>
                <a:r>
                  <a:rPr lang="en-US" altLang="zh-CN" sz="2200" dirty="0" smtClean="0"/>
                  <a:t>o</a:t>
                </a:r>
                <a:r>
                  <a:rPr lang="zh-CN" altLang="en-US" sz="2200" dirty="0" smtClean="0"/>
                  <a:t>光、</a:t>
                </a:r>
                <a:r>
                  <a:rPr lang="en-US" altLang="zh-CN" sz="2200" dirty="0" smtClean="0"/>
                  <a:t>e</a:t>
                </a:r>
                <a:r>
                  <a:rPr lang="zh-CN" altLang="en-US" sz="2200" dirty="0" smtClean="0"/>
                  <a:t>光</a:t>
                </a:r>
                <a:endParaRPr lang="zh-CN" altLang="en-US" sz="2200" dirty="0"/>
              </a:p>
            </p:txBody>
          </p:sp>
        </mc:Choice>
        <mc:Fallback xmlns="">
          <p:sp>
            <p:nvSpPr>
              <p:cNvPr id="1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77" y="1007276"/>
                <a:ext cx="5047960" cy="5185047"/>
              </a:xfrm>
              <a:prstGeom prst="rect">
                <a:avLst/>
              </a:prstGeom>
              <a:blipFill rotWithShape="0">
                <a:blip r:embed="rId2"/>
                <a:stretch>
                  <a:fillRect l="-1449" r="-15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utoShape 4"/>
          <p:cNvSpPr>
            <a:spLocks noChangeArrowheads="1"/>
          </p:cNvSpPr>
          <p:nvPr/>
        </p:nvSpPr>
        <p:spPr bwMode="auto">
          <a:xfrm rot="16200000" flipH="1">
            <a:off x="6112300" y="1771635"/>
            <a:ext cx="2549525" cy="955675"/>
          </a:xfrm>
          <a:prstGeom prst="parallelogram">
            <a:avLst>
              <a:gd name="adj" fmla="val 61828"/>
            </a:avLst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6966391" y="1710169"/>
            <a:ext cx="96202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200">
                <a:latin typeface="黑体" panose="02010609060101010101" pitchFamily="49" charset="-122"/>
                <a:ea typeface="黑体" panose="02010609060101010101" pitchFamily="49" charset="-122"/>
              </a:rPr>
              <a:t>e</a:t>
            </a:r>
            <a:r>
              <a:rPr kumimoji="1" lang="zh-CN" altLang="en-US" sz="2200">
                <a:latin typeface="黑体" panose="02010609060101010101" pitchFamily="49" charset="-122"/>
                <a:ea typeface="黑体" panose="02010609060101010101" pitchFamily="49" charset="-122"/>
              </a:rPr>
              <a:t>光</a:t>
            </a:r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>
            <a:off x="5588425" y="2432035"/>
            <a:ext cx="1320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7864900" y="2432035"/>
            <a:ext cx="11842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2" name="Line 7">
            <a:hlinkClick r:id="rId3" action="ppaction://hlinksldjump"/>
          </p:cNvPr>
          <p:cNvSpPr>
            <a:spLocks noChangeShapeType="1"/>
          </p:cNvSpPr>
          <p:nvPr/>
        </p:nvSpPr>
        <p:spPr bwMode="auto">
          <a:xfrm>
            <a:off x="7864900" y="2112947"/>
            <a:ext cx="1138238" cy="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>
            <a:off x="6909225" y="2432035"/>
            <a:ext cx="1001713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V="1">
            <a:off x="6909225" y="2112947"/>
            <a:ext cx="955675" cy="319088"/>
          </a:xfrm>
          <a:prstGeom prst="line">
            <a:avLst/>
          </a:prstGeom>
          <a:noFill/>
          <a:ln w="38100">
            <a:solidFill>
              <a:srgbClr val="3366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 flipV="1">
            <a:off x="8230025" y="2339960"/>
            <a:ext cx="455613" cy="1825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>
            <a:off x="8776125" y="1930385"/>
            <a:ext cx="1588" cy="36512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5413800" y="1812910"/>
            <a:ext cx="110648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入射光</a:t>
            </a: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7029875" y="2511410"/>
            <a:ext cx="7286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200" dirty="0">
                <a:latin typeface="黑体" panose="02010609060101010101" pitchFamily="49" charset="-122"/>
                <a:ea typeface="黑体" panose="02010609060101010101" pitchFamily="49" charset="-122"/>
              </a:rPr>
              <a:t>o</a:t>
            </a:r>
            <a:r>
              <a:rPr kumimoji="1"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光</a:t>
            </a:r>
          </a:p>
        </p:txBody>
      </p:sp>
      <p:sp>
        <p:nvSpPr>
          <p:cNvPr id="29" name="Line 15"/>
          <p:cNvSpPr>
            <a:spLocks noChangeShapeType="1"/>
          </p:cNvSpPr>
          <p:nvPr/>
        </p:nvSpPr>
        <p:spPr bwMode="auto">
          <a:xfrm flipV="1">
            <a:off x="7160050" y="2319322"/>
            <a:ext cx="454025" cy="1825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0" name="Line 16"/>
          <p:cNvSpPr>
            <a:spLocks noChangeShapeType="1"/>
          </p:cNvSpPr>
          <p:nvPr/>
        </p:nvSpPr>
        <p:spPr bwMode="auto">
          <a:xfrm rot="20573860">
            <a:off x="7706150" y="1976422"/>
            <a:ext cx="0" cy="3635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1" name="AutoShape 19"/>
          <p:cNvSpPr>
            <a:spLocks noChangeArrowheads="1"/>
          </p:cNvSpPr>
          <p:nvPr/>
        </p:nvSpPr>
        <p:spPr bwMode="auto">
          <a:xfrm rot="16200000" flipH="1">
            <a:off x="6109039" y="4344263"/>
            <a:ext cx="2549525" cy="955675"/>
          </a:xfrm>
          <a:prstGeom prst="parallelogram">
            <a:avLst>
              <a:gd name="adj" fmla="val 61828"/>
            </a:avLst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Line 20"/>
          <p:cNvSpPr>
            <a:spLocks noChangeShapeType="1"/>
          </p:cNvSpPr>
          <p:nvPr/>
        </p:nvSpPr>
        <p:spPr bwMode="auto">
          <a:xfrm>
            <a:off x="6042364" y="4196625"/>
            <a:ext cx="86360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" name="Line 21"/>
          <p:cNvSpPr>
            <a:spLocks noChangeShapeType="1"/>
          </p:cNvSpPr>
          <p:nvPr/>
        </p:nvSpPr>
        <p:spPr bwMode="auto">
          <a:xfrm>
            <a:off x="7842589" y="5060225"/>
            <a:ext cx="863600" cy="5762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" name="Line 22"/>
          <p:cNvSpPr>
            <a:spLocks noChangeShapeType="1"/>
          </p:cNvSpPr>
          <p:nvPr/>
        </p:nvSpPr>
        <p:spPr bwMode="auto">
          <a:xfrm>
            <a:off x="6905964" y="4771300"/>
            <a:ext cx="936625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" name="Line 23"/>
          <p:cNvSpPr>
            <a:spLocks noChangeShapeType="1"/>
          </p:cNvSpPr>
          <p:nvPr/>
        </p:nvSpPr>
        <p:spPr bwMode="auto">
          <a:xfrm flipV="1">
            <a:off x="6905964" y="4339500"/>
            <a:ext cx="936625" cy="43180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Line 24"/>
          <p:cNvSpPr>
            <a:spLocks noChangeShapeType="1"/>
          </p:cNvSpPr>
          <p:nvPr/>
        </p:nvSpPr>
        <p:spPr bwMode="auto">
          <a:xfrm>
            <a:off x="7842589" y="4339500"/>
            <a:ext cx="863600" cy="576263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6905964" y="4988788"/>
            <a:ext cx="7286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200" dirty="0">
                <a:latin typeface="黑体" panose="02010609060101010101" pitchFamily="49" charset="-122"/>
                <a:ea typeface="黑体" panose="02010609060101010101" pitchFamily="49" charset="-122"/>
              </a:rPr>
              <a:t>o</a:t>
            </a:r>
            <a:r>
              <a:rPr kumimoji="1"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光</a:t>
            </a: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6957207" y="4187547"/>
            <a:ext cx="70954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200" dirty="0">
                <a:latin typeface="黑体" panose="02010609060101010101" pitchFamily="49" charset="-122"/>
                <a:ea typeface="黑体" panose="02010609060101010101" pitchFamily="49" charset="-122"/>
              </a:rPr>
              <a:t>e</a:t>
            </a:r>
            <a:r>
              <a:rPr kumimoji="1"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光</a:t>
            </a:r>
          </a:p>
        </p:txBody>
      </p:sp>
    </p:spTree>
    <p:extLst>
      <p:ext uri="{BB962C8B-B14F-4D97-AF65-F5344CB8AC3E}">
        <p14:creationId xmlns:p14="http://schemas.microsoft.com/office/powerpoint/2010/main" val="111720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6049904" y="1911121"/>
            <a:ext cx="742066" cy="2102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5441045" y="1290927"/>
            <a:ext cx="723867" cy="5337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平行四边形 5"/>
          <p:cNvSpPr/>
          <p:nvPr/>
        </p:nvSpPr>
        <p:spPr>
          <a:xfrm rot="16738173">
            <a:off x="4353197" y="1205484"/>
            <a:ext cx="2042790" cy="2183926"/>
          </a:xfrm>
          <a:prstGeom prst="parallelogram">
            <a:avLst>
              <a:gd name="adj" fmla="val 40303"/>
            </a:avLst>
          </a:prstGeom>
          <a:solidFill>
            <a:srgbClr val="F1F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6"/>
          <p:cNvSpPr/>
          <p:nvPr/>
        </p:nvSpPr>
        <p:spPr>
          <a:xfrm rot="16200000">
            <a:off x="977164" y="3252215"/>
            <a:ext cx="2042790" cy="765522"/>
          </a:xfrm>
          <a:prstGeom prst="parallelogram">
            <a:avLst>
              <a:gd name="adj" fmla="val 403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平行四边形 7"/>
          <p:cNvSpPr/>
          <p:nvPr/>
        </p:nvSpPr>
        <p:spPr>
          <a:xfrm rot="16200000">
            <a:off x="1121180" y="3551606"/>
            <a:ext cx="1754758" cy="166737"/>
          </a:xfrm>
          <a:prstGeom prst="parallelogram">
            <a:avLst>
              <a:gd name="adj" fmla="val 40303"/>
            </a:avLst>
          </a:prstGeom>
          <a:solidFill>
            <a:srgbClr val="F1F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>
            <a:endCxn id="8" idx="1"/>
          </p:cNvCxnSpPr>
          <p:nvPr/>
        </p:nvCxnSpPr>
        <p:spPr>
          <a:xfrm flipV="1">
            <a:off x="149072" y="3601375"/>
            <a:ext cx="1766119" cy="6229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2381320" y="2349045"/>
            <a:ext cx="2924399" cy="1031498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2438403" y="3441867"/>
            <a:ext cx="855712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2347140" y="2793712"/>
            <a:ext cx="582605" cy="41166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1915190" y="2149878"/>
            <a:ext cx="0" cy="549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2081928" y="2208098"/>
            <a:ext cx="0" cy="549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1589232" y="2273465"/>
            <a:ext cx="325958" cy="151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 flipV="1">
            <a:off x="2088688" y="2472335"/>
            <a:ext cx="279550" cy="141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637714"/>
              </p:ext>
            </p:extLst>
          </p:nvPr>
        </p:nvGraphicFramePr>
        <p:xfrm>
          <a:off x="1898985" y="1663497"/>
          <a:ext cx="436240" cy="472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610" name="Equation" r:id="rId3" imgW="152280" imgH="164880" progId="Equation.DSMT4">
                  <p:embed/>
                </p:oleObj>
              </mc:Choice>
              <mc:Fallback>
                <p:oleObj name="Equation" r:id="rId3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98985" y="1663497"/>
                        <a:ext cx="436240" cy="472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椭圆 17"/>
          <p:cNvSpPr/>
          <p:nvPr/>
        </p:nvSpPr>
        <p:spPr>
          <a:xfrm rot="1737866">
            <a:off x="5055964" y="2213042"/>
            <a:ext cx="504056" cy="1688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 rot="1737866">
            <a:off x="5611025" y="2509664"/>
            <a:ext cx="383909" cy="126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rot="1737866">
            <a:off x="4621050" y="1982687"/>
            <a:ext cx="383909" cy="126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弧形 20"/>
          <p:cNvSpPr/>
          <p:nvPr/>
        </p:nvSpPr>
        <p:spPr>
          <a:xfrm rot="2634375">
            <a:off x="5323923" y="1551345"/>
            <a:ext cx="1172142" cy="794317"/>
          </a:xfrm>
          <a:prstGeom prst="arc">
            <a:avLst>
              <a:gd name="adj1" fmla="val 13386170"/>
              <a:gd name="adj2" fmla="val 19395697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577207"/>
              </p:ext>
            </p:extLst>
          </p:nvPr>
        </p:nvGraphicFramePr>
        <p:xfrm>
          <a:off x="6269507" y="1403831"/>
          <a:ext cx="422174" cy="311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611" name="Equation" r:id="rId5" imgW="241200" imgH="177480" progId="Equation.DSMT4">
                  <p:embed/>
                </p:oleObj>
              </mc:Choice>
              <mc:Fallback>
                <p:oleObj name="Equation" r:id="rId5" imgW="2412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69507" y="1403831"/>
                        <a:ext cx="422174" cy="3110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545156"/>
              </p:ext>
            </p:extLst>
          </p:nvPr>
        </p:nvGraphicFramePr>
        <p:xfrm>
          <a:off x="770677" y="3601329"/>
          <a:ext cx="24447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612" name="Equation" r:id="rId7" imgW="139680" imgH="177480" progId="Equation.DSMT4">
                  <p:embed/>
                </p:oleObj>
              </mc:Choice>
              <mc:Fallback>
                <p:oleObj name="Equation" r:id="rId7" imgW="1396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0677" y="3601329"/>
                        <a:ext cx="244475" cy="31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矩形 23"/>
          <p:cNvSpPr/>
          <p:nvPr/>
        </p:nvSpPr>
        <p:spPr>
          <a:xfrm>
            <a:off x="2267983" y="1661414"/>
            <a:ext cx="861309" cy="430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缝宽</a:t>
            </a:r>
          </a:p>
        </p:txBody>
      </p:sp>
      <p:sp>
        <p:nvSpPr>
          <p:cNvPr id="25" name="矩形 24"/>
          <p:cNvSpPr/>
          <p:nvPr/>
        </p:nvSpPr>
        <p:spPr>
          <a:xfrm>
            <a:off x="6607666" y="1363055"/>
            <a:ext cx="2500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中心衍射斑的角宽度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560270"/>
              </p:ext>
            </p:extLst>
          </p:nvPr>
        </p:nvGraphicFramePr>
        <p:xfrm>
          <a:off x="4088182" y="4087392"/>
          <a:ext cx="181927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613" name="Equation" r:id="rId9" imgW="634680" imgH="203040" progId="Equation.DSMT4">
                  <p:embed/>
                </p:oleObj>
              </mc:Choice>
              <mc:Fallback>
                <p:oleObj name="Equation" r:id="rId9" imgW="6346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88182" y="4087392"/>
                        <a:ext cx="1819275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矩形 26"/>
          <p:cNvSpPr/>
          <p:nvPr/>
        </p:nvSpPr>
        <p:spPr>
          <a:xfrm>
            <a:off x="3129292" y="4767535"/>
            <a:ext cx="4437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光孔线度与衍射程度之间的反比关系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标题 1"/>
          <p:cNvSpPr>
            <a:spLocks noGrp="1"/>
          </p:cNvSpPr>
          <p:nvPr>
            <p:ph type="title"/>
          </p:nvPr>
        </p:nvSpPr>
        <p:spPr>
          <a:xfrm>
            <a:off x="83818" y="68924"/>
            <a:ext cx="8640960" cy="720080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zh-CN" altLang="en-US" sz="3200" dirty="0" smtClean="0"/>
              <a:t>什么是衍射现象</a:t>
            </a:r>
            <a:endParaRPr lang="en-US" altLang="zh-CN" sz="3200" dirty="0"/>
          </a:p>
        </p:txBody>
      </p:sp>
    </p:spTree>
    <p:extLst>
      <p:ext uri="{BB962C8B-B14F-4D97-AF65-F5344CB8AC3E}">
        <p14:creationId xmlns:p14="http://schemas.microsoft.com/office/powerpoint/2010/main" val="26296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" y="68924"/>
            <a:ext cx="8640960" cy="72008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</a:pPr>
            <a:r>
              <a:rPr lang="zh-CN" altLang="en-US" dirty="0" smtClean="0">
                <a:latin typeface="+mn-ea"/>
                <a:ea typeface="+mn-ea"/>
              </a:rPr>
              <a:t>双折射现象</a:t>
            </a:r>
            <a:endParaRPr lang="en-US" altLang="zh-CN" dirty="0">
              <a:latin typeface="+mn-ea"/>
              <a:ea typeface="+mn-ea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51520" y="836712"/>
            <a:ext cx="8734603" cy="1707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lnSpc>
                <a:spcPct val="150000"/>
              </a:lnSpc>
            </a:pPr>
            <a:r>
              <a:rPr lang="zh-CN" altLang="en-US" sz="2200" dirty="0" smtClean="0"/>
              <a:t>光轴</a:t>
            </a:r>
          </a:p>
          <a:p>
            <a:pPr algn="just" fontAlgn="ctr">
              <a:lnSpc>
                <a:spcPct val="150000"/>
              </a:lnSpc>
            </a:pPr>
            <a:r>
              <a:rPr lang="zh-CN" altLang="en-US" sz="2200" dirty="0" smtClean="0"/>
              <a:t>主截面</a:t>
            </a:r>
            <a:endParaRPr lang="en-US" altLang="zh-CN" sz="2200" dirty="0" smtClean="0"/>
          </a:p>
          <a:p>
            <a:pPr algn="just" fontAlgn="ctr">
              <a:lnSpc>
                <a:spcPct val="150000"/>
              </a:lnSpc>
            </a:pPr>
            <a:r>
              <a:rPr lang="zh-CN" altLang="en-US" sz="2200" dirty="0" smtClean="0"/>
              <a:t>主平面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06604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18" y="68924"/>
            <a:ext cx="8640960" cy="72008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</a:pPr>
            <a:r>
              <a:rPr lang="zh-CN" altLang="en-US" dirty="0" smtClean="0">
                <a:solidFill>
                  <a:srgbClr val="FF0000"/>
                </a:solidFill>
                <a:latin typeface="+mn-ea"/>
                <a:ea typeface="+mn-ea"/>
              </a:rPr>
              <a:t>晶体光学器件</a:t>
            </a:r>
            <a:endParaRPr lang="en-US" altLang="zh-CN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invGray">
          <a:xfrm>
            <a:off x="721996" y="1124744"/>
            <a:ext cx="7704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20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20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20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 </a:t>
            </a:r>
            <a:r>
              <a:rPr lang="zh-CN" altLang="en-US" sz="2200" dirty="0" smtClean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晶体偏振器</a:t>
            </a:r>
            <a:endParaRPr lang="zh-CN" altLang="en-US" sz="2200" dirty="0">
              <a:solidFill>
                <a:srgbClr val="0066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invGray">
          <a:xfrm>
            <a:off x="721996" y="1598022"/>
            <a:ext cx="7704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 </a:t>
            </a:r>
            <a:r>
              <a:rPr lang="zh-CN" altLang="en-US" sz="2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波片</a:t>
            </a:r>
            <a:endParaRPr lang="zh-CN" altLang="en-US" sz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invGray">
          <a:xfrm>
            <a:off x="721996" y="2030967"/>
            <a:ext cx="7704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defRPr sz="2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宋体" charset="-122"/>
                <a:ea typeface="宋体" charset="-122"/>
              </a:defRPr>
            </a:lvl9pPr>
          </a:lstStyle>
          <a:p>
            <a:pPr algn="l"/>
            <a:r>
              <a:rPr lang="zh-CN" altLang="en-US" dirty="0" smtClean="0">
                <a:solidFill>
                  <a:srgbClr val="0066FF"/>
                </a:solidFill>
              </a:rPr>
              <a:t>（</a:t>
            </a:r>
            <a:r>
              <a:rPr lang="en-US" altLang="zh-CN" dirty="0" smtClean="0">
                <a:solidFill>
                  <a:srgbClr val="0066FF"/>
                </a:solidFill>
              </a:rPr>
              <a:t>3</a:t>
            </a:r>
            <a:r>
              <a:rPr lang="zh-CN" altLang="en-US" dirty="0" smtClean="0">
                <a:solidFill>
                  <a:srgbClr val="0066FF"/>
                </a:solidFill>
              </a:rPr>
              <a:t>） 相位补偿器</a:t>
            </a:r>
            <a:endParaRPr lang="zh-CN" altLang="en-US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82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18" y="68924"/>
            <a:ext cx="8640960" cy="72008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</a:pPr>
            <a:r>
              <a:rPr lang="zh-CN" altLang="en-US" dirty="0" smtClean="0">
                <a:solidFill>
                  <a:srgbClr val="FF0000"/>
                </a:solidFill>
                <a:latin typeface="+mn-ea"/>
                <a:ea typeface="+mn-ea"/>
              </a:rPr>
              <a:t>晶体光学器件</a:t>
            </a:r>
            <a:endParaRPr lang="en-US" altLang="zh-CN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1091" y="692696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波片（波晶片）的相位延迟</a:t>
            </a:r>
            <a:endParaRPr lang="zh-CN" altLang="en-US" sz="2400" b="1" dirty="0">
              <a:solidFill>
                <a:srgbClr val="0066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23850" y="1412875"/>
            <a:ext cx="5400675" cy="1260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200" smtClean="0"/>
              <a:t>晶体的光轴与入射表面平行</a:t>
            </a:r>
          </a:p>
          <a:p>
            <a:r>
              <a:rPr lang="zh-CN" altLang="en-US" sz="2200" smtClean="0"/>
              <a:t>平行光正入射 </a:t>
            </a:r>
            <a:endParaRPr lang="zh-CN" altLang="en-US" sz="2200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 rot="5400000">
            <a:off x="194989" y="3465017"/>
            <a:ext cx="2663825" cy="863600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2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375964" y="4330204"/>
            <a:ext cx="72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2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>
            <a:off x="375964" y="3322141"/>
            <a:ext cx="72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2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Oval 18"/>
          <p:cNvSpPr>
            <a:spLocks noChangeArrowheads="1"/>
          </p:cNvSpPr>
          <p:nvPr/>
        </p:nvSpPr>
        <p:spPr bwMode="auto">
          <a:xfrm>
            <a:off x="5796136" y="2491581"/>
            <a:ext cx="2592388" cy="25923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2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>
            <a:off x="5591175" y="4221163"/>
            <a:ext cx="316865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2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 flipV="1">
            <a:off x="7091536" y="2131219"/>
            <a:ext cx="0" cy="331311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2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Line 43"/>
          <p:cNvSpPr>
            <a:spLocks noChangeShapeType="1"/>
          </p:cNvSpPr>
          <p:nvPr/>
        </p:nvSpPr>
        <p:spPr bwMode="auto">
          <a:xfrm>
            <a:off x="7091536" y="3069431"/>
            <a:ext cx="0" cy="143827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2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Line 44"/>
          <p:cNvSpPr>
            <a:spLocks noChangeShapeType="1"/>
          </p:cNvSpPr>
          <p:nvPr/>
        </p:nvSpPr>
        <p:spPr bwMode="auto">
          <a:xfrm>
            <a:off x="6226349" y="3788569"/>
            <a:ext cx="17303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2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313358"/>
              </p:ext>
            </p:extLst>
          </p:nvPr>
        </p:nvGraphicFramePr>
        <p:xfrm>
          <a:off x="7585249" y="3356769"/>
          <a:ext cx="44608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201" name="Equation" r:id="rId3" imgW="203040" imgH="228600" progId="Equation.DSMT4">
                  <p:embed/>
                </p:oleObj>
              </mc:Choice>
              <mc:Fallback>
                <p:oleObj name="Equation" r:id="rId3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5249" y="3356769"/>
                        <a:ext cx="446087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331554"/>
              </p:ext>
            </p:extLst>
          </p:nvPr>
        </p:nvGraphicFramePr>
        <p:xfrm>
          <a:off x="6648624" y="2709069"/>
          <a:ext cx="4476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202" name="Equation" r:id="rId5" imgW="203040" imgH="228600" progId="Equation.DSMT4">
                  <p:embed/>
                </p:oleObj>
              </mc:Choice>
              <mc:Fallback>
                <p:oleObj name="Equation" r:id="rId5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8624" y="2709069"/>
                        <a:ext cx="44767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Line 47"/>
          <p:cNvSpPr>
            <a:spLocks noChangeShapeType="1"/>
          </p:cNvSpPr>
          <p:nvPr/>
        </p:nvSpPr>
        <p:spPr bwMode="auto">
          <a:xfrm>
            <a:off x="1095102" y="5482729"/>
            <a:ext cx="8636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2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Line 48"/>
          <p:cNvSpPr>
            <a:spLocks noChangeShapeType="1"/>
          </p:cNvSpPr>
          <p:nvPr/>
        </p:nvSpPr>
        <p:spPr bwMode="auto">
          <a:xfrm>
            <a:off x="1095102" y="5265241"/>
            <a:ext cx="0" cy="5048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2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Line 49"/>
          <p:cNvSpPr>
            <a:spLocks noChangeShapeType="1"/>
          </p:cNvSpPr>
          <p:nvPr/>
        </p:nvSpPr>
        <p:spPr bwMode="auto">
          <a:xfrm>
            <a:off x="1960289" y="5265241"/>
            <a:ext cx="0" cy="5048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2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3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551843"/>
              </p:ext>
            </p:extLst>
          </p:nvPr>
        </p:nvGraphicFramePr>
        <p:xfrm>
          <a:off x="1268139" y="5465266"/>
          <a:ext cx="4095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203" name="公式" r:id="rId7" imgW="139680" imgH="177480" progId="Equation.3">
                  <p:embed/>
                </p:oleObj>
              </mc:Choice>
              <mc:Fallback>
                <p:oleObj name="公式" r:id="rId7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139" y="5465266"/>
                        <a:ext cx="40957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Arc 51"/>
          <p:cNvSpPr>
            <a:spLocks/>
          </p:cNvSpPr>
          <p:nvPr/>
        </p:nvSpPr>
        <p:spPr bwMode="auto">
          <a:xfrm>
            <a:off x="1095102" y="2890341"/>
            <a:ext cx="434975" cy="863600"/>
          </a:xfrm>
          <a:custGeom>
            <a:avLst/>
            <a:gdLst>
              <a:gd name="G0" fmla="+- 75 0 0"/>
              <a:gd name="G1" fmla="+- 21600 0 0"/>
              <a:gd name="G2" fmla="+- 21600 0 0"/>
              <a:gd name="T0" fmla="*/ 75 w 21675"/>
              <a:gd name="T1" fmla="*/ 0 h 43200"/>
              <a:gd name="T2" fmla="*/ 0 w 21675"/>
              <a:gd name="T3" fmla="*/ 43200 h 43200"/>
              <a:gd name="T4" fmla="*/ 75 w 21675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75" h="43200" fill="none" extrusionOk="0">
                <a:moveTo>
                  <a:pt x="74" y="0"/>
                </a:moveTo>
                <a:cubicBezTo>
                  <a:pt x="12004" y="0"/>
                  <a:pt x="21675" y="9670"/>
                  <a:pt x="21675" y="21600"/>
                </a:cubicBezTo>
                <a:cubicBezTo>
                  <a:pt x="21675" y="33529"/>
                  <a:pt x="12004" y="43200"/>
                  <a:pt x="75" y="43200"/>
                </a:cubicBezTo>
                <a:cubicBezTo>
                  <a:pt x="50" y="43200"/>
                  <a:pt x="25" y="43199"/>
                  <a:pt x="0" y="43199"/>
                </a:cubicBezTo>
              </a:path>
              <a:path w="21675" h="43200" stroke="0" extrusionOk="0">
                <a:moveTo>
                  <a:pt x="74" y="0"/>
                </a:moveTo>
                <a:cubicBezTo>
                  <a:pt x="12004" y="0"/>
                  <a:pt x="21675" y="9670"/>
                  <a:pt x="21675" y="21600"/>
                </a:cubicBezTo>
                <a:cubicBezTo>
                  <a:pt x="21675" y="33529"/>
                  <a:pt x="12004" y="43200"/>
                  <a:pt x="75" y="43200"/>
                </a:cubicBezTo>
                <a:cubicBezTo>
                  <a:pt x="50" y="43200"/>
                  <a:pt x="25" y="43199"/>
                  <a:pt x="0" y="43199"/>
                </a:cubicBezTo>
                <a:lnTo>
                  <a:pt x="75" y="216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2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Arc 52"/>
          <p:cNvSpPr>
            <a:spLocks/>
          </p:cNvSpPr>
          <p:nvPr/>
        </p:nvSpPr>
        <p:spPr bwMode="auto">
          <a:xfrm>
            <a:off x="1095102" y="3898404"/>
            <a:ext cx="434975" cy="863600"/>
          </a:xfrm>
          <a:custGeom>
            <a:avLst/>
            <a:gdLst>
              <a:gd name="G0" fmla="+- 75 0 0"/>
              <a:gd name="G1" fmla="+- 21600 0 0"/>
              <a:gd name="G2" fmla="+- 21600 0 0"/>
              <a:gd name="T0" fmla="*/ 75 w 21675"/>
              <a:gd name="T1" fmla="*/ 0 h 43200"/>
              <a:gd name="T2" fmla="*/ 0 w 21675"/>
              <a:gd name="T3" fmla="*/ 43200 h 43200"/>
              <a:gd name="T4" fmla="*/ 75 w 21675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75" h="43200" fill="none" extrusionOk="0">
                <a:moveTo>
                  <a:pt x="74" y="0"/>
                </a:moveTo>
                <a:cubicBezTo>
                  <a:pt x="12004" y="0"/>
                  <a:pt x="21675" y="9670"/>
                  <a:pt x="21675" y="21600"/>
                </a:cubicBezTo>
                <a:cubicBezTo>
                  <a:pt x="21675" y="33529"/>
                  <a:pt x="12004" y="43200"/>
                  <a:pt x="75" y="43200"/>
                </a:cubicBezTo>
                <a:cubicBezTo>
                  <a:pt x="50" y="43200"/>
                  <a:pt x="25" y="43199"/>
                  <a:pt x="0" y="43199"/>
                </a:cubicBezTo>
              </a:path>
              <a:path w="21675" h="43200" stroke="0" extrusionOk="0">
                <a:moveTo>
                  <a:pt x="74" y="0"/>
                </a:moveTo>
                <a:cubicBezTo>
                  <a:pt x="12004" y="0"/>
                  <a:pt x="21675" y="9670"/>
                  <a:pt x="21675" y="21600"/>
                </a:cubicBezTo>
                <a:cubicBezTo>
                  <a:pt x="21675" y="33529"/>
                  <a:pt x="12004" y="43200"/>
                  <a:pt x="75" y="43200"/>
                </a:cubicBezTo>
                <a:cubicBezTo>
                  <a:pt x="50" y="43200"/>
                  <a:pt x="25" y="43199"/>
                  <a:pt x="0" y="43199"/>
                </a:cubicBezTo>
                <a:lnTo>
                  <a:pt x="75" y="216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2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Arc 53"/>
          <p:cNvSpPr>
            <a:spLocks/>
          </p:cNvSpPr>
          <p:nvPr/>
        </p:nvSpPr>
        <p:spPr bwMode="auto">
          <a:xfrm>
            <a:off x="1095102" y="2890341"/>
            <a:ext cx="581025" cy="863600"/>
          </a:xfrm>
          <a:custGeom>
            <a:avLst/>
            <a:gdLst>
              <a:gd name="G0" fmla="+- 75 0 0"/>
              <a:gd name="G1" fmla="+- 21600 0 0"/>
              <a:gd name="G2" fmla="+- 21600 0 0"/>
              <a:gd name="T0" fmla="*/ 75 w 21675"/>
              <a:gd name="T1" fmla="*/ 0 h 43200"/>
              <a:gd name="T2" fmla="*/ 0 w 21675"/>
              <a:gd name="T3" fmla="*/ 43200 h 43200"/>
              <a:gd name="T4" fmla="*/ 75 w 21675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75" h="43200" fill="none" extrusionOk="0">
                <a:moveTo>
                  <a:pt x="74" y="0"/>
                </a:moveTo>
                <a:cubicBezTo>
                  <a:pt x="12004" y="0"/>
                  <a:pt x="21675" y="9670"/>
                  <a:pt x="21675" y="21600"/>
                </a:cubicBezTo>
                <a:cubicBezTo>
                  <a:pt x="21675" y="33529"/>
                  <a:pt x="12004" y="43200"/>
                  <a:pt x="75" y="43200"/>
                </a:cubicBezTo>
                <a:cubicBezTo>
                  <a:pt x="50" y="43200"/>
                  <a:pt x="25" y="43199"/>
                  <a:pt x="0" y="43199"/>
                </a:cubicBezTo>
              </a:path>
              <a:path w="21675" h="43200" stroke="0" extrusionOk="0">
                <a:moveTo>
                  <a:pt x="74" y="0"/>
                </a:moveTo>
                <a:cubicBezTo>
                  <a:pt x="12004" y="0"/>
                  <a:pt x="21675" y="9670"/>
                  <a:pt x="21675" y="21600"/>
                </a:cubicBezTo>
                <a:cubicBezTo>
                  <a:pt x="21675" y="33529"/>
                  <a:pt x="12004" y="43200"/>
                  <a:pt x="75" y="43200"/>
                </a:cubicBezTo>
                <a:cubicBezTo>
                  <a:pt x="50" y="43200"/>
                  <a:pt x="25" y="43199"/>
                  <a:pt x="0" y="43199"/>
                </a:cubicBezTo>
                <a:lnTo>
                  <a:pt x="75" y="21600"/>
                </a:lnTo>
                <a:close/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2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Arc 54"/>
          <p:cNvSpPr>
            <a:spLocks/>
          </p:cNvSpPr>
          <p:nvPr/>
        </p:nvSpPr>
        <p:spPr bwMode="auto">
          <a:xfrm>
            <a:off x="1095102" y="3898404"/>
            <a:ext cx="581025" cy="863600"/>
          </a:xfrm>
          <a:custGeom>
            <a:avLst/>
            <a:gdLst>
              <a:gd name="G0" fmla="+- 75 0 0"/>
              <a:gd name="G1" fmla="+- 21600 0 0"/>
              <a:gd name="G2" fmla="+- 21600 0 0"/>
              <a:gd name="T0" fmla="*/ 75 w 21675"/>
              <a:gd name="T1" fmla="*/ 0 h 43200"/>
              <a:gd name="T2" fmla="*/ 0 w 21675"/>
              <a:gd name="T3" fmla="*/ 43200 h 43200"/>
              <a:gd name="T4" fmla="*/ 75 w 21675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75" h="43200" fill="none" extrusionOk="0">
                <a:moveTo>
                  <a:pt x="74" y="0"/>
                </a:moveTo>
                <a:cubicBezTo>
                  <a:pt x="12004" y="0"/>
                  <a:pt x="21675" y="9670"/>
                  <a:pt x="21675" y="21600"/>
                </a:cubicBezTo>
                <a:cubicBezTo>
                  <a:pt x="21675" y="33529"/>
                  <a:pt x="12004" y="43200"/>
                  <a:pt x="75" y="43200"/>
                </a:cubicBezTo>
                <a:cubicBezTo>
                  <a:pt x="50" y="43200"/>
                  <a:pt x="25" y="43199"/>
                  <a:pt x="0" y="43199"/>
                </a:cubicBezTo>
              </a:path>
              <a:path w="21675" h="43200" stroke="0" extrusionOk="0">
                <a:moveTo>
                  <a:pt x="74" y="0"/>
                </a:moveTo>
                <a:cubicBezTo>
                  <a:pt x="12004" y="0"/>
                  <a:pt x="21675" y="9670"/>
                  <a:pt x="21675" y="21600"/>
                </a:cubicBezTo>
                <a:cubicBezTo>
                  <a:pt x="21675" y="33529"/>
                  <a:pt x="12004" y="43200"/>
                  <a:pt x="75" y="43200"/>
                </a:cubicBezTo>
                <a:cubicBezTo>
                  <a:pt x="50" y="43200"/>
                  <a:pt x="25" y="43199"/>
                  <a:pt x="0" y="43199"/>
                </a:cubicBezTo>
                <a:lnTo>
                  <a:pt x="75" y="21600"/>
                </a:lnTo>
                <a:close/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2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Line 55"/>
          <p:cNvSpPr>
            <a:spLocks noChangeShapeType="1"/>
          </p:cNvSpPr>
          <p:nvPr/>
        </p:nvSpPr>
        <p:spPr bwMode="auto">
          <a:xfrm>
            <a:off x="1095102" y="3322141"/>
            <a:ext cx="576262" cy="0"/>
          </a:xfrm>
          <a:prstGeom prst="line">
            <a:avLst/>
          </a:prstGeom>
          <a:noFill/>
          <a:ln w="3175">
            <a:solidFill>
              <a:schemeClr val="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2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Line 56"/>
          <p:cNvSpPr>
            <a:spLocks noChangeShapeType="1"/>
          </p:cNvSpPr>
          <p:nvPr/>
        </p:nvSpPr>
        <p:spPr bwMode="auto">
          <a:xfrm>
            <a:off x="1095102" y="3322141"/>
            <a:ext cx="433387" cy="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2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Line 57"/>
          <p:cNvSpPr>
            <a:spLocks noChangeShapeType="1"/>
          </p:cNvSpPr>
          <p:nvPr/>
        </p:nvSpPr>
        <p:spPr bwMode="auto">
          <a:xfrm>
            <a:off x="1095102" y="4330204"/>
            <a:ext cx="576262" cy="0"/>
          </a:xfrm>
          <a:prstGeom prst="line">
            <a:avLst/>
          </a:prstGeom>
          <a:noFill/>
          <a:ln w="3175">
            <a:solidFill>
              <a:schemeClr val="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2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Line 58"/>
          <p:cNvSpPr>
            <a:spLocks noChangeShapeType="1"/>
          </p:cNvSpPr>
          <p:nvPr/>
        </p:nvSpPr>
        <p:spPr bwMode="auto">
          <a:xfrm>
            <a:off x="1095102" y="4330204"/>
            <a:ext cx="433387" cy="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2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Line 59"/>
          <p:cNvSpPr>
            <a:spLocks noChangeShapeType="1"/>
          </p:cNvSpPr>
          <p:nvPr/>
        </p:nvSpPr>
        <p:spPr bwMode="auto">
          <a:xfrm>
            <a:off x="1671364" y="3322141"/>
            <a:ext cx="1223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2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Line 60"/>
          <p:cNvSpPr>
            <a:spLocks noChangeShapeType="1"/>
          </p:cNvSpPr>
          <p:nvPr/>
        </p:nvSpPr>
        <p:spPr bwMode="auto">
          <a:xfrm>
            <a:off x="1671364" y="4330204"/>
            <a:ext cx="1223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2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Oval 61"/>
          <p:cNvSpPr>
            <a:spLocks noChangeArrowheads="1"/>
          </p:cNvSpPr>
          <p:nvPr/>
        </p:nvSpPr>
        <p:spPr bwMode="auto">
          <a:xfrm>
            <a:off x="2104752" y="3279279"/>
            <a:ext cx="71437" cy="71437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2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5" name="Oval 62"/>
          <p:cNvSpPr>
            <a:spLocks noChangeArrowheads="1"/>
          </p:cNvSpPr>
          <p:nvPr/>
        </p:nvSpPr>
        <p:spPr bwMode="auto">
          <a:xfrm>
            <a:off x="2320652" y="3279279"/>
            <a:ext cx="71437" cy="71437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2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6" name="Oval 63"/>
          <p:cNvSpPr>
            <a:spLocks noChangeArrowheads="1"/>
          </p:cNvSpPr>
          <p:nvPr/>
        </p:nvSpPr>
        <p:spPr bwMode="auto">
          <a:xfrm>
            <a:off x="2104752" y="4287341"/>
            <a:ext cx="71437" cy="71438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2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7" name="Oval 64"/>
          <p:cNvSpPr>
            <a:spLocks noChangeArrowheads="1"/>
          </p:cNvSpPr>
          <p:nvPr/>
        </p:nvSpPr>
        <p:spPr bwMode="auto">
          <a:xfrm>
            <a:off x="2320652" y="4287341"/>
            <a:ext cx="71437" cy="71438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2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Line 65"/>
          <p:cNvSpPr>
            <a:spLocks noChangeShapeType="1"/>
          </p:cNvSpPr>
          <p:nvPr/>
        </p:nvSpPr>
        <p:spPr bwMode="auto">
          <a:xfrm flipV="1">
            <a:off x="2463527" y="3177679"/>
            <a:ext cx="0" cy="287337"/>
          </a:xfrm>
          <a:prstGeom prst="line">
            <a:avLst/>
          </a:prstGeom>
          <a:noFill/>
          <a:ln w="3175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2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9" name="Line 66"/>
          <p:cNvSpPr>
            <a:spLocks noChangeShapeType="1"/>
          </p:cNvSpPr>
          <p:nvPr/>
        </p:nvSpPr>
        <p:spPr bwMode="auto">
          <a:xfrm flipV="1">
            <a:off x="2679427" y="3177679"/>
            <a:ext cx="0" cy="287337"/>
          </a:xfrm>
          <a:prstGeom prst="line">
            <a:avLst/>
          </a:prstGeom>
          <a:noFill/>
          <a:ln w="3175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2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0" name="Line 67"/>
          <p:cNvSpPr>
            <a:spLocks noChangeShapeType="1"/>
          </p:cNvSpPr>
          <p:nvPr/>
        </p:nvSpPr>
        <p:spPr bwMode="auto">
          <a:xfrm flipV="1">
            <a:off x="2461939" y="4187329"/>
            <a:ext cx="0" cy="287337"/>
          </a:xfrm>
          <a:prstGeom prst="line">
            <a:avLst/>
          </a:prstGeom>
          <a:noFill/>
          <a:ln w="3175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2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" name="Line 68"/>
          <p:cNvSpPr>
            <a:spLocks noChangeShapeType="1"/>
          </p:cNvSpPr>
          <p:nvPr/>
        </p:nvSpPr>
        <p:spPr bwMode="auto">
          <a:xfrm flipV="1">
            <a:off x="2677839" y="4187329"/>
            <a:ext cx="0" cy="287337"/>
          </a:xfrm>
          <a:prstGeom prst="line">
            <a:avLst/>
          </a:prstGeom>
          <a:noFill/>
          <a:ln w="3175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2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2" name="Freeform 69"/>
          <p:cNvSpPr>
            <a:spLocks/>
          </p:cNvSpPr>
          <p:nvPr/>
        </p:nvSpPr>
        <p:spPr bwMode="auto">
          <a:xfrm>
            <a:off x="2895327" y="3250704"/>
            <a:ext cx="1873250" cy="144462"/>
          </a:xfrm>
          <a:custGeom>
            <a:avLst/>
            <a:gdLst>
              <a:gd name="T0" fmla="*/ 0 w 6079"/>
              <a:gd name="T1" fmla="*/ 318 h 318"/>
              <a:gd name="T2" fmla="*/ 998 w 6079"/>
              <a:gd name="T3" fmla="*/ 0 h 318"/>
              <a:gd name="T4" fmla="*/ 998 w 6079"/>
              <a:gd name="T5" fmla="*/ 318 h 318"/>
              <a:gd name="T6" fmla="*/ 2042 w 6079"/>
              <a:gd name="T7" fmla="*/ 0 h 318"/>
              <a:gd name="T8" fmla="*/ 2042 w 6079"/>
              <a:gd name="T9" fmla="*/ 318 h 318"/>
              <a:gd name="T10" fmla="*/ 3085 w 6079"/>
              <a:gd name="T11" fmla="*/ 0 h 318"/>
              <a:gd name="T12" fmla="*/ 3085 w 6079"/>
              <a:gd name="T13" fmla="*/ 318 h 318"/>
              <a:gd name="T14" fmla="*/ 4128 w 6079"/>
              <a:gd name="T15" fmla="*/ 0 h 318"/>
              <a:gd name="T16" fmla="*/ 4128 w 6079"/>
              <a:gd name="T17" fmla="*/ 318 h 318"/>
              <a:gd name="T18" fmla="*/ 5171 w 6079"/>
              <a:gd name="T19" fmla="*/ 0 h 318"/>
              <a:gd name="T20" fmla="*/ 5217 w 6079"/>
              <a:gd name="T21" fmla="*/ 318 h 318"/>
              <a:gd name="T22" fmla="*/ 6079 w 6079"/>
              <a:gd name="T23" fmla="*/ 0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079" h="318">
                <a:moveTo>
                  <a:pt x="0" y="318"/>
                </a:moveTo>
                <a:cubicBezTo>
                  <a:pt x="416" y="159"/>
                  <a:pt x="832" y="0"/>
                  <a:pt x="998" y="0"/>
                </a:cubicBezTo>
                <a:cubicBezTo>
                  <a:pt x="1164" y="0"/>
                  <a:pt x="824" y="318"/>
                  <a:pt x="998" y="318"/>
                </a:cubicBezTo>
                <a:cubicBezTo>
                  <a:pt x="1172" y="318"/>
                  <a:pt x="1868" y="0"/>
                  <a:pt x="2042" y="0"/>
                </a:cubicBezTo>
                <a:cubicBezTo>
                  <a:pt x="2216" y="0"/>
                  <a:pt x="1868" y="318"/>
                  <a:pt x="2042" y="318"/>
                </a:cubicBezTo>
                <a:cubicBezTo>
                  <a:pt x="2216" y="318"/>
                  <a:pt x="2911" y="0"/>
                  <a:pt x="3085" y="0"/>
                </a:cubicBezTo>
                <a:cubicBezTo>
                  <a:pt x="3259" y="0"/>
                  <a:pt x="2911" y="318"/>
                  <a:pt x="3085" y="318"/>
                </a:cubicBezTo>
                <a:cubicBezTo>
                  <a:pt x="3259" y="318"/>
                  <a:pt x="3954" y="0"/>
                  <a:pt x="4128" y="0"/>
                </a:cubicBezTo>
                <a:cubicBezTo>
                  <a:pt x="4302" y="0"/>
                  <a:pt x="3954" y="318"/>
                  <a:pt x="4128" y="318"/>
                </a:cubicBezTo>
                <a:cubicBezTo>
                  <a:pt x="4302" y="318"/>
                  <a:pt x="4990" y="0"/>
                  <a:pt x="5171" y="0"/>
                </a:cubicBezTo>
                <a:cubicBezTo>
                  <a:pt x="5352" y="0"/>
                  <a:pt x="5066" y="318"/>
                  <a:pt x="5217" y="318"/>
                </a:cubicBezTo>
                <a:cubicBezTo>
                  <a:pt x="5368" y="318"/>
                  <a:pt x="5723" y="159"/>
                  <a:pt x="6079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2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3" name="Freeform 72"/>
          <p:cNvSpPr>
            <a:spLocks/>
          </p:cNvSpPr>
          <p:nvPr/>
        </p:nvSpPr>
        <p:spPr bwMode="auto">
          <a:xfrm>
            <a:off x="2895327" y="2745879"/>
            <a:ext cx="2160587" cy="431800"/>
          </a:xfrm>
          <a:custGeom>
            <a:avLst/>
            <a:gdLst>
              <a:gd name="T0" fmla="*/ 0 w 4491"/>
              <a:gd name="T1" fmla="*/ 590 h 590"/>
              <a:gd name="T2" fmla="*/ 409 w 4491"/>
              <a:gd name="T3" fmla="*/ 0 h 590"/>
              <a:gd name="T4" fmla="*/ 817 w 4491"/>
              <a:gd name="T5" fmla="*/ 590 h 590"/>
              <a:gd name="T6" fmla="*/ 1225 w 4491"/>
              <a:gd name="T7" fmla="*/ 0 h 590"/>
              <a:gd name="T8" fmla="*/ 1633 w 4491"/>
              <a:gd name="T9" fmla="*/ 590 h 590"/>
              <a:gd name="T10" fmla="*/ 2042 w 4491"/>
              <a:gd name="T11" fmla="*/ 0 h 590"/>
              <a:gd name="T12" fmla="*/ 2450 w 4491"/>
              <a:gd name="T13" fmla="*/ 590 h 590"/>
              <a:gd name="T14" fmla="*/ 2813 w 4491"/>
              <a:gd name="T15" fmla="*/ 0 h 590"/>
              <a:gd name="T16" fmla="*/ 3266 w 4491"/>
              <a:gd name="T17" fmla="*/ 590 h 590"/>
              <a:gd name="T18" fmla="*/ 3674 w 4491"/>
              <a:gd name="T19" fmla="*/ 0 h 590"/>
              <a:gd name="T20" fmla="*/ 4083 w 4491"/>
              <a:gd name="T21" fmla="*/ 590 h 590"/>
              <a:gd name="T22" fmla="*/ 4491 w 4491"/>
              <a:gd name="T23" fmla="*/ 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91" h="590">
                <a:moveTo>
                  <a:pt x="0" y="590"/>
                </a:moveTo>
                <a:cubicBezTo>
                  <a:pt x="136" y="295"/>
                  <a:pt x="273" y="0"/>
                  <a:pt x="409" y="0"/>
                </a:cubicBezTo>
                <a:cubicBezTo>
                  <a:pt x="545" y="0"/>
                  <a:pt x="681" y="590"/>
                  <a:pt x="817" y="590"/>
                </a:cubicBezTo>
                <a:cubicBezTo>
                  <a:pt x="953" y="590"/>
                  <a:pt x="1089" y="0"/>
                  <a:pt x="1225" y="0"/>
                </a:cubicBezTo>
                <a:cubicBezTo>
                  <a:pt x="1361" y="0"/>
                  <a:pt x="1497" y="590"/>
                  <a:pt x="1633" y="590"/>
                </a:cubicBezTo>
                <a:cubicBezTo>
                  <a:pt x="1769" y="590"/>
                  <a:pt x="1906" y="0"/>
                  <a:pt x="2042" y="0"/>
                </a:cubicBezTo>
                <a:cubicBezTo>
                  <a:pt x="2178" y="0"/>
                  <a:pt x="2322" y="590"/>
                  <a:pt x="2450" y="590"/>
                </a:cubicBezTo>
                <a:cubicBezTo>
                  <a:pt x="2578" y="590"/>
                  <a:pt x="2677" y="0"/>
                  <a:pt x="2813" y="0"/>
                </a:cubicBezTo>
                <a:cubicBezTo>
                  <a:pt x="2949" y="0"/>
                  <a:pt x="3123" y="590"/>
                  <a:pt x="3266" y="590"/>
                </a:cubicBezTo>
                <a:cubicBezTo>
                  <a:pt x="3409" y="590"/>
                  <a:pt x="3538" y="0"/>
                  <a:pt x="3674" y="0"/>
                </a:cubicBezTo>
                <a:cubicBezTo>
                  <a:pt x="3810" y="0"/>
                  <a:pt x="3947" y="590"/>
                  <a:pt x="4083" y="590"/>
                </a:cubicBezTo>
                <a:cubicBezTo>
                  <a:pt x="4219" y="590"/>
                  <a:pt x="4355" y="295"/>
                  <a:pt x="4491" y="0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2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4" name="Text Box 73"/>
          <p:cNvSpPr txBox="1">
            <a:spLocks noChangeArrowheads="1"/>
          </p:cNvSpPr>
          <p:nvPr/>
        </p:nvSpPr>
        <p:spPr bwMode="auto">
          <a:xfrm>
            <a:off x="2962362" y="4790578"/>
            <a:ext cx="26844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由于传播速度不同</a:t>
            </a:r>
          </a:p>
        </p:txBody>
      </p:sp>
      <p:sp>
        <p:nvSpPr>
          <p:cNvPr id="45" name="Text Box 74"/>
          <p:cNvSpPr txBox="1">
            <a:spLocks noChangeArrowheads="1"/>
          </p:cNvSpPr>
          <p:nvPr/>
        </p:nvSpPr>
        <p:spPr bwMode="auto">
          <a:xfrm>
            <a:off x="1815827" y="3374529"/>
            <a:ext cx="60785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光</a:t>
            </a:r>
          </a:p>
        </p:txBody>
      </p:sp>
      <p:sp>
        <p:nvSpPr>
          <p:cNvPr id="46" name="Text Box 75"/>
          <p:cNvSpPr txBox="1">
            <a:spLocks noChangeArrowheads="1"/>
          </p:cNvSpPr>
          <p:nvPr/>
        </p:nvSpPr>
        <p:spPr bwMode="auto">
          <a:xfrm>
            <a:off x="2380977" y="3374529"/>
            <a:ext cx="59182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200">
                <a:solidFill>
                  <a:schemeClr val="hlin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</a:t>
            </a:r>
            <a:r>
              <a:rPr lang="zh-CN" altLang="en-US" sz="2200">
                <a:solidFill>
                  <a:schemeClr val="hlin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光</a:t>
            </a:r>
          </a:p>
        </p:txBody>
      </p:sp>
      <p:sp>
        <p:nvSpPr>
          <p:cNvPr id="47" name="Text Box 76"/>
          <p:cNvSpPr txBox="1">
            <a:spLocks noChangeArrowheads="1"/>
          </p:cNvSpPr>
          <p:nvPr/>
        </p:nvSpPr>
        <p:spPr bwMode="auto">
          <a:xfrm>
            <a:off x="2983000" y="5265241"/>
            <a:ext cx="2971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光</a:t>
            </a:r>
            <a:r>
              <a:rPr lang="zh-CN" altLang="en-US" sz="22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的相位比</a:t>
            </a:r>
            <a:r>
              <a:rPr lang="en-US" altLang="zh-CN" sz="2200">
                <a:solidFill>
                  <a:schemeClr val="hlin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</a:t>
            </a:r>
            <a:r>
              <a:rPr lang="zh-CN" altLang="en-US" sz="2200">
                <a:solidFill>
                  <a:schemeClr val="hlin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光</a:t>
            </a:r>
            <a:r>
              <a:rPr lang="zh-CN" altLang="en-US" sz="22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的相位滞后或超前</a:t>
            </a:r>
          </a:p>
        </p:txBody>
      </p:sp>
      <p:sp>
        <p:nvSpPr>
          <p:cNvPr id="48" name="Text Box 77"/>
          <p:cNvSpPr txBox="1">
            <a:spLocks noChangeArrowheads="1"/>
          </p:cNvSpPr>
          <p:nvPr/>
        </p:nvSpPr>
        <p:spPr bwMode="auto">
          <a:xfrm>
            <a:off x="6361286" y="5372894"/>
            <a:ext cx="230346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2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zh-CN" altLang="en-US" sz="22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光电矢量振动方向为</a:t>
            </a:r>
            <a:r>
              <a:rPr lang="en-US" altLang="zh-CN" sz="22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zh-CN" altLang="en-US" sz="22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轴</a:t>
            </a:r>
          </a:p>
        </p:txBody>
      </p:sp>
      <p:sp>
        <p:nvSpPr>
          <p:cNvPr id="49" name="Text Box 78"/>
          <p:cNvSpPr txBox="1">
            <a:spLocks noChangeArrowheads="1"/>
          </p:cNvSpPr>
          <p:nvPr/>
        </p:nvSpPr>
        <p:spPr bwMode="auto">
          <a:xfrm>
            <a:off x="6216824" y="1124744"/>
            <a:ext cx="22320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2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</a:t>
            </a:r>
            <a:r>
              <a:rPr lang="zh-CN" altLang="en-US" sz="22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光电矢量振动方向为</a:t>
            </a:r>
            <a:r>
              <a:rPr lang="en-US" altLang="zh-CN" sz="22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</a:t>
            </a:r>
            <a:r>
              <a:rPr lang="zh-CN" altLang="en-US" sz="22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轴</a:t>
            </a:r>
          </a:p>
        </p:txBody>
      </p:sp>
      <p:sp>
        <p:nvSpPr>
          <p:cNvPr id="50" name="Text Box 81"/>
          <p:cNvSpPr txBox="1">
            <a:spLocks noChangeArrowheads="1"/>
          </p:cNvSpPr>
          <p:nvPr/>
        </p:nvSpPr>
        <p:spPr bwMode="auto">
          <a:xfrm>
            <a:off x="8474249" y="3264694"/>
            <a:ext cx="60785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2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zh-CN" altLang="en-US" sz="22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轴</a:t>
            </a:r>
          </a:p>
        </p:txBody>
      </p:sp>
      <p:sp>
        <p:nvSpPr>
          <p:cNvPr id="51" name="Text Box 82"/>
          <p:cNvSpPr txBox="1">
            <a:spLocks noChangeArrowheads="1"/>
          </p:cNvSpPr>
          <p:nvPr/>
        </p:nvSpPr>
        <p:spPr bwMode="auto">
          <a:xfrm>
            <a:off x="6432724" y="1969294"/>
            <a:ext cx="59182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2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</a:t>
            </a:r>
            <a:r>
              <a:rPr lang="zh-CN" altLang="en-US" sz="22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轴</a:t>
            </a:r>
          </a:p>
        </p:txBody>
      </p:sp>
      <p:sp>
        <p:nvSpPr>
          <p:cNvPr id="52" name="Line 83"/>
          <p:cNvSpPr>
            <a:spLocks noChangeShapeType="1"/>
          </p:cNvSpPr>
          <p:nvPr/>
        </p:nvSpPr>
        <p:spPr bwMode="auto">
          <a:xfrm>
            <a:off x="1528489" y="2674441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2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3" name="Line 84"/>
          <p:cNvSpPr>
            <a:spLocks noChangeShapeType="1"/>
          </p:cNvSpPr>
          <p:nvPr/>
        </p:nvSpPr>
        <p:spPr bwMode="auto">
          <a:xfrm>
            <a:off x="1744389" y="2674441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2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4" name="Line 85"/>
          <p:cNvSpPr>
            <a:spLocks noChangeShapeType="1"/>
          </p:cNvSpPr>
          <p:nvPr/>
        </p:nvSpPr>
        <p:spPr bwMode="auto">
          <a:xfrm>
            <a:off x="1311002" y="2674441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2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5" name="Line 86"/>
          <p:cNvSpPr>
            <a:spLocks noChangeShapeType="1"/>
          </p:cNvSpPr>
          <p:nvPr/>
        </p:nvSpPr>
        <p:spPr bwMode="auto">
          <a:xfrm>
            <a:off x="7513811" y="2564606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2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6" name="Line 87"/>
          <p:cNvSpPr>
            <a:spLocks noChangeShapeType="1"/>
          </p:cNvSpPr>
          <p:nvPr/>
        </p:nvSpPr>
        <p:spPr bwMode="auto">
          <a:xfrm>
            <a:off x="6648624" y="2564606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2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7" name="Line 88"/>
          <p:cNvSpPr>
            <a:spLocks noChangeShapeType="1"/>
          </p:cNvSpPr>
          <p:nvPr/>
        </p:nvSpPr>
        <p:spPr bwMode="auto">
          <a:xfrm>
            <a:off x="6145386" y="2851944"/>
            <a:ext cx="0" cy="187325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2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8" name="Line 89"/>
          <p:cNvSpPr>
            <a:spLocks noChangeShapeType="1"/>
          </p:cNvSpPr>
          <p:nvPr/>
        </p:nvSpPr>
        <p:spPr bwMode="auto">
          <a:xfrm>
            <a:off x="8090074" y="2924969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2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9" name="Line 90"/>
          <p:cNvSpPr>
            <a:spLocks noChangeShapeType="1"/>
          </p:cNvSpPr>
          <p:nvPr/>
        </p:nvSpPr>
        <p:spPr bwMode="auto">
          <a:xfrm>
            <a:off x="7082011" y="2564606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2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56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18" y="68924"/>
            <a:ext cx="8640960" cy="72008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</a:pPr>
            <a:r>
              <a:rPr lang="zh-CN" altLang="en-US" dirty="0" smtClean="0">
                <a:solidFill>
                  <a:srgbClr val="FF0000"/>
                </a:solidFill>
                <a:latin typeface="+mn-ea"/>
                <a:ea typeface="+mn-ea"/>
              </a:rPr>
              <a:t>晶体光学器件</a:t>
            </a:r>
            <a:endParaRPr lang="en-US" altLang="zh-CN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aphicFrame>
        <p:nvGraphicFramePr>
          <p:cNvPr id="6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04394"/>
              </p:ext>
            </p:extLst>
          </p:nvPr>
        </p:nvGraphicFramePr>
        <p:xfrm>
          <a:off x="3251391" y="1888484"/>
          <a:ext cx="242570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82" name="Equation" r:id="rId3" imgW="1307880" imgH="228600" progId="Equation.DSMT4">
                  <p:embed/>
                </p:oleObj>
              </mc:Choice>
              <mc:Fallback>
                <p:oleObj name="Equation" r:id="rId3" imgW="1307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391" y="1888484"/>
                        <a:ext cx="2425700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808882"/>
              </p:ext>
            </p:extLst>
          </p:nvPr>
        </p:nvGraphicFramePr>
        <p:xfrm>
          <a:off x="2793570" y="1486506"/>
          <a:ext cx="24479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83" name="Equation" r:id="rId5" imgW="1320480" imgH="241200" progId="Equation.DSMT4">
                  <p:embed/>
                </p:oleObj>
              </mc:Choice>
              <mc:Fallback>
                <p:oleObj name="Equation" r:id="rId5" imgW="1320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3570" y="1486506"/>
                        <a:ext cx="2447925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396464"/>
              </p:ext>
            </p:extLst>
          </p:nvPr>
        </p:nvGraphicFramePr>
        <p:xfrm>
          <a:off x="5907278" y="2654539"/>
          <a:ext cx="320357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84" name="Equation" r:id="rId7" imgW="1726920" imgH="228600" progId="Equation.DSMT4">
                  <p:embed/>
                </p:oleObj>
              </mc:Choice>
              <mc:Fallback>
                <p:oleObj name="Equation" r:id="rId7" imgW="1726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7278" y="2654539"/>
                        <a:ext cx="3203575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124237"/>
              </p:ext>
            </p:extLst>
          </p:nvPr>
        </p:nvGraphicFramePr>
        <p:xfrm>
          <a:off x="5630493" y="2281267"/>
          <a:ext cx="32258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85" name="Equation" r:id="rId9" imgW="1739880" imgH="241200" progId="Equation.DSMT4">
                  <p:embed/>
                </p:oleObj>
              </mc:Choice>
              <mc:Fallback>
                <p:oleObj name="Equation" r:id="rId9" imgW="1739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0493" y="2281267"/>
                        <a:ext cx="32258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 Box 34"/>
          <p:cNvSpPr txBox="1">
            <a:spLocks noChangeArrowheads="1"/>
          </p:cNvSpPr>
          <p:nvPr/>
        </p:nvSpPr>
        <p:spPr bwMode="auto">
          <a:xfrm>
            <a:off x="678115" y="4348240"/>
            <a:ext cx="215956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平面偏振光入射</a:t>
            </a:r>
          </a:p>
        </p:txBody>
      </p:sp>
      <p:sp>
        <p:nvSpPr>
          <p:cNvPr id="65" name="Text Box 39"/>
          <p:cNvSpPr txBox="1">
            <a:spLocks noChangeArrowheads="1"/>
          </p:cNvSpPr>
          <p:nvPr/>
        </p:nvSpPr>
        <p:spPr bwMode="auto">
          <a:xfrm>
            <a:off x="212478" y="1008155"/>
            <a:ext cx="469872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应该</a:t>
            </a:r>
            <a:r>
              <a:rPr lang="zh-CN" altLang="en-US" sz="22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在同一时刻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比较入射光与出射光</a:t>
            </a:r>
          </a:p>
        </p:txBody>
      </p:sp>
      <p:sp>
        <p:nvSpPr>
          <p:cNvPr id="66" name="Text Box 40"/>
          <p:cNvSpPr txBox="1">
            <a:spLocks noChangeArrowheads="1"/>
          </p:cNvSpPr>
          <p:nvPr/>
        </p:nvSpPr>
        <p:spPr bwMode="auto">
          <a:xfrm>
            <a:off x="500427" y="3442953"/>
            <a:ext cx="13319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入射表面</a:t>
            </a:r>
          </a:p>
        </p:txBody>
      </p:sp>
      <p:sp>
        <p:nvSpPr>
          <p:cNvPr id="67" name="Text Box 41"/>
          <p:cNvSpPr txBox="1">
            <a:spLocks noChangeArrowheads="1"/>
          </p:cNvSpPr>
          <p:nvPr/>
        </p:nvSpPr>
        <p:spPr bwMode="auto">
          <a:xfrm>
            <a:off x="3398340" y="4196971"/>
            <a:ext cx="1366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出射表面</a:t>
            </a:r>
          </a:p>
        </p:txBody>
      </p:sp>
      <p:sp>
        <p:nvSpPr>
          <p:cNvPr id="68" name="Text Box 42"/>
          <p:cNvSpPr txBox="1">
            <a:spLocks noChangeArrowheads="1"/>
          </p:cNvSpPr>
          <p:nvPr/>
        </p:nvSpPr>
        <p:spPr bwMode="auto">
          <a:xfrm>
            <a:off x="212478" y="4956641"/>
            <a:ext cx="464261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出射表面</a:t>
            </a:r>
            <a:r>
              <a:rPr lang="zh-CN" altLang="en-US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的相位比</a:t>
            </a:r>
            <a:r>
              <a:rPr lang="zh-CN" alt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入射表面</a:t>
            </a:r>
            <a:r>
              <a:rPr lang="zh-CN" altLang="en-US" sz="2200" dirty="0">
                <a:solidFill>
                  <a:srgbClr val="66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滞后</a:t>
            </a:r>
            <a:r>
              <a:rPr lang="en-US" altLang="zh-CN" sz="2200" i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knd</a:t>
            </a:r>
            <a:endParaRPr lang="en-US" altLang="zh-CN" sz="2200" i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9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921703"/>
              </p:ext>
            </p:extLst>
          </p:nvPr>
        </p:nvGraphicFramePr>
        <p:xfrm>
          <a:off x="5436096" y="4725144"/>
          <a:ext cx="93662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86" name="Equation" r:id="rId11" imgW="482400" imgH="393480" progId="Equation.DSMT4">
                  <p:embed/>
                </p:oleObj>
              </mc:Choice>
              <mc:Fallback>
                <p:oleObj name="Equation" r:id="rId11" imgW="482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4725144"/>
                        <a:ext cx="936625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 Box 44"/>
          <p:cNvSpPr txBox="1">
            <a:spLocks noChangeArrowheads="1"/>
          </p:cNvSpPr>
          <p:nvPr/>
        </p:nvSpPr>
        <p:spPr bwMode="auto">
          <a:xfrm>
            <a:off x="6557978" y="4956640"/>
            <a:ext cx="159530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真空中波长</a:t>
            </a:r>
          </a:p>
        </p:txBody>
      </p:sp>
      <p:sp>
        <p:nvSpPr>
          <p:cNvPr id="71" name="Text Box 45"/>
          <p:cNvSpPr txBox="1">
            <a:spLocks noChangeArrowheads="1"/>
          </p:cNvSpPr>
          <p:nvPr/>
        </p:nvSpPr>
        <p:spPr bwMode="auto">
          <a:xfrm>
            <a:off x="231304" y="5479555"/>
            <a:ext cx="159530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</a:t>
            </a:r>
            <a:r>
              <a:rPr lang="zh-CN" altLang="en-US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光比</a:t>
            </a:r>
            <a:r>
              <a:rPr lang="en-US" altLang="zh-CN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zh-CN" altLang="en-US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光</a:t>
            </a:r>
          </a:p>
          <a:p>
            <a:pPr algn="just"/>
            <a:r>
              <a:rPr lang="zh-CN" altLang="en-US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超前的相位</a:t>
            </a:r>
          </a:p>
        </p:txBody>
      </p:sp>
      <p:graphicFrame>
        <p:nvGraphicFramePr>
          <p:cNvPr id="72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271349"/>
              </p:ext>
            </p:extLst>
          </p:nvPr>
        </p:nvGraphicFramePr>
        <p:xfrm>
          <a:off x="1858755" y="5519238"/>
          <a:ext cx="236537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87" name="Equation" r:id="rId13" imgW="1218960" imgH="393480" progId="Equation.DSMT4">
                  <p:embed/>
                </p:oleObj>
              </mc:Choice>
              <mc:Fallback>
                <p:oleObj name="Equation" r:id="rId13" imgW="1218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755" y="5519238"/>
                        <a:ext cx="2365375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48927"/>
              </p:ext>
            </p:extLst>
          </p:nvPr>
        </p:nvGraphicFramePr>
        <p:xfrm>
          <a:off x="6028854" y="5408117"/>
          <a:ext cx="26162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88" name="Equation" r:id="rId15" imgW="1409400" imgH="482400" progId="Equation.DSMT4">
                  <p:embed/>
                </p:oleObj>
              </mc:Choice>
              <mc:Fallback>
                <p:oleObj name="Equation" r:id="rId15" imgW="14094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8854" y="5408117"/>
                        <a:ext cx="2616200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Text Box 49"/>
          <p:cNvSpPr txBox="1">
            <a:spLocks noChangeArrowheads="1"/>
          </p:cNvSpPr>
          <p:nvPr/>
        </p:nvSpPr>
        <p:spPr bwMode="auto">
          <a:xfrm>
            <a:off x="4415954" y="5625605"/>
            <a:ext cx="159530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可简单记为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1343631" y="1527448"/>
            <a:ext cx="6165435" cy="3129064"/>
            <a:chOff x="782829" y="1798538"/>
            <a:chExt cx="7654925" cy="4246563"/>
          </a:xfrm>
        </p:grpSpPr>
        <p:sp>
          <p:nvSpPr>
            <p:cNvPr id="76" name="Arc 50"/>
            <p:cNvSpPr>
              <a:spLocks/>
            </p:cNvSpPr>
            <p:nvPr/>
          </p:nvSpPr>
          <p:spPr bwMode="auto">
            <a:xfrm>
              <a:off x="6472429" y="4390926"/>
              <a:ext cx="935037" cy="143986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43200"/>
                <a:gd name="T1" fmla="*/ 0 h 43200"/>
                <a:gd name="T2" fmla="*/ 16969 w 43200"/>
                <a:gd name="T3" fmla="*/ 502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11455"/>
                    <a:pt x="7060" y="2677"/>
                    <a:pt x="16969" y="502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11455"/>
                    <a:pt x="7060" y="2677"/>
                    <a:pt x="16969" y="50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" name="AutoShape 4"/>
            <p:cNvSpPr>
              <a:spLocks noChangeArrowheads="1"/>
            </p:cNvSpPr>
            <p:nvPr/>
          </p:nvSpPr>
          <p:spPr bwMode="auto">
            <a:xfrm rot="16200000" flipV="1">
              <a:off x="4034029" y="3968651"/>
              <a:ext cx="2735262" cy="1274762"/>
            </a:xfrm>
            <a:prstGeom prst="parallelogram">
              <a:avLst>
                <a:gd name="adj" fmla="val 53643"/>
              </a:avLst>
            </a:prstGeom>
            <a:solidFill>
              <a:srgbClr val="EAEAEA"/>
            </a:solidFill>
            <a:ln w="3175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" name="AutoShape 5"/>
            <p:cNvSpPr>
              <a:spLocks noChangeArrowheads="1"/>
            </p:cNvSpPr>
            <p:nvPr/>
          </p:nvSpPr>
          <p:spPr bwMode="auto">
            <a:xfrm rot="16200000" flipV="1">
              <a:off x="557403" y="2887564"/>
              <a:ext cx="2735263" cy="1274762"/>
            </a:xfrm>
            <a:prstGeom prst="parallelogram">
              <a:avLst>
                <a:gd name="adj" fmla="val 53643"/>
              </a:avLst>
            </a:prstGeom>
            <a:solidFill>
              <a:srgbClr val="EAEAEA"/>
            </a:solidFill>
            <a:ln w="3175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9" name="Line 6"/>
            <p:cNvSpPr>
              <a:spLocks noChangeShapeType="1"/>
            </p:cNvSpPr>
            <p:nvPr/>
          </p:nvSpPr>
          <p:spPr bwMode="auto">
            <a:xfrm>
              <a:off x="1935354" y="3525738"/>
              <a:ext cx="2808287" cy="8651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Line 7"/>
            <p:cNvSpPr>
              <a:spLocks noChangeShapeType="1"/>
            </p:cNvSpPr>
            <p:nvPr/>
          </p:nvSpPr>
          <p:spPr bwMode="auto">
            <a:xfrm flipV="1">
              <a:off x="927291" y="2949476"/>
              <a:ext cx="2089150" cy="115252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Line 8"/>
            <p:cNvSpPr>
              <a:spLocks noChangeShapeType="1"/>
            </p:cNvSpPr>
            <p:nvPr/>
          </p:nvSpPr>
          <p:spPr bwMode="auto">
            <a:xfrm flipV="1">
              <a:off x="1935354" y="1798538"/>
              <a:ext cx="0" cy="316706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Line 9"/>
            <p:cNvSpPr>
              <a:spLocks noChangeShapeType="1"/>
            </p:cNvSpPr>
            <p:nvPr/>
          </p:nvSpPr>
          <p:spPr bwMode="auto">
            <a:xfrm flipV="1">
              <a:off x="4456304" y="4028976"/>
              <a:ext cx="2089150" cy="115252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Line 10"/>
            <p:cNvSpPr>
              <a:spLocks noChangeShapeType="1"/>
            </p:cNvSpPr>
            <p:nvPr/>
          </p:nvSpPr>
          <p:spPr bwMode="auto">
            <a:xfrm flipV="1">
              <a:off x="5464366" y="2878038"/>
              <a:ext cx="0" cy="316706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Line 11"/>
            <p:cNvSpPr>
              <a:spLocks noChangeShapeType="1"/>
            </p:cNvSpPr>
            <p:nvPr/>
          </p:nvSpPr>
          <p:spPr bwMode="auto">
            <a:xfrm flipH="1">
              <a:off x="1574991" y="2589113"/>
              <a:ext cx="720725" cy="18732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Line 12"/>
            <p:cNvSpPr>
              <a:spLocks noChangeShapeType="1"/>
            </p:cNvSpPr>
            <p:nvPr/>
          </p:nvSpPr>
          <p:spPr bwMode="auto">
            <a:xfrm flipV="1">
              <a:off x="1935354" y="3238401"/>
              <a:ext cx="576262" cy="287337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Line 13"/>
            <p:cNvSpPr>
              <a:spLocks noChangeShapeType="1"/>
            </p:cNvSpPr>
            <p:nvPr/>
          </p:nvSpPr>
          <p:spPr bwMode="auto">
            <a:xfrm flipV="1">
              <a:off x="1935354" y="2662138"/>
              <a:ext cx="0" cy="863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Line 14"/>
            <p:cNvSpPr>
              <a:spLocks noChangeShapeType="1"/>
            </p:cNvSpPr>
            <p:nvPr/>
          </p:nvSpPr>
          <p:spPr bwMode="auto">
            <a:xfrm flipV="1">
              <a:off x="5462779" y="4319488"/>
              <a:ext cx="576262" cy="28733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Line 15"/>
            <p:cNvSpPr>
              <a:spLocks noChangeShapeType="1"/>
            </p:cNvSpPr>
            <p:nvPr/>
          </p:nvSpPr>
          <p:spPr bwMode="auto">
            <a:xfrm flipV="1">
              <a:off x="5462779" y="3743226"/>
              <a:ext cx="0" cy="863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89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8509373"/>
                </p:ext>
              </p:extLst>
            </p:nvPr>
          </p:nvGraphicFramePr>
          <p:xfrm>
            <a:off x="8056754" y="5325963"/>
            <a:ext cx="381000" cy="382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489" name="Equation" r:id="rId17" imgW="126720" imgH="126720" progId="Equation.DSMT4">
                    <p:embed/>
                  </p:oleObj>
                </mc:Choice>
                <mc:Fallback>
                  <p:oleObj name="Equation" r:id="rId17" imgW="126720" imgH="1267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56754" y="5325963"/>
                          <a:ext cx="381000" cy="382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4682457"/>
                </p:ext>
              </p:extLst>
            </p:nvPr>
          </p:nvGraphicFramePr>
          <p:xfrm>
            <a:off x="2798954" y="3022501"/>
            <a:ext cx="3937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490" name="Equation" r:id="rId19" imgW="126720" imgH="139680" progId="Equation.DSMT4">
                    <p:embed/>
                  </p:oleObj>
                </mc:Choice>
                <mc:Fallback>
                  <p:oleObj name="Equation" r:id="rId19" imgW="12672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8954" y="3022501"/>
                          <a:ext cx="3937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1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67106849"/>
                </p:ext>
              </p:extLst>
            </p:nvPr>
          </p:nvGraphicFramePr>
          <p:xfrm>
            <a:off x="1501966" y="1869976"/>
            <a:ext cx="433388" cy="511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491" name="Equation" r:id="rId21" imgW="139680" imgH="164880" progId="Equation.DSMT4">
                    <p:embed/>
                  </p:oleObj>
                </mc:Choice>
                <mc:Fallback>
                  <p:oleObj name="Equation" r:id="rId21" imgW="1396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1966" y="1869976"/>
                          <a:ext cx="433388" cy="511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3051907"/>
                </p:ext>
              </p:extLst>
            </p:nvPr>
          </p:nvGraphicFramePr>
          <p:xfrm>
            <a:off x="6327966" y="4102001"/>
            <a:ext cx="3937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492" name="Equation" r:id="rId23" imgW="126720" imgH="139680" progId="Equation.DSMT4">
                    <p:embed/>
                  </p:oleObj>
                </mc:Choice>
                <mc:Fallback>
                  <p:oleObj name="Equation" r:id="rId23" imgW="12672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7966" y="4102001"/>
                          <a:ext cx="3937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2149758"/>
                </p:ext>
              </p:extLst>
            </p:nvPr>
          </p:nvGraphicFramePr>
          <p:xfrm>
            <a:off x="5030979" y="2878038"/>
            <a:ext cx="433387" cy="511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493" name="Equation" r:id="rId24" imgW="139680" imgH="164880" progId="Equation.DSMT4">
                    <p:embed/>
                  </p:oleObj>
                </mc:Choice>
                <mc:Fallback>
                  <p:oleObj name="Equation" r:id="rId24" imgW="1396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30979" y="2878038"/>
                          <a:ext cx="433387" cy="511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" name="Line 25"/>
            <p:cNvSpPr>
              <a:spLocks noChangeShapeType="1"/>
            </p:cNvSpPr>
            <p:nvPr/>
          </p:nvSpPr>
          <p:spPr bwMode="auto">
            <a:xfrm flipV="1">
              <a:off x="1430529" y="3165376"/>
              <a:ext cx="0" cy="1512887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prstDash val="lgDashDot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Line 26"/>
            <p:cNvSpPr>
              <a:spLocks noChangeShapeType="1"/>
            </p:cNvSpPr>
            <p:nvPr/>
          </p:nvSpPr>
          <p:spPr bwMode="auto">
            <a:xfrm flipV="1">
              <a:off x="4888104" y="4463951"/>
              <a:ext cx="0" cy="1366837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prstDash val="lgDashDot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Line 28"/>
            <p:cNvSpPr>
              <a:spLocks noChangeShapeType="1"/>
            </p:cNvSpPr>
            <p:nvPr/>
          </p:nvSpPr>
          <p:spPr bwMode="auto">
            <a:xfrm>
              <a:off x="782829" y="3165376"/>
              <a:ext cx="1152525" cy="3603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Line 29"/>
            <p:cNvSpPr>
              <a:spLocks noChangeShapeType="1"/>
            </p:cNvSpPr>
            <p:nvPr/>
          </p:nvSpPr>
          <p:spPr bwMode="auto">
            <a:xfrm>
              <a:off x="5464366" y="4606826"/>
              <a:ext cx="1079500" cy="3587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Line 30"/>
            <p:cNvSpPr>
              <a:spLocks noChangeShapeType="1"/>
            </p:cNvSpPr>
            <p:nvPr/>
          </p:nvSpPr>
          <p:spPr bwMode="auto">
            <a:xfrm>
              <a:off x="4743641" y="4390926"/>
              <a:ext cx="720725" cy="2159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Line 31"/>
            <p:cNvSpPr>
              <a:spLocks noChangeShapeType="1"/>
            </p:cNvSpPr>
            <p:nvPr/>
          </p:nvSpPr>
          <p:spPr bwMode="auto">
            <a:xfrm>
              <a:off x="6543866" y="4965601"/>
              <a:ext cx="431800" cy="1444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" name="Line 32"/>
            <p:cNvSpPr>
              <a:spLocks noChangeShapeType="1"/>
            </p:cNvSpPr>
            <p:nvPr/>
          </p:nvSpPr>
          <p:spPr bwMode="auto">
            <a:xfrm>
              <a:off x="6975666" y="5110063"/>
              <a:ext cx="1079500" cy="3587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Line 33"/>
            <p:cNvSpPr>
              <a:spLocks noChangeShapeType="1"/>
            </p:cNvSpPr>
            <p:nvPr/>
          </p:nvSpPr>
          <p:spPr bwMode="auto">
            <a:xfrm>
              <a:off x="782829" y="3165376"/>
              <a:ext cx="504825" cy="1444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102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02448173"/>
                </p:ext>
              </p:extLst>
            </p:nvPr>
          </p:nvGraphicFramePr>
          <p:xfrm>
            <a:off x="2222691" y="2949476"/>
            <a:ext cx="32385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494" name="Equation" r:id="rId25" imgW="126720" imgH="139680" progId="Equation.DSMT4">
                    <p:embed/>
                  </p:oleObj>
                </mc:Choice>
                <mc:Fallback>
                  <p:oleObj name="Equation" r:id="rId25" imgW="12672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2691" y="2949476"/>
                          <a:ext cx="323850" cy="35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5773423"/>
                </p:ext>
              </p:extLst>
            </p:nvPr>
          </p:nvGraphicFramePr>
          <p:xfrm>
            <a:off x="5751704" y="4030563"/>
            <a:ext cx="32385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495" name="Equation" r:id="rId27" imgW="126720" imgH="139680" progId="Equation.DSMT4">
                    <p:embed/>
                  </p:oleObj>
                </mc:Choice>
                <mc:Fallback>
                  <p:oleObj name="Equation" r:id="rId27" imgW="12672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51704" y="4030563"/>
                          <a:ext cx="323850" cy="35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0541332"/>
                </p:ext>
              </p:extLst>
            </p:nvPr>
          </p:nvGraphicFramePr>
          <p:xfrm>
            <a:off x="5391341" y="3525738"/>
            <a:ext cx="2921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496" name="Equation" r:id="rId29" imgW="114120" imgH="139680" progId="Equation.DSMT4">
                    <p:embed/>
                  </p:oleObj>
                </mc:Choice>
                <mc:Fallback>
                  <p:oleObj name="Equation" r:id="rId29" imgW="11412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1341" y="3525738"/>
                          <a:ext cx="292100" cy="35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5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120217"/>
                </p:ext>
              </p:extLst>
            </p:nvPr>
          </p:nvGraphicFramePr>
          <p:xfrm>
            <a:off x="1935354" y="2374801"/>
            <a:ext cx="2921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497" name="Equation" r:id="rId31" imgW="114120" imgH="139680" progId="Equation.DSMT4">
                    <p:embed/>
                  </p:oleObj>
                </mc:Choice>
                <mc:Fallback>
                  <p:oleObj name="Equation" r:id="rId31" imgW="11412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5354" y="2374801"/>
                          <a:ext cx="292100" cy="35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6" name="Freeform 51"/>
            <p:cNvSpPr>
              <a:spLocks/>
            </p:cNvSpPr>
            <p:nvPr/>
          </p:nvSpPr>
          <p:spPr bwMode="auto">
            <a:xfrm>
              <a:off x="1935354" y="3079651"/>
              <a:ext cx="3621087" cy="1885950"/>
            </a:xfrm>
            <a:custGeom>
              <a:avLst/>
              <a:gdLst>
                <a:gd name="T0" fmla="*/ 0 w 2281"/>
                <a:gd name="T1" fmla="*/ 287 h 1188"/>
                <a:gd name="T2" fmla="*/ 136 w 2281"/>
                <a:gd name="T3" fmla="*/ 15 h 1188"/>
                <a:gd name="T4" fmla="*/ 272 w 2281"/>
                <a:gd name="T5" fmla="*/ 378 h 1188"/>
                <a:gd name="T6" fmla="*/ 434 w 2281"/>
                <a:gd name="T7" fmla="*/ 698 h 1188"/>
                <a:gd name="T8" fmla="*/ 544 w 2281"/>
                <a:gd name="T9" fmla="*/ 469 h 1188"/>
                <a:gd name="T10" fmla="*/ 680 w 2281"/>
                <a:gd name="T11" fmla="*/ 197 h 1188"/>
                <a:gd name="T12" fmla="*/ 816 w 2281"/>
                <a:gd name="T13" fmla="*/ 559 h 1188"/>
                <a:gd name="T14" fmla="*/ 937 w 2281"/>
                <a:gd name="T15" fmla="*/ 862 h 1188"/>
                <a:gd name="T16" fmla="*/ 1056 w 2281"/>
                <a:gd name="T17" fmla="*/ 625 h 1188"/>
                <a:gd name="T18" fmla="*/ 1193 w 2281"/>
                <a:gd name="T19" fmla="*/ 341 h 1188"/>
                <a:gd name="T20" fmla="*/ 1339 w 2281"/>
                <a:gd name="T21" fmla="*/ 707 h 1188"/>
                <a:gd name="T22" fmla="*/ 1451 w 2281"/>
                <a:gd name="T23" fmla="*/ 1013 h 1188"/>
                <a:gd name="T24" fmla="*/ 1614 w 2281"/>
                <a:gd name="T25" fmla="*/ 780 h 1188"/>
                <a:gd name="T26" fmla="*/ 1769 w 2281"/>
                <a:gd name="T27" fmla="*/ 514 h 1188"/>
                <a:gd name="T28" fmla="*/ 1870 w 2281"/>
                <a:gd name="T29" fmla="*/ 862 h 1188"/>
                <a:gd name="T30" fmla="*/ 2016 w 2281"/>
                <a:gd name="T31" fmla="*/ 1173 h 1188"/>
                <a:gd name="T32" fmla="*/ 2171 w 2281"/>
                <a:gd name="T33" fmla="*/ 954 h 1188"/>
                <a:gd name="T34" fmla="*/ 2281 w 2281"/>
                <a:gd name="T35" fmla="*/ 657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1" h="1188">
                  <a:moveTo>
                    <a:pt x="0" y="287"/>
                  </a:moveTo>
                  <a:cubicBezTo>
                    <a:pt x="45" y="143"/>
                    <a:pt x="91" y="0"/>
                    <a:pt x="136" y="15"/>
                  </a:cubicBezTo>
                  <a:cubicBezTo>
                    <a:pt x="181" y="30"/>
                    <a:pt x="222" y="264"/>
                    <a:pt x="272" y="378"/>
                  </a:cubicBezTo>
                  <a:cubicBezTo>
                    <a:pt x="322" y="492"/>
                    <a:pt x="389" y="683"/>
                    <a:pt x="434" y="698"/>
                  </a:cubicBezTo>
                  <a:cubicBezTo>
                    <a:pt x="479" y="713"/>
                    <a:pt x="503" y="552"/>
                    <a:pt x="544" y="469"/>
                  </a:cubicBezTo>
                  <a:cubicBezTo>
                    <a:pt x="585" y="386"/>
                    <a:pt x="635" y="182"/>
                    <a:pt x="680" y="197"/>
                  </a:cubicBezTo>
                  <a:cubicBezTo>
                    <a:pt x="725" y="212"/>
                    <a:pt x="773" y="448"/>
                    <a:pt x="816" y="559"/>
                  </a:cubicBezTo>
                  <a:cubicBezTo>
                    <a:pt x="859" y="670"/>
                    <a:pt x="897" y="851"/>
                    <a:pt x="937" y="862"/>
                  </a:cubicBezTo>
                  <a:cubicBezTo>
                    <a:pt x="977" y="873"/>
                    <a:pt x="1013" y="712"/>
                    <a:pt x="1056" y="625"/>
                  </a:cubicBezTo>
                  <a:cubicBezTo>
                    <a:pt x="1099" y="538"/>
                    <a:pt x="1146" y="327"/>
                    <a:pt x="1193" y="341"/>
                  </a:cubicBezTo>
                  <a:cubicBezTo>
                    <a:pt x="1240" y="355"/>
                    <a:pt x="1296" y="595"/>
                    <a:pt x="1339" y="707"/>
                  </a:cubicBezTo>
                  <a:cubicBezTo>
                    <a:pt x="1382" y="819"/>
                    <a:pt x="1405" y="1001"/>
                    <a:pt x="1451" y="1013"/>
                  </a:cubicBezTo>
                  <a:cubicBezTo>
                    <a:pt x="1497" y="1025"/>
                    <a:pt x="1561" y="863"/>
                    <a:pt x="1614" y="780"/>
                  </a:cubicBezTo>
                  <a:cubicBezTo>
                    <a:pt x="1667" y="697"/>
                    <a:pt x="1726" y="500"/>
                    <a:pt x="1769" y="514"/>
                  </a:cubicBezTo>
                  <a:cubicBezTo>
                    <a:pt x="1812" y="528"/>
                    <a:pt x="1829" y="752"/>
                    <a:pt x="1870" y="862"/>
                  </a:cubicBezTo>
                  <a:cubicBezTo>
                    <a:pt x="1911" y="972"/>
                    <a:pt x="1966" y="1158"/>
                    <a:pt x="2016" y="1173"/>
                  </a:cubicBezTo>
                  <a:cubicBezTo>
                    <a:pt x="2066" y="1188"/>
                    <a:pt x="2127" y="1040"/>
                    <a:pt x="2171" y="954"/>
                  </a:cubicBezTo>
                  <a:cubicBezTo>
                    <a:pt x="2215" y="868"/>
                    <a:pt x="2258" y="719"/>
                    <a:pt x="2281" y="657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" name="Freeform 52"/>
            <p:cNvSpPr>
              <a:spLocks/>
            </p:cNvSpPr>
            <p:nvPr/>
          </p:nvSpPr>
          <p:spPr bwMode="auto">
            <a:xfrm>
              <a:off x="1935354" y="3308251"/>
              <a:ext cx="3455987" cy="1441450"/>
            </a:xfrm>
            <a:custGeom>
              <a:avLst/>
              <a:gdLst>
                <a:gd name="T0" fmla="*/ 0 w 2238"/>
                <a:gd name="T1" fmla="*/ 145 h 930"/>
                <a:gd name="T2" fmla="*/ 419 w 2238"/>
                <a:gd name="T3" fmla="*/ 38 h 930"/>
                <a:gd name="T4" fmla="*/ 91 w 2238"/>
                <a:gd name="T5" fmla="*/ 372 h 930"/>
                <a:gd name="T6" fmla="*/ 680 w 2238"/>
                <a:gd name="T7" fmla="*/ 145 h 930"/>
                <a:gd name="T8" fmla="*/ 408 w 2238"/>
                <a:gd name="T9" fmla="*/ 508 h 930"/>
                <a:gd name="T10" fmla="*/ 953 w 2238"/>
                <a:gd name="T11" fmla="*/ 236 h 930"/>
                <a:gd name="T12" fmla="*/ 726 w 2238"/>
                <a:gd name="T13" fmla="*/ 599 h 930"/>
                <a:gd name="T14" fmla="*/ 1270 w 2238"/>
                <a:gd name="T15" fmla="*/ 327 h 930"/>
                <a:gd name="T16" fmla="*/ 1089 w 2238"/>
                <a:gd name="T17" fmla="*/ 735 h 930"/>
                <a:gd name="T18" fmla="*/ 1588 w 2238"/>
                <a:gd name="T19" fmla="*/ 417 h 930"/>
                <a:gd name="T20" fmla="*/ 1461 w 2238"/>
                <a:gd name="T21" fmla="*/ 816 h 930"/>
                <a:gd name="T22" fmla="*/ 1927 w 2238"/>
                <a:gd name="T23" fmla="*/ 514 h 930"/>
                <a:gd name="T24" fmla="*/ 1781 w 2238"/>
                <a:gd name="T25" fmla="*/ 916 h 930"/>
                <a:gd name="T26" fmla="*/ 2238 w 2238"/>
                <a:gd name="T27" fmla="*/ 596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38" h="930">
                  <a:moveTo>
                    <a:pt x="0" y="145"/>
                  </a:moveTo>
                  <a:cubicBezTo>
                    <a:pt x="70" y="127"/>
                    <a:pt x="404" y="0"/>
                    <a:pt x="419" y="38"/>
                  </a:cubicBezTo>
                  <a:cubicBezTo>
                    <a:pt x="434" y="76"/>
                    <a:pt x="47" y="354"/>
                    <a:pt x="91" y="372"/>
                  </a:cubicBezTo>
                  <a:cubicBezTo>
                    <a:pt x="135" y="390"/>
                    <a:pt x="627" y="122"/>
                    <a:pt x="680" y="145"/>
                  </a:cubicBezTo>
                  <a:cubicBezTo>
                    <a:pt x="733" y="168"/>
                    <a:pt x="363" y="493"/>
                    <a:pt x="408" y="508"/>
                  </a:cubicBezTo>
                  <a:cubicBezTo>
                    <a:pt x="453" y="523"/>
                    <a:pt x="900" y="221"/>
                    <a:pt x="953" y="236"/>
                  </a:cubicBezTo>
                  <a:cubicBezTo>
                    <a:pt x="1006" y="251"/>
                    <a:pt x="673" y="584"/>
                    <a:pt x="726" y="599"/>
                  </a:cubicBezTo>
                  <a:cubicBezTo>
                    <a:pt x="779" y="614"/>
                    <a:pt x="1209" y="304"/>
                    <a:pt x="1270" y="327"/>
                  </a:cubicBezTo>
                  <a:cubicBezTo>
                    <a:pt x="1331" y="350"/>
                    <a:pt x="1036" y="720"/>
                    <a:pt x="1089" y="735"/>
                  </a:cubicBezTo>
                  <a:cubicBezTo>
                    <a:pt x="1142" y="750"/>
                    <a:pt x="1526" y="404"/>
                    <a:pt x="1588" y="417"/>
                  </a:cubicBezTo>
                  <a:cubicBezTo>
                    <a:pt x="1650" y="430"/>
                    <a:pt x="1404" y="800"/>
                    <a:pt x="1461" y="816"/>
                  </a:cubicBezTo>
                  <a:cubicBezTo>
                    <a:pt x="1518" y="832"/>
                    <a:pt x="1874" y="497"/>
                    <a:pt x="1927" y="514"/>
                  </a:cubicBezTo>
                  <a:cubicBezTo>
                    <a:pt x="1980" y="531"/>
                    <a:pt x="1729" y="902"/>
                    <a:pt x="1781" y="916"/>
                  </a:cubicBezTo>
                  <a:cubicBezTo>
                    <a:pt x="1833" y="930"/>
                    <a:pt x="2143" y="663"/>
                    <a:pt x="2238" y="596"/>
                  </a:cubicBezTo>
                </a:path>
              </a:pathLst>
            </a:custGeom>
            <a:noFill/>
            <a:ln w="952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464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18" y="68924"/>
            <a:ext cx="8640960" cy="72008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</a:pPr>
            <a:r>
              <a:rPr lang="zh-CN" altLang="en-US" dirty="0" smtClean="0">
                <a:solidFill>
                  <a:srgbClr val="FF0000"/>
                </a:solidFill>
                <a:latin typeface="+mn-ea"/>
                <a:ea typeface="+mn-ea"/>
              </a:rPr>
              <a:t>偏振光的获得与检测</a:t>
            </a:r>
            <a:endParaRPr lang="en-US" altLang="zh-CN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58979"/>
            <a:ext cx="7776864" cy="588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70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 anchor="ctr"/>
          <a:lstStyle/>
          <a:p>
            <a:r>
              <a:rPr lang="zh-CN" altLang="en-US" sz="4400" dirty="0" smtClean="0">
                <a:latin typeface="宋体" panose="02010600030101010101" pitchFamily="2" charset="-122"/>
              </a:rPr>
              <a:t>第</a:t>
            </a:r>
            <a:r>
              <a:rPr lang="en-US" altLang="zh-CN" sz="4400" dirty="0" smtClean="0">
                <a:latin typeface="宋体" panose="02010600030101010101" pitchFamily="2" charset="-122"/>
              </a:rPr>
              <a:t>6</a:t>
            </a:r>
            <a:r>
              <a:rPr lang="zh-CN" altLang="en-US" sz="4400" dirty="0" smtClean="0">
                <a:latin typeface="宋体" panose="02010600030101010101" pitchFamily="2" charset="-122"/>
              </a:rPr>
              <a:t>章</a:t>
            </a:r>
            <a:r>
              <a:rPr lang="zh-CN" altLang="en-US" sz="4400" dirty="0" smtClean="0"/>
              <a:t>  光与物质的相互作用</a:t>
            </a:r>
            <a:endParaRPr lang="zh-CN" altLang="en-US" sz="4400" dirty="0">
              <a:latin typeface="宋体" panose="02010600030101010101" pitchFamily="2" charset="-122"/>
            </a:endParaRPr>
          </a:p>
        </p:txBody>
      </p:sp>
      <p:sp>
        <p:nvSpPr>
          <p:cNvPr id="2775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13100"/>
            <a:ext cx="6400800" cy="3024212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光的散射</a:t>
            </a:r>
            <a:endParaRPr lang="en-US" altLang="zh-C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94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18" y="68924"/>
            <a:ext cx="8640960" cy="72008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</a:pPr>
            <a:r>
              <a:rPr lang="zh-CN" altLang="en-US" dirty="0" smtClean="0">
                <a:solidFill>
                  <a:srgbClr val="FF0000"/>
                </a:solidFill>
                <a:latin typeface="+mn-ea"/>
                <a:ea typeface="+mn-ea"/>
              </a:rPr>
              <a:t>瑞利散射与米氏散射</a:t>
            </a:r>
            <a:endParaRPr lang="en-US" altLang="zh-CN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1520" y="949495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瑞利散射定律</a:t>
            </a:r>
            <a:endParaRPr lang="zh-CN" altLang="en-US" sz="2000" b="1" dirty="0">
              <a:solidFill>
                <a:srgbClr val="0066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7144" y="1353231"/>
            <a:ext cx="8009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zh-CN" altLang="en-US" sz="2000" dirty="0" smtClean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应用条件：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散射微粒的几何线度远小于波长</a:t>
            </a:r>
            <a:r>
              <a:rPr lang="zh-CN" altLang="en-US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 </a:t>
            </a:r>
            <a:r>
              <a:rPr lang="en-US" altLang="zh-CN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altLang="zh-CN" sz="2000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 </a:t>
            </a:r>
            <a:r>
              <a:rPr lang="en-US" altLang="zh-CN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&lt; </a:t>
            </a:r>
            <a:r>
              <a:rPr lang="el-GR" altLang="zh-CN" sz="2000" i="1" dirty="0" smtClean="0">
                <a:latin typeface="Times New Roman"/>
                <a:ea typeface="微软雅黑" panose="020B0503020204020204" pitchFamily="34" charset="-122"/>
                <a:cs typeface="Times New Roman"/>
              </a:rPr>
              <a:t>λ</a:t>
            </a:r>
            <a:r>
              <a:rPr lang="en-US" altLang="zh-CN" sz="2000" dirty="0" smtClean="0">
                <a:latin typeface="Times New Roman"/>
                <a:ea typeface="微软雅黑" panose="020B0503020204020204" pitchFamily="34" charset="-122"/>
                <a:cs typeface="Times New Roman"/>
              </a:rPr>
              <a:t>/10</a:t>
            </a:r>
            <a:r>
              <a:rPr lang="en-US" altLang="zh-CN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82802" y="1824647"/>
            <a:ext cx="8009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zh-CN" altLang="en-US" sz="2000" dirty="0" smtClean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定律描述：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散射过程不改变入射光的波长，但散射光的强度随入射光的波长不同而</a:t>
            </a:r>
            <a:r>
              <a:rPr lang="zh-CN" altLang="en-US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不同，其关系可表述为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70390"/>
              </p:ext>
            </p:extLst>
          </p:nvPr>
        </p:nvGraphicFramePr>
        <p:xfrm>
          <a:off x="3572450" y="2533671"/>
          <a:ext cx="1597662" cy="611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264" name="Equation" r:id="rId3" imgW="1028520" imgH="393480" progId="Equation.DSMT4">
                  <p:embed/>
                </p:oleObj>
              </mc:Choice>
              <mc:Fallback>
                <p:oleObj name="Equation" r:id="rId3" imgW="10285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72450" y="2533671"/>
                        <a:ext cx="1597662" cy="6114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4"/>
          <p:cNvSpPr txBox="1">
            <a:spLocks noChangeArrowheads="1"/>
          </p:cNvSpPr>
          <p:nvPr/>
        </p:nvSpPr>
        <p:spPr bwMode="invGray">
          <a:xfrm>
            <a:off x="251520" y="2996952"/>
            <a:ext cx="72768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defRPr>
            </a:lvl1pPr>
            <a:lvl2pPr marL="742950" indent="-285750" eaLnBrk="0" hangingPunct="0">
              <a:defRPr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9pPr>
          </a:lstStyle>
          <a:p>
            <a:pPr algn="l"/>
            <a:r>
              <a:rPr lang="zh-CN" altLang="en-US" sz="2000" dirty="0">
                <a:solidFill>
                  <a:srgbClr val="0066FF"/>
                </a:solidFill>
                <a:cs typeface="+mn-cs"/>
              </a:rPr>
              <a:t>米氏散射</a:t>
            </a:r>
          </a:p>
        </p:txBody>
      </p:sp>
      <p:sp>
        <p:nvSpPr>
          <p:cNvPr id="24" name="矩形 23"/>
          <p:cNvSpPr/>
          <p:nvPr/>
        </p:nvSpPr>
        <p:spPr>
          <a:xfrm>
            <a:off x="555086" y="3501008"/>
            <a:ext cx="8009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zh-CN" altLang="en-US" sz="2000" dirty="0" smtClean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应用条件：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散射微粒的几何线</a:t>
            </a:r>
            <a:r>
              <a:rPr lang="zh-CN" altLang="en-US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度较大情况（</a:t>
            </a:r>
            <a:r>
              <a:rPr lang="en-US" altLang="zh-CN" sz="2000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 </a:t>
            </a:r>
            <a:r>
              <a:rPr lang="en-US" altLang="zh-CN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&gt;10</a:t>
            </a:r>
            <a:r>
              <a:rPr lang="el-GR" altLang="zh-CN" sz="2000" i="1" dirty="0" smtClean="0">
                <a:latin typeface="Times New Roman"/>
                <a:ea typeface="微软雅黑" panose="020B0503020204020204" pitchFamily="34" charset="-122"/>
                <a:cs typeface="Times New Roman"/>
              </a:rPr>
              <a:t>λ</a:t>
            </a:r>
            <a:r>
              <a:rPr lang="zh-CN" altLang="en-US" sz="2000" dirty="0" smtClean="0">
                <a:latin typeface="Times New Roman"/>
                <a:ea typeface="微软雅黑" panose="020B0503020204020204" pitchFamily="34" charset="-122"/>
                <a:cs typeface="Times New Roman"/>
              </a:rPr>
              <a:t>）</a:t>
            </a:r>
            <a:r>
              <a:rPr lang="zh-CN" altLang="en-US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45422" y="4117597"/>
            <a:ext cx="7588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zh-CN" altLang="en-US" sz="2000" dirty="0" smtClean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现象：</a:t>
            </a:r>
            <a:r>
              <a:rPr lang="zh-CN" altLang="en-US" sz="200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其散射</a:t>
            </a:r>
            <a:r>
              <a:rPr lang="zh-CN" altLang="en-US" sz="200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几乎不依赖于波长。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37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 anchor="ctr"/>
          <a:lstStyle/>
          <a:p>
            <a:r>
              <a:rPr lang="zh-CN" altLang="en-US" sz="4400" dirty="0" smtClean="0">
                <a:latin typeface="宋体" panose="02010600030101010101" pitchFamily="2" charset="-122"/>
              </a:rPr>
              <a:t>第</a:t>
            </a:r>
            <a:r>
              <a:rPr lang="en-US" altLang="zh-CN" sz="4400" dirty="0" smtClean="0">
                <a:latin typeface="宋体" panose="02010600030101010101" pitchFamily="2" charset="-122"/>
              </a:rPr>
              <a:t>7</a:t>
            </a:r>
            <a:r>
              <a:rPr lang="zh-CN" altLang="en-US" sz="4400" dirty="0" smtClean="0">
                <a:latin typeface="宋体" panose="02010600030101010101" pitchFamily="2" charset="-122"/>
              </a:rPr>
              <a:t>章</a:t>
            </a:r>
            <a:r>
              <a:rPr lang="zh-CN" altLang="en-US" sz="4400" dirty="0" smtClean="0"/>
              <a:t>  光的量子性</a:t>
            </a:r>
            <a:endParaRPr lang="zh-CN" altLang="en-US" sz="4400" dirty="0">
              <a:latin typeface="宋体" panose="02010600030101010101" pitchFamily="2" charset="-122"/>
            </a:endParaRPr>
          </a:p>
        </p:txBody>
      </p:sp>
      <p:sp>
        <p:nvSpPr>
          <p:cNvPr id="2775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13100"/>
            <a:ext cx="6400800" cy="3024212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黑体辐射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sz="3200" dirty="0" smtClean="0">
                <a:solidFill>
                  <a:srgbClr val="FF0000"/>
                </a:solidFill>
              </a:rPr>
              <a:t>光电效应</a:t>
            </a:r>
            <a:endParaRPr lang="en-US" altLang="zh-CN" sz="3200" dirty="0" smtClean="0">
              <a:solidFill>
                <a:srgbClr val="FF0000"/>
              </a:solidFill>
            </a:endParaRPr>
          </a:p>
          <a:p>
            <a:r>
              <a:rPr lang="zh-CN" altLang="en-US" dirty="0" smtClean="0">
                <a:solidFill>
                  <a:srgbClr val="FF0000"/>
                </a:solidFill>
              </a:rPr>
              <a:t>康普顿散射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82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5536" y="1340768"/>
            <a:ext cx="8229600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60000"/>
              </a:lnSpc>
              <a:spcAft>
                <a:spcPts val="0"/>
              </a:spcAft>
            </a:pPr>
            <a:r>
              <a:rPr lang="en-US" altLang="zh-CN" sz="2000" dirty="0" smtClean="0"/>
              <a:t>1</a:t>
            </a:r>
            <a:r>
              <a:rPr lang="zh-CN" altLang="en-US" sz="2000" dirty="0" smtClean="0"/>
              <a:t>、</a:t>
            </a:r>
            <a:r>
              <a:rPr lang="en-US" altLang="zh-CN" sz="2000" dirty="0" smtClean="0"/>
              <a:t>Stefan-Boltzmann</a:t>
            </a:r>
            <a:r>
              <a:rPr lang="zh-CN" altLang="en-US" sz="2000" dirty="0" smtClean="0"/>
              <a:t>定律（</a:t>
            </a:r>
            <a:r>
              <a:rPr lang="en-US" altLang="zh-CN" sz="2000" dirty="0" smtClean="0"/>
              <a:t>1879</a:t>
            </a:r>
            <a:r>
              <a:rPr lang="zh-CN" altLang="en-US" sz="2000" dirty="0" smtClean="0"/>
              <a:t>年、</a:t>
            </a:r>
            <a:r>
              <a:rPr lang="en-US" altLang="zh-CN" sz="2000" dirty="0" smtClean="0"/>
              <a:t>1884</a:t>
            </a:r>
            <a:r>
              <a:rPr lang="zh-CN" altLang="en-US" sz="2000" dirty="0" smtClean="0"/>
              <a:t>年）</a:t>
            </a:r>
          </a:p>
          <a:p>
            <a:pPr fontAlgn="t">
              <a:lnSpc>
                <a:spcPct val="160000"/>
              </a:lnSpc>
              <a:spcAft>
                <a:spcPts val="0"/>
              </a:spcAft>
            </a:pPr>
            <a:r>
              <a:rPr lang="en-US" altLang="zh-CN" sz="2000" dirty="0" smtClean="0"/>
              <a:t>2</a:t>
            </a:r>
            <a:r>
              <a:rPr lang="zh-CN" altLang="en-US" sz="2000" dirty="0" smtClean="0"/>
              <a:t>、</a:t>
            </a:r>
            <a:r>
              <a:rPr lang="en-US" altLang="zh-CN" sz="2000" dirty="0" smtClean="0"/>
              <a:t>Wien</a:t>
            </a:r>
            <a:r>
              <a:rPr lang="zh-CN" altLang="en-US" sz="2000" dirty="0" smtClean="0"/>
              <a:t>位移定律（</a:t>
            </a:r>
            <a:r>
              <a:rPr lang="en-US" altLang="zh-CN" sz="2000" dirty="0" smtClean="0"/>
              <a:t>1893</a:t>
            </a:r>
            <a:r>
              <a:rPr lang="zh-CN" altLang="en-US" sz="2000" dirty="0" smtClean="0"/>
              <a:t>年）</a:t>
            </a:r>
          </a:p>
          <a:p>
            <a:pPr fontAlgn="t">
              <a:lnSpc>
                <a:spcPct val="160000"/>
              </a:lnSpc>
              <a:spcAft>
                <a:spcPts val="0"/>
              </a:spcAft>
            </a:pPr>
            <a:r>
              <a:rPr lang="en-US" altLang="zh-CN" sz="2000" dirty="0" smtClean="0"/>
              <a:t>3</a:t>
            </a:r>
            <a:r>
              <a:rPr lang="zh-CN" altLang="en-US" sz="2000" dirty="0" smtClean="0"/>
              <a:t>、</a:t>
            </a:r>
            <a:r>
              <a:rPr lang="en-US" altLang="zh-CN" sz="2000" dirty="0" smtClean="0"/>
              <a:t>Rayleigh-Jeans</a:t>
            </a:r>
            <a:r>
              <a:rPr lang="zh-CN" altLang="en-US" sz="2000" dirty="0" smtClean="0"/>
              <a:t>定律（</a:t>
            </a:r>
            <a:r>
              <a:rPr lang="en-US" altLang="zh-CN" sz="2000" dirty="0" smtClean="0"/>
              <a:t>1900</a:t>
            </a:r>
            <a:r>
              <a:rPr lang="zh-CN" altLang="en-US" sz="2000" dirty="0" smtClean="0"/>
              <a:t>年，</a:t>
            </a:r>
            <a:r>
              <a:rPr lang="en-US" altLang="zh-CN" sz="2000" dirty="0" smtClean="0"/>
              <a:t>1905</a:t>
            </a:r>
            <a:r>
              <a:rPr lang="zh-CN" altLang="en-US" sz="2000" dirty="0" smtClean="0"/>
              <a:t>年）</a:t>
            </a:r>
            <a:endParaRPr lang="en-US" altLang="zh-CN" sz="2000" dirty="0" smtClean="0"/>
          </a:p>
          <a:p>
            <a:pPr marL="0" indent="0" fontAlgn="t">
              <a:lnSpc>
                <a:spcPct val="160000"/>
              </a:lnSpc>
              <a:spcAft>
                <a:spcPts val="0"/>
              </a:spcAft>
              <a:buNone/>
            </a:pPr>
            <a:endParaRPr lang="en-US" altLang="zh-CN" sz="2000" dirty="0" smtClean="0"/>
          </a:p>
          <a:p>
            <a:pPr marL="0" indent="0" fontAlgn="t">
              <a:lnSpc>
                <a:spcPct val="160000"/>
              </a:lnSpc>
              <a:spcAft>
                <a:spcPts val="0"/>
              </a:spcAft>
              <a:buNone/>
            </a:pPr>
            <a:r>
              <a:rPr lang="en-US" altLang="zh-CN" sz="2000" dirty="0" smtClean="0"/>
              <a:t>Wien</a:t>
            </a:r>
            <a:r>
              <a:rPr lang="zh-CN" altLang="en-US" sz="2000" dirty="0" smtClean="0"/>
              <a:t>位移定律的应用。</a:t>
            </a:r>
            <a:endParaRPr lang="en-US" altLang="zh-CN" sz="2000" dirty="0" smtClean="0"/>
          </a:p>
          <a:p>
            <a:pPr marL="0" indent="0" fontAlgn="t">
              <a:lnSpc>
                <a:spcPct val="160000"/>
              </a:lnSpc>
              <a:spcAft>
                <a:spcPts val="0"/>
              </a:spcAft>
              <a:buNone/>
            </a:pPr>
            <a:r>
              <a:rPr lang="en-US" altLang="zh-CN" sz="2000" dirty="0"/>
              <a:t>Rayleigh-Jeans</a:t>
            </a:r>
            <a:r>
              <a:rPr lang="zh-CN" altLang="en-US" sz="2000" dirty="0" smtClean="0"/>
              <a:t>定律和实验中的黑体辐射如何不符？如何解决与实验的矛盾。</a:t>
            </a:r>
            <a:endParaRPr lang="zh-CN" altLang="en-US" sz="2000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83818" y="68924"/>
            <a:ext cx="8640960" cy="72008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</a:pPr>
            <a:r>
              <a:rPr lang="zh-CN" altLang="en-US" dirty="0" smtClean="0">
                <a:solidFill>
                  <a:srgbClr val="FF0000"/>
                </a:solidFill>
                <a:latin typeface="+mn-ea"/>
                <a:ea typeface="+mn-ea"/>
              </a:rPr>
              <a:t>黑体辐射</a:t>
            </a:r>
            <a:endParaRPr lang="en-US" altLang="zh-CN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250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18" y="68924"/>
            <a:ext cx="8640960" cy="72008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</a:pPr>
            <a:r>
              <a:rPr lang="zh-CN" altLang="en-US" dirty="0" smtClean="0">
                <a:solidFill>
                  <a:srgbClr val="FF0000"/>
                </a:solidFill>
                <a:latin typeface="+mn-ea"/>
                <a:ea typeface="+mn-ea"/>
              </a:rPr>
              <a:t>光电效应</a:t>
            </a:r>
            <a:endParaRPr lang="en-US" altLang="zh-CN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51614" y="1283812"/>
            <a:ext cx="2723823" cy="4641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hangingPunct="0">
              <a:lnSpc>
                <a:spcPct val="120000"/>
              </a:lnSpc>
            </a:pPr>
            <a:r>
              <a:rPr kumimoji="1" lang="zh-CN" altLang="en-US" sz="2200" dirty="0" smtClean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爱因斯坦的光子假说</a:t>
            </a:r>
            <a:endParaRPr kumimoji="1" lang="en-US" altLang="zh-CN" sz="2200" dirty="0">
              <a:solidFill>
                <a:srgbClr val="0066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67544" y="1804043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20000"/>
              </a:lnSpc>
              <a:spcBef>
                <a:spcPct val="30000"/>
              </a:spcBef>
            </a:pPr>
            <a:r>
              <a:rPr kumimoji="1" lang="zh-CN" altLang="en-US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光子</a:t>
            </a:r>
            <a:r>
              <a:rPr kumimoji="1"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是以光速</a:t>
            </a:r>
            <a:r>
              <a:rPr kumimoji="1" lang="zh-CN" altLang="en-US" sz="20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0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 </a:t>
            </a:r>
            <a:r>
              <a:rPr kumimoji="1"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运动的微粒流，把这些微粒流</a:t>
            </a:r>
            <a:r>
              <a:rPr kumimoji="1" lang="zh-CN" altLang="en-US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称为</a:t>
            </a:r>
            <a:r>
              <a:rPr kumimoji="1"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光量子（光子）</a:t>
            </a:r>
            <a:r>
              <a:rPr kumimoji="1"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kumimoji="1"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每个光子的</a:t>
            </a:r>
            <a:r>
              <a:rPr kumimoji="1" lang="zh-CN" altLang="en-US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能量</a:t>
            </a:r>
            <a:r>
              <a:rPr kumimoji="1"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kumimoji="1" lang="zh-CN" altLang="en-US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kumimoji="1"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261537"/>
              </p:ext>
            </p:extLst>
          </p:nvPr>
        </p:nvGraphicFramePr>
        <p:xfrm>
          <a:off x="3584476" y="2420888"/>
          <a:ext cx="989905" cy="395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222" name="Equation" r:id="rId3" imgW="444240" imgH="177480" progId="Equation.DSMT4">
                  <p:embed/>
                </p:oleObj>
              </mc:Choice>
              <mc:Fallback>
                <p:oleObj name="Equation" r:id="rId3" imgW="4442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4476" y="2420888"/>
                        <a:ext cx="989905" cy="395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467544" y="3789040"/>
                <a:ext cx="813118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eaLnBrk="0" hangingPunct="0">
                  <a:lnSpc>
                    <a:spcPct val="120000"/>
                  </a:lnSpc>
                  <a:spcBef>
                    <a:spcPct val="30000"/>
                  </a:spcBef>
                </a:pPr>
                <a:r>
                  <a:rPr kumimoji="1" lang="zh-CN" altLang="en-US" sz="20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金属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中的自由电子吸收一个光子</a:t>
                </a:r>
                <a:r>
                  <a:rPr kumimoji="1" lang="zh-CN" altLang="en-US" sz="20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能量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h</m:t>
                    </m:r>
                    <m:r>
                      <a:rPr kumimoji="1" lang="zh-CN" altLang="en-US" sz="2000" b="0" i="1" smtClean="0">
                        <a:latin typeface="Cambria Math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𝜈</m:t>
                    </m:r>
                  </m:oMath>
                </a14:m>
                <a:r>
                  <a:rPr kumimoji="1" lang="zh-CN" altLang="en-US" sz="20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之后，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一部分用于电子从金属表面逸出所需的</a:t>
                </a:r>
                <a:r>
                  <a:rPr kumimoji="1" lang="zh-CN" altLang="en-US" sz="20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逸出功 </a:t>
                </a:r>
                <a:r>
                  <a:rPr kumimoji="1" lang="en-US" altLang="zh-CN" sz="2000" i="1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</a:t>
                </a:r>
                <a:r>
                  <a:rPr kumimoji="1" lang="zh-CN" altLang="en-US" sz="20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另一部分转化为光电子的动能，即</a:t>
                </a:r>
                <a:r>
                  <a:rPr kumimoji="1" lang="zh-CN" altLang="en-US" sz="20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：</a:t>
                </a:r>
                <a:endParaRPr kumimoji="1" lang="zh-CN" altLang="en-US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789040"/>
                <a:ext cx="8131184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825" t="-735" r="-750" b="-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506408" y="2852936"/>
                <a:ext cx="813118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eaLnBrk="0" hangingPunct="0">
                  <a:lnSpc>
                    <a:spcPct val="120000"/>
                  </a:lnSpc>
                  <a:spcBef>
                    <a:spcPct val="30000"/>
                  </a:spcBef>
                </a:pPr>
                <a:r>
                  <a:rPr kumimoji="1" lang="zh-CN" altLang="en-US" sz="20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</a:t>
                </a:r>
                <a:r>
                  <a:rPr kumimoji="1" lang="en-US" altLang="zh-CN" sz="2000" i="1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 </a:t>
                </a:r>
                <a:r>
                  <a:rPr kumimoji="1" lang="en-US" altLang="zh-CN" sz="20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— </a:t>
                </a:r>
                <a:r>
                  <a:rPr kumimoji="1" lang="zh-CN" altLang="en-US" sz="20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普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朗</a:t>
                </a:r>
                <a:r>
                  <a:rPr kumimoji="1" lang="zh-CN" altLang="en-US" sz="20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克常数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zh-CN" sz="20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6.626</m:t>
                    </m:r>
                    <m:r>
                      <a:rPr kumimoji="1" lang="en-US" altLang="zh-CN" sz="200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kumimoji="1" lang="en-US" altLang="zh-CN" sz="2000" b="0" i="1" dirty="0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i="1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zh-CN" sz="2000" b="0" i="1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−34</m:t>
                        </m:r>
                      </m:sup>
                    </m:sSup>
                    <m:r>
                      <m:rPr>
                        <m:sty m:val="p"/>
                      </m:rPr>
                      <a:rPr kumimoji="1" lang="en-US" altLang="zh-CN" sz="2000" b="0" i="0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J</m:t>
                    </m:r>
                    <m:r>
                      <a:rPr kumimoji="1" lang="zh-CN" altLang="en-US" sz="20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kumimoji="1" lang="en-US" altLang="zh-CN" sz="2000" b="0" i="0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s</m:t>
                    </m:r>
                  </m:oMath>
                </a14:m>
                <a:endParaRPr kumimoji="1" lang="en-US" altLang="zh-CN" sz="20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algn="just" eaLnBrk="0" hangingPunct="0">
                  <a:lnSpc>
                    <a:spcPct val="120000"/>
                  </a:lnSpc>
                  <a:spcBef>
                    <a:spcPct val="30000"/>
                  </a:spcBef>
                </a:pPr>
                <a:r>
                  <a:rPr kumimoji="1" lang="en-US" altLang="zh-CN" sz="20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kumimoji="1" lang="zh-CN" altLang="en-US" sz="2000" i="1" smtClean="0">
                        <a:latin typeface="Cambria Math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𝜈</m:t>
                    </m:r>
                    <m:r>
                      <a:rPr kumimoji="1" lang="en-US" altLang="zh-CN" sz="2000" b="0" i="1" smtClean="0">
                        <a:latin typeface="Cambria Math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1" lang="en-US" altLang="zh-CN" sz="20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— </a:t>
                </a:r>
                <a:r>
                  <a:rPr kumimoji="1" lang="zh-CN" altLang="en-US" sz="20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光子的频率</a:t>
                </a:r>
                <a:endParaRPr kumimoji="1" lang="zh-CN" altLang="en-US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08" y="2852936"/>
                <a:ext cx="8131184" cy="923330"/>
              </a:xfrm>
              <a:prstGeom prst="rect">
                <a:avLst/>
              </a:prstGeom>
              <a:blipFill rotWithShape="0">
                <a:blip r:embed="rId6"/>
                <a:stretch>
                  <a:fillRect b="-7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651740"/>
              </p:ext>
            </p:extLst>
          </p:nvPr>
        </p:nvGraphicFramePr>
        <p:xfrm>
          <a:off x="2483768" y="4587745"/>
          <a:ext cx="1796231" cy="72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223" name="Equation" r:id="rId7" imgW="977760" imgH="393480" progId="Equation.DSMT4">
                  <p:embed/>
                </p:oleObj>
              </mc:Choice>
              <mc:Fallback>
                <p:oleObj name="Equation" r:id="rId7" imgW="977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4587745"/>
                        <a:ext cx="1796231" cy="72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矩形 18"/>
          <p:cNvSpPr/>
          <p:nvPr/>
        </p:nvSpPr>
        <p:spPr>
          <a:xfrm>
            <a:off x="4333904" y="4757082"/>
            <a:ext cx="3262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hangingPunct="0"/>
            <a:r>
              <a:rPr kumimoji="1" lang="en-US" altLang="zh-CN" sz="2000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kumimoji="1" lang="zh-CN" altLang="en-US" sz="2000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爱因斯坦光电效应方程</a:t>
            </a:r>
          </a:p>
        </p:txBody>
      </p:sp>
      <p:sp>
        <p:nvSpPr>
          <p:cNvPr id="20" name="矩形 19"/>
          <p:cNvSpPr/>
          <p:nvPr/>
        </p:nvSpPr>
        <p:spPr>
          <a:xfrm>
            <a:off x="3707904" y="1339877"/>
            <a:ext cx="510909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hangingPunct="0">
              <a:lnSpc>
                <a:spcPct val="120000"/>
              </a:lnSpc>
            </a:pPr>
            <a:r>
              <a:rPr kumimoji="1"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kumimoji="1"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关于光的产生和转化的一个启发性观点</a:t>
            </a:r>
            <a:r>
              <a:rPr kumimoji="1"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》1905</a:t>
            </a:r>
            <a:endParaRPr kumimoji="1"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23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2" descr="data:image/jpeg;base64,/9j/4AAQSkZJRgABAQAAAQABAAD/2wCEAAkGBhMSERUUExQWFRUWGBgYFhUYGB0YGhcdGhcXGhUfGhwYHCYfGBwmGxgcHy8gIykpLCwsHR4xNTAqNSYrLCkBCQoKBQUFDQUFDSkYEhgpKSkpKSkpKSkpKSkpKSkpKSkpKSkpKSkpKSkpKSkpKSkpKSkpKSkpKSkpKSkpKSkpKf/AABEIAJMAeAMBIgACEQEDEQH/xAAcAAAABwEBAAAAAAAAAAAAAAAAAgMEBQYHAQj/xAA9EAACAQIEAwUGBAUEAQUAAAABAhEDIQAEEjEFQVEGImFxgQcTMpGh8EKx0eEUUmKCwSNyovEkJTRTg5L/xAAUAQEAAAAAAAAAAAAAAAAAAAAA/8QAFBEBAAAAAAAAAAAAAAAAAAAAAP/aAAwDAQACEQMRAD8A2onBZ288DTjpFsAF2F8FzFdUUs5CgXLEwBEXJ5Y6TtjKfar2tSqq5ajUDAMxrRsStlWeYBmfTpgJXtX7VFouaWWVaridTsTpU8h3fiM79NsZdxTidWvUarVYszkm8wL2CgkwOUYbUhcdNiem/wDgG3h4YJP67f8AeA7qOAGPI/UzhylAGnPIG7dTyVQNz9fLcotRIJEd4fEP5b7HnqnlyMc8A8yHHszRYNTzFVSuwFRio8CpMEeEYv3CfbF3VXMUO9saqNY7XKRK9bE+HTGYMOuOrSJ9PpyGA9EcC4xTzlL3lJrBirA7qw3HlBBHgRh+VxgHBO1ebydqFQKpbUUKqVYkAS0iSIUCxFvnjZuzXbKhnaaFO7UMB6Z/C0SVB57EjqPXATA88Gn8sdZI8sFn9sAcdP8AOBjgx3ALROBptjoE46w6YCq+0Ti5y+RqMvxMUpr4a2hri/wg+WMH8fXGq+2vNsKeWpD4Xeo7DqUVQt/OoTHljLaCyVERcfceuAPqhGWxEmDHPSRI58lMeRwtlsursqgFnZgqpvrZmAg9FE7C5wgZNhMCSB8p23MAfLwxePZNw9Hzju0aqVOaYi0ltJPotv7sBWM5lnosA2oVVJAKkBB4rbUCZ3ODcG4HWzdX3dOAAe/Ug6KcmCWJMsxnaZJO43xuua7LZWqZehTbzFr7yAYkm8xgtXh60lC0lVFAICqAqifAC3icBTaXYPLUkhQWiCzMRLkC5Yi4WY7i9LziO4nwBGSFVUG0C147wPM/Mk2xdqgIhfAkdTyInc3H5Yh89Q70QCDe97D4jcXERbxwGQZuiVJBEQY9bjmNsK8Iz70KgZCVOpDbqHUrHy0+THqcPu1FILWI5b9bkTEzceOGvAATmKZC6iGBFiYM2MAXg3A6wbxgPR1RJnCJp/PBOFVw9IaW1KAFDfzQIncyCQb8+p3w6NOwwCbW+9sDChp/f5YGAJTJPr9+uF4w1og/LC4O18BQvbJl0/g6bn41rqE/uVg4+Qn0GMhy9AsQBFyBfYSbeV/lGNi9r2X15KmBuKoYdLI4b6NbxjGNTF7i/ltgJKtwohqKqwL1dIVVIB1MxSJ6h1KzMTfF+7J8Dr5apRzCBTTqgU6oH4C2kSQ0EDWsEWINotJzRc68qdRJQ6lvsS2skHcS17bG4vj0HlKbV8qj6ipqqtQlQA0MAwB5BthI6bcgDniHHqGXUNXrU6QO2tgJ8p388RrdrMlVkJmqLMCLe8UbzHxRPl88U3jNGmtdko09NQFUbNVlaoQSTC01ImpVa/cQbCSQBinZytl9ZZDVrxHvVr06aqwLBTpam00zqbTfnaZwGv5jMBZ1H0jr0PTx2ww4nCqXYhFBnUzBFAI70zvfl4DDjh3Y6hSpMiKyalm7FmWLaQWJgCdtjjH6YDVKtSvrZaXxHR7wr39CKAzBFkjdjFtjOAU7UZunUrMUqCoNpX5jkLRy88R3DasVBDAKSAZDEEE7aUOqp/sETh5xLNBwIQBNOpSaaI0CxkU+6bqYa3O18SXYzJ0lrLUqs0kf6elzTgklSdQQzaLgiJ8sBtHZxlNFdM2Cq2pdLhgqzrX8BiO7yxJ4iOzrLohVKoPhEEczJJbvuSb6mAmZjErUOASrVMDCdRr9fDHcB3TBwqDsMEBEdf8AGCs438Z64BvxzhIzNFkNiVOk/wArW0n5gYy+j2Hre/chKDVKYQ/w9TUqtA0d2otgCsSCN7i0HGtrmOsYhu0qKU94KlWmw0qXolZIYwJDAhoJtaQWsRJOAyrtN2ZC8SajTUUadQqaZHwqGTcT0qArHIx1AO08JdvdorgK6qAwBkSAASPDFT4LltB93W7z03Z1Z4d4qHUhJiASljFpBxYWMEMp57ctvrywDrPZOSGsY5Hb9vMXxWqfZVmrFmWkiO2p/dU1DMdxrqRe/LecWN8wXAAn8uU2wqVA7zGI9Nzz67YAq0QGUAd0LpHO0bb3xhnGmqZXPZmkvN27puGVoKyLggg7HG3/AMbrJABsSJ5SCNQIG2+Mp9p5UZymysrVNIDxvF9OqNvxRziZsBgInJ5w1M5l3PxNWpTN5BqIItaNPKBa2Nf4b2Up5Zn90oNJzq90x7qG90mRF9uXLGYdg+Emvn6cgaaR96x3+GNPP+cj5HpjbXaBfAIIoAsAvOBG532wlVqX+4xyrULA/L1wgjDf/OAUqICd8DBWqi4PL7tgYBQPAiQPvzjCdSpBv+fhhFGkT+XlgxUkRM+G8fPfAcertccpG+Kj2k9pFGgzUFpmuwBDwQqK0XGogyQd4FuuEPaB2lbKotKkYq1Qe/zRNiR/UTK+FzuBjKSNomOkYD0JwxFzGVy1Sfio0yrcwSq2PIgkbdR44730MVFi+4+E25H9euG/s9p/+l5YPeaf/HUxX/jGJ5XhtLbH4T16g+P54BvkNNyPp64cqgiZ/by6YSHDwt6fd/p/D8uXpiMo1qmYy4KVPdTqUsACUIJUwGG4YEX6YBnx7s/lytfMpR/8j3baailg4aO4RB7pmCevjjGc9ln9/UFWprdajBmYfGVOktvzgGOXpjQu02ZOUC6uIVzVAJphqatTaORWiq6T1JN95xQM3WE1mFWpVLEHUyhSzNdm0y0GTpF/HbAal7KeG6MvUrEXquQP9tOw8gW1n5YuFaqL3Pn+mEOH5cUaFOmoChEVdMyFhRN7TeZOE6zE9Y5AX38vzwHGrRPTfkBPS+EWzW17bHn9jBK5i3M7fv19MD3LMLjynkfT8sAotYkCAB5XP1EYGD0aEGx3wMBE0c37sgTb5j897nDw8QAgX+/Ow9cV7K5k1JuAwAtyZYgTEQRtPPCxzYWx252iBEzc3teYwGf9vM/77P1SDIQJTHPYEnf+pzitVucdDHnh9m8z72q9Q/jdmE89TmPSIHphBavu3Vo16GDaTswUyVjxFvXAegOz1UJQooL0wiIrWsQgEHwMQD6YksztcSvMfO8jbYYqHZriCge41TAlGJEVaTANSaxtKkX5MrYfZrtKq3lwaZhwASUBiC67kdHEjqBgJyjm2Xq69R8a/wC4cx4i+IT+No5d3SpUVUrVHqUWmPjCmqt7SHkkdHnkcK5Di5rLKVKFUk2IMSN4JQko1jEj53GI/tDUZ6ROYy2XNIXJqy4U2UGVMgXifEbYBp2m7a5egFWmabEsuoiH0rMsxgdDYHqOmMm4pmhUqPUChFcnQoEAAeHhzPU4uGZ4RSIqstLK0UpUWqB6dPU7abAU/eO0d8hSxAgEAX2o1UXsZGwP6eE4DUOwHb01V/hsy01IijUO9SPwMf5wBY/iG9x3rm5Ld0Wvf78px55Bjad7X2/Tz8sa92D7V/xVFkqf+4pCTsPeLsGHiNm8TPPAWlKiJckD19ORODJnVIBDDlfFaqN3ySTJ52N+dvLl5Hrgq1FBkER8x62+/GxIWssTv9/XHMQi5tisSxEiZEAW53wMBVqvHqeX77kAg/hM6rQbfiMCOg+eKXxvtFUzBI+CnyQHe9ix/EfoPHfDTNZhnbU51GD6DeANgPDz5nDYL1wDylsCOfTw239B645mE+lpvf0O24+WCUT3dhY29Pp0wpUHK3kP6fKP5jgLf2Pds1lTSpvpzWU79LrUosZane0q5IE7Fl5HAo9qlraDmARUSNNWm2ishMagDHKfgcHnircA4ucpmaddZhG7wG7IbVB/+dvIY0TtzwJnQ5rKgOCut1AJLKRIqJAGq0EjfmOYwEVU42pdKlJhWqyDTL0B70Hl36BBaLWZb7Yt+bz9Svlaq1ss1OrVp6RSFQMzB2CBiI7ihiPiuYIgxil+zPiSLnJzDqo0N7piVVdWpedhJQED1w87Tdonpzl8tWD13qmpmMwkEdKdJTBmFI2sItuYCcpZHK+4r0a0GkalUVa3vUR3FMyhYSD3YgAW7vw3xm3ZrhQzBFJvxKwBgagYOkgSDvvE+WE+IdnxTGotqabki99je8m29yeWLN2DyTUq9SlVpuKihKmiEfQGEGVe+oSJAMjUOmAo1fLvTdkcFWUlWUiCCDe2FeGcRahWSqlmUzG0g2YHwIJ+mLT7VOHqmaSopk1qZLDSVgoQgMNcSpUf24pjHa8/ZwGpZfNisi1F+BhI5nlbzmQdtpGH/Dslr5mNiZJE7RPOBz5zzxV/Zs5qmpQLQFHvFHgTFSL9dJtyJxe81nUpLa2kdbDxJwB6mUWmkyIAmTyA22tgYrGe7Ru7EKNzIa0Ef07yJO5MicdwGd1EBE3B+fL6bTz9cNmSPv7nCuXqfMHf788EckG33bADLPEj6/S3nhwzSOv7yDa/T6HDJGuCOWH4a31+ojl44BnVTvW/6+niMap7LuO+8y/uCSHonuwTdGlqcgMswQy+g2xmNZF08pEDfnfl/b9cOuy/GP4XMpUPwTpqAR8JiYDAiVIDemAv/bTsITOZyy3u1WgNm5lqYBJmblOe4vY13gWV96jsKipoHeAQtpC3JBkC0hiP5Zj4YxqmSzSuIDgsI/8AjEjkwhZg77YgON8Jp06hzVHSH1ItZVI0VAxKqxAiG1NpJESGM7TgEezuVpBwyD/UBs7wzT8LKTssNI7oHdZTiJzCacyKtQXq16gAZC2kMWCqACGkkKbETBI+Ey8yq95dEhe6ADYypASeakpqpN0Kg7wcNvadSamgqKSwQq6t4yxXVG8sCpPWP5jgK37Qc0Xq5feP4ewOuwNWrFqneB7osemKwyCJn9vvpize0Rh/EUQvwDK0dN5sxdufnzxWot9/YwD/ALNcUbL5hXSLgoZ5h4F4jmAfTFqzfEXqEljaYCjux03IM8iD6dRQjiwcG4jqTQT31jSebL0uI7pix5EdMBJh3Nh4T3YPKJXZgdpiw3nAwmpuDpB5x3ivI7G4A/p325YGAqqP3vv7OBUN/l+3hgjDz8vn+mAR/wBdcAVjP1w6y5t0sfnH7YbAYUovB/QA874B2VLEi4kkEc7zPP8ArwzrL+35ged8O6IkgSbFd7cz8998EqpboQB62/bpzwF79nvG2rqMsWYVqS/6BBKh0kSrRPeWYBjYwdsXqnT99qo1VqAMrI47xUg2JBKxYiRjBMtXalUV0IDI2pSYIkbSDuP8HxxtXBOJUc/l0qnT7xQQWCor0nvq+JyCJ5EQQdhOAZ8Iyel6zMe+jP3LEyCBUJnlIWoCP5ziL7dsTQWkDO5W/wAQVdRid9Saf7kOJnjFQ0cxTzGoOCIcgj4l+HUFMIGQlOhdKfXFY7Z59WIVDHu9TKQQfwk6Sd1lDUgHlgKz2oGoZJ+T5KgB/wDXqQ/UYiafwn0/ziX48x/hsiD+CiQLwxVmZx3R8IHwgm5gnbETSW3+cA3K2wrlq+lg0AxuOoi+CFcAC+Ata3MqVNgwO5jcRF9uX0wMRvAa4go3K6jz32uIPjseUXGAiytx5nCbmw8f1bHcDAdRb/L/ADgRAEY7gYB0qCPX9cCisgk761/Nx/gYGBgG9RRP31P6YuXspz9RcxVRWIVqYYjkSrwp84Yj/oYGBgNNGYZmCsSytoDKbghmIYEHkRbGI1G7yA3EEQeiM6LPWFESfPfAwMA646f/ABcov4dJaI3J96JPWygX2AxDUeXngYGASq74AGO4GAX4c0VkItf8wwOO4GBgP//Z"/>
          <p:cNvSpPr>
            <a:spLocks noChangeAspect="1" noChangeArrowheads="1"/>
          </p:cNvSpPr>
          <p:nvPr/>
        </p:nvSpPr>
        <p:spPr bwMode="auto">
          <a:xfrm>
            <a:off x="63500" y="-669925"/>
            <a:ext cx="1143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09456" y="3836748"/>
            <a:ext cx="8259712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惠更斯</a:t>
            </a:r>
            <a:r>
              <a:rPr lang="zh-CN" alt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-菲涅</a:t>
            </a:r>
            <a:r>
              <a:rPr lang="zh-CN" alt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耳原理</a:t>
            </a:r>
            <a:r>
              <a:rPr lang="zh-CN" altLang="en-US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：空间某点的振动可</a:t>
            </a:r>
            <a:r>
              <a:rPr lang="zh-CN" altLang="en-US" sz="22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看作</a:t>
            </a:r>
            <a:r>
              <a:rPr lang="zh-CN" alt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波前</a:t>
            </a:r>
            <a:r>
              <a:rPr lang="zh-CN" altLang="en-US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上</a:t>
            </a:r>
            <a:r>
              <a:rPr lang="zh-CN" altLang="en-US" sz="22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所有面元发出的次</a:t>
            </a:r>
            <a:r>
              <a:rPr lang="zh-CN" altLang="en-US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波在该点的</a:t>
            </a:r>
            <a:r>
              <a:rPr lang="zh-CN" alt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相干迭加</a:t>
            </a:r>
            <a:r>
              <a:rPr lang="zh-CN" altLang="en-US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，数学上表述为：</a:t>
            </a:r>
          </a:p>
        </p:txBody>
      </p:sp>
      <p:sp>
        <p:nvSpPr>
          <p:cNvPr id="10" name="矩形 9"/>
          <p:cNvSpPr/>
          <p:nvPr/>
        </p:nvSpPr>
        <p:spPr>
          <a:xfrm>
            <a:off x="445242" y="548680"/>
            <a:ext cx="8259712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次波的相干叠加</a:t>
            </a:r>
            <a:r>
              <a:rPr lang="zh-CN" altLang="en-US" sz="22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en-US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在光源</a:t>
            </a:r>
            <a:r>
              <a:rPr lang="en-US" altLang="zh-CN" sz="22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</a:t>
            </a:r>
            <a:r>
              <a:rPr lang="zh-CN" altLang="en-US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周围作一封闭曲面</a:t>
            </a:r>
            <a:r>
              <a:rPr lang="en-US" altLang="zh-CN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Σ</a:t>
            </a:r>
            <a:r>
              <a:rPr lang="zh-CN" altLang="en-US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（波前），</a:t>
            </a:r>
            <a:r>
              <a:rPr lang="en-US" altLang="zh-CN" sz="22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</a:t>
            </a:r>
            <a:r>
              <a:rPr lang="zh-CN" altLang="en-US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在场点</a:t>
            </a:r>
            <a:r>
              <a:rPr lang="en-US" altLang="zh-CN" sz="22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</a:t>
            </a:r>
            <a:r>
              <a:rPr lang="zh-CN" altLang="en-US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引起的振动就是</a:t>
            </a:r>
            <a:r>
              <a:rPr lang="en-US" altLang="zh-CN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Σ</a:t>
            </a:r>
            <a:r>
              <a:rPr lang="zh-CN" altLang="en-US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上所有点发出的次波在</a:t>
            </a:r>
            <a:r>
              <a:rPr lang="en-US" altLang="zh-CN" sz="22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</a:t>
            </a:r>
            <a:r>
              <a:rPr lang="zh-CN" altLang="en-US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点引起的振动的矢量</a:t>
            </a:r>
            <a:r>
              <a:rPr lang="zh-CN" altLang="en-US" sz="22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和。</a:t>
            </a:r>
            <a:endParaRPr lang="zh-CN" altLang="en-US" sz="22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Freeform 2"/>
          <p:cNvSpPr>
            <a:spLocks/>
          </p:cNvSpPr>
          <p:nvPr/>
        </p:nvSpPr>
        <p:spPr bwMode="auto">
          <a:xfrm>
            <a:off x="1233572" y="1316468"/>
            <a:ext cx="2592388" cy="2519362"/>
          </a:xfrm>
          <a:custGeom>
            <a:avLst/>
            <a:gdLst>
              <a:gd name="T0" fmla="*/ 240 w 2440"/>
              <a:gd name="T1" fmla="*/ 360 h 2800"/>
              <a:gd name="T2" fmla="*/ 864 w 2440"/>
              <a:gd name="T3" fmla="*/ 72 h 2800"/>
              <a:gd name="T4" fmla="*/ 2112 w 2440"/>
              <a:gd name="T5" fmla="*/ 792 h 2800"/>
              <a:gd name="T6" fmla="*/ 2352 w 2440"/>
              <a:gd name="T7" fmla="*/ 1752 h 2800"/>
              <a:gd name="T8" fmla="*/ 2400 w 2440"/>
              <a:gd name="T9" fmla="*/ 2136 h 2800"/>
              <a:gd name="T10" fmla="*/ 2112 w 2440"/>
              <a:gd name="T11" fmla="*/ 2568 h 2800"/>
              <a:gd name="T12" fmla="*/ 1296 w 2440"/>
              <a:gd name="T13" fmla="*/ 2760 h 2800"/>
              <a:gd name="T14" fmla="*/ 816 w 2440"/>
              <a:gd name="T15" fmla="*/ 2328 h 2800"/>
              <a:gd name="T16" fmla="*/ 96 w 2440"/>
              <a:gd name="T17" fmla="*/ 1896 h 2800"/>
              <a:gd name="T18" fmla="*/ 240 w 2440"/>
              <a:gd name="T19" fmla="*/ 1176 h 2800"/>
              <a:gd name="T20" fmla="*/ 0 w 2440"/>
              <a:gd name="T21" fmla="*/ 744 h 2800"/>
              <a:gd name="T22" fmla="*/ 240 w 2440"/>
              <a:gd name="T23" fmla="*/ 360 h 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40" h="2800">
                <a:moveTo>
                  <a:pt x="240" y="360"/>
                </a:moveTo>
                <a:cubicBezTo>
                  <a:pt x="384" y="248"/>
                  <a:pt x="552" y="0"/>
                  <a:pt x="864" y="72"/>
                </a:cubicBezTo>
                <a:cubicBezTo>
                  <a:pt x="1176" y="144"/>
                  <a:pt x="1864" y="512"/>
                  <a:pt x="2112" y="792"/>
                </a:cubicBezTo>
                <a:cubicBezTo>
                  <a:pt x="2360" y="1072"/>
                  <a:pt x="2304" y="1528"/>
                  <a:pt x="2352" y="1752"/>
                </a:cubicBezTo>
                <a:cubicBezTo>
                  <a:pt x="2400" y="1976"/>
                  <a:pt x="2440" y="2000"/>
                  <a:pt x="2400" y="2136"/>
                </a:cubicBezTo>
                <a:cubicBezTo>
                  <a:pt x="2360" y="2272"/>
                  <a:pt x="2296" y="2464"/>
                  <a:pt x="2112" y="2568"/>
                </a:cubicBezTo>
                <a:cubicBezTo>
                  <a:pt x="1928" y="2672"/>
                  <a:pt x="1512" y="2800"/>
                  <a:pt x="1296" y="2760"/>
                </a:cubicBezTo>
                <a:cubicBezTo>
                  <a:pt x="1080" y="2720"/>
                  <a:pt x="1016" y="2472"/>
                  <a:pt x="816" y="2328"/>
                </a:cubicBezTo>
                <a:cubicBezTo>
                  <a:pt x="616" y="2184"/>
                  <a:pt x="192" y="2088"/>
                  <a:pt x="96" y="1896"/>
                </a:cubicBezTo>
                <a:cubicBezTo>
                  <a:pt x="0" y="1704"/>
                  <a:pt x="256" y="1368"/>
                  <a:pt x="240" y="1176"/>
                </a:cubicBezTo>
                <a:cubicBezTo>
                  <a:pt x="224" y="984"/>
                  <a:pt x="0" y="872"/>
                  <a:pt x="0" y="744"/>
                </a:cubicBezTo>
                <a:cubicBezTo>
                  <a:pt x="0" y="616"/>
                  <a:pt x="96" y="472"/>
                  <a:pt x="240" y="360"/>
                </a:cubicBezTo>
                <a:close/>
              </a:path>
            </a:pathLst>
          </a:custGeom>
          <a:gradFill rotWithShape="0">
            <a:gsLst>
              <a:gs pos="0">
                <a:srgbClr val="B2B2B2">
                  <a:gamma/>
                  <a:tint val="27451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tint val="27451"/>
                  <a:invGamma/>
                </a:srgbClr>
              </a:gs>
            </a:gsLst>
            <a:lin ang="5400000" scaled="1"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" name="Oval 3"/>
          <p:cNvSpPr>
            <a:spLocks noChangeArrowheads="1"/>
          </p:cNvSpPr>
          <p:nvPr/>
        </p:nvSpPr>
        <p:spPr bwMode="auto">
          <a:xfrm>
            <a:off x="1738397" y="2467405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Freeform 4"/>
          <p:cNvSpPr>
            <a:spLocks/>
          </p:cNvSpPr>
          <p:nvPr/>
        </p:nvSpPr>
        <p:spPr bwMode="auto">
          <a:xfrm>
            <a:off x="2746460" y="1962580"/>
            <a:ext cx="360362" cy="360363"/>
          </a:xfrm>
          <a:custGeom>
            <a:avLst/>
            <a:gdLst>
              <a:gd name="T0" fmla="*/ 8 w 592"/>
              <a:gd name="T1" fmla="*/ 168 h 336"/>
              <a:gd name="T2" fmla="*/ 200 w 592"/>
              <a:gd name="T3" fmla="*/ 24 h 336"/>
              <a:gd name="T4" fmla="*/ 392 w 592"/>
              <a:gd name="T5" fmla="*/ 24 h 336"/>
              <a:gd name="T6" fmla="*/ 584 w 592"/>
              <a:gd name="T7" fmla="*/ 168 h 336"/>
              <a:gd name="T8" fmla="*/ 440 w 592"/>
              <a:gd name="T9" fmla="*/ 312 h 336"/>
              <a:gd name="T10" fmla="*/ 248 w 592"/>
              <a:gd name="T11" fmla="*/ 312 h 336"/>
              <a:gd name="T12" fmla="*/ 8 w 592"/>
              <a:gd name="T13" fmla="*/ 168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2" h="336">
                <a:moveTo>
                  <a:pt x="8" y="168"/>
                </a:moveTo>
                <a:cubicBezTo>
                  <a:pt x="0" y="120"/>
                  <a:pt x="136" y="48"/>
                  <a:pt x="200" y="24"/>
                </a:cubicBezTo>
                <a:cubicBezTo>
                  <a:pt x="264" y="0"/>
                  <a:pt x="328" y="0"/>
                  <a:pt x="392" y="24"/>
                </a:cubicBezTo>
                <a:cubicBezTo>
                  <a:pt x="456" y="48"/>
                  <a:pt x="576" y="120"/>
                  <a:pt x="584" y="168"/>
                </a:cubicBezTo>
                <a:cubicBezTo>
                  <a:pt x="592" y="216"/>
                  <a:pt x="496" y="288"/>
                  <a:pt x="440" y="312"/>
                </a:cubicBezTo>
                <a:cubicBezTo>
                  <a:pt x="384" y="336"/>
                  <a:pt x="320" y="336"/>
                  <a:pt x="248" y="312"/>
                </a:cubicBezTo>
                <a:cubicBezTo>
                  <a:pt x="176" y="288"/>
                  <a:pt x="16" y="216"/>
                  <a:pt x="8" y="168"/>
                </a:cubicBezTo>
                <a:close/>
              </a:path>
            </a:pathLst>
          </a:custGeom>
          <a:solidFill>
            <a:srgbClr val="DDDDDD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aphicFrame>
        <p:nvGraphicFramePr>
          <p:cNvPr id="17" name="Object 8">
            <a:hlinkClick r:id="" action="ppaction://noaction"/>
          </p:cNvPr>
          <p:cNvGraphicFramePr>
            <a:graphicFrameLocks noChangeAspect="1"/>
          </p:cNvGraphicFramePr>
          <p:nvPr>
            <p:extLst/>
          </p:nvPr>
        </p:nvGraphicFramePr>
        <p:xfrm>
          <a:off x="6346910" y="3404030"/>
          <a:ext cx="3841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746" name="Equation" r:id="rId4" imgW="152280" imgH="164880" progId="Equation.3">
                  <p:embed/>
                </p:oleObj>
              </mc:Choice>
              <mc:Fallback>
                <p:oleObj name="Equation" r:id="rId4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6910" y="3404030"/>
                        <a:ext cx="38417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9"/>
          <p:cNvGraphicFramePr>
            <a:graphicFrameLocks noChangeAspect="1"/>
          </p:cNvGraphicFramePr>
          <p:nvPr>
            <p:extLst/>
          </p:nvPr>
        </p:nvGraphicFramePr>
        <p:xfrm>
          <a:off x="2817897" y="2251505"/>
          <a:ext cx="38417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747" name="Equation" r:id="rId6" imgW="152280" imgH="203040" progId="Equation.3">
                  <p:embed/>
                </p:oleObj>
              </mc:Choice>
              <mc:Fallback>
                <p:oleObj name="Equation" r:id="rId6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897" y="2251505"/>
                        <a:ext cx="384175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"/>
          <p:cNvGraphicFramePr>
            <a:graphicFrameLocks noChangeAspect="1"/>
          </p:cNvGraphicFramePr>
          <p:nvPr>
            <p:extLst/>
          </p:nvPr>
        </p:nvGraphicFramePr>
        <p:xfrm>
          <a:off x="2601997" y="3164318"/>
          <a:ext cx="350838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748" name="Equation" r:id="rId8" imgW="139680" imgH="152280" progId="Equation.3">
                  <p:embed/>
                </p:oleObj>
              </mc:Choice>
              <mc:Fallback>
                <p:oleObj name="Equation" r:id="rId8" imgW="13968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1997" y="3164318"/>
                        <a:ext cx="350838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1"/>
          <p:cNvGraphicFramePr>
            <a:graphicFrameLocks noChangeAspect="1"/>
          </p:cNvGraphicFramePr>
          <p:nvPr>
            <p:extLst/>
          </p:nvPr>
        </p:nvGraphicFramePr>
        <p:xfrm>
          <a:off x="2241635" y="1819705"/>
          <a:ext cx="544512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749" name="Equation" r:id="rId10" imgW="215640" imgH="177480" progId="Equation.DSMT4">
                  <p:embed/>
                </p:oleObj>
              </mc:Choice>
              <mc:Fallback>
                <p:oleObj name="Equation" r:id="rId10" imgW="215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1635" y="1819705"/>
                        <a:ext cx="544512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2"/>
          <p:cNvGraphicFramePr>
            <a:graphicFrameLocks noChangeAspect="1"/>
          </p:cNvGraphicFramePr>
          <p:nvPr>
            <p:extLst/>
          </p:nvPr>
        </p:nvGraphicFramePr>
        <p:xfrm>
          <a:off x="4473660" y="2395968"/>
          <a:ext cx="287337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750" name="Equation" r:id="rId12" imgW="114120" imgH="126720" progId="Equation.DSMT4">
                  <p:embed/>
                </p:oleObj>
              </mc:Choice>
              <mc:Fallback>
                <p:oleObj name="Equation" r:id="rId12" imgW="114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3660" y="2395968"/>
                        <a:ext cx="287337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4">
            <a:hlinkClick r:id="" action="ppaction://noaction"/>
          </p:cNvPr>
          <p:cNvGraphicFramePr>
            <a:graphicFrameLocks noChangeAspect="1"/>
          </p:cNvGraphicFramePr>
          <p:nvPr>
            <p:extLst/>
          </p:nvPr>
        </p:nvGraphicFramePr>
        <p:xfrm>
          <a:off x="6202447" y="2467405"/>
          <a:ext cx="115093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751" name="Equation" r:id="rId14" imgW="457200" imgH="228600" progId="Equation.DSMT4">
                  <p:embed/>
                </p:oleObj>
              </mc:Choice>
              <mc:Fallback>
                <p:oleObj name="Equation" r:id="rId14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2447" y="2467405"/>
                        <a:ext cx="1150938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5"/>
          <p:cNvGraphicFramePr>
            <a:graphicFrameLocks noChangeAspect="1"/>
          </p:cNvGraphicFramePr>
          <p:nvPr>
            <p:extLst/>
          </p:nvPr>
        </p:nvGraphicFramePr>
        <p:xfrm>
          <a:off x="1449472" y="2538843"/>
          <a:ext cx="382588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752" name="公式" r:id="rId16" imgW="139680" imgH="177480" progId="Equation.3">
                  <p:embed/>
                </p:oleObj>
              </mc:Choice>
              <mc:Fallback>
                <p:oleObj name="公式" r:id="rId16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472" y="2538843"/>
                        <a:ext cx="382588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Oval 16"/>
          <p:cNvSpPr>
            <a:spLocks noChangeArrowheads="1"/>
          </p:cNvSpPr>
          <p:nvPr/>
        </p:nvSpPr>
        <p:spPr bwMode="auto">
          <a:xfrm>
            <a:off x="2889335" y="2075293"/>
            <a:ext cx="71437" cy="71437"/>
          </a:xfrm>
          <a:prstGeom prst="ellipse">
            <a:avLst/>
          </a:prstGeom>
          <a:solidFill>
            <a:srgbClr val="CC00CC"/>
          </a:solidFill>
          <a:ln w="9525">
            <a:solidFill>
              <a:srgbClr val="CC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" name="Oval 17"/>
          <p:cNvSpPr>
            <a:spLocks noChangeArrowheads="1"/>
          </p:cNvSpPr>
          <p:nvPr/>
        </p:nvSpPr>
        <p:spPr bwMode="auto">
          <a:xfrm>
            <a:off x="6450097" y="3291318"/>
            <a:ext cx="71438" cy="71437"/>
          </a:xfrm>
          <a:prstGeom prst="ellipse">
            <a:avLst/>
          </a:prstGeom>
          <a:solidFill>
            <a:srgbClr val="CC00CC"/>
          </a:solidFill>
          <a:ln w="9525">
            <a:solidFill>
              <a:srgbClr val="CC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>
            <a:off x="2960772" y="2108630"/>
            <a:ext cx="3529013" cy="1222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 flipV="1">
            <a:off x="6489785" y="2899205"/>
            <a:ext cx="1444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aphicFrame>
        <p:nvGraphicFramePr>
          <p:cNvPr id="28" name="Object 20">
            <a:hlinkClick r:id="" action="ppaction://noaction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044023"/>
              </p:ext>
            </p:extLst>
          </p:nvPr>
        </p:nvGraphicFramePr>
        <p:xfrm>
          <a:off x="3221286" y="4912376"/>
          <a:ext cx="2392943" cy="734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753" name="Equation" r:id="rId18" imgW="1117440" imgH="342720" progId="Equation.DSMT4">
                  <p:embed/>
                </p:oleObj>
              </mc:Choice>
              <mc:Fallback>
                <p:oleObj name="Equation" r:id="rId18" imgW="111744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1286" y="4912376"/>
                        <a:ext cx="2392943" cy="7342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矩形 29"/>
          <p:cNvSpPr/>
          <p:nvPr/>
        </p:nvSpPr>
        <p:spPr>
          <a:xfrm>
            <a:off x="609456" y="5743749"/>
            <a:ext cx="8259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目的</a:t>
            </a:r>
            <a:r>
              <a:rPr lang="zh-CN" altLang="en-US" sz="24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：求有障碍物时衍射场的分布，</a:t>
            </a:r>
            <a:r>
              <a:rPr lang="el-GR" altLang="zh-CN" sz="24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Σ</a:t>
            </a:r>
            <a:r>
              <a:rPr lang="zh-CN" altLang="en-US" sz="24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一般取在衍射屏上。</a:t>
            </a:r>
            <a:endParaRPr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标题 1"/>
          <p:cNvSpPr>
            <a:spLocks noGrp="1"/>
          </p:cNvSpPr>
          <p:nvPr>
            <p:ph type="title"/>
          </p:nvPr>
        </p:nvSpPr>
        <p:spPr>
          <a:xfrm>
            <a:off x="83818" y="68924"/>
            <a:ext cx="8640960" cy="720080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zh-CN" altLang="en-US" sz="3200" dirty="0" smtClean="0"/>
              <a:t>惠更斯</a:t>
            </a:r>
            <a:r>
              <a:rPr lang="en-US" altLang="zh-CN" sz="3200" dirty="0" smtClean="0"/>
              <a:t>-</a:t>
            </a:r>
            <a:r>
              <a:rPr lang="zh-CN" altLang="en-US" sz="3200" dirty="0" smtClean="0"/>
              <a:t>菲涅耳原理</a:t>
            </a:r>
            <a:endParaRPr lang="en-US" altLang="zh-CN" sz="3200" dirty="0"/>
          </a:p>
        </p:txBody>
      </p:sp>
    </p:spTree>
    <p:extLst>
      <p:ext uri="{BB962C8B-B14F-4D97-AF65-F5344CB8AC3E}">
        <p14:creationId xmlns:p14="http://schemas.microsoft.com/office/powerpoint/2010/main" val="403651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18" y="68924"/>
            <a:ext cx="8640960" cy="72008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</a:pPr>
            <a:r>
              <a:rPr lang="zh-CN" altLang="en-US" dirty="0" smtClean="0">
                <a:solidFill>
                  <a:srgbClr val="FF0000"/>
                </a:solidFill>
                <a:latin typeface="+mn-ea"/>
                <a:ea typeface="+mn-ea"/>
              </a:rPr>
              <a:t>康普顿散射</a:t>
            </a:r>
            <a:endParaRPr lang="en-US" altLang="zh-CN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aphicFrame>
        <p:nvGraphicFramePr>
          <p:cNvPr id="2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980924"/>
              </p:ext>
            </p:extLst>
          </p:nvPr>
        </p:nvGraphicFramePr>
        <p:xfrm>
          <a:off x="324485" y="4338271"/>
          <a:ext cx="656907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465" name="Equation" r:id="rId3" imgW="2552400" imgH="482400" progId="Equation.DSMT4">
                  <p:embed/>
                </p:oleObj>
              </mc:Choice>
              <mc:Fallback>
                <p:oleObj name="Equation" r:id="rId3" imgW="25524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85" y="4338271"/>
                        <a:ext cx="6569075" cy="11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31"/>
          <p:cNvGrpSpPr>
            <a:grpSpLocks/>
          </p:cNvGrpSpPr>
          <p:nvPr/>
        </p:nvGrpSpPr>
        <p:grpSpPr bwMode="auto">
          <a:xfrm>
            <a:off x="510233" y="1772816"/>
            <a:ext cx="3016250" cy="1171575"/>
            <a:chOff x="297" y="1036"/>
            <a:chExt cx="1900" cy="738"/>
          </a:xfrm>
        </p:grpSpPr>
        <p:graphicFrame>
          <p:nvGraphicFramePr>
            <p:cNvPr id="2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46522996"/>
                </p:ext>
              </p:extLst>
            </p:nvPr>
          </p:nvGraphicFramePr>
          <p:xfrm>
            <a:off x="470" y="1144"/>
            <a:ext cx="1727" cy="6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2466" name="Equation" r:id="rId5" imgW="1117440" imgH="393480" progId="Equation.DSMT4">
                    <p:embed/>
                  </p:oleObj>
                </mc:Choice>
                <mc:Fallback>
                  <p:oleObj name="Equation" r:id="rId5" imgW="11174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" y="1144"/>
                          <a:ext cx="1727" cy="6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 Box 33"/>
            <p:cNvSpPr txBox="1">
              <a:spLocks noChangeArrowheads="1"/>
            </p:cNvSpPr>
            <p:nvPr/>
          </p:nvSpPr>
          <p:spPr bwMode="auto">
            <a:xfrm>
              <a:off x="297" y="1036"/>
              <a:ext cx="129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dirty="0">
                  <a:solidFill>
                    <a:srgbClr val="0066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能量守恒</a:t>
              </a:r>
            </a:p>
          </p:txBody>
        </p:sp>
      </p:grpSp>
      <p:sp>
        <p:nvSpPr>
          <p:cNvPr id="25" name="Rectangle 36"/>
          <p:cNvSpPr>
            <a:spLocks noChangeArrowheads="1"/>
          </p:cNvSpPr>
          <p:nvPr/>
        </p:nvSpPr>
        <p:spPr bwMode="auto">
          <a:xfrm>
            <a:off x="503742" y="2881417"/>
            <a:ext cx="1981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动量守恒</a:t>
            </a:r>
          </a:p>
        </p:txBody>
      </p:sp>
      <p:sp>
        <p:nvSpPr>
          <p:cNvPr id="26" name="AutoShape 37"/>
          <p:cNvSpPr>
            <a:spLocks/>
          </p:cNvSpPr>
          <p:nvPr/>
        </p:nvSpPr>
        <p:spPr bwMode="auto">
          <a:xfrm>
            <a:off x="266114" y="1831975"/>
            <a:ext cx="228600" cy="2133600"/>
          </a:xfrm>
          <a:prstGeom prst="leftBrace">
            <a:avLst>
              <a:gd name="adj1" fmla="val 77778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4404360" y="1068077"/>
            <a:ext cx="4267200" cy="3119264"/>
            <a:chOff x="2784" y="528"/>
            <a:chExt cx="2880" cy="2064"/>
          </a:xfrm>
        </p:grpSpPr>
        <p:sp>
          <p:nvSpPr>
            <p:cNvPr id="28" name="Rectangle 5"/>
            <p:cNvSpPr>
              <a:spLocks noChangeArrowheads="1"/>
            </p:cNvSpPr>
            <p:nvPr/>
          </p:nvSpPr>
          <p:spPr bwMode="auto">
            <a:xfrm>
              <a:off x="2784" y="528"/>
              <a:ext cx="2880" cy="20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6666"/>
              </a:solidFill>
              <a:miter lim="800000"/>
              <a:headEnd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" name="Line 6"/>
            <p:cNvSpPr>
              <a:spLocks noChangeShapeType="1"/>
            </p:cNvSpPr>
            <p:nvPr/>
          </p:nvSpPr>
          <p:spPr bwMode="auto">
            <a:xfrm>
              <a:off x="5136" y="1680"/>
              <a:ext cx="4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" name="Line 7"/>
            <p:cNvSpPr>
              <a:spLocks noChangeShapeType="1"/>
            </p:cNvSpPr>
            <p:nvPr/>
          </p:nvSpPr>
          <p:spPr bwMode="auto">
            <a:xfrm flipV="1">
              <a:off x="3840" y="768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31" name="Object 8"/>
            <p:cNvGraphicFramePr>
              <a:graphicFrameLocks noChangeAspect="1"/>
            </p:cNvGraphicFramePr>
            <p:nvPr/>
          </p:nvGraphicFramePr>
          <p:xfrm>
            <a:off x="5232" y="1392"/>
            <a:ext cx="208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2467" name="公式" r:id="rId7" imgW="177480" imgH="190440" progId="Equation.3">
                    <p:embed/>
                  </p:oleObj>
                </mc:Choice>
                <mc:Fallback>
                  <p:oleObj name="公式" r:id="rId7" imgW="17748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32" y="1392"/>
                          <a:ext cx="208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9"/>
            <p:cNvGraphicFramePr>
              <a:graphicFrameLocks noChangeAspect="1"/>
            </p:cNvGraphicFramePr>
            <p:nvPr/>
          </p:nvGraphicFramePr>
          <p:xfrm>
            <a:off x="3840" y="768"/>
            <a:ext cx="225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2468" name="公式" r:id="rId9" imgW="190440" imgH="241200" progId="Equation.3">
                    <p:embed/>
                  </p:oleObj>
                </mc:Choice>
                <mc:Fallback>
                  <p:oleObj name="公式" r:id="rId9" imgW="1904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768"/>
                          <a:ext cx="225" cy="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Line 10"/>
            <p:cNvSpPr>
              <a:spLocks noChangeShapeType="1"/>
            </p:cNvSpPr>
            <p:nvPr/>
          </p:nvSpPr>
          <p:spPr bwMode="auto">
            <a:xfrm flipV="1">
              <a:off x="4320" y="1680"/>
              <a:ext cx="816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" name="Line 11"/>
            <p:cNvSpPr>
              <a:spLocks noChangeShapeType="1"/>
            </p:cNvSpPr>
            <p:nvPr/>
          </p:nvSpPr>
          <p:spPr bwMode="auto">
            <a:xfrm>
              <a:off x="4656" y="1104"/>
              <a:ext cx="48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" name="Line 12"/>
            <p:cNvSpPr>
              <a:spLocks noChangeShapeType="1"/>
            </p:cNvSpPr>
            <p:nvPr/>
          </p:nvSpPr>
          <p:spPr bwMode="auto">
            <a:xfrm>
              <a:off x="3840" y="1680"/>
              <a:ext cx="124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6" name="Group 13"/>
            <p:cNvGrpSpPr>
              <a:grpSpLocks/>
            </p:cNvGrpSpPr>
            <p:nvPr/>
          </p:nvGrpSpPr>
          <p:grpSpPr bwMode="auto">
            <a:xfrm>
              <a:off x="2976" y="1313"/>
              <a:ext cx="864" cy="367"/>
              <a:chOff x="2976" y="1313"/>
              <a:chExt cx="864" cy="367"/>
            </a:xfrm>
          </p:grpSpPr>
          <p:sp>
            <p:nvSpPr>
              <p:cNvPr id="51" name="Line 14"/>
              <p:cNvSpPr>
                <a:spLocks noChangeShapeType="1"/>
              </p:cNvSpPr>
              <p:nvPr/>
            </p:nvSpPr>
            <p:spPr bwMode="auto">
              <a:xfrm>
                <a:off x="2976" y="1680"/>
                <a:ext cx="86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aphicFrame>
            <p:nvGraphicFramePr>
              <p:cNvPr id="52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71848689"/>
                  </p:ext>
                </p:extLst>
              </p:nvPr>
            </p:nvGraphicFramePr>
            <p:xfrm>
              <a:off x="3204" y="1313"/>
              <a:ext cx="211" cy="2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62469" name="Equation" r:id="rId11" imgW="190440" imgH="228600" progId="Equation.DSMT4">
                      <p:embed/>
                    </p:oleObj>
                  </mc:Choice>
                  <mc:Fallback>
                    <p:oleObj name="Equation" r:id="rId11" imgW="19044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4" y="1313"/>
                            <a:ext cx="211" cy="2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7" name="Group 16"/>
            <p:cNvGrpSpPr>
              <a:grpSpLocks/>
            </p:cNvGrpSpPr>
            <p:nvPr/>
          </p:nvGrpSpPr>
          <p:grpSpPr bwMode="auto">
            <a:xfrm>
              <a:off x="3840" y="762"/>
              <a:ext cx="816" cy="918"/>
              <a:chOff x="3840" y="762"/>
              <a:chExt cx="816" cy="918"/>
            </a:xfrm>
          </p:grpSpPr>
          <p:sp>
            <p:nvSpPr>
              <p:cNvPr id="49" name="Line 17"/>
              <p:cNvSpPr>
                <a:spLocks noChangeShapeType="1"/>
              </p:cNvSpPr>
              <p:nvPr/>
            </p:nvSpPr>
            <p:spPr bwMode="auto">
              <a:xfrm flipV="1">
                <a:off x="3840" y="1104"/>
                <a:ext cx="816" cy="57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aphicFrame>
            <p:nvGraphicFramePr>
              <p:cNvPr id="50" name="Object 1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91699094"/>
                  </p:ext>
                </p:extLst>
              </p:nvPr>
            </p:nvGraphicFramePr>
            <p:xfrm>
              <a:off x="4424" y="762"/>
              <a:ext cx="152" cy="1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62470" name="Equation" r:id="rId13" imgW="152280" imgH="203040" progId="Equation.DSMT4">
                      <p:embed/>
                    </p:oleObj>
                  </mc:Choice>
                  <mc:Fallback>
                    <p:oleObj name="Equation" r:id="rId13" imgW="152280" imgH="2030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24" y="762"/>
                            <a:ext cx="152" cy="18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8" name="Group 19"/>
            <p:cNvGrpSpPr>
              <a:grpSpLocks/>
            </p:cNvGrpSpPr>
            <p:nvPr/>
          </p:nvGrpSpPr>
          <p:grpSpPr bwMode="auto">
            <a:xfrm>
              <a:off x="3840" y="1680"/>
              <a:ext cx="480" cy="721"/>
              <a:chOff x="3840" y="1680"/>
              <a:chExt cx="480" cy="721"/>
            </a:xfrm>
          </p:grpSpPr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>
                <a:off x="3840" y="1680"/>
                <a:ext cx="480" cy="57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aphicFrame>
            <p:nvGraphicFramePr>
              <p:cNvPr id="48" name="Object 2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4208354"/>
                  </p:ext>
                </p:extLst>
              </p:nvPr>
            </p:nvGraphicFramePr>
            <p:xfrm>
              <a:off x="3916" y="2111"/>
              <a:ext cx="378" cy="2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62471" name="Equation" r:id="rId15" imgW="317160" imgH="241200" progId="Equation.DSMT4">
                      <p:embed/>
                    </p:oleObj>
                  </mc:Choice>
                  <mc:Fallback>
                    <p:oleObj name="Equation" r:id="rId15" imgW="317160" imgH="241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16" y="2111"/>
                            <a:ext cx="378" cy="29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9" name="Line 22"/>
            <p:cNvSpPr>
              <a:spLocks noChangeShapeType="1"/>
            </p:cNvSpPr>
            <p:nvPr/>
          </p:nvSpPr>
          <p:spPr bwMode="auto">
            <a:xfrm flipV="1">
              <a:off x="3840" y="1440"/>
              <a:ext cx="336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40" name="Object 23"/>
            <p:cNvGraphicFramePr>
              <a:graphicFrameLocks noChangeAspect="1"/>
            </p:cNvGraphicFramePr>
            <p:nvPr>
              <p:extLst/>
            </p:nvPr>
          </p:nvGraphicFramePr>
          <p:xfrm>
            <a:off x="4008" y="1164"/>
            <a:ext cx="179" cy="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2472" name="Equation" r:id="rId17" imgW="152280" imgH="203040" progId="Equation.DSMT4">
                    <p:embed/>
                  </p:oleObj>
                </mc:Choice>
                <mc:Fallback>
                  <p:oleObj name="Equation" r:id="rId17" imgW="1522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8" y="1164"/>
                          <a:ext cx="179" cy="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Line 24"/>
            <p:cNvSpPr>
              <a:spLocks noChangeShapeType="1"/>
            </p:cNvSpPr>
            <p:nvPr/>
          </p:nvSpPr>
          <p:spPr bwMode="auto">
            <a:xfrm>
              <a:off x="2928" y="1680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" name="Oval 26"/>
            <p:cNvSpPr>
              <a:spLocks noChangeArrowheads="1"/>
            </p:cNvSpPr>
            <p:nvPr/>
          </p:nvSpPr>
          <p:spPr bwMode="auto">
            <a:xfrm>
              <a:off x="3768" y="1632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43" name="Object 27"/>
            <p:cNvGraphicFramePr>
              <a:graphicFrameLocks noChangeAspect="1"/>
            </p:cNvGraphicFramePr>
            <p:nvPr>
              <p:extLst/>
            </p:nvPr>
          </p:nvGraphicFramePr>
          <p:xfrm>
            <a:off x="4417" y="1371"/>
            <a:ext cx="146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2473" name="公式" r:id="rId19" imgW="177480" imgH="241200" progId="Equation.3">
                    <p:embed/>
                  </p:oleObj>
                </mc:Choice>
                <mc:Fallback>
                  <p:oleObj name="公式" r:id="rId19" imgW="1774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7" y="1371"/>
                          <a:ext cx="146" cy="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Arc 28"/>
            <p:cNvSpPr>
              <a:spLocks/>
            </p:cNvSpPr>
            <p:nvPr/>
          </p:nvSpPr>
          <p:spPr bwMode="auto">
            <a:xfrm flipV="1">
              <a:off x="4032" y="1681"/>
              <a:ext cx="192" cy="290"/>
            </a:xfrm>
            <a:custGeom>
              <a:avLst/>
              <a:gdLst>
                <a:gd name="G0" fmla="+- 0 0 0"/>
                <a:gd name="G1" fmla="+- 21069 0 0"/>
                <a:gd name="G2" fmla="+- 21600 0 0"/>
                <a:gd name="T0" fmla="*/ 4761 w 21600"/>
                <a:gd name="T1" fmla="*/ 0 h 26139"/>
                <a:gd name="T2" fmla="*/ 20997 w 21600"/>
                <a:gd name="T3" fmla="*/ 26139 h 26139"/>
                <a:gd name="T4" fmla="*/ 0 w 21600"/>
                <a:gd name="T5" fmla="*/ 21069 h 26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6139" fill="none" extrusionOk="0">
                  <a:moveTo>
                    <a:pt x="4760" y="0"/>
                  </a:moveTo>
                  <a:cubicBezTo>
                    <a:pt x="14607" y="2225"/>
                    <a:pt x="21600" y="10973"/>
                    <a:pt x="21600" y="21069"/>
                  </a:cubicBezTo>
                  <a:cubicBezTo>
                    <a:pt x="21600" y="22776"/>
                    <a:pt x="21397" y="24478"/>
                    <a:pt x="20996" y="26138"/>
                  </a:cubicBezTo>
                </a:path>
                <a:path w="21600" h="26139" stroke="0" extrusionOk="0">
                  <a:moveTo>
                    <a:pt x="4760" y="0"/>
                  </a:moveTo>
                  <a:cubicBezTo>
                    <a:pt x="14607" y="2225"/>
                    <a:pt x="21600" y="10973"/>
                    <a:pt x="21600" y="21069"/>
                  </a:cubicBezTo>
                  <a:cubicBezTo>
                    <a:pt x="21600" y="22776"/>
                    <a:pt x="21397" y="24478"/>
                    <a:pt x="20996" y="26138"/>
                  </a:cubicBezTo>
                  <a:lnTo>
                    <a:pt x="0" y="21069"/>
                  </a:lnTo>
                  <a:close/>
                </a:path>
              </a:pathLst>
            </a:custGeom>
            <a:noFill/>
            <a:ln w="28575">
              <a:solidFill>
                <a:srgbClr val="CC00CC"/>
              </a:solidFill>
              <a:round/>
              <a:headE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" name="Arc 29"/>
            <p:cNvSpPr>
              <a:spLocks/>
            </p:cNvSpPr>
            <p:nvPr/>
          </p:nvSpPr>
          <p:spPr bwMode="auto">
            <a:xfrm rot="20593036" flipV="1">
              <a:off x="4176" y="1392"/>
              <a:ext cx="192" cy="294"/>
            </a:xfrm>
            <a:custGeom>
              <a:avLst/>
              <a:gdLst>
                <a:gd name="G0" fmla="+- 0 0 0"/>
                <a:gd name="G1" fmla="+- 15741 0 0"/>
                <a:gd name="G2" fmla="+- 21600 0 0"/>
                <a:gd name="T0" fmla="*/ 14791 w 21600"/>
                <a:gd name="T1" fmla="*/ 0 h 30659"/>
                <a:gd name="T2" fmla="*/ 15621 w 21600"/>
                <a:gd name="T3" fmla="*/ 30659 h 30659"/>
                <a:gd name="T4" fmla="*/ 0 w 21600"/>
                <a:gd name="T5" fmla="*/ 15741 h 30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0659" fill="none" extrusionOk="0">
                  <a:moveTo>
                    <a:pt x="14791" y="-1"/>
                  </a:moveTo>
                  <a:cubicBezTo>
                    <a:pt x="19135" y="4082"/>
                    <a:pt x="21600" y="9779"/>
                    <a:pt x="21600" y="15741"/>
                  </a:cubicBezTo>
                  <a:cubicBezTo>
                    <a:pt x="21600" y="21297"/>
                    <a:pt x="19458" y="26640"/>
                    <a:pt x="15620" y="30658"/>
                  </a:cubicBezTo>
                </a:path>
                <a:path w="21600" h="30659" stroke="0" extrusionOk="0">
                  <a:moveTo>
                    <a:pt x="14791" y="-1"/>
                  </a:moveTo>
                  <a:cubicBezTo>
                    <a:pt x="19135" y="4082"/>
                    <a:pt x="21600" y="9779"/>
                    <a:pt x="21600" y="15741"/>
                  </a:cubicBezTo>
                  <a:cubicBezTo>
                    <a:pt x="21600" y="21297"/>
                    <a:pt x="19458" y="26640"/>
                    <a:pt x="15620" y="30658"/>
                  </a:cubicBezTo>
                  <a:lnTo>
                    <a:pt x="0" y="15741"/>
                  </a:lnTo>
                  <a:close/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46" name="Object 30"/>
            <p:cNvGraphicFramePr>
              <a:graphicFrameLocks noChangeAspect="1"/>
            </p:cNvGraphicFramePr>
            <p:nvPr>
              <p:extLst/>
            </p:nvPr>
          </p:nvGraphicFramePr>
          <p:xfrm>
            <a:off x="4224" y="1776"/>
            <a:ext cx="183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2474" name="公式" r:id="rId21" imgW="203040" imgH="241200" progId="Equation.3">
                    <p:embed/>
                  </p:oleObj>
                </mc:Choice>
                <mc:Fallback>
                  <p:oleObj name="公式" r:id="rId21" imgW="2030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4" y="1776"/>
                          <a:ext cx="183" cy="2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任意多边形 52"/>
          <p:cNvSpPr/>
          <p:nvPr/>
        </p:nvSpPr>
        <p:spPr>
          <a:xfrm>
            <a:off x="3498441" y="3833357"/>
            <a:ext cx="402227" cy="738643"/>
          </a:xfrm>
          <a:custGeom>
            <a:avLst/>
            <a:gdLst>
              <a:gd name="connsiteX0" fmla="*/ 0 w 1064871"/>
              <a:gd name="connsiteY0" fmla="*/ 9438 h 738643"/>
              <a:gd name="connsiteX1" fmla="*/ 810228 w 1064871"/>
              <a:gd name="connsiteY1" fmla="*/ 102035 h 738643"/>
              <a:gd name="connsiteX2" fmla="*/ 1064871 w 1064871"/>
              <a:gd name="connsiteY2" fmla="*/ 738643 h 73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4871" h="738643">
                <a:moveTo>
                  <a:pt x="0" y="9438"/>
                </a:moveTo>
                <a:cubicBezTo>
                  <a:pt x="316375" y="-5031"/>
                  <a:pt x="632750" y="-19499"/>
                  <a:pt x="810228" y="102035"/>
                </a:cubicBezTo>
                <a:cubicBezTo>
                  <a:pt x="987706" y="223569"/>
                  <a:pt x="1026288" y="481106"/>
                  <a:pt x="1064871" y="738643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>
            <a:off x="204022" y="2429588"/>
            <a:ext cx="628247" cy="3554523"/>
          </a:xfrm>
          <a:custGeom>
            <a:avLst/>
            <a:gdLst>
              <a:gd name="connsiteX0" fmla="*/ 932004 w 932004"/>
              <a:gd name="connsiteY0" fmla="*/ 0 h 3287210"/>
              <a:gd name="connsiteX1" fmla="*/ 40753 w 932004"/>
              <a:gd name="connsiteY1" fmla="*/ 937550 h 3287210"/>
              <a:gd name="connsiteX2" fmla="*/ 214373 w 932004"/>
              <a:gd name="connsiteY2" fmla="*/ 2777924 h 3287210"/>
              <a:gd name="connsiteX3" fmla="*/ 781533 w 932004"/>
              <a:gd name="connsiteY3" fmla="*/ 3287210 h 328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004" h="3287210">
                <a:moveTo>
                  <a:pt x="932004" y="0"/>
                </a:moveTo>
                <a:cubicBezTo>
                  <a:pt x="546181" y="237281"/>
                  <a:pt x="160358" y="474563"/>
                  <a:pt x="40753" y="937550"/>
                </a:cubicBezTo>
                <a:cubicBezTo>
                  <a:pt x="-78852" y="1400537"/>
                  <a:pt x="90910" y="2386314"/>
                  <a:pt x="214373" y="2777924"/>
                </a:cubicBezTo>
                <a:cubicBezTo>
                  <a:pt x="337836" y="3169534"/>
                  <a:pt x="559684" y="3228372"/>
                  <a:pt x="781533" y="328721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5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550423"/>
              </p:ext>
            </p:extLst>
          </p:nvPr>
        </p:nvGraphicFramePr>
        <p:xfrm>
          <a:off x="2527945" y="5771735"/>
          <a:ext cx="2794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475" name="Equation" r:id="rId23" imgW="114120" imgH="177480" progId="Equation.DSMT4">
                  <p:embed/>
                </p:oleObj>
              </mc:Choice>
              <mc:Fallback>
                <p:oleObj name="Equation" r:id="rId23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945" y="5771735"/>
                        <a:ext cx="27940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956211"/>
              </p:ext>
            </p:extLst>
          </p:nvPr>
        </p:nvGraphicFramePr>
        <p:xfrm>
          <a:off x="1216079" y="5719661"/>
          <a:ext cx="17748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476" name="Equation" r:id="rId25" imgW="723600" imgH="228600" progId="Equation.DSMT4">
                  <p:embed/>
                </p:oleObj>
              </mc:Choice>
              <mc:Fallback>
                <p:oleObj name="Equation" r:id="rId25" imgW="723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079" y="5719661"/>
                        <a:ext cx="17748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 Box 44"/>
          <p:cNvSpPr txBox="1">
            <a:spLocks noChangeArrowheads="1"/>
          </p:cNvSpPr>
          <p:nvPr/>
        </p:nvSpPr>
        <p:spPr bwMode="auto">
          <a:xfrm>
            <a:off x="756605" y="5760616"/>
            <a:ext cx="459474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令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8" name="Text Box 44"/>
          <p:cNvSpPr txBox="1">
            <a:spLocks noChangeArrowheads="1"/>
          </p:cNvSpPr>
          <p:nvPr/>
        </p:nvSpPr>
        <p:spPr bwMode="auto">
          <a:xfrm>
            <a:off x="3138494" y="5760616"/>
            <a:ext cx="13614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可得到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9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545171"/>
              </p:ext>
            </p:extLst>
          </p:nvPr>
        </p:nvGraphicFramePr>
        <p:xfrm>
          <a:off x="4144963" y="5691188"/>
          <a:ext cx="189230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477" name="Equation" r:id="rId27" imgW="927000" imgH="241200" progId="Equation.DSMT4">
                  <p:embed/>
                </p:oleObj>
              </mc:Choice>
              <mc:Fallback>
                <p:oleObj name="Equation" r:id="rId27" imgW="927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4963" y="5691188"/>
                        <a:ext cx="1892300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任意多边形 59"/>
          <p:cNvSpPr/>
          <p:nvPr/>
        </p:nvSpPr>
        <p:spPr>
          <a:xfrm>
            <a:off x="6198177" y="5120523"/>
            <a:ext cx="845201" cy="945973"/>
          </a:xfrm>
          <a:custGeom>
            <a:avLst/>
            <a:gdLst>
              <a:gd name="connsiteX0" fmla="*/ 0 w 845201"/>
              <a:gd name="connsiteY0" fmla="*/ 937550 h 945973"/>
              <a:gd name="connsiteX1" fmla="*/ 844952 w 845201"/>
              <a:gd name="connsiteY1" fmla="*/ 810228 h 945973"/>
              <a:gd name="connsiteX2" fmla="*/ 69448 w 845201"/>
              <a:gd name="connsiteY2" fmla="*/ 0 h 94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5201" h="945973">
                <a:moveTo>
                  <a:pt x="0" y="937550"/>
                </a:moveTo>
                <a:cubicBezTo>
                  <a:pt x="416688" y="952018"/>
                  <a:pt x="833377" y="966486"/>
                  <a:pt x="844952" y="810228"/>
                </a:cubicBezTo>
                <a:cubicBezTo>
                  <a:pt x="856527" y="653970"/>
                  <a:pt x="462987" y="326985"/>
                  <a:pt x="69448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1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452336"/>
              </p:ext>
            </p:extLst>
          </p:nvPr>
        </p:nvGraphicFramePr>
        <p:xfrm>
          <a:off x="523875" y="3287713"/>
          <a:ext cx="30353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478" name="Equation" r:id="rId29" imgW="1295280" imgH="406080" progId="Equation.DSMT4">
                  <p:embed/>
                </p:oleObj>
              </mc:Choice>
              <mc:Fallback>
                <p:oleObj name="Equation" r:id="rId29" imgW="12952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3287713"/>
                        <a:ext cx="30353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任意多边形 61"/>
          <p:cNvSpPr/>
          <p:nvPr/>
        </p:nvSpPr>
        <p:spPr>
          <a:xfrm>
            <a:off x="6625652" y="3447738"/>
            <a:ext cx="1214204" cy="1154242"/>
          </a:xfrm>
          <a:custGeom>
            <a:avLst/>
            <a:gdLst>
              <a:gd name="connsiteX0" fmla="*/ 0 w 1214204"/>
              <a:gd name="connsiteY0" fmla="*/ 0 h 1154242"/>
              <a:gd name="connsiteX1" fmla="*/ 929391 w 1214204"/>
              <a:gd name="connsiteY1" fmla="*/ 344773 h 1154242"/>
              <a:gd name="connsiteX2" fmla="*/ 1214204 w 1214204"/>
              <a:gd name="connsiteY2" fmla="*/ 1154242 h 1154242"/>
              <a:gd name="connsiteX3" fmla="*/ 1214204 w 1214204"/>
              <a:gd name="connsiteY3" fmla="*/ 1154242 h 115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4204" h="1154242">
                <a:moveTo>
                  <a:pt x="0" y="0"/>
                </a:moveTo>
                <a:cubicBezTo>
                  <a:pt x="363512" y="76199"/>
                  <a:pt x="727024" y="152399"/>
                  <a:pt x="929391" y="344773"/>
                </a:cubicBezTo>
                <a:cubicBezTo>
                  <a:pt x="1131758" y="537147"/>
                  <a:pt x="1214204" y="1154242"/>
                  <a:pt x="1214204" y="1154242"/>
                </a:cubicBezTo>
                <a:lnTo>
                  <a:pt x="1214204" y="1154242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Rectangle 36"/>
          <p:cNvSpPr>
            <a:spLocks noChangeArrowheads="1"/>
          </p:cNvSpPr>
          <p:nvPr/>
        </p:nvSpPr>
        <p:spPr bwMode="auto">
          <a:xfrm>
            <a:off x="7232754" y="4669908"/>
            <a:ext cx="14920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电子的动量</a:t>
            </a:r>
            <a:endParaRPr lang="zh-CN" altLang="en-US" sz="2000" dirty="0">
              <a:solidFill>
                <a:srgbClr val="0066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563304"/>
              </p:ext>
            </p:extLst>
          </p:nvPr>
        </p:nvGraphicFramePr>
        <p:xfrm>
          <a:off x="4404360" y="602157"/>
          <a:ext cx="42640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479" name="Equation" r:id="rId31" imgW="2692080" imgH="253800" progId="Equation.DSMT4">
                  <p:embed/>
                </p:oleObj>
              </mc:Choice>
              <mc:Fallback>
                <p:oleObj name="Equation" r:id="rId31" imgW="2692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4360" y="602157"/>
                        <a:ext cx="42640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676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18" y="68924"/>
            <a:ext cx="8640960" cy="72008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</a:pPr>
            <a:r>
              <a:rPr lang="zh-CN" altLang="en-US" dirty="0" smtClean="0">
                <a:solidFill>
                  <a:srgbClr val="FF0000"/>
                </a:solidFill>
                <a:latin typeface="+mn-ea"/>
                <a:ea typeface="+mn-ea"/>
              </a:rPr>
              <a:t>康普顿散射</a:t>
            </a:r>
            <a:endParaRPr lang="en-US" altLang="zh-CN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65" name="Text Box 3"/>
          <p:cNvSpPr txBox="1">
            <a:spLocks noChangeArrowheads="1"/>
          </p:cNvSpPr>
          <p:nvPr/>
        </p:nvSpPr>
        <p:spPr bwMode="auto">
          <a:xfrm>
            <a:off x="519688" y="2745511"/>
            <a:ext cx="3733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buFontTx/>
              <a:buBlip>
                <a:blip r:embed="rId3"/>
              </a:buBlip>
              <a:defRPr sz="200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buNone/>
            </a:pPr>
            <a:r>
              <a:rPr lang="zh-CN" altLang="en-US" dirty="0" smtClean="0"/>
              <a:t>康普顿波长 </a:t>
            </a:r>
            <a:endParaRPr lang="zh-CN" altLang="en-US" dirty="0"/>
          </a:p>
        </p:txBody>
      </p:sp>
      <p:sp>
        <p:nvSpPr>
          <p:cNvPr id="66" name="Text Box 10"/>
          <p:cNvSpPr txBox="1">
            <a:spLocks noChangeArrowheads="1"/>
          </p:cNvSpPr>
          <p:nvPr/>
        </p:nvSpPr>
        <p:spPr bwMode="auto">
          <a:xfrm>
            <a:off x="519688" y="1775222"/>
            <a:ext cx="4114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2000" dirty="0" smtClean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康普顿</a:t>
            </a:r>
            <a:r>
              <a:rPr lang="zh-CN" altLang="en-US" sz="200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公式</a:t>
            </a:r>
          </a:p>
        </p:txBody>
      </p:sp>
      <p:graphicFrame>
        <p:nvGraphicFramePr>
          <p:cNvPr id="67" name="对象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789945"/>
              </p:ext>
            </p:extLst>
          </p:nvPr>
        </p:nvGraphicFramePr>
        <p:xfrm>
          <a:off x="2551579" y="1565688"/>
          <a:ext cx="4444889" cy="932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285" name="Equation" r:id="rId4" imgW="2057400" imgH="431640" progId="Equation.DSMT4">
                  <p:embed/>
                </p:oleObj>
              </mc:Choice>
              <mc:Fallback>
                <p:oleObj name="Equation" r:id="rId4" imgW="2057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1579" y="1565688"/>
                        <a:ext cx="4444889" cy="9328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对象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251350"/>
              </p:ext>
            </p:extLst>
          </p:nvPr>
        </p:nvGraphicFramePr>
        <p:xfrm>
          <a:off x="2563202" y="2453175"/>
          <a:ext cx="5821439" cy="984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286" name="Equation" r:id="rId6" imgW="2552400" imgH="431640" progId="Equation.DSMT4">
                  <p:embed/>
                </p:oleObj>
              </mc:Choice>
              <mc:Fallback>
                <p:oleObj name="Equation" r:id="rId6" imgW="2552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63202" y="2453175"/>
                        <a:ext cx="5821439" cy="9847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下箭头 68"/>
          <p:cNvSpPr/>
          <p:nvPr/>
        </p:nvSpPr>
        <p:spPr>
          <a:xfrm>
            <a:off x="4253488" y="3145561"/>
            <a:ext cx="290021" cy="3643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773596"/>
              </p:ext>
            </p:extLst>
          </p:nvPr>
        </p:nvGraphicFramePr>
        <p:xfrm>
          <a:off x="2398009" y="3509904"/>
          <a:ext cx="5052999" cy="999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287" name="Equation" r:id="rId8" imgW="2184120" imgH="431640" progId="Equation.DSMT4">
                  <p:embed/>
                </p:oleObj>
              </mc:Choice>
              <mc:Fallback>
                <p:oleObj name="Equation" r:id="rId8" imgW="21841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8009" y="3509904"/>
                        <a:ext cx="5052999" cy="999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 Box 10"/>
          <p:cNvSpPr txBox="1">
            <a:spLocks noChangeArrowheads="1"/>
          </p:cNvSpPr>
          <p:nvPr/>
        </p:nvSpPr>
        <p:spPr bwMode="auto">
          <a:xfrm>
            <a:off x="519688" y="3653920"/>
            <a:ext cx="4114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2000" dirty="0" smtClean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康普顿</a:t>
            </a:r>
            <a:r>
              <a:rPr lang="zh-CN" altLang="en-US" sz="200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公式</a:t>
            </a:r>
          </a:p>
        </p:txBody>
      </p:sp>
    </p:spTree>
    <p:extLst>
      <p:ext uri="{BB962C8B-B14F-4D97-AF65-F5344CB8AC3E}">
        <p14:creationId xmlns:p14="http://schemas.microsoft.com/office/powerpoint/2010/main" val="365186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604664"/>
          </a:xfrm>
        </p:spPr>
        <p:txBody>
          <a:bodyPr>
            <a:no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祝同学们取得好成绩！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1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2" descr="data:image/jpeg;base64,/9j/4AAQSkZJRgABAQAAAQABAAD/2wCEAAkGBhMSERUUExQWFRUWGBgYFhUYGB0YGhcdGhcXGhUfGhwYHCYfGBwmGxgcHy8gIykpLCwsHR4xNTAqNSYrLCkBCQoKBQUFDQUFDSkYEhgpKSkpKSkpKSkpKSkpKSkpKSkpKSkpKSkpKSkpKSkpKSkpKSkpKSkpKSkpKSkpKSkpKf/AABEIAJMAeAMBIgACEQEDEQH/xAAcAAAABwEBAAAAAAAAAAAAAAAAAgMEBQYHAQj/xAA9EAACAQIEAwUGBAUEAQUAAAABAhEDIQAEEjEFQVEGImFxgQcTMpGh8EKx0eEUUmKCwSNyovEkJTRTg5L/xAAUAQEAAAAAAAAAAAAAAAAAAAAA/8QAFBEBAAAAAAAAAAAAAAAAAAAAAP/aAAwDAQACEQMRAD8A2onBZ288DTjpFsAF2F8FzFdUUs5CgXLEwBEXJ5Y6TtjKfar2tSqq5ajUDAMxrRsStlWeYBmfTpgJXtX7VFouaWWVaridTsTpU8h3fiM79NsZdxTidWvUarVYszkm8wL2CgkwOUYbUhcdNiem/wDgG3h4YJP67f8AeA7qOAGPI/UzhylAGnPIG7dTyVQNz9fLcotRIJEd4fEP5b7HnqnlyMc8A8yHHszRYNTzFVSuwFRio8CpMEeEYv3CfbF3VXMUO9saqNY7XKRK9bE+HTGYMOuOrSJ9PpyGA9EcC4xTzlL3lJrBirA7qw3HlBBHgRh+VxgHBO1ebydqFQKpbUUKqVYkAS0iSIUCxFvnjZuzXbKhnaaFO7UMB6Z/C0SVB57EjqPXATA88Gn8sdZI8sFn9sAcdP8AOBjgx3ALROBptjoE46w6YCq+0Ti5y+RqMvxMUpr4a2hri/wg+WMH8fXGq+2vNsKeWpD4Xeo7DqUVQt/OoTHljLaCyVERcfceuAPqhGWxEmDHPSRI58lMeRwtlsursqgFnZgqpvrZmAg9FE7C5wgZNhMCSB8p23MAfLwxePZNw9Hzju0aqVOaYi0ltJPotv7sBWM5lnosA2oVVJAKkBB4rbUCZ3ODcG4HWzdX3dOAAe/Ug6KcmCWJMsxnaZJO43xuua7LZWqZehTbzFr7yAYkm8xgtXh60lC0lVFAICqAqifAC3icBTaXYPLUkhQWiCzMRLkC5Yi4WY7i9LziO4nwBGSFVUG0C147wPM/Mk2xdqgIhfAkdTyInc3H5Yh89Q70QCDe97D4jcXERbxwGQZuiVJBEQY9bjmNsK8Iz70KgZCVOpDbqHUrHy0+THqcPu1FILWI5b9bkTEzceOGvAATmKZC6iGBFiYM2MAXg3A6wbxgPR1RJnCJp/PBOFVw9IaW1KAFDfzQIncyCQb8+p3w6NOwwCbW+9sDChp/f5YGAJTJPr9+uF4w1og/LC4O18BQvbJl0/g6bn41rqE/uVg4+Qn0GMhy9AsQBFyBfYSbeV/lGNi9r2X15KmBuKoYdLI4b6NbxjGNTF7i/ltgJKtwohqKqwL1dIVVIB1MxSJ6h1KzMTfF+7J8Dr5apRzCBTTqgU6oH4C2kSQ0EDWsEWINotJzRc68qdRJQ6lvsS2skHcS17bG4vj0HlKbV8qj6ipqqtQlQA0MAwB5BthI6bcgDniHHqGXUNXrU6QO2tgJ8p388RrdrMlVkJmqLMCLe8UbzHxRPl88U3jNGmtdko09NQFUbNVlaoQSTC01ImpVa/cQbCSQBinZytl9ZZDVrxHvVr06aqwLBTpam00zqbTfnaZwGv5jMBZ1H0jr0PTx2ww4nCqXYhFBnUzBFAI70zvfl4DDjh3Y6hSpMiKyalm7FmWLaQWJgCdtjjH6YDVKtSvrZaXxHR7wr39CKAzBFkjdjFtjOAU7UZunUrMUqCoNpX5jkLRy88R3DasVBDAKSAZDEEE7aUOqp/sETh5xLNBwIQBNOpSaaI0CxkU+6bqYa3O18SXYzJ0lrLUqs0kf6elzTgklSdQQzaLgiJ8sBtHZxlNFdM2Cq2pdLhgqzrX8BiO7yxJ4iOzrLohVKoPhEEczJJbvuSb6mAmZjErUOASrVMDCdRr9fDHcB3TBwqDsMEBEdf8AGCs438Z64BvxzhIzNFkNiVOk/wArW0n5gYy+j2Hre/chKDVKYQ/w9TUqtA0d2otgCsSCN7i0HGtrmOsYhu0qKU94KlWmw0qXolZIYwJDAhoJtaQWsRJOAyrtN2ZC8SajTUUadQqaZHwqGTcT0qArHIx1AO08JdvdorgK6qAwBkSAASPDFT4LltB93W7z03Z1Z4d4qHUhJiASljFpBxYWMEMp57ctvrywDrPZOSGsY5Hb9vMXxWqfZVmrFmWkiO2p/dU1DMdxrqRe/LecWN8wXAAn8uU2wqVA7zGI9Nzz67YAq0QGUAd0LpHO0bb3xhnGmqZXPZmkvN27puGVoKyLggg7HG3/AMbrJABsSJ5SCNQIG2+Mp9p5UZymysrVNIDxvF9OqNvxRziZsBgInJ5w1M5l3PxNWpTN5BqIItaNPKBa2Nf4b2Up5Zn90oNJzq90x7qG90mRF9uXLGYdg+Emvn6cgaaR96x3+GNPP+cj5HpjbXaBfAIIoAsAvOBG532wlVqX+4xyrULA/L1wgjDf/OAUqICd8DBWqi4PL7tgYBQPAiQPvzjCdSpBv+fhhFGkT+XlgxUkRM+G8fPfAcertccpG+Kj2k9pFGgzUFpmuwBDwQqK0XGogyQd4FuuEPaB2lbKotKkYq1Qe/zRNiR/UTK+FzuBjKSNomOkYD0JwxFzGVy1Sfio0yrcwSq2PIgkbdR44730MVFi+4+E25H9euG/s9p/+l5YPeaf/HUxX/jGJ5XhtLbH4T16g+P54BvkNNyPp64cqgiZ/by6YSHDwt6fd/p/D8uXpiMo1qmYy4KVPdTqUsACUIJUwGG4YEX6YBnx7s/lytfMpR/8j3baailg4aO4RB7pmCevjjGc9ln9/UFWprdajBmYfGVOktvzgGOXpjQu02ZOUC6uIVzVAJphqatTaORWiq6T1JN95xQM3WE1mFWpVLEHUyhSzNdm0y0GTpF/HbAal7KeG6MvUrEXquQP9tOw8gW1n5YuFaqL3Pn+mEOH5cUaFOmoChEVdMyFhRN7TeZOE6zE9Y5AX38vzwHGrRPTfkBPS+EWzW17bHn9jBK5i3M7fv19MD3LMLjynkfT8sAotYkCAB5XP1EYGD0aEGx3wMBE0c37sgTb5j897nDw8QAgX+/Ow9cV7K5k1JuAwAtyZYgTEQRtPPCxzYWx252iBEzc3teYwGf9vM/77P1SDIQJTHPYEnf+pzitVucdDHnh9m8z72q9Q/jdmE89TmPSIHphBavu3Vo16GDaTswUyVjxFvXAegOz1UJQooL0wiIrWsQgEHwMQD6YksztcSvMfO8jbYYqHZriCge41TAlGJEVaTANSaxtKkX5MrYfZrtKq3lwaZhwASUBiC67kdHEjqBgJyjm2Xq69R8a/wC4cx4i+IT+No5d3SpUVUrVHqUWmPjCmqt7SHkkdHnkcK5Di5rLKVKFUk2IMSN4JQko1jEj53GI/tDUZ6ROYy2XNIXJqy4U2UGVMgXifEbYBp2m7a5egFWmabEsuoiH0rMsxgdDYHqOmMm4pmhUqPUChFcnQoEAAeHhzPU4uGZ4RSIqstLK0UpUWqB6dPU7abAU/eO0d8hSxAgEAX2o1UXsZGwP6eE4DUOwHb01V/hsy01IijUO9SPwMf5wBY/iG9x3rm5Ld0Wvf78px55Bjad7X2/Tz8sa92D7V/xVFkqf+4pCTsPeLsGHiNm8TPPAWlKiJckD19ORODJnVIBDDlfFaqN3ySTJ52N+dvLl5Hrgq1FBkER8x62+/GxIWssTv9/XHMQi5tisSxEiZEAW53wMBVqvHqeX77kAg/hM6rQbfiMCOg+eKXxvtFUzBI+CnyQHe9ix/EfoPHfDTNZhnbU51GD6DeANgPDz5nDYL1wDylsCOfTw239B645mE+lpvf0O24+WCUT3dhY29Pp0wpUHK3kP6fKP5jgLf2Pds1lTSpvpzWU79LrUosZane0q5IE7Fl5HAo9qlraDmARUSNNWm2ishMagDHKfgcHnircA4ucpmaddZhG7wG7IbVB/+dvIY0TtzwJnQ5rKgOCut1AJLKRIqJAGq0EjfmOYwEVU42pdKlJhWqyDTL0B70Hl36BBaLWZb7Yt+bz9Svlaq1ss1OrVp6RSFQMzB2CBiI7ihiPiuYIgxil+zPiSLnJzDqo0N7piVVdWpedhJQED1w87Tdonpzl8tWD13qmpmMwkEdKdJTBmFI2sItuYCcpZHK+4r0a0GkalUVa3vUR3FMyhYSD3YgAW7vw3xm3ZrhQzBFJvxKwBgagYOkgSDvvE+WE+IdnxTGotqabki99je8m29yeWLN2DyTUq9SlVpuKihKmiEfQGEGVe+oSJAMjUOmAo1fLvTdkcFWUlWUiCCDe2FeGcRahWSqlmUzG0g2YHwIJ+mLT7VOHqmaSopk1qZLDSVgoQgMNcSpUf24pjHa8/ZwGpZfNisi1F+BhI5nlbzmQdtpGH/Dslr5mNiZJE7RPOBz5zzxV/Zs5qmpQLQFHvFHgTFSL9dJtyJxe81nUpLa2kdbDxJwB6mUWmkyIAmTyA22tgYrGe7Ru7EKNzIa0Ef07yJO5MicdwGd1EBE3B+fL6bTz9cNmSPv7nCuXqfMHf788EckG33bADLPEj6/S3nhwzSOv7yDa/T6HDJGuCOWH4a31+ojl44BnVTvW/6+niMap7LuO+8y/uCSHonuwTdGlqcgMswQy+g2xmNZF08pEDfnfl/b9cOuy/GP4XMpUPwTpqAR8JiYDAiVIDemAv/bTsITOZyy3u1WgNm5lqYBJmblOe4vY13gWV96jsKipoHeAQtpC3JBkC0hiP5Zj4YxqmSzSuIDgsI/8AjEjkwhZg77YgON8Jp06hzVHSH1ItZVI0VAxKqxAiG1NpJESGM7TgEezuVpBwyD/UBs7wzT8LKTssNI7oHdZTiJzCacyKtQXq16gAZC2kMWCqACGkkKbETBI+Ey8yq95dEhe6ADYypASeakpqpN0Kg7wcNvadSamgqKSwQq6t4yxXVG8sCpPWP5jgK37Qc0Xq5feP4ewOuwNWrFqneB7osemKwyCJn9vvpize0Rh/EUQvwDK0dN5sxdufnzxWot9/YwD/ALNcUbL5hXSLgoZ5h4F4jmAfTFqzfEXqEljaYCjux03IM8iD6dRQjiwcG4jqTQT31jSebL0uI7pix5EdMBJh3Nh4T3YPKJXZgdpiw3nAwmpuDpB5x3ivI7G4A/p325YGAqqP3vv7OBUN/l+3hgjDz8vn+mAR/wBdcAVjP1w6y5t0sfnH7YbAYUovB/QA874B2VLEi4kkEc7zPP8ArwzrL+35ged8O6IkgSbFd7cz8998EqpboQB62/bpzwF79nvG2rqMsWYVqS/6BBKh0kSrRPeWYBjYwdsXqnT99qo1VqAMrI47xUg2JBKxYiRjBMtXalUV0IDI2pSYIkbSDuP8HxxtXBOJUc/l0qnT7xQQWCor0nvq+JyCJ5EQQdhOAZ8Iyel6zMe+jP3LEyCBUJnlIWoCP5ziL7dsTQWkDO5W/wAQVdRid9Saf7kOJnjFQ0cxTzGoOCIcgj4l+HUFMIGQlOhdKfXFY7Z59WIVDHu9TKQQfwk6Sd1lDUgHlgKz2oGoZJ+T5KgB/wDXqQ/UYiafwn0/ziX48x/hsiD+CiQLwxVmZx3R8IHwgm5gnbETSW3+cA3K2wrlq+lg0AxuOoi+CFcAC+Ata3MqVNgwO5jcRF9uX0wMRvAa4go3K6jz32uIPjseUXGAiytx5nCbmw8f1bHcDAdRb/L/ADgRAEY7gYB0qCPX9cCisgk761/Nx/gYGBgG9RRP31P6YuXspz9RcxVRWIVqYYjkSrwp84Yj/oYGBgNNGYZmCsSytoDKbghmIYEHkRbGI1G7yA3EEQeiM6LPWFESfPfAwMA646f/ABcov4dJaI3J96JPWygX2AxDUeXngYGASq74AGO4GAX4c0VkItf8wwOO4GBgP//Z"/>
          <p:cNvSpPr>
            <a:spLocks noChangeAspect="1" noChangeArrowheads="1"/>
          </p:cNvSpPr>
          <p:nvPr/>
        </p:nvSpPr>
        <p:spPr bwMode="auto">
          <a:xfrm>
            <a:off x="63500" y="-669925"/>
            <a:ext cx="1143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14432" y="40466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次波的复振幅</a:t>
            </a:r>
            <a:endParaRPr lang="zh-CN" altLang="en-US" sz="2400" dirty="0">
              <a:solidFill>
                <a:srgbClr val="0066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631160" y="965043"/>
                <a:ext cx="8259712" cy="1209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zh-CN" altLang="en-US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选取波前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Σ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上任一个次波中心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Q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，及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Q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点周围一面积元</a:t>
                </a:r>
                <a:r>
                  <a:rPr lang="en-US" altLang="zh-CN" sz="2400" dirty="0" err="1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dΣ</a:t>
                </a:r>
                <a:endParaRPr lang="en-US" altLang="zh-CN" sz="2400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zh-CN" altLang="en-US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先求出该面积元发出的球面次波在场点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P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处引起的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复振幅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̃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60" y="965043"/>
                <a:ext cx="8259712" cy="1209498"/>
              </a:xfrm>
              <a:prstGeom prst="rect">
                <a:avLst/>
              </a:prstGeom>
              <a:blipFill rotWithShape="0">
                <a:blip r:embed="rId4"/>
                <a:stretch>
                  <a:fillRect l="-1034" t="-4020" b="-40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reeform 5"/>
          <p:cNvSpPr>
            <a:spLocks/>
          </p:cNvSpPr>
          <p:nvPr/>
        </p:nvSpPr>
        <p:spPr bwMode="auto">
          <a:xfrm>
            <a:off x="163244" y="2708920"/>
            <a:ext cx="2933700" cy="3070225"/>
          </a:xfrm>
          <a:custGeom>
            <a:avLst/>
            <a:gdLst>
              <a:gd name="T0" fmla="*/ 240 w 2440"/>
              <a:gd name="T1" fmla="*/ 360 h 2800"/>
              <a:gd name="T2" fmla="*/ 864 w 2440"/>
              <a:gd name="T3" fmla="*/ 72 h 2800"/>
              <a:gd name="T4" fmla="*/ 2112 w 2440"/>
              <a:gd name="T5" fmla="*/ 792 h 2800"/>
              <a:gd name="T6" fmla="*/ 2352 w 2440"/>
              <a:gd name="T7" fmla="*/ 1752 h 2800"/>
              <a:gd name="T8" fmla="*/ 2400 w 2440"/>
              <a:gd name="T9" fmla="*/ 2136 h 2800"/>
              <a:gd name="T10" fmla="*/ 2112 w 2440"/>
              <a:gd name="T11" fmla="*/ 2568 h 2800"/>
              <a:gd name="T12" fmla="*/ 1296 w 2440"/>
              <a:gd name="T13" fmla="*/ 2760 h 2800"/>
              <a:gd name="T14" fmla="*/ 816 w 2440"/>
              <a:gd name="T15" fmla="*/ 2328 h 2800"/>
              <a:gd name="T16" fmla="*/ 96 w 2440"/>
              <a:gd name="T17" fmla="*/ 1896 h 2800"/>
              <a:gd name="T18" fmla="*/ 240 w 2440"/>
              <a:gd name="T19" fmla="*/ 1176 h 2800"/>
              <a:gd name="T20" fmla="*/ 0 w 2440"/>
              <a:gd name="T21" fmla="*/ 744 h 2800"/>
              <a:gd name="T22" fmla="*/ 240 w 2440"/>
              <a:gd name="T23" fmla="*/ 360 h 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40" h="2800">
                <a:moveTo>
                  <a:pt x="240" y="360"/>
                </a:moveTo>
                <a:cubicBezTo>
                  <a:pt x="384" y="248"/>
                  <a:pt x="552" y="0"/>
                  <a:pt x="864" y="72"/>
                </a:cubicBezTo>
                <a:cubicBezTo>
                  <a:pt x="1176" y="144"/>
                  <a:pt x="1864" y="512"/>
                  <a:pt x="2112" y="792"/>
                </a:cubicBezTo>
                <a:cubicBezTo>
                  <a:pt x="2360" y="1072"/>
                  <a:pt x="2304" y="1528"/>
                  <a:pt x="2352" y="1752"/>
                </a:cubicBezTo>
                <a:cubicBezTo>
                  <a:pt x="2400" y="1976"/>
                  <a:pt x="2440" y="2000"/>
                  <a:pt x="2400" y="2136"/>
                </a:cubicBezTo>
                <a:cubicBezTo>
                  <a:pt x="2360" y="2272"/>
                  <a:pt x="2296" y="2464"/>
                  <a:pt x="2112" y="2568"/>
                </a:cubicBezTo>
                <a:cubicBezTo>
                  <a:pt x="1928" y="2672"/>
                  <a:pt x="1512" y="2800"/>
                  <a:pt x="1296" y="2760"/>
                </a:cubicBezTo>
                <a:cubicBezTo>
                  <a:pt x="1080" y="2720"/>
                  <a:pt x="1016" y="2472"/>
                  <a:pt x="816" y="2328"/>
                </a:cubicBezTo>
                <a:cubicBezTo>
                  <a:pt x="616" y="2184"/>
                  <a:pt x="192" y="2088"/>
                  <a:pt x="96" y="1896"/>
                </a:cubicBezTo>
                <a:cubicBezTo>
                  <a:pt x="0" y="1704"/>
                  <a:pt x="256" y="1368"/>
                  <a:pt x="240" y="1176"/>
                </a:cubicBezTo>
                <a:cubicBezTo>
                  <a:pt x="224" y="984"/>
                  <a:pt x="0" y="872"/>
                  <a:pt x="0" y="744"/>
                </a:cubicBezTo>
                <a:cubicBezTo>
                  <a:pt x="0" y="616"/>
                  <a:pt x="96" y="472"/>
                  <a:pt x="240" y="360"/>
                </a:cubicBezTo>
                <a:close/>
              </a:path>
            </a:pathLst>
          </a:custGeom>
          <a:solidFill>
            <a:srgbClr val="F1F0E7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9" name="Oval 6"/>
          <p:cNvSpPr>
            <a:spLocks noChangeArrowheads="1"/>
          </p:cNvSpPr>
          <p:nvPr/>
        </p:nvSpPr>
        <p:spPr bwMode="auto">
          <a:xfrm>
            <a:off x="1188393" y="4586932"/>
            <a:ext cx="136525" cy="1381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0" name="Freeform 7"/>
          <p:cNvSpPr>
            <a:spLocks/>
          </p:cNvSpPr>
          <p:nvPr/>
        </p:nvSpPr>
        <p:spPr bwMode="auto">
          <a:xfrm>
            <a:off x="1463030" y="3578870"/>
            <a:ext cx="549275" cy="550862"/>
          </a:xfrm>
          <a:custGeom>
            <a:avLst/>
            <a:gdLst>
              <a:gd name="T0" fmla="*/ 8 w 592"/>
              <a:gd name="T1" fmla="*/ 168 h 336"/>
              <a:gd name="T2" fmla="*/ 200 w 592"/>
              <a:gd name="T3" fmla="*/ 24 h 336"/>
              <a:gd name="T4" fmla="*/ 392 w 592"/>
              <a:gd name="T5" fmla="*/ 24 h 336"/>
              <a:gd name="T6" fmla="*/ 584 w 592"/>
              <a:gd name="T7" fmla="*/ 168 h 336"/>
              <a:gd name="T8" fmla="*/ 440 w 592"/>
              <a:gd name="T9" fmla="*/ 312 h 336"/>
              <a:gd name="T10" fmla="*/ 248 w 592"/>
              <a:gd name="T11" fmla="*/ 312 h 336"/>
              <a:gd name="T12" fmla="*/ 8 w 592"/>
              <a:gd name="T13" fmla="*/ 168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2" h="336">
                <a:moveTo>
                  <a:pt x="8" y="168"/>
                </a:moveTo>
                <a:cubicBezTo>
                  <a:pt x="0" y="120"/>
                  <a:pt x="136" y="48"/>
                  <a:pt x="200" y="24"/>
                </a:cubicBezTo>
                <a:cubicBezTo>
                  <a:pt x="264" y="0"/>
                  <a:pt x="328" y="0"/>
                  <a:pt x="392" y="24"/>
                </a:cubicBezTo>
                <a:cubicBezTo>
                  <a:pt x="456" y="48"/>
                  <a:pt x="576" y="120"/>
                  <a:pt x="584" y="168"/>
                </a:cubicBezTo>
                <a:cubicBezTo>
                  <a:pt x="592" y="216"/>
                  <a:pt x="496" y="288"/>
                  <a:pt x="440" y="312"/>
                </a:cubicBezTo>
                <a:cubicBezTo>
                  <a:pt x="384" y="336"/>
                  <a:pt x="320" y="336"/>
                  <a:pt x="248" y="312"/>
                </a:cubicBezTo>
                <a:cubicBezTo>
                  <a:pt x="176" y="288"/>
                  <a:pt x="16" y="216"/>
                  <a:pt x="8" y="168"/>
                </a:cubicBezTo>
                <a:close/>
              </a:path>
            </a:pathLst>
          </a:custGeom>
          <a:solidFill>
            <a:srgbClr val="DDDDDD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1" name="Oval 8"/>
          <p:cNvSpPr>
            <a:spLocks noChangeArrowheads="1"/>
          </p:cNvSpPr>
          <p:nvPr/>
        </p:nvSpPr>
        <p:spPr bwMode="auto">
          <a:xfrm>
            <a:off x="4166543" y="4358332"/>
            <a:ext cx="92075" cy="92075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2" name="Line 9"/>
          <p:cNvSpPr>
            <a:spLocks noChangeShapeType="1"/>
          </p:cNvSpPr>
          <p:nvPr/>
        </p:nvSpPr>
        <p:spPr bwMode="auto">
          <a:xfrm>
            <a:off x="1783705" y="3901132"/>
            <a:ext cx="2428875" cy="5032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3" name="Line 10"/>
          <p:cNvSpPr>
            <a:spLocks noChangeShapeType="1"/>
          </p:cNvSpPr>
          <p:nvPr/>
        </p:nvSpPr>
        <p:spPr bwMode="auto">
          <a:xfrm flipV="1">
            <a:off x="4212580" y="3945582"/>
            <a:ext cx="92075" cy="4587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4" name="Oval 11"/>
          <p:cNvSpPr>
            <a:spLocks noChangeArrowheads="1"/>
          </p:cNvSpPr>
          <p:nvPr/>
        </p:nvSpPr>
        <p:spPr bwMode="auto">
          <a:xfrm>
            <a:off x="1737668" y="3901132"/>
            <a:ext cx="46037" cy="444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5" name="Line 12"/>
          <p:cNvSpPr>
            <a:spLocks noChangeShapeType="1"/>
          </p:cNvSpPr>
          <p:nvPr/>
        </p:nvSpPr>
        <p:spPr bwMode="auto">
          <a:xfrm flipV="1">
            <a:off x="1280468" y="3901132"/>
            <a:ext cx="503237" cy="7318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6" name="Line 13"/>
          <p:cNvSpPr>
            <a:spLocks noChangeShapeType="1"/>
          </p:cNvSpPr>
          <p:nvPr/>
        </p:nvSpPr>
        <p:spPr bwMode="auto">
          <a:xfrm flipV="1">
            <a:off x="1783705" y="2937520"/>
            <a:ext cx="641350" cy="963612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7" name="Line 14"/>
          <p:cNvSpPr>
            <a:spLocks noChangeShapeType="1"/>
          </p:cNvSpPr>
          <p:nvPr/>
        </p:nvSpPr>
        <p:spPr bwMode="auto">
          <a:xfrm flipV="1">
            <a:off x="1783705" y="3167707"/>
            <a:ext cx="1328738" cy="7334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8" name="Arc 15"/>
          <p:cNvSpPr>
            <a:spLocks/>
          </p:cNvSpPr>
          <p:nvPr/>
        </p:nvSpPr>
        <p:spPr bwMode="auto">
          <a:xfrm rot="20314175">
            <a:off x="1921818" y="3507432"/>
            <a:ext cx="274637" cy="209550"/>
          </a:xfrm>
          <a:custGeom>
            <a:avLst/>
            <a:gdLst>
              <a:gd name="G0" fmla="+- 0 0 0"/>
              <a:gd name="G1" fmla="+- 16489 0 0"/>
              <a:gd name="G2" fmla="+- 21600 0 0"/>
              <a:gd name="T0" fmla="*/ 13952 w 21600"/>
              <a:gd name="T1" fmla="*/ 0 h 16489"/>
              <a:gd name="T2" fmla="*/ 21600 w 21600"/>
              <a:gd name="T3" fmla="*/ 16489 h 16489"/>
              <a:gd name="T4" fmla="*/ 0 w 21600"/>
              <a:gd name="T5" fmla="*/ 16489 h 16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6489" fill="none" extrusionOk="0">
                <a:moveTo>
                  <a:pt x="13952" y="-1"/>
                </a:moveTo>
                <a:cubicBezTo>
                  <a:pt x="18802" y="4103"/>
                  <a:pt x="21600" y="10135"/>
                  <a:pt x="21600" y="16489"/>
                </a:cubicBezTo>
              </a:path>
              <a:path w="21600" h="16489" stroke="0" extrusionOk="0">
                <a:moveTo>
                  <a:pt x="13952" y="-1"/>
                </a:moveTo>
                <a:cubicBezTo>
                  <a:pt x="18802" y="4103"/>
                  <a:pt x="21600" y="10135"/>
                  <a:pt x="21600" y="16489"/>
                </a:cubicBezTo>
                <a:lnTo>
                  <a:pt x="0" y="16489"/>
                </a:lnTo>
                <a:close/>
              </a:path>
            </a:pathLst>
          </a:custGeom>
          <a:noFill/>
          <a:ln w="38100">
            <a:solidFill>
              <a:srgbClr val="9933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9" name="Arc 16"/>
          <p:cNvSpPr>
            <a:spLocks/>
          </p:cNvSpPr>
          <p:nvPr/>
        </p:nvSpPr>
        <p:spPr bwMode="auto">
          <a:xfrm rot="1526085">
            <a:off x="1998018" y="3601095"/>
            <a:ext cx="412750" cy="342900"/>
          </a:xfrm>
          <a:custGeom>
            <a:avLst/>
            <a:gdLst>
              <a:gd name="G0" fmla="+- 0 0 0"/>
              <a:gd name="G1" fmla="+- 17884 0 0"/>
              <a:gd name="G2" fmla="+- 21600 0 0"/>
              <a:gd name="T0" fmla="*/ 12112 w 21600"/>
              <a:gd name="T1" fmla="*/ 0 h 17884"/>
              <a:gd name="T2" fmla="*/ 21600 w 21600"/>
              <a:gd name="T3" fmla="*/ 17884 h 17884"/>
              <a:gd name="T4" fmla="*/ 0 w 21600"/>
              <a:gd name="T5" fmla="*/ 17884 h 17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7884" fill="none" extrusionOk="0">
                <a:moveTo>
                  <a:pt x="12112" y="-1"/>
                </a:moveTo>
                <a:cubicBezTo>
                  <a:pt x="18045" y="4018"/>
                  <a:pt x="21600" y="10717"/>
                  <a:pt x="21600" y="17884"/>
                </a:cubicBezTo>
              </a:path>
              <a:path w="21600" h="17884" stroke="0" extrusionOk="0">
                <a:moveTo>
                  <a:pt x="12112" y="-1"/>
                </a:moveTo>
                <a:cubicBezTo>
                  <a:pt x="18045" y="4018"/>
                  <a:pt x="21600" y="10717"/>
                  <a:pt x="21600" y="17884"/>
                </a:cubicBezTo>
                <a:lnTo>
                  <a:pt x="0" y="17884"/>
                </a:lnTo>
                <a:close/>
              </a:path>
            </a:pathLst>
          </a:custGeom>
          <a:noFill/>
          <a:ln w="38100">
            <a:solidFill>
              <a:srgbClr val="99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0" name="Object 17"/>
          <p:cNvGraphicFramePr>
            <a:graphicFrameLocks noChangeAspect="1"/>
          </p:cNvGraphicFramePr>
          <p:nvPr>
            <p:extLst/>
          </p:nvPr>
        </p:nvGraphicFramePr>
        <p:xfrm>
          <a:off x="2109143" y="3188345"/>
          <a:ext cx="34925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962" name="Equation" r:id="rId5" imgW="164880" imgH="228600" progId="Equation.3">
                  <p:embed/>
                </p:oleObj>
              </mc:Choice>
              <mc:Fallback>
                <p:oleObj name="Equation" r:id="rId5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143" y="3188345"/>
                        <a:ext cx="349250" cy="47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18"/>
          <p:cNvGraphicFramePr>
            <a:graphicFrameLocks noChangeAspect="1"/>
          </p:cNvGraphicFramePr>
          <p:nvPr>
            <p:extLst/>
          </p:nvPr>
        </p:nvGraphicFramePr>
        <p:xfrm>
          <a:off x="2425055" y="3624907"/>
          <a:ext cx="26828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963" name="Equation" r:id="rId7" imgW="126720" imgH="177480" progId="Equation.3">
                  <p:embed/>
                </p:oleObj>
              </mc:Choice>
              <mc:Fallback>
                <p:oleObj name="Equation" r:id="rId7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055" y="3624907"/>
                        <a:ext cx="268288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19"/>
          <p:cNvGraphicFramePr>
            <a:graphicFrameLocks noChangeAspect="1"/>
          </p:cNvGraphicFramePr>
          <p:nvPr>
            <p:extLst/>
          </p:nvPr>
        </p:nvGraphicFramePr>
        <p:xfrm>
          <a:off x="3112443" y="2974032"/>
          <a:ext cx="23495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964" name="Equation" r:id="rId9" imgW="126720" imgH="139680" progId="Equation.DSMT4">
                  <p:embed/>
                </p:oleObj>
              </mc:Choice>
              <mc:Fallback>
                <p:oleObj name="Equation" r:id="rId9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2443" y="2974032"/>
                        <a:ext cx="234950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20">
            <a:hlinkClick r:id="" action="ppaction://noaction"/>
          </p:cNvPr>
          <p:cNvGraphicFramePr>
            <a:graphicFrameLocks noChangeAspect="1"/>
          </p:cNvGraphicFramePr>
          <p:nvPr>
            <p:extLst/>
          </p:nvPr>
        </p:nvGraphicFramePr>
        <p:xfrm>
          <a:off x="4120505" y="4542482"/>
          <a:ext cx="2825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965" name="Equation" r:id="rId11" imgW="152280" imgH="164880" progId="Equation.3">
                  <p:embed/>
                </p:oleObj>
              </mc:Choice>
              <mc:Fallback>
                <p:oleObj name="Equation" r:id="rId11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0505" y="4542482"/>
                        <a:ext cx="2825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21"/>
          <p:cNvGraphicFramePr>
            <a:graphicFrameLocks noChangeAspect="1"/>
          </p:cNvGraphicFramePr>
          <p:nvPr>
            <p:extLst/>
          </p:nvPr>
        </p:nvGraphicFramePr>
        <p:xfrm>
          <a:off x="1593205" y="3559820"/>
          <a:ext cx="28257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966" name="Equation" r:id="rId13" imgW="152280" imgH="203040" progId="Equation.3">
                  <p:embed/>
                </p:oleObj>
              </mc:Choice>
              <mc:Fallback>
                <p:oleObj name="Equation" r:id="rId13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205" y="3559820"/>
                        <a:ext cx="28257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22"/>
          <p:cNvGraphicFramePr>
            <a:graphicFrameLocks noChangeAspect="1"/>
          </p:cNvGraphicFramePr>
          <p:nvPr>
            <p:extLst/>
          </p:nvPr>
        </p:nvGraphicFramePr>
        <p:xfrm>
          <a:off x="683568" y="2800995"/>
          <a:ext cx="258762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967" name="Equation" r:id="rId15" imgW="139680" imgH="152280" progId="Equation.3">
                  <p:embed/>
                </p:oleObj>
              </mc:Choice>
              <mc:Fallback>
                <p:oleObj name="Equation" r:id="rId15" imgW="13968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800995"/>
                        <a:ext cx="258762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23"/>
          <p:cNvGraphicFramePr>
            <a:graphicFrameLocks noChangeAspect="1"/>
          </p:cNvGraphicFramePr>
          <p:nvPr>
            <p:extLst/>
          </p:nvPr>
        </p:nvGraphicFramePr>
        <p:xfrm>
          <a:off x="1142355" y="3350270"/>
          <a:ext cx="398463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968" name="Equation" r:id="rId17" imgW="215640" imgH="177480" progId="Equation.DSMT4">
                  <p:embed/>
                </p:oleObj>
              </mc:Choice>
              <mc:Fallback>
                <p:oleObj name="Equation" r:id="rId17" imgW="215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355" y="3350270"/>
                        <a:ext cx="398463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24"/>
          <p:cNvGraphicFramePr>
            <a:graphicFrameLocks noChangeAspect="1"/>
          </p:cNvGraphicFramePr>
          <p:nvPr>
            <p:extLst/>
          </p:nvPr>
        </p:nvGraphicFramePr>
        <p:xfrm>
          <a:off x="3033068" y="3859857"/>
          <a:ext cx="211137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969" name="Equation" r:id="rId19" imgW="114120" imgH="126720" progId="Equation.DSMT4">
                  <p:embed/>
                </p:oleObj>
              </mc:Choice>
              <mc:Fallback>
                <p:oleObj name="Equation" r:id="rId19" imgW="114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068" y="3859857"/>
                        <a:ext cx="211137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25"/>
          <p:cNvGraphicFramePr>
            <a:graphicFrameLocks noChangeAspect="1"/>
          </p:cNvGraphicFramePr>
          <p:nvPr>
            <p:extLst/>
          </p:nvPr>
        </p:nvGraphicFramePr>
        <p:xfrm>
          <a:off x="1221730" y="4037657"/>
          <a:ext cx="306388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970" name="Equation" r:id="rId21" imgW="164880" imgH="164880" progId="Equation.DSMT4">
                  <p:embed/>
                </p:oleObj>
              </mc:Choice>
              <mc:Fallback>
                <p:oleObj name="Equation" r:id="rId21" imgW="164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1730" y="4037657"/>
                        <a:ext cx="306388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26">
            <a:hlinkClick r:id="" action="ppaction://noaction"/>
          </p:cNvPr>
          <p:cNvGraphicFramePr>
            <a:graphicFrameLocks noChangeAspect="1"/>
          </p:cNvGraphicFramePr>
          <p:nvPr>
            <p:extLst/>
          </p:nvPr>
        </p:nvGraphicFramePr>
        <p:xfrm>
          <a:off x="3615680" y="3582045"/>
          <a:ext cx="84455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971" name="Equation" r:id="rId23" imgW="457200" imgH="228600" progId="Equation.DSMT4">
                  <p:embed/>
                </p:oleObj>
              </mc:Choice>
              <mc:Fallback>
                <p:oleObj name="Equation" r:id="rId23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5680" y="3582045"/>
                        <a:ext cx="844550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27"/>
          <p:cNvGraphicFramePr>
            <a:graphicFrameLocks noChangeAspect="1"/>
          </p:cNvGraphicFramePr>
          <p:nvPr>
            <p:extLst/>
          </p:nvPr>
        </p:nvGraphicFramePr>
        <p:xfrm>
          <a:off x="896293" y="4618682"/>
          <a:ext cx="280987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972" name="公式" r:id="rId25" imgW="139680" imgH="177480" progId="Equation.3">
                  <p:embed/>
                </p:oleObj>
              </mc:Choice>
              <mc:Fallback>
                <p:oleObj name="公式" r:id="rId25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293" y="4618682"/>
                        <a:ext cx="280987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28"/>
          <p:cNvGraphicFramePr>
            <a:graphicFrameLocks noChangeAspect="1"/>
          </p:cNvGraphicFramePr>
          <p:nvPr>
            <p:extLst/>
          </p:nvPr>
        </p:nvGraphicFramePr>
        <p:xfrm>
          <a:off x="4644008" y="2234133"/>
          <a:ext cx="1928812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973" name="Equation" r:id="rId27" imgW="1015920" imgH="241200" progId="Equation.DSMT4">
                  <p:embed/>
                </p:oleObj>
              </mc:Choice>
              <mc:Fallback>
                <p:oleObj name="Equation" r:id="rId27" imgW="1015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2234133"/>
                        <a:ext cx="1928812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 Box 32"/>
          <p:cNvSpPr txBox="1">
            <a:spLocks noChangeArrowheads="1"/>
          </p:cNvSpPr>
          <p:nvPr/>
        </p:nvSpPr>
        <p:spPr bwMode="auto">
          <a:xfrm>
            <a:off x="6712521" y="2251720"/>
            <a:ext cx="22939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瞳函数 </a:t>
            </a:r>
          </a:p>
        </p:txBody>
      </p:sp>
      <p:graphicFrame>
        <p:nvGraphicFramePr>
          <p:cNvPr id="63" name="Object 30"/>
          <p:cNvGraphicFramePr>
            <a:graphicFrameLocks noChangeAspect="1"/>
          </p:cNvGraphicFramePr>
          <p:nvPr>
            <p:extLst/>
          </p:nvPr>
        </p:nvGraphicFramePr>
        <p:xfrm>
          <a:off x="4644008" y="2919364"/>
          <a:ext cx="15589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974" name="Equation" r:id="rId29" imgW="799920" imgH="228600" progId="Equation.DSMT4">
                  <p:embed/>
                </p:oleObj>
              </mc:Choice>
              <mc:Fallback>
                <p:oleObj name="Equation" r:id="rId29" imgW="799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2919364"/>
                        <a:ext cx="1558925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 Box 34"/>
          <p:cNvSpPr txBox="1">
            <a:spLocks noChangeArrowheads="1"/>
          </p:cNvSpPr>
          <p:nvPr/>
        </p:nvSpPr>
        <p:spPr bwMode="auto">
          <a:xfrm>
            <a:off x="6712521" y="2937520"/>
            <a:ext cx="253897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次波中心面元面积 </a:t>
            </a:r>
          </a:p>
        </p:txBody>
      </p:sp>
      <p:graphicFrame>
        <p:nvGraphicFramePr>
          <p:cNvPr id="65" name="Object 29"/>
          <p:cNvGraphicFramePr>
            <a:graphicFrameLocks noChangeAspect="1"/>
          </p:cNvGraphicFramePr>
          <p:nvPr>
            <p:extLst/>
          </p:nvPr>
        </p:nvGraphicFramePr>
        <p:xfrm>
          <a:off x="4661470" y="3464503"/>
          <a:ext cx="1735901" cy="850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975" name="Equation" r:id="rId31" imgW="850680" imgH="419040" progId="Equation.DSMT4">
                  <p:embed/>
                </p:oleObj>
              </mc:Choice>
              <mc:Fallback>
                <p:oleObj name="Equation" r:id="rId31" imgW="8506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1470" y="3464503"/>
                        <a:ext cx="1735901" cy="8509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 Box 33"/>
          <p:cNvSpPr txBox="1">
            <a:spLocks noChangeArrowheads="1"/>
          </p:cNvSpPr>
          <p:nvPr/>
        </p:nvSpPr>
        <p:spPr bwMode="auto">
          <a:xfrm>
            <a:off x="6712521" y="3656658"/>
            <a:ext cx="18113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球面波 </a:t>
            </a:r>
          </a:p>
        </p:txBody>
      </p:sp>
      <p:graphicFrame>
        <p:nvGraphicFramePr>
          <p:cNvPr id="67" name="Object 31"/>
          <p:cNvGraphicFramePr>
            <a:graphicFrameLocks noChangeAspect="1"/>
          </p:cNvGraphicFramePr>
          <p:nvPr>
            <p:extLst/>
          </p:nvPr>
        </p:nvGraphicFramePr>
        <p:xfrm>
          <a:off x="4644008" y="4512320"/>
          <a:ext cx="20447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976" name="Equation" r:id="rId33" imgW="1130040" imgH="241200" progId="Equation.DSMT4">
                  <p:embed/>
                </p:oleObj>
              </mc:Choice>
              <mc:Fallback>
                <p:oleObj name="Equation" r:id="rId33" imgW="1130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4512320"/>
                        <a:ext cx="2044700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Text Box 35"/>
          <p:cNvSpPr txBox="1">
            <a:spLocks noChangeArrowheads="1"/>
          </p:cNvSpPr>
          <p:nvPr/>
        </p:nvSpPr>
        <p:spPr bwMode="auto">
          <a:xfrm>
            <a:off x="6712521" y="4512320"/>
            <a:ext cx="237028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倾斜</a:t>
            </a:r>
            <a:r>
              <a:rPr kumimoji="1" lang="zh-CN" altLang="en-US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因子（</a:t>
            </a:r>
            <a:r>
              <a:rPr kumimoji="1" lang="en-US" altLang="zh-CN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obliquity or inclination factor </a:t>
            </a:r>
            <a:r>
              <a:rPr kumimoji="1" lang="zh-CN" altLang="en-US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 </a:t>
            </a:r>
            <a:endParaRPr kumimoji="1"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9" name="Object 36"/>
          <p:cNvGraphicFramePr>
            <a:graphicFrameLocks noChangeAspect="1"/>
          </p:cNvGraphicFramePr>
          <p:nvPr>
            <p:extLst/>
          </p:nvPr>
        </p:nvGraphicFramePr>
        <p:xfrm>
          <a:off x="3501007" y="5295871"/>
          <a:ext cx="384492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977" name="Equation" r:id="rId35" imgW="2006280" imgH="419040" progId="Equation.DSMT4">
                  <p:embed/>
                </p:oleObj>
              </mc:Choice>
              <mc:Fallback>
                <p:oleObj name="Equation" r:id="rId35" imgW="20062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1007" y="5295871"/>
                        <a:ext cx="3844925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844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2" descr="data:image/jpeg;base64,/9j/4AAQSkZJRgABAQAAAQABAAD/2wCEAAkGBhMSERUUExQWFRUWGBgYFhUYGB0YGhcdGhcXGhUfGhwYHCYfGBwmGxgcHy8gIykpLCwsHR4xNTAqNSYrLCkBCQoKBQUFDQUFDSkYEhgpKSkpKSkpKSkpKSkpKSkpKSkpKSkpKSkpKSkpKSkpKSkpKSkpKSkpKSkpKSkpKSkpKf/AABEIAJMAeAMBIgACEQEDEQH/xAAcAAAABwEBAAAAAAAAAAAAAAAAAgMEBQYHAQj/xAA9EAACAQIEAwUGBAUEAQUAAAABAhEDIQAEEjEFQVEGImFxgQcTMpGh8EKx0eEUUmKCwSNyovEkJTRTg5L/xAAUAQEAAAAAAAAAAAAAAAAAAAAA/8QAFBEBAAAAAAAAAAAAAAAAAAAAAP/aAAwDAQACEQMRAD8A2onBZ288DTjpFsAF2F8FzFdUUs5CgXLEwBEXJ5Y6TtjKfar2tSqq5ajUDAMxrRsStlWeYBmfTpgJXtX7VFouaWWVaridTsTpU8h3fiM79NsZdxTidWvUarVYszkm8wL2CgkwOUYbUhcdNiem/wDgG3h4YJP67f8AeA7qOAGPI/UzhylAGnPIG7dTyVQNz9fLcotRIJEd4fEP5b7HnqnlyMc8A8yHHszRYNTzFVSuwFRio8CpMEeEYv3CfbF3VXMUO9saqNY7XKRK9bE+HTGYMOuOrSJ9PpyGA9EcC4xTzlL3lJrBirA7qw3HlBBHgRh+VxgHBO1ebydqFQKpbUUKqVYkAS0iSIUCxFvnjZuzXbKhnaaFO7UMB6Z/C0SVB57EjqPXATA88Gn8sdZI8sFn9sAcdP8AOBjgx3ALROBptjoE46w6YCq+0Ti5y+RqMvxMUpr4a2hri/wg+WMH8fXGq+2vNsKeWpD4Xeo7DqUVQt/OoTHljLaCyVERcfceuAPqhGWxEmDHPSRI58lMeRwtlsursqgFnZgqpvrZmAg9FE7C5wgZNhMCSB8p23MAfLwxePZNw9Hzju0aqVOaYi0ltJPotv7sBWM5lnosA2oVVJAKkBB4rbUCZ3ODcG4HWzdX3dOAAe/Ug6KcmCWJMsxnaZJO43xuua7LZWqZehTbzFr7yAYkm8xgtXh60lC0lVFAICqAqifAC3icBTaXYPLUkhQWiCzMRLkC5Yi4WY7i9LziO4nwBGSFVUG0C147wPM/Mk2xdqgIhfAkdTyInc3H5Yh89Q70QCDe97D4jcXERbxwGQZuiVJBEQY9bjmNsK8Iz70KgZCVOpDbqHUrHy0+THqcPu1FILWI5b9bkTEzceOGvAATmKZC6iGBFiYM2MAXg3A6wbxgPR1RJnCJp/PBOFVw9IaW1KAFDfzQIncyCQb8+p3w6NOwwCbW+9sDChp/f5YGAJTJPr9+uF4w1og/LC4O18BQvbJl0/g6bn41rqE/uVg4+Qn0GMhy9AsQBFyBfYSbeV/lGNi9r2X15KmBuKoYdLI4b6NbxjGNTF7i/ltgJKtwohqKqwL1dIVVIB1MxSJ6h1KzMTfF+7J8Dr5apRzCBTTqgU6oH4C2kSQ0EDWsEWINotJzRc68qdRJQ6lvsS2skHcS17bG4vj0HlKbV8qj6ipqqtQlQA0MAwB5BthI6bcgDniHHqGXUNXrU6QO2tgJ8p388RrdrMlVkJmqLMCLe8UbzHxRPl88U3jNGmtdko09NQFUbNVlaoQSTC01ImpVa/cQbCSQBinZytl9ZZDVrxHvVr06aqwLBTpam00zqbTfnaZwGv5jMBZ1H0jr0PTx2ww4nCqXYhFBnUzBFAI70zvfl4DDjh3Y6hSpMiKyalm7FmWLaQWJgCdtjjH6YDVKtSvrZaXxHR7wr39CKAzBFkjdjFtjOAU7UZunUrMUqCoNpX5jkLRy88R3DasVBDAKSAZDEEE7aUOqp/sETh5xLNBwIQBNOpSaaI0CxkU+6bqYa3O18SXYzJ0lrLUqs0kf6elzTgklSdQQzaLgiJ8sBtHZxlNFdM2Cq2pdLhgqzrX8BiO7yxJ4iOzrLohVKoPhEEczJJbvuSb6mAmZjErUOASrVMDCdRr9fDHcB3TBwqDsMEBEdf8AGCs438Z64BvxzhIzNFkNiVOk/wArW0n5gYy+j2Hre/chKDVKYQ/w9TUqtA0d2otgCsSCN7i0HGtrmOsYhu0qKU94KlWmw0qXolZIYwJDAhoJtaQWsRJOAyrtN2ZC8SajTUUadQqaZHwqGTcT0qArHIx1AO08JdvdorgK6qAwBkSAASPDFT4LltB93W7z03Z1Z4d4qHUhJiASljFpBxYWMEMp57ctvrywDrPZOSGsY5Hb9vMXxWqfZVmrFmWkiO2p/dU1DMdxrqRe/LecWN8wXAAn8uU2wqVA7zGI9Nzz67YAq0QGUAd0LpHO0bb3xhnGmqZXPZmkvN27puGVoKyLggg7HG3/AMbrJABsSJ5SCNQIG2+Mp9p5UZymysrVNIDxvF9OqNvxRziZsBgInJ5w1M5l3PxNWpTN5BqIItaNPKBa2Nf4b2Up5Zn90oNJzq90x7qG90mRF9uXLGYdg+Emvn6cgaaR96x3+GNPP+cj5HpjbXaBfAIIoAsAvOBG532wlVqX+4xyrULA/L1wgjDf/OAUqICd8DBWqi4PL7tgYBQPAiQPvzjCdSpBv+fhhFGkT+XlgxUkRM+G8fPfAcertccpG+Kj2k9pFGgzUFpmuwBDwQqK0XGogyQd4FuuEPaB2lbKotKkYq1Qe/zRNiR/UTK+FzuBjKSNomOkYD0JwxFzGVy1Sfio0yrcwSq2PIgkbdR44730MVFi+4+E25H9euG/s9p/+l5YPeaf/HUxX/jGJ5XhtLbH4T16g+P54BvkNNyPp64cqgiZ/by6YSHDwt6fd/p/D8uXpiMo1qmYy4KVPdTqUsACUIJUwGG4YEX6YBnx7s/lytfMpR/8j3baailg4aO4RB7pmCevjjGc9ln9/UFWprdajBmYfGVOktvzgGOXpjQu02ZOUC6uIVzVAJphqatTaORWiq6T1JN95xQM3WE1mFWpVLEHUyhSzNdm0y0GTpF/HbAal7KeG6MvUrEXquQP9tOw8gW1n5YuFaqL3Pn+mEOH5cUaFOmoChEVdMyFhRN7TeZOE6zE9Y5AX38vzwHGrRPTfkBPS+EWzW17bHn9jBK5i3M7fv19MD3LMLjynkfT8sAotYkCAB5XP1EYGD0aEGx3wMBE0c37sgTb5j897nDw8QAgX+/Ow9cV7K5k1JuAwAtyZYgTEQRtPPCxzYWx252iBEzc3teYwGf9vM/77P1SDIQJTHPYEnf+pzitVucdDHnh9m8z72q9Q/jdmE89TmPSIHphBavu3Vo16GDaTswUyVjxFvXAegOz1UJQooL0wiIrWsQgEHwMQD6YksztcSvMfO8jbYYqHZriCge41TAlGJEVaTANSaxtKkX5MrYfZrtKq3lwaZhwASUBiC67kdHEjqBgJyjm2Xq69R8a/wC4cx4i+IT+No5d3SpUVUrVHqUWmPjCmqt7SHkkdHnkcK5Di5rLKVKFUk2IMSN4JQko1jEj53GI/tDUZ6ROYy2XNIXJqy4U2UGVMgXifEbYBp2m7a5egFWmabEsuoiH0rMsxgdDYHqOmMm4pmhUqPUChFcnQoEAAeHhzPU4uGZ4RSIqstLK0UpUWqB6dPU7abAU/eO0d8hSxAgEAX2o1UXsZGwP6eE4DUOwHb01V/hsy01IijUO9SPwMf5wBY/iG9x3rm5Ld0Wvf78px55Bjad7X2/Tz8sa92D7V/xVFkqf+4pCTsPeLsGHiNm8TPPAWlKiJckD19ORODJnVIBDDlfFaqN3ySTJ52N+dvLl5Hrgq1FBkER8x62+/GxIWssTv9/XHMQi5tisSxEiZEAW53wMBVqvHqeX77kAg/hM6rQbfiMCOg+eKXxvtFUzBI+CnyQHe9ix/EfoPHfDTNZhnbU51GD6DeANgPDz5nDYL1wDylsCOfTw239B645mE+lpvf0O24+WCUT3dhY29Pp0wpUHK3kP6fKP5jgLf2Pds1lTSpvpzWU79LrUosZane0q5IE7Fl5HAo9qlraDmARUSNNWm2ishMagDHKfgcHnircA4ucpmaddZhG7wG7IbVB/+dvIY0TtzwJnQ5rKgOCut1AJLKRIqJAGq0EjfmOYwEVU42pdKlJhWqyDTL0B70Hl36BBaLWZb7Yt+bz9Svlaq1ss1OrVp6RSFQMzB2CBiI7ihiPiuYIgxil+zPiSLnJzDqo0N7piVVdWpedhJQED1w87Tdonpzl8tWD13qmpmMwkEdKdJTBmFI2sItuYCcpZHK+4r0a0GkalUVa3vUR3FMyhYSD3YgAW7vw3xm3ZrhQzBFJvxKwBgagYOkgSDvvE+WE+IdnxTGotqabki99je8m29yeWLN2DyTUq9SlVpuKihKmiEfQGEGVe+oSJAMjUOmAo1fLvTdkcFWUlWUiCCDe2FeGcRahWSqlmUzG0g2YHwIJ+mLT7VOHqmaSopk1qZLDSVgoQgMNcSpUf24pjHa8/ZwGpZfNisi1F+BhI5nlbzmQdtpGH/Dslr5mNiZJE7RPOBz5zzxV/Zs5qmpQLQFHvFHgTFSL9dJtyJxe81nUpLa2kdbDxJwB6mUWmkyIAmTyA22tgYrGe7Ru7EKNzIa0Ef07yJO5MicdwGd1EBE3B+fL6bTz9cNmSPv7nCuXqfMHf788EckG33bADLPEj6/S3nhwzSOv7yDa/T6HDJGuCOWH4a31+ojl44BnVTvW/6+niMap7LuO+8y/uCSHonuwTdGlqcgMswQy+g2xmNZF08pEDfnfl/b9cOuy/GP4XMpUPwTpqAR8JiYDAiVIDemAv/bTsITOZyy3u1WgNm5lqYBJmblOe4vY13gWV96jsKipoHeAQtpC3JBkC0hiP5Zj4YxqmSzSuIDgsI/8AjEjkwhZg77YgON8Jp06hzVHSH1ItZVI0VAxKqxAiG1NpJESGM7TgEezuVpBwyD/UBs7wzT8LKTssNI7oHdZTiJzCacyKtQXq16gAZC2kMWCqACGkkKbETBI+Ey8yq95dEhe6ADYypASeakpqpN0Kg7wcNvadSamgqKSwQq6t4yxXVG8sCpPWP5jgK37Qc0Xq5feP4ewOuwNWrFqneB7osemKwyCJn9vvpize0Rh/EUQvwDK0dN5sxdufnzxWot9/YwD/ALNcUbL5hXSLgoZ5h4F4jmAfTFqzfEXqEljaYCjux03IM8iD6dRQjiwcG4jqTQT31jSebL0uI7pix5EdMBJh3Nh4T3YPKJXZgdpiw3nAwmpuDpB5x3ivI7G4A/p325YGAqqP3vv7OBUN/l+3hgjDz8vn+mAR/wBdcAVjP1w6y5t0sfnH7YbAYUovB/QA874B2VLEi4kkEc7zPP8ArwzrL+35ged8O6IkgSbFd7cz8998EqpboQB62/bpzwF79nvG2rqMsWYVqS/6BBKh0kSrRPeWYBjYwdsXqnT99qo1VqAMrI47xUg2JBKxYiRjBMtXalUV0IDI2pSYIkbSDuP8HxxtXBOJUc/l0qnT7xQQWCor0nvq+JyCJ5EQQdhOAZ8Iyel6zMe+jP3LEyCBUJnlIWoCP5ziL7dsTQWkDO5W/wAQVdRid9Saf7kOJnjFQ0cxTzGoOCIcgj4l+HUFMIGQlOhdKfXFY7Z59WIVDHu9TKQQfwk6Sd1lDUgHlgKz2oGoZJ+T5KgB/wDXqQ/UYiafwn0/ziX48x/hsiD+CiQLwxVmZx3R8IHwgm5gnbETSW3+cA3K2wrlq+lg0AxuOoi+CFcAC+Ata3MqVNgwO5jcRF9uX0wMRvAa4go3K6jz32uIPjseUXGAiytx5nCbmw8f1bHcDAdRb/L/ADgRAEY7gYB0qCPX9cCisgk761/Nx/gYGBgG9RRP31P6YuXspz9RcxVRWIVqYYjkSrwp84Yj/oYGBgNNGYZmCsSytoDKbghmIYEHkRbGI1G7yA3EEQeiM6LPWFESfPfAwMA646f/ABcov4dJaI3J96JPWygX2AxDUeXngYGASq74AGO4GAX4c0VkItf8wwOO4GBgP//Z"/>
          <p:cNvSpPr>
            <a:spLocks noChangeAspect="1" noChangeArrowheads="1"/>
          </p:cNvSpPr>
          <p:nvPr/>
        </p:nvSpPr>
        <p:spPr bwMode="auto">
          <a:xfrm>
            <a:off x="63500" y="-669925"/>
            <a:ext cx="1143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95536" y="548680"/>
            <a:ext cx="4206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惠更斯－菲涅耳衍射积分公式</a:t>
            </a:r>
            <a:endParaRPr lang="zh-CN" altLang="en-US" sz="2400" dirty="0">
              <a:solidFill>
                <a:srgbClr val="0066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450610" y="1069099"/>
            <a:ext cx="827416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zh-CN" altLang="en-US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将波前上所有次波中心发出的次波在</a:t>
            </a:r>
            <a:r>
              <a:rPr kumimoji="1" lang="en-US" altLang="zh-CN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</a:t>
            </a:r>
            <a:r>
              <a:rPr kumimoji="1" lang="zh-CN" altLang="en-US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点的振动相干叠加，即可得到</a:t>
            </a:r>
            <a:r>
              <a:rPr kumimoji="1" lang="en-US" altLang="zh-CN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</a:t>
            </a:r>
            <a:r>
              <a:rPr kumimoji="1" lang="zh-CN" altLang="en-US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点的</a:t>
            </a:r>
            <a:r>
              <a:rPr kumimoji="1" lang="zh-CN" altLang="en-US" sz="22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振动；</a:t>
            </a:r>
            <a:endParaRPr kumimoji="1" lang="en-US" altLang="zh-CN" sz="22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zh-CN" altLang="en-US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由于次波中心在波前上连续分布，因而叠加（求和）的过程就变为求积分的过程，得到惠更斯－菲涅耳衍射积分公式。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kumimoji="1" lang="zh-CN" altLang="en-US" sz="22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1" name="Object 4"/>
          <p:cNvGraphicFramePr>
            <a:graphicFrameLocks noChangeAspect="1"/>
          </p:cNvGraphicFramePr>
          <p:nvPr>
            <p:extLst/>
          </p:nvPr>
        </p:nvGraphicFramePr>
        <p:xfrm>
          <a:off x="2081981" y="2820345"/>
          <a:ext cx="5040312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610" name="Equation" r:id="rId4" imgW="2463480" imgH="419040" progId="Equation.DSMT4">
                  <p:embed/>
                </p:oleObj>
              </mc:Choice>
              <mc:Fallback>
                <p:oleObj name="Equation" r:id="rId4" imgW="24634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981" y="2820345"/>
                        <a:ext cx="5040312" cy="858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2" name="矩形 71"/>
              <p:cNvSpPr/>
              <p:nvPr/>
            </p:nvSpPr>
            <p:spPr>
              <a:xfrm>
                <a:off x="899592" y="3831670"/>
                <a:ext cx="6023013" cy="441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其中</a:t>
                </a:r>
                <a:r>
                  <a:rPr lang="zh-CN" altLang="en-US" sz="2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CN" altLang="en-US" sz="22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2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0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𝑄</m:t>
                        </m:r>
                      </m:e>
                    </m:d>
                  </m:oMath>
                </a14:m>
                <a:r>
                  <a:rPr lang="zh-CN" altLang="en-US" sz="2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为</a:t>
                </a:r>
                <a:r>
                  <a:rPr lang="zh-CN" altLang="en-US" sz="2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波前上面元的复振幅</a:t>
                </a:r>
              </a:p>
            </p:txBody>
          </p:sp>
        </mc:Choice>
        <mc:Fallback xmlns="">
          <p:sp>
            <p:nvSpPr>
              <p:cNvPr id="72" name="矩形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831670"/>
                <a:ext cx="6023013" cy="441211"/>
              </a:xfrm>
              <a:prstGeom prst="rect">
                <a:avLst/>
              </a:prstGeom>
              <a:blipFill rotWithShape="0">
                <a:blip r:embed="rId6"/>
                <a:stretch>
                  <a:fillRect l="-1316" t="-6944" b="-2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365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" y="68924"/>
            <a:ext cx="8640960" cy="720080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zh-CN" altLang="en-US" sz="3200" dirty="0" smtClean="0"/>
              <a:t>菲涅耳圆孔衍射</a:t>
            </a:r>
            <a:endParaRPr lang="en-US" altLang="zh-CN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invGray">
              <a:xfrm>
                <a:off x="318016" y="868934"/>
                <a:ext cx="8395322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 cap="rnd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just" eaLnBrk="1" hangingPunct="1"/>
                <a:r>
                  <a:rPr lang="zh-CN" altLang="en-US" sz="24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一般参数：</a:t>
                </a:r>
                <a:endParaRPr lang="en-US" altLang="zh-CN" sz="2400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algn="just" eaLnBrk="1" hangingPunct="1"/>
                <a:r>
                  <a:rPr lang="zh-CN" altLang="en-US" sz="24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          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圆孔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半径：</a:t>
                </a:r>
                <a14:m>
                  <m:oMath xmlns:m="http://schemas.openxmlformats.org/officeDocument/2006/math">
                    <m:r>
                      <a:rPr lang="zh-CN" altLang="en-US" sz="24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~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1mm</a:t>
                </a:r>
              </a:p>
              <a:p>
                <a:pPr algn="just" eaLnBrk="1" hangingPunct="1"/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源屏距离：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R~1m</a:t>
                </a:r>
              </a:p>
              <a:p>
                <a:pPr algn="just" eaLnBrk="1" hangingPunct="1"/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屏屏距离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b~3-5m</a:t>
                </a:r>
              </a:p>
            </p:txBody>
          </p:sp>
        </mc:Choice>
        <mc:Fallback xmlns="">
          <p:sp>
            <p:nvSpPr>
              <p:cNvPr id="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invGray">
              <a:xfrm>
                <a:off x="318016" y="868934"/>
                <a:ext cx="8395322" cy="1569660"/>
              </a:xfrm>
              <a:prstGeom prst="rect">
                <a:avLst/>
              </a:prstGeom>
              <a:blipFill rotWithShape="0">
                <a:blip r:embed="rId3"/>
                <a:stretch>
                  <a:fillRect l="-1089" t="-3113" b="-81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222" descr="data:image/jpeg;base64,/9j/4AAQSkZJRgABAQAAAQABAAD/2wCEAAkGBhMSERUUExQWFRUWGBgYFhUYGB0YGhcdGhcXGhUfGhwYHCYfGBwmGxgcHy8gIykpLCwsHR4xNTAqNSYrLCkBCQoKBQUFDQUFDSkYEhgpKSkpKSkpKSkpKSkpKSkpKSkpKSkpKSkpKSkpKSkpKSkpKSkpKSkpKSkpKSkpKSkpKf/AABEIAJMAeAMBIgACEQEDEQH/xAAcAAAABwEBAAAAAAAAAAAAAAAAAgMEBQYHAQj/xAA9EAACAQIEAwUGBAUEAQUAAAABAhEDIQAEEjEFQVEGImFxgQcTMpGh8EKx0eEUUmKCwSNyovEkJTRTg5L/xAAUAQEAAAAAAAAAAAAAAAAAAAAA/8QAFBEBAAAAAAAAAAAAAAAAAAAAAP/aAAwDAQACEQMRAD8A2onBZ288DTjpFsAF2F8FzFdUUs5CgXLEwBEXJ5Y6TtjKfar2tSqq5ajUDAMxrRsStlWeYBmfTpgJXtX7VFouaWWVaridTsTpU8h3fiM79NsZdxTidWvUarVYszkm8wL2CgkwOUYbUhcdNiem/wDgG3h4YJP67f8AeA7qOAGPI/UzhylAGnPIG7dTyVQNz9fLcotRIJEd4fEP5b7HnqnlyMc8A8yHHszRYNTzFVSuwFRio8CpMEeEYv3CfbF3VXMUO9saqNY7XKRK9bE+HTGYMOuOrSJ9PpyGA9EcC4xTzlL3lJrBirA7qw3HlBBHgRh+VxgHBO1ebydqFQKpbUUKqVYkAS0iSIUCxFvnjZuzXbKhnaaFO7UMB6Z/C0SVB57EjqPXATA88Gn8sdZI8sFn9sAcdP8AOBjgx3ALROBptjoE46w6YCq+0Ti5y+RqMvxMUpr4a2hri/wg+WMH8fXGq+2vNsKeWpD4Xeo7DqUVQt/OoTHljLaCyVERcfceuAPqhGWxEmDHPSRI58lMeRwtlsursqgFnZgqpvrZmAg9FE7C5wgZNhMCSB8p23MAfLwxePZNw9Hzju0aqVOaYi0ltJPotv7sBWM5lnosA2oVVJAKkBB4rbUCZ3ODcG4HWzdX3dOAAe/Ug6KcmCWJMsxnaZJO43xuua7LZWqZehTbzFr7yAYkm8xgtXh60lC0lVFAICqAqifAC3icBTaXYPLUkhQWiCzMRLkC5Yi4WY7i9LziO4nwBGSFVUG0C147wPM/Mk2xdqgIhfAkdTyInc3H5Yh89Q70QCDe97D4jcXERbxwGQZuiVJBEQY9bjmNsK8Iz70KgZCVOpDbqHUrHy0+THqcPu1FILWI5b9bkTEzceOGvAATmKZC6iGBFiYM2MAXg3A6wbxgPR1RJnCJp/PBOFVw9IaW1KAFDfzQIncyCQb8+p3w6NOwwCbW+9sDChp/f5YGAJTJPr9+uF4w1og/LC4O18BQvbJl0/g6bn41rqE/uVg4+Qn0GMhy9AsQBFyBfYSbeV/lGNi9r2X15KmBuKoYdLI4b6NbxjGNTF7i/ltgJKtwohqKqwL1dIVVIB1MxSJ6h1KzMTfF+7J8Dr5apRzCBTTqgU6oH4C2kSQ0EDWsEWINotJzRc68qdRJQ6lvsS2skHcS17bG4vj0HlKbV8qj6ipqqtQlQA0MAwB5BthI6bcgDniHHqGXUNXrU6QO2tgJ8p388RrdrMlVkJmqLMCLe8UbzHxRPl88U3jNGmtdko09NQFUbNVlaoQSTC01ImpVa/cQbCSQBinZytl9ZZDVrxHvVr06aqwLBTpam00zqbTfnaZwGv5jMBZ1H0jr0PTx2ww4nCqXYhFBnUzBFAI70zvfl4DDjh3Y6hSpMiKyalm7FmWLaQWJgCdtjjH6YDVKtSvrZaXxHR7wr39CKAzBFkjdjFtjOAU7UZunUrMUqCoNpX5jkLRy88R3DasVBDAKSAZDEEE7aUOqp/sETh5xLNBwIQBNOpSaaI0CxkU+6bqYa3O18SXYzJ0lrLUqs0kf6elzTgklSdQQzaLgiJ8sBtHZxlNFdM2Cq2pdLhgqzrX8BiO7yxJ4iOzrLohVKoPhEEczJJbvuSb6mAmZjErUOASrVMDCdRr9fDHcB3TBwqDsMEBEdf8AGCs438Z64BvxzhIzNFkNiVOk/wArW0n5gYy+j2Hre/chKDVKYQ/w9TUqtA0d2otgCsSCN7i0HGtrmOsYhu0qKU94KlWmw0qXolZIYwJDAhoJtaQWsRJOAyrtN2ZC8SajTUUadQqaZHwqGTcT0qArHIx1AO08JdvdorgK6qAwBkSAASPDFT4LltB93W7z03Z1Z4d4qHUhJiASljFpBxYWMEMp57ctvrywDrPZOSGsY5Hb9vMXxWqfZVmrFmWkiO2p/dU1DMdxrqRe/LecWN8wXAAn8uU2wqVA7zGI9Nzz67YAq0QGUAd0LpHO0bb3xhnGmqZXPZmkvN27puGVoKyLggg7HG3/AMbrJABsSJ5SCNQIG2+Mp9p5UZymysrVNIDxvF9OqNvxRziZsBgInJ5w1M5l3PxNWpTN5BqIItaNPKBa2Nf4b2Up5Zn90oNJzq90x7qG90mRF9uXLGYdg+Emvn6cgaaR96x3+GNPP+cj5HpjbXaBfAIIoAsAvOBG532wlVqX+4xyrULA/L1wgjDf/OAUqICd8DBWqi4PL7tgYBQPAiQPvzjCdSpBv+fhhFGkT+XlgxUkRM+G8fPfAcertccpG+Kj2k9pFGgzUFpmuwBDwQqK0XGogyQd4FuuEPaB2lbKotKkYq1Qe/zRNiR/UTK+FzuBjKSNomOkYD0JwxFzGVy1Sfio0yrcwSq2PIgkbdR44730MVFi+4+E25H9euG/s9p/+l5YPeaf/HUxX/jGJ5XhtLbH4T16g+P54BvkNNyPp64cqgiZ/by6YSHDwt6fd/p/D8uXpiMo1qmYy4KVPdTqUsACUIJUwGG4YEX6YBnx7s/lytfMpR/8j3baailg4aO4RB7pmCevjjGc9ln9/UFWprdajBmYfGVOktvzgGOXpjQu02ZOUC6uIVzVAJphqatTaORWiq6T1JN95xQM3WE1mFWpVLEHUyhSzNdm0y0GTpF/HbAal7KeG6MvUrEXquQP9tOw8gW1n5YuFaqL3Pn+mEOH5cUaFOmoChEVdMyFhRN7TeZOE6zE9Y5AX38vzwHGrRPTfkBPS+EWzW17bHn9jBK5i3M7fv19MD3LMLjynkfT8sAotYkCAB5XP1EYGD0aEGx3wMBE0c37sgTb5j897nDw8QAgX+/Ow9cV7K5k1JuAwAtyZYgTEQRtPPCxzYWx252iBEzc3teYwGf9vM/77P1SDIQJTHPYEnf+pzitVucdDHnh9m8z72q9Q/jdmE89TmPSIHphBavu3Vo16GDaTswUyVjxFvXAegOz1UJQooL0wiIrWsQgEHwMQD6YksztcSvMfO8jbYYqHZriCge41TAlGJEVaTANSaxtKkX5MrYfZrtKq3lwaZhwASUBiC67kdHEjqBgJyjm2Xq69R8a/wC4cx4i+IT+No5d3SpUVUrVHqUWmPjCmqt7SHkkdHnkcK5Di5rLKVKFUk2IMSN4JQko1jEj53GI/tDUZ6ROYy2XNIXJqy4U2UGVMgXifEbYBp2m7a5egFWmabEsuoiH0rMsxgdDYHqOmMm4pmhUqPUChFcnQoEAAeHhzPU4uGZ4RSIqstLK0UpUWqB6dPU7abAU/eO0d8hSxAgEAX2o1UXsZGwP6eE4DUOwHb01V/hsy01IijUO9SPwMf5wBY/iG9x3rm5Ld0Wvf78px55Bjad7X2/Tz8sa92D7V/xVFkqf+4pCTsPeLsGHiNm8TPPAWlKiJckD19ORODJnVIBDDlfFaqN3ySTJ52N+dvLl5Hrgq1FBkER8x62+/GxIWssTv9/XHMQi5tisSxEiZEAW53wMBVqvHqeX77kAg/hM6rQbfiMCOg+eKXxvtFUzBI+CnyQHe9ix/EfoPHfDTNZhnbU51GD6DeANgPDz5nDYL1wDylsCOfTw239B645mE+lpvf0O24+WCUT3dhY29Pp0wpUHK3kP6fKP5jgLf2Pds1lTSpvpzWU79LrUosZane0q5IE7Fl5HAo9qlraDmARUSNNWm2ishMagDHKfgcHnircA4ucpmaddZhG7wG7IbVB/+dvIY0TtzwJnQ5rKgOCut1AJLKRIqJAGq0EjfmOYwEVU42pdKlJhWqyDTL0B70Hl36BBaLWZb7Yt+bz9Svlaq1ss1OrVp6RSFQMzB2CBiI7ihiPiuYIgxil+zPiSLnJzDqo0N7piVVdWpedhJQED1w87Tdonpzl8tWD13qmpmMwkEdKdJTBmFI2sItuYCcpZHK+4r0a0GkalUVa3vUR3FMyhYSD3YgAW7vw3xm3ZrhQzBFJvxKwBgagYOkgSDvvE+WE+IdnxTGotqabki99je8m29yeWLN2DyTUq9SlVpuKihKmiEfQGEGVe+oSJAMjUOmAo1fLvTdkcFWUlWUiCCDe2FeGcRahWSqlmUzG0g2YHwIJ+mLT7VOHqmaSopk1qZLDSVgoQgMNcSpUf24pjHa8/ZwGpZfNisi1F+BhI5nlbzmQdtpGH/Dslr5mNiZJE7RPOBz5zzxV/Zs5qmpQLQFHvFHgTFSL9dJtyJxe81nUpLa2kdbDxJwB6mUWmkyIAmTyA22tgYrGe7Ru7EKNzIa0Ef07yJO5MicdwGd1EBE3B+fL6bTz9cNmSPv7nCuXqfMHf788EckG33bADLPEj6/S3nhwzSOv7yDa/T6HDJGuCOWH4a31+ojl44BnVTvW/6+niMap7LuO+8y/uCSHonuwTdGlqcgMswQy+g2xmNZF08pEDfnfl/b9cOuy/GP4XMpUPwTpqAR8JiYDAiVIDemAv/bTsITOZyy3u1WgNm5lqYBJmblOe4vY13gWV96jsKipoHeAQtpC3JBkC0hiP5Zj4YxqmSzSuIDgsI/8AjEjkwhZg77YgON8Jp06hzVHSH1ItZVI0VAxKqxAiG1NpJESGM7TgEezuVpBwyD/UBs7wzT8LKTssNI7oHdZTiJzCacyKtQXq16gAZC2kMWCqACGkkKbETBI+Ey8yq95dEhe6ADYypASeakpqpN0Kg7wcNvadSamgqKSwQq6t4yxXVG8sCpPWP5jgK37Qc0Xq5feP4ewOuwNWrFqneB7osemKwyCJn9vvpize0Rh/EUQvwDK0dN5sxdufnzxWot9/YwD/ALNcUbL5hXSLgoZ5h4F4jmAfTFqzfEXqEljaYCjux03IM8iD6dRQjiwcG4jqTQT31jSebL0uI7pix5EdMBJh3Nh4T3YPKJXZgdpiw3nAwmpuDpB5x3ivI7G4A/p325YGAqqP3vv7OBUN/l+3hgjDz8vn+mAR/wBdcAVjP1w6y5t0sfnH7YbAYUovB/QA874B2VLEi4kkEc7zPP8ArwzrL+35ged8O6IkgSbFd7cz8998EqpboQB62/bpzwF79nvG2rqMsWYVqS/6BBKh0kSrRPeWYBjYwdsXqnT99qo1VqAMrI47xUg2JBKxYiRjBMtXalUV0IDI2pSYIkbSDuP8HxxtXBOJUc/l0qnT7xQQWCor0nvq+JyCJ5EQQdhOAZ8Iyel6zMe+jP3LEyCBUJnlIWoCP5ziL7dsTQWkDO5W/wAQVdRid9Saf7kOJnjFQ0cxTzGoOCIcgj4l+HUFMIGQlOhdKfXFY7Z59WIVDHu9TKQQfwk6Sd1lDUgHlgKz2oGoZJ+T5KgB/wDXqQ/UYiafwn0/ziX48x/hsiD+CiQLwxVmZx3R8IHwgm5gnbETSW3+cA3K2wrlq+lg0AxuOoi+CFcAC+Ata3MqVNgwO5jcRF9uX0wMRvAa4go3K6jz32uIPjseUXGAiytx5nCbmw8f1bHcDAdRb/L/ADgRAEY7gYB0qCPX9cCisgk761/Nx/gYGBgG9RRP31P6YuXspz9RcxVRWIVqYYjkSrwp84Yj/oYGBgNNGYZmCsSytoDKbghmIYEHkRbGI1G7yA3EEQeiM6LPWFESfPfAwMA646f/ABcov4dJaI3J96JPWygX2AxDUeXngYGASq74AGO4GAX4c0VkItf8wwOO4GBgP//Z"/>
          <p:cNvSpPr>
            <a:spLocks noChangeAspect="1" noChangeArrowheads="1"/>
          </p:cNvSpPr>
          <p:nvPr/>
        </p:nvSpPr>
        <p:spPr bwMode="auto">
          <a:xfrm>
            <a:off x="63500" y="-669925"/>
            <a:ext cx="1143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649" y="2924944"/>
            <a:ext cx="6452055" cy="310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5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invGray">
          <a:xfrm>
            <a:off x="318016" y="476672"/>
            <a:ext cx="839532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/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现象：</a:t>
            </a:r>
          </a:p>
          <a:p>
            <a:pPr algn="just" eaLnBrk="1" hangingPunct="1"/>
            <a:r>
              <a:rPr lang="en-US" altLang="zh-CN" sz="24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</a:t>
            </a:r>
            <a:r>
              <a:rPr lang="en-US" altLang="zh-CN" sz="24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）圆孔衍射</a:t>
            </a:r>
          </a:p>
          <a:p>
            <a:pPr algn="just" eaLnBrk="1" hangingPunct="1"/>
            <a:r>
              <a:rPr lang="zh-CN" altLang="en-US" sz="24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一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套亮暗相间的同心圆环，中心可亮可暗，</a:t>
            </a:r>
            <a:r>
              <a:rPr lang="zh-CN" altLang="en-US" sz="24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 </a:t>
            </a:r>
            <a:r>
              <a:rPr lang="en-US" altLang="zh-CN" sz="2400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	</a:t>
            </a:r>
            <a:r>
              <a:rPr lang="el-GR" altLang="zh-CN" sz="2400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ρ</a:t>
            </a:r>
            <a:r>
              <a:rPr lang="zh-CN" altLang="en-US" sz="24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en-US" altLang="zh-CN" sz="24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4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具体</a:t>
            </a:r>
            <a:r>
              <a:rPr lang="zh-CN" altLang="en-US" sz="24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参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数决定。接收屏沿轴向移动，圆环中心明暗交替变化。</a:t>
            </a:r>
          </a:p>
          <a:p>
            <a:pPr algn="just" eaLnBrk="1" hangingPunct="1"/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ii</a:t>
            </a:r>
            <a:r>
              <a:rPr lang="zh-CN" altLang="en-US" sz="24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）圆屏衍射</a:t>
            </a:r>
          </a:p>
          <a:p>
            <a:pPr algn="just" eaLnBrk="1" hangingPunct="1"/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zh-CN" altLang="en-US" sz="24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基本同圆孔，但中心总是亮点</a:t>
            </a:r>
            <a:endParaRPr lang="en-US" altLang="zh-CN" sz="24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AutoShape 222" descr="data:image/jpeg;base64,/9j/4AAQSkZJRgABAQAAAQABAAD/2wCEAAkGBhMSERUUExQWFRUWGBgYFhUYGB0YGhcdGhcXGhUfGhwYHCYfGBwmGxgcHy8gIykpLCwsHR4xNTAqNSYrLCkBCQoKBQUFDQUFDSkYEhgpKSkpKSkpKSkpKSkpKSkpKSkpKSkpKSkpKSkpKSkpKSkpKSkpKSkpKSkpKSkpKSkpKf/AABEIAJMAeAMBIgACEQEDEQH/xAAcAAAABwEBAAAAAAAAAAAAAAAAAgMEBQYHAQj/xAA9EAACAQIEAwUGBAUEAQUAAAABAhEDIQAEEjEFQVEGImFxgQcTMpGh8EKx0eEUUmKCwSNyovEkJTRTg5L/xAAUAQEAAAAAAAAAAAAAAAAAAAAA/8QAFBEBAAAAAAAAAAAAAAAAAAAAAP/aAAwDAQACEQMRAD8A2onBZ288DTjpFsAF2F8FzFdUUs5CgXLEwBEXJ5Y6TtjKfar2tSqq5ajUDAMxrRsStlWeYBmfTpgJXtX7VFouaWWVaridTsTpU8h3fiM79NsZdxTidWvUarVYszkm8wL2CgkwOUYbUhcdNiem/wDgG3h4YJP67f8AeA7qOAGPI/UzhylAGnPIG7dTyVQNz9fLcotRIJEd4fEP5b7HnqnlyMc8A8yHHszRYNTzFVSuwFRio8CpMEeEYv3CfbF3VXMUO9saqNY7XKRK9bE+HTGYMOuOrSJ9PpyGA9EcC4xTzlL3lJrBirA7qw3HlBBHgRh+VxgHBO1ebydqFQKpbUUKqVYkAS0iSIUCxFvnjZuzXbKhnaaFO7UMB6Z/C0SVB57EjqPXATA88Gn8sdZI8sFn9sAcdP8AOBjgx3ALROBptjoE46w6YCq+0Ti5y+RqMvxMUpr4a2hri/wg+WMH8fXGq+2vNsKeWpD4Xeo7DqUVQt/OoTHljLaCyVERcfceuAPqhGWxEmDHPSRI58lMeRwtlsursqgFnZgqpvrZmAg9FE7C5wgZNhMCSB8p23MAfLwxePZNw9Hzju0aqVOaYi0ltJPotv7sBWM5lnosA2oVVJAKkBB4rbUCZ3ODcG4HWzdX3dOAAe/Ug6KcmCWJMsxnaZJO43xuua7LZWqZehTbzFr7yAYkm8xgtXh60lC0lVFAICqAqifAC3icBTaXYPLUkhQWiCzMRLkC5Yi4WY7i9LziO4nwBGSFVUG0C147wPM/Mk2xdqgIhfAkdTyInc3H5Yh89Q70QCDe97D4jcXERbxwGQZuiVJBEQY9bjmNsK8Iz70KgZCVOpDbqHUrHy0+THqcPu1FILWI5b9bkTEzceOGvAATmKZC6iGBFiYM2MAXg3A6wbxgPR1RJnCJp/PBOFVw9IaW1KAFDfzQIncyCQb8+p3w6NOwwCbW+9sDChp/f5YGAJTJPr9+uF4w1og/LC4O18BQvbJl0/g6bn41rqE/uVg4+Qn0GMhy9AsQBFyBfYSbeV/lGNi9r2X15KmBuKoYdLI4b6NbxjGNTF7i/ltgJKtwohqKqwL1dIVVIB1MxSJ6h1KzMTfF+7J8Dr5apRzCBTTqgU6oH4C2kSQ0EDWsEWINotJzRc68qdRJQ6lvsS2skHcS17bG4vj0HlKbV8qj6ipqqtQlQA0MAwB5BthI6bcgDniHHqGXUNXrU6QO2tgJ8p388RrdrMlVkJmqLMCLe8UbzHxRPl88U3jNGmtdko09NQFUbNVlaoQSTC01ImpVa/cQbCSQBinZytl9ZZDVrxHvVr06aqwLBTpam00zqbTfnaZwGv5jMBZ1H0jr0PTx2ww4nCqXYhFBnUzBFAI70zvfl4DDjh3Y6hSpMiKyalm7FmWLaQWJgCdtjjH6YDVKtSvrZaXxHR7wr39CKAzBFkjdjFtjOAU7UZunUrMUqCoNpX5jkLRy88R3DasVBDAKSAZDEEE7aUOqp/sETh5xLNBwIQBNOpSaaI0CxkU+6bqYa3O18SXYzJ0lrLUqs0kf6elzTgklSdQQzaLgiJ8sBtHZxlNFdM2Cq2pdLhgqzrX8BiO7yxJ4iOzrLohVKoPhEEczJJbvuSb6mAmZjErUOASrVMDCdRr9fDHcB3TBwqDsMEBEdf8AGCs438Z64BvxzhIzNFkNiVOk/wArW0n5gYy+j2Hre/chKDVKYQ/w9TUqtA0d2otgCsSCN7i0HGtrmOsYhu0qKU94KlWmw0qXolZIYwJDAhoJtaQWsRJOAyrtN2ZC8SajTUUadQqaZHwqGTcT0qArHIx1AO08JdvdorgK6qAwBkSAASPDFT4LltB93W7z03Z1Z4d4qHUhJiASljFpBxYWMEMp57ctvrywDrPZOSGsY5Hb9vMXxWqfZVmrFmWkiO2p/dU1DMdxrqRe/LecWN8wXAAn8uU2wqVA7zGI9Nzz67YAq0QGUAd0LpHO0bb3xhnGmqZXPZmkvN27puGVoKyLggg7HG3/AMbrJABsSJ5SCNQIG2+Mp9p5UZymysrVNIDxvF9OqNvxRziZsBgInJ5w1M5l3PxNWpTN5BqIItaNPKBa2Nf4b2Up5Zn90oNJzq90x7qG90mRF9uXLGYdg+Emvn6cgaaR96x3+GNPP+cj5HpjbXaBfAIIoAsAvOBG532wlVqX+4xyrULA/L1wgjDf/OAUqICd8DBWqi4PL7tgYBQPAiQPvzjCdSpBv+fhhFGkT+XlgxUkRM+G8fPfAcertccpG+Kj2k9pFGgzUFpmuwBDwQqK0XGogyQd4FuuEPaB2lbKotKkYq1Qe/zRNiR/UTK+FzuBjKSNomOkYD0JwxFzGVy1Sfio0yrcwSq2PIgkbdR44730MVFi+4+E25H9euG/s9p/+l5YPeaf/HUxX/jGJ5XhtLbH4T16g+P54BvkNNyPp64cqgiZ/by6YSHDwt6fd/p/D8uXpiMo1qmYy4KVPdTqUsACUIJUwGG4YEX6YBnx7s/lytfMpR/8j3baailg4aO4RB7pmCevjjGc9ln9/UFWprdajBmYfGVOktvzgGOXpjQu02ZOUC6uIVzVAJphqatTaORWiq6T1JN95xQM3WE1mFWpVLEHUyhSzNdm0y0GTpF/HbAal7KeG6MvUrEXquQP9tOw8gW1n5YuFaqL3Pn+mEOH5cUaFOmoChEVdMyFhRN7TeZOE6zE9Y5AX38vzwHGrRPTfkBPS+EWzW17bHn9jBK5i3M7fv19MD3LMLjynkfT8sAotYkCAB5XP1EYGD0aEGx3wMBE0c37sgTb5j897nDw8QAgX+/Ow9cV7K5k1JuAwAtyZYgTEQRtPPCxzYWx252iBEzc3teYwGf9vM/77P1SDIQJTHPYEnf+pzitVucdDHnh9m8z72q9Q/jdmE89TmPSIHphBavu3Vo16GDaTswUyVjxFvXAegOz1UJQooL0wiIrWsQgEHwMQD6YksztcSvMfO8jbYYqHZriCge41TAlGJEVaTANSaxtKkX5MrYfZrtKq3lwaZhwASUBiC67kdHEjqBgJyjm2Xq69R8a/wC4cx4i+IT+No5d3SpUVUrVHqUWmPjCmqt7SHkkdHnkcK5Di5rLKVKFUk2IMSN4JQko1jEj53GI/tDUZ6ROYy2XNIXJqy4U2UGVMgXifEbYBp2m7a5egFWmabEsuoiH0rMsxgdDYHqOmMm4pmhUqPUChFcnQoEAAeHhzPU4uGZ4RSIqstLK0UpUWqB6dPU7abAU/eO0d8hSxAgEAX2o1UXsZGwP6eE4DUOwHb01V/hsy01IijUO9SPwMf5wBY/iG9x3rm5Ld0Wvf78px55Bjad7X2/Tz8sa92D7V/xVFkqf+4pCTsPeLsGHiNm8TPPAWlKiJckD19ORODJnVIBDDlfFaqN3ySTJ52N+dvLl5Hrgq1FBkER8x62+/GxIWssTv9/XHMQi5tisSxEiZEAW53wMBVqvHqeX77kAg/hM6rQbfiMCOg+eKXxvtFUzBI+CnyQHe9ix/EfoPHfDTNZhnbU51GD6DeANgPDz5nDYL1wDylsCOfTw239B645mE+lpvf0O24+WCUT3dhY29Pp0wpUHK3kP6fKP5jgLf2Pds1lTSpvpzWU79LrUosZane0q5IE7Fl5HAo9qlraDmARUSNNWm2ishMagDHKfgcHnircA4ucpmaddZhG7wG7IbVB/+dvIY0TtzwJnQ5rKgOCut1AJLKRIqJAGq0EjfmOYwEVU42pdKlJhWqyDTL0B70Hl36BBaLWZb7Yt+bz9Svlaq1ss1OrVp6RSFQMzB2CBiI7ihiPiuYIgxil+zPiSLnJzDqo0N7piVVdWpedhJQED1w87Tdonpzl8tWD13qmpmMwkEdKdJTBmFI2sItuYCcpZHK+4r0a0GkalUVa3vUR3FMyhYSD3YgAW7vw3xm3ZrhQzBFJvxKwBgagYOkgSDvvE+WE+IdnxTGotqabki99je8m29yeWLN2DyTUq9SlVpuKihKmiEfQGEGVe+oSJAMjUOmAo1fLvTdkcFWUlWUiCCDe2FeGcRahWSqlmUzG0g2YHwIJ+mLT7VOHqmaSopk1qZLDSVgoQgMNcSpUf24pjHa8/ZwGpZfNisi1F+BhI5nlbzmQdtpGH/Dslr5mNiZJE7RPOBz5zzxV/Zs5qmpQLQFHvFHgTFSL9dJtyJxe81nUpLa2kdbDxJwB6mUWmkyIAmTyA22tgYrGe7Ru7EKNzIa0Ef07yJO5MicdwGd1EBE3B+fL6bTz9cNmSPv7nCuXqfMHf788EckG33bADLPEj6/S3nhwzSOv7yDa/T6HDJGuCOWH4a31+ojl44BnVTvW/6+niMap7LuO+8y/uCSHonuwTdGlqcgMswQy+g2xmNZF08pEDfnfl/b9cOuy/GP4XMpUPwTpqAR8JiYDAiVIDemAv/bTsITOZyy3u1WgNm5lqYBJmblOe4vY13gWV96jsKipoHeAQtpC3JBkC0hiP5Zj4YxqmSzSuIDgsI/8AjEjkwhZg77YgON8Jp06hzVHSH1ItZVI0VAxKqxAiG1NpJESGM7TgEezuVpBwyD/UBs7wzT8LKTssNI7oHdZTiJzCacyKtQXq16gAZC2kMWCqACGkkKbETBI+Ey8yq95dEhe6ADYypASeakpqpN0Kg7wcNvadSamgqKSwQq6t4yxXVG8sCpPWP5jgK37Qc0Xq5feP4ewOuwNWrFqneB7osemKwyCJn9vvpize0Rh/EUQvwDK0dN5sxdufnzxWot9/YwD/ALNcUbL5hXSLgoZ5h4F4jmAfTFqzfEXqEljaYCjux03IM8iD6dRQjiwcG4jqTQT31jSebL0uI7pix5EdMBJh3Nh4T3YPKJXZgdpiw3nAwmpuDpB5x3ivI7G4A/p325YGAqqP3vv7OBUN/l+3hgjDz8vn+mAR/wBdcAVjP1w6y5t0sfnH7YbAYUovB/QA874B2VLEi4kkEc7zPP8ArwzrL+35ged8O6IkgSbFd7cz8998EqpboQB62/bpzwF79nvG2rqMsWYVqS/6BBKh0kSrRPeWYBjYwdsXqnT99qo1VqAMrI47xUg2JBKxYiRjBMtXalUV0IDI2pSYIkbSDuP8HxxtXBOJUc/l0qnT7xQQWCor0nvq+JyCJ5EQQdhOAZ8Iyel6zMe+jP3LEyCBUJnlIWoCP5ziL7dsTQWkDO5W/wAQVdRid9Saf7kOJnjFQ0cxTzGoOCIcgj4l+HUFMIGQlOhdKfXFY7Z59WIVDHu9TKQQfwk6Sd1lDUgHlgKz2oGoZJ+T5KgB/wDXqQ/UYiafwn0/ziX48x/hsiD+CiQLwxVmZx3R8IHwgm5gnbETSW3+cA3K2wrlq+lg0AxuOoi+CFcAC+Ata3MqVNgwO5jcRF9uX0wMRvAa4go3K6jz32uIPjseUXGAiytx5nCbmw8f1bHcDAdRb/L/ADgRAEY7gYB0qCPX9cCisgk761/Nx/gYGBgG9RRP31P6YuXspz9RcxVRWIVqYYjkSrwp84Yj/oYGBgNNGYZmCsSytoDKbghmIYEHkRbGI1G7yA3EEQeiM6LPWFESfPfAwMA646f/ABcov4dJaI3J96JPWygX2AxDUeXngYGASq74AGO4GAX4c0VkItf8wwOO4GBgP//Z"/>
          <p:cNvSpPr>
            <a:spLocks noChangeAspect="1" noChangeArrowheads="1"/>
          </p:cNvSpPr>
          <p:nvPr/>
        </p:nvSpPr>
        <p:spPr bwMode="auto">
          <a:xfrm>
            <a:off x="63500" y="-669925"/>
            <a:ext cx="1143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320125"/>
            <a:ext cx="2668699" cy="25924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3320124"/>
            <a:ext cx="2679419" cy="263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invGray">
          <a:xfrm>
            <a:off x="626656" y="4509120"/>
            <a:ext cx="8395322" cy="201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平行光入射，用凸透镜成像于像方焦平面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相当于各点发出的次波汇聚于无穷远处。即是平行光的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相干叠加。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74" y="936372"/>
            <a:ext cx="6844848" cy="351399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26656" y="92078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实验装置</a:t>
            </a:r>
            <a:endParaRPr lang="zh-CN" altLang="en-US" sz="2400" dirty="0">
              <a:solidFill>
                <a:srgbClr val="0066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83818" y="68924"/>
            <a:ext cx="8640960" cy="720080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zh-CN" altLang="en-US" sz="3200" dirty="0">
                <a:solidFill>
                  <a:srgbClr val="FF0000"/>
                </a:solidFill>
              </a:rPr>
              <a:t>夫琅禾费单缝衍射</a:t>
            </a:r>
            <a:endParaRPr lang="en-US" altLang="zh-C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65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21667</TotalTime>
  <Words>2014</Words>
  <Application>Microsoft Office PowerPoint</Application>
  <PresentationFormat>全屏显示(4:3)</PresentationFormat>
  <Paragraphs>322</Paragraphs>
  <Slides>42</Slides>
  <Notes>15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42</vt:i4>
      </vt:variant>
    </vt:vector>
  </HeadingPairs>
  <TitlesOfParts>
    <vt:vector size="57" baseType="lpstr">
      <vt:lpstr>黑体</vt:lpstr>
      <vt:lpstr>楷体_GB2312</vt:lpstr>
      <vt:lpstr>宋体</vt:lpstr>
      <vt:lpstr>微软雅黑</vt:lpstr>
      <vt:lpstr>Arial</vt:lpstr>
      <vt:lpstr>Calibri</vt:lpstr>
      <vt:lpstr>Cambria Math</vt:lpstr>
      <vt:lpstr>Symbol</vt:lpstr>
      <vt:lpstr>Times New Roman</vt:lpstr>
      <vt:lpstr>默认设计模板</vt:lpstr>
      <vt:lpstr>Office 主题​​</vt:lpstr>
      <vt:lpstr>1_Office 主题​​</vt:lpstr>
      <vt:lpstr>Equation</vt:lpstr>
      <vt:lpstr>公式</vt:lpstr>
      <vt:lpstr>Graph</vt:lpstr>
      <vt:lpstr>期末考试说明</vt:lpstr>
      <vt:lpstr>第4章  光的衍射</vt:lpstr>
      <vt:lpstr>什么是衍射现象</vt:lpstr>
      <vt:lpstr>惠更斯-菲涅耳原理</vt:lpstr>
      <vt:lpstr>PowerPoint 演示文稿</vt:lpstr>
      <vt:lpstr>PowerPoint 演示文稿</vt:lpstr>
      <vt:lpstr>菲涅耳圆孔衍射</vt:lpstr>
      <vt:lpstr>PowerPoint 演示文稿</vt:lpstr>
      <vt:lpstr>夫琅禾费单缝衍射</vt:lpstr>
      <vt:lpstr>PowerPoint 演示文稿</vt:lpstr>
      <vt:lpstr>PowerPoint 演示文稿</vt:lpstr>
      <vt:lpstr>夫琅禾费圆孔衍射</vt:lpstr>
      <vt:lpstr>PowerPoint 演示文稿</vt:lpstr>
      <vt:lpstr>PowerPoint 演示文稿</vt:lpstr>
      <vt:lpstr>光栅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第5章  晶体偏振光学</vt:lpstr>
      <vt:lpstr>五种偏振态</vt:lpstr>
      <vt:lpstr>PowerPoint 演示文稿</vt:lpstr>
      <vt:lpstr>PowerPoint 演示文稿</vt:lpstr>
      <vt:lpstr>双折射现象</vt:lpstr>
      <vt:lpstr>双折射现象</vt:lpstr>
      <vt:lpstr>晶体光学器件</vt:lpstr>
      <vt:lpstr>晶体光学器件</vt:lpstr>
      <vt:lpstr>晶体光学器件</vt:lpstr>
      <vt:lpstr>偏振光的获得与检测</vt:lpstr>
      <vt:lpstr>第6章  光与物质的相互作用</vt:lpstr>
      <vt:lpstr>瑞利散射与米氏散射</vt:lpstr>
      <vt:lpstr>第7章  光的量子性</vt:lpstr>
      <vt:lpstr>黑体辐射</vt:lpstr>
      <vt:lpstr>光电效应</vt:lpstr>
      <vt:lpstr>康普顿散射</vt:lpstr>
      <vt:lpstr>康普顿散射</vt:lpstr>
      <vt:lpstr>PowerPoint 演示文稿</vt:lpstr>
    </vt:vector>
  </TitlesOfParts>
  <Company>Univ.of Sci.&amp; Tech.of 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第一章  几何光学的近轴理论 </dc:title>
  <dc:creator>Cui Hongbin</dc:creator>
  <cp:lastModifiedBy>silver zq</cp:lastModifiedBy>
  <cp:revision>293</cp:revision>
  <cp:lastPrinted>2018-01-02T07:46:17Z</cp:lastPrinted>
  <dcterms:created xsi:type="dcterms:W3CDTF">2004-02-12T08:47:27Z</dcterms:created>
  <dcterms:modified xsi:type="dcterms:W3CDTF">2020-01-04T09:00:49Z</dcterms:modified>
</cp:coreProperties>
</file>