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87" r:id="rId3"/>
    <p:sldId id="288" r:id="rId4"/>
    <p:sldId id="301" r:id="rId5"/>
    <p:sldId id="258" r:id="rId6"/>
    <p:sldId id="260" r:id="rId7"/>
    <p:sldId id="313" r:id="rId8"/>
    <p:sldId id="282" r:id="rId9"/>
    <p:sldId id="284" r:id="rId10"/>
    <p:sldId id="285" r:id="rId11"/>
    <p:sldId id="283" r:id="rId12"/>
    <p:sldId id="263" r:id="rId13"/>
    <p:sldId id="265" r:id="rId14"/>
    <p:sldId id="267" r:id="rId15"/>
    <p:sldId id="266" r:id="rId16"/>
    <p:sldId id="305" r:id="rId17"/>
    <p:sldId id="304" r:id="rId18"/>
    <p:sldId id="270" r:id="rId19"/>
    <p:sldId id="271" r:id="rId20"/>
    <p:sldId id="272" r:id="rId21"/>
    <p:sldId id="302" r:id="rId22"/>
    <p:sldId id="303" r:id="rId23"/>
    <p:sldId id="273" r:id="rId24"/>
    <p:sldId id="274" r:id="rId25"/>
    <p:sldId id="307" r:id="rId26"/>
    <p:sldId id="306" r:id="rId27"/>
    <p:sldId id="308" r:id="rId28"/>
    <p:sldId id="314" r:id="rId29"/>
    <p:sldId id="276" r:id="rId30"/>
    <p:sldId id="277" r:id="rId31"/>
    <p:sldId id="278" r:id="rId32"/>
    <p:sldId id="279" r:id="rId33"/>
    <p:sldId id="280" r:id="rId34"/>
    <p:sldId id="310" r:id="rId35"/>
    <p:sldId id="312" r:id="rId36"/>
    <p:sldId id="289" r:id="rId37"/>
    <p:sldId id="257" r:id="rId38"/>
    <p:sldId id="290" r:id="rId39"/>
    <p:sldId id="291" r:id="rId40"/>
    <p:sldId id="292" r:id="rId41"/>
    <p:sldId id="293" r:id="rId42"/>
    <p:sldId id="294" r:id="rId43"/>
    <p:sldId id="295" r:id="rId44"/>
    <p:sldId id="296" r:id="rId45"/>
    <p:sldId id="297" r:id="rId46"/>
    <p:sldId id="315" r:id="rId47"/>
    <p:sldId id="299" r:id="rId48"/>
    <p:sldId id="309" r:id="rId49"/>
    <p:sldId id="298" r:id="rId50"/>
    <p:sldId id="300" r:id="rId51"/>
    <p:sldId id="311"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86" d="100"/>
          <a:sy n="86" d="100"/>
        </p:scale>
        <p:origin x="2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B00BA-753C-4D61-8D9C-F8EA9E3F3C4E}" type="datetimeFigureOut">
              <a:rPr lang="zh-CN" altLang="en-US" smtClean="0"/>
              <a:t>2022/10/26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15D98-8E39-4ECD-A36A-83E6A35EAF9F}" type="slidenum">
              <a:rPr lang="zh-CN" altLang="en-US" smtClean="0"/>
              <a:t>‹#›</a:t>
            </a:fld>
            <a:endParaRPr lang="zh-CN" altLang="en-US"/>
          </a:p>
        </p:txBody>
      </p:sp>
    </p:spTree>
    <p:extLst>
      <p:ext uri="{BB962C8B-B14F-4D97-AF65-F5344CB8AC3E}">
        <p14:creationId xmlns:p14="http://schemas.microsoft.com/office/powerpoint/2010/main" val="115595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对三对角方程进行</a:t>
            </a:r>
            <a:r>
              <a:rPr lang="en-US" altLang="zh-CN" dirty="0" err="1"/>
              <a:t>Crout</a:t>
            </a:r>
            <a:r>
              <a:rPr lang="zh-CN" altLang="en-US" dirty="0"/>
              <a:t>分解</a:t>
            </a:r>
          </a:p>
        </p:txBody>
      </p:sp>
      <p:sp>
        <p:nvSpPr>
          <p:cNvPr id="4" name="灯片编号占位符 3"/>
          <p:cNvSpPr>
            <a:spLocks noGrp="1"/>
          </p:cNvSpPr>
          <p:nvPr>
            <p:ph type="sldNum" sz="quarter" idx="5"/>
          </p:nvPr>
        </p:nvSpPr>
        <p:spPr/>
        <p:txBody>
          <a:bodyPr/>
          <a:lstStyle/>
          <a:p>
            <a:fld id="{57915D98-8E39-4ECD-A36A-83E6A35EAF9F}" type="slidenum">
              <a:rPr lang="zh-CN" altLang="en-US" smtClean="0"/>
              <a:t>24</a:t>
            </a:fld>
            <a:endParaRPr lang="zh-CN" altLang="en-US"/>
          </a:p>
        </p:txBody>
      </p:sp>
    </p:spTree>
    <p:extLst>
      <p:ext uri="{BB962C8B-B14F-4D97-AF65-F5344CB8AC3E}">
        <p14:creationId xmlns:p14="http://schemas.microsoft.com/office/powerpoint/2010/main" val="342452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30CD3BF-9813-441F-8F0D-9526AD2E7477}" type="slidenum">
              <a:rPr lang="zh-CN" altLang="en-US" smtClean="0"/>
              <a:t>32</a:t>
            </a:fld>
            <a:endParaRPr lang="zh-CN" altLang="en-US"/>
          </a:p>
        </p:txBody>
      </p:sp>
    </p:spTree>
    <p:extLst>
      <p:ext uri="{BB962C8B-B14F-4D97-AF65-F5344CB8AC3E}">
        <p14:creationId xmlns:p14="http://schemas.microsoft.com/office/powerpoint/2010/main" val="115318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带位移的幂法原点位移法</a:t>
            </a:r>
          </a:p>
        </p:txBody>
      </p:sp>
      <p:sp>
        <p:nvSpPr>
          <p:cNvPr id="4" name="灯片编号占位符 3"/>
          <p:cNvSpPr>
            <a:spLocks noGrp="1"/>
          </p:cNvSpPr>
          <p:nvPr>
            <p:ph type="sldNum" sz="quarter" idx="5"/>
          </p:nvPr>
        </p:nvSpPr>
        <p:spPr/>
        <p:txBody>
          <a:bodyPr/>
          <a:lstStyle/>
          <a:p>
            <a:fld id="{57915D98-8E39-4ECD-A36A-83E6A35EAF9F}" type="slidenum">
              <a:rPr lang="zh-CN" altLang="en-US" smtClean="0"/>
              <a:t>34</a:t>
            </a:fld>
            <a:endParaRPr lang="zh-CN" altLang="en-US"/>
          </a:p>
        </p:txBody>
      </p:sp>
    </p:spTree>
    <p:extLst>
      <p:ext uri="{BB962C8B-B14F-4D97-AF65-F5344CB8AC3E}">
        <p14:creationId xmlns:p14="http://schemas.microsoft.com/office/powerpoint/2010/main" val="22857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差商型</a:t>
            </a:r>
            <a:r>
              <a:rPr lang="en-US" altLang="zh-CN" dirty="0" err="1"/>
              <a:t>hermite</a:t>
            </a:r>
            <a:r>
              <a:rPr lang="zh-CN" altLang="en-US" dirty="0"/>
              <a:t>公式。</a:t>
            </a:r>
          </a:p>
        </p:txBody>
      </p:sp>
      <p:sp>
        <p:nvSpPr>
          <p:cNvPr id="4" name="灯片编号占位符 3"/>
          <p:cNvSpPr>
            <a:spLocks noGrp="1"/>
          </p:cNvSpPr>
          <p:nvPr>
            <p:ph type="sldNum" sz="quarter" idx="5"/>
          </p:nvPr>
        </p:nvSpPr>
        <p:spPr/>
        <p:txBody>
          <a:bodyPr/>
          <a:lstStyle/>
          <a:p>
            <a:fld id="{57915D98-8E39-4ECD-A36A-83E6A35EAF9F}" type="slidenum">
              <a:rPr lang="zh-CN" altLang="en-US" smtClean="0"/>
              <a:t>42</a:t>
            </a:fld>
            <a:endParaRPr lang="zh-CN" altLang="en-US"/>
          </a:p>
        </p:txBody>
      </p:sp>
    </p:spTree>
    <p:extLst>
      <p:ext uri="{BB962C8B-B14F-4D97-AF65-F5344CB8AC3E}">
        <p14:creationId xmlns:p14="http://schemas.microsoft.com/office/powerpoint/2010/main" val="78738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线性拟合的法方程</a:t>
            </a:r>
          </a:p>
        </p:txBody>
      </p:sp>
      <p:sp>
        <p:nvSpPr>
          <p:cNvPr id="4" name="灯片编号占位符 3"/>
          <p:cNvSpPr>
            <a:spLocks noGrp="1"/>
          </p:cNvSpPr>
          <p:nvPr>
            <p:ph type="sldNum" sz="quarter" idx="5"/>
          </p:nvPr>
        </p:nvSpPr>
        <p:spPr/>
        <p:txBody>
          <a:bodyPr/>
          <a:lstStyle/>
          <a:p>
            <a:fld id="{57915D98-8E39-4ECD-A36A-83E6A35EAF9F}" type="slidenum">
              <a:rPr lang="zh-CN" altLang="en-US" smtClean="0"/>
              <a:t>49</a:t>
            </a:fld>
            <a:endParaRPr lang="zh-CN" altLang="en-US"/>
          </a:p>
        </p:txBody>
      </p:sp>
    </p:spTree>
    <p:extLst>
      <p:ext uri="{BB962C8B-B14F-4D97-AF65-F5344CB8AC3E}">
        <p14:creationId xmlns:p14="http://schemas.microsoft.com/office/powerpoint/2010/main" val="408265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BC32EC-E9BA-373B-F739-9F5B4A5865A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078E82A-E6D9-697B-ED6B-561986068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AB27039-C5AA-5C80-3150-80649928F035}"/>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3654EAF9-5069-6A8B-59AB-47C17C6E6D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992E01-CBE5-0143-2E36-10264BBA3E4D}"/>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292744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07E6E7-164A-8E3E-058B-896A2D6417A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9D0329F-BDC4-F0A5-6D11-5EFB151DA25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D86D401-057A-5423-046D-AC4EE1E8B44A}"/>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C4956B8B-0EDA-72D9-274D-D787F51F66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499964-1BA1-351D-7EFA-0222C7EDB505}"/>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212978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DE88C5-AF7C-E5D0-57FF-8999AFE4DBD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078F44-78C7-7C11-45EB-C94E9483CE2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9906A1-2BC5-5311-D292-F442B453BDD0}"/>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BD55E415-7318-9C37-056A-4079EEF4AB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C5F288-6598-F3E3-9FE4-E7E39900EEA6}"/>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413657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C56880-1E05-1F12-6E45-FB03B0D905E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5AC198-6B84-5778-A22C-F92F5246432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A549B0-065C-2A56-52A2-B49824A08948}"/>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30BC1C3B-6223-F6E3-73A2-989B303C54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7F0593-E1FF-FE39-1460-6892A4140368}"/>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337267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37C232-24EF-3C99-ABF7-726EB8F3E7A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3060D52-23F2-592D-2B82-19A6F1189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8F059EB-24B8-0FEB-BDBD-8ABD0F5BB465}"/>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FD256DA3-F244-7879-9EB1-AC382C8DA0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53F19C-AD3D-7BE7-2434-048B8DBDE4E9}"/>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18950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5B37FD-6A89-E38A-BB8A-F6B6DF314B4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2A48DC-8B2D-6E13-45F5-763CF1A62EB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F2465A3-DC5E-E4F9-14A9-021F8245BCB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E0E74F7-C3F1-DE48-D4F3-2429FCDCBB5D}"/>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6" name="页脚占位符 5">
            <a:extLst>
              <a:ext uri="{FF2B5EF4-FFF2-40B4-BE49-F238E27FC236}">
                <a16:creationId xmlns:a16="http://schemas.microsoft.com/office/drawing/2014/main" id="{455F128C-9A12-C921-D270-C7F1DC57F2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E9FE31-F644-3290-57EA-CB5275497097}"/>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301213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AE850-DFCF-6003-5DCD-3241B46D4FB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B17B827-A071-8A2C-0006-6CE82EDF1E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54D72D3-C197-B190-12BB-DEE07E3E1F8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732D3E-838E-776D-280B-F14E57168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9DBBEB-8787-29EE-1334-FDD214FB07D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D9FD9AA-C0C1-5B20-ED6B-B462A525ED0F}"/>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8" name="页脚占位符 7">
            <a:extLst>
              <a:ext uri="{FF2B5EF4-FFF2-40B4-BE49-F238E27FC236}">
                <a16:creationId xmlns:a16="http://schemas.microsoft.com/office/drawing/2014/main" id="{3F7D476B-271C-EE9D-9BA9-3394489615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1DE0FED-1079-516C-0A71-7BC92F74A14A}"/>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181452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765B1A-9920-5921-A441-5C0CEFF7130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AA06050-D012-3876-CFB4-F057E0FFD629}"/>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4" name="页脚占位符 3">
            <a:extLst>
              <a:ext uri="{FF2B5EF4-FFF2-40B4-BE49-F238E27FC236}">
                <a16:creationId xmlns:a16="http://schemas.microsoft.com/office/drawing/2014/main" id="{1D7EF18A-F76A-5031-A170-B677E121EA3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310832E-2B07-C51A-8A4B-6EFEA5A2DB67}"/>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62774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4FD823-F058-1A8D-E2C9-9D9598031E5F}"/>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3" name="页脚占位符 2">
            <a:extLst>
              <a:ext uri="{FF2B5EF4-FFF2-40B4-BE49-F238E27FC236}">
                <a16:creationId xmlns:a16="http://schemas.microsoft.com/office/drawing/2014/main" id="{A211E30F-C186-6F96-9D49-ECED35D1DA5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35F075-4E2E-1667-CE04-1F526A6E8780}"/>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71526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D6B6A6-08EF-F71D-A28E-ACF97FC5BB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1236960-E427-20FD-4503-1372A6727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8545AA3-5BBE-D20A-FA9B-A19FDCD5A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F9B549E-8BF1-53A4-D047-2B269ECE269E}"/>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6" name="页脚占位符 5">
            <a:extLst>
              <a:ext uri="{FF2B5EF4-FFF2-40B4-BE49-F238E27FC236}">
                <a16:creationId xmlns:a16="http://schemas.microsoft.com/office/drawing/2014/main" id="{BE7812E0-80E2-83EB-A450-8EF6BD01F1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EA67C31-54E2-577B-0568-7333AED5D25B}"/>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122481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88E71-D3A5-5937-A99F-64069BBEE4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4C158CB-53D9-0A66-C952-CD86CDA10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C847CC0-3657-2429-06B0-0EEECC660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AA652F0-BC48-C433-6FED-F4DE443A7CDA}"/>
              </a:ext>
            </a:extLst>
          </p:cNvPr>
          <p:cNvSpPr>
            <a:spLocks noGrp="1"/>
          </p:cNvSpPr>
          <p:nvPr>
            <p:ph type="dt" sz="half" idx="10"/>
          </p:nvPr>
        </p:nvSpPr>
        <p:spPr/>
        <p:txBody>
          <a:bodyPr/>
          <a:lstStyle/>
          <a:p>
            <a:fld id="{9D8F83B6-98A6-4A44-8375-26F0F39E1093}" type="datetimeFigureOut">
              <a:rPr lang="zh-CN" altLang="en-US" smtClean="0"/>
              <a:t>2022/10/26</a:t>
            </a:fld>
            <a:endParaRPr lang="zh-CN" altLang="en-US"/>
          </a:p>
        </p:txBody>
      </p:sp>
      <p:sp>
        <p:nvSpPr>
          <p:cNvPr id="6" name="页脚占位符 5">
            <a:extLst>
              <a:ext uri="{FF2B5EF4-FFF2-40B4-BE49-F238E27FC236}">
                <a16:creationId xmlns:a16="http://schemas.microsoft.com/office/drawing/2014/main" id="{CB8249F9-C869-FE51-FE86-E298954EA5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66F010-816A-EF66-D00A-5EED9E4376A2}"/>
              </a:ext>
            </a:extLst>
          </p:cNvPr>
          <p:cNvSpPr>
            <a:spLocks noGrp="1"/>
          </p:cNvSpPr>
          <p:nvPr>
            <p:ph type="sldNum" sz="quarter" idx="12"/>
          </p:nvPr>
        </p:nvSpPr>
        <p:spPr/>
        <p:txBody>
          <a:body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239427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421D55A-4DED-CA21-2C1A-C86F18010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B3E10C7-CEA6-6E3C-3844-B10BC659C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DAFD3A-2074-DE96-65DD-48F2059C7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F83B6-98A6-4A44-8375-26F0F39E1093}"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9457BAF0-69CA-FA70-20A1-09BDDACA2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CDBCF72-EB90-898E-B330-D4873B29EC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81072-89E7-4863-81C4-6DB49C3F2B7F}" type="slidenum">
              <a:rPr lang="zh-CN" altLang="en-US" smtClean="0"/>
              <a:t>‹#›</a:t>
            </a:fld>
            <a:endParaRPr lang="zh-CN" altLang="en-US"/>
          </a:p>
        </p:txBody>
      </p:sp>
    </p:spTree>
    <p:extLst>
      <p:ext uri="{BB962C8B-B14F-4D97-AF65-F5344CB8AC3E}">
        <p14:creationId xmlns:p14="http://schemas.microsoft.com/office/powerpoint/2010/main" val="986948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3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E9D6A4-B44C-4142-AE66-0850A99C82CB}"/>
              </a:ext>
            </a:extLst>
          </p:cNvPr>
          <p:cNvSpPr>
            <a:spLocks noGrp="1"/>
          </p:cNvSpPr>
          <p:nvPr>
            <p:ph type="ctrTitle"/>
          </p:nvPr>
        </p:nvSpPr>
        <p:spPr/>
        <p:txBody>
          <a:bodyPr/>
          <a:lstStyle/>
          <a:p>
            <a:r>
              <a:rPr lang="zh-CN" altLang="en-US" dirty="0">
                <a:solidFill>
                  <a:schemeClr val="accent1"/>
                </a:solidFill>
                <a:latin typeface="+mn-ea"/>
                <a:ea typeface="+mn-ea"/>
              </a:rPr>
              <a:t>计算方法习题课</a:t>
            </a:r>
          </a:p>
        </p:txBody>
      </p:sp>
      <p:sp>
        <p:nvSpPr>
          <p:cNvPr id="3" name="副标题 2">
            <a:extLst>
              <a:ext uri="{FF2B5EF4-FFF2-40B4-BE49-F238E27FC236}">
                <a16:creationId xmlns:a16="http://schemas.microsoft.com/office/drawing/2014/main" id="{3342A2A5-D07C-F779-FEA7-FEBA01F79FD4}"/>
              </a:ext>
            </a:extLst>
          </p:cNvPr>
          <p:cNvSpPr>
            <a:spLocks noGrp="1"/>
          </p:cNvSpPr>
          <p:nvPr>
            <p:ph type="subTitle" idx="1"/>
          </p:nvPr>
        </p:nvSpPr>
        <p:spPr/>
        <p:txBody>
          <a:bodyPr/>
          <a:lstStyle/>
          <a:p>
            <a:r>
              <a:rPr lang="en-US" altLang="zh-CN" dirty="0"/>
              <a:t>2022.10.26</a:t>
            </a:r>
            <a:endParaRPr lang="zh-CN" altLang="en-US" dirty="0"/>
          </a:p>
        </p:txBody>
      </p:sp>
    </p:spTree>
    <p:extLst>
      <p:ext uri="{BB962C8B-B14F-4D97-AF65-F5344CB8AC3E}">
        <p14:creationId xmlns:p14="http://schemas.microsoft.com/office/powerpoint/2010/main" val="192630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EE6AB1-9CCD-4A2A-AA2D-C23E028ABF38}"/>
              </a:ext>
            </a:extLst>
          </p:cNvPr>
          <p:cNvSpPr>
            <a:spLocks noGrp="1"/>
          </p:cNvSpPr>
          <p:nvPr>
            <p:ph type="title"/>
          </p:nvPr>
        </p:nvSpPr>
        <p:spPr/>
        <p:txBody>
          <a:bodyPr>
            <a:normAutofit/>
          </a:bodyPr>
          <a:lstStyle/>
          <a:p>
            <a:r>
              <a:rPr lang="zh-CN" altLang="en-US" sz="3200" dirty="0">
                <a:solidFill>
                  <a:schemeClr val="accent1"/>
                </a:solidFill>
              </a:rPr>
              <a:t>迭代收敛条件</a:t>
            </a:r>
          </a:p>
        </p:txBody>
      </p:sp>
      <p:pic>
        <p:nvPicPr>
          <p:cNvPr id="14" name="图片 13">
            <a:extLst>
              <a:ext uri="{FF2B5EF4-FFF2-40B4-BE49-F238E27FC236}">
                <a16:creationId xmlns:a16="http://schemas.microsoft.com/office/drawing/2014/main" id="{AC94A325-5582-469A-5927-64B056E17C45}"/>
              </a:ext>
            </a:extLst>
          </p:cNvPr>
          <p:cNvPicPr>
            <a:picLocks noChangeAspect="1"/>
          </p:cNvPicPr>
          <p:nvPr/>
        </p:nvPicPr>
        <p:blipFill>
          <a:blip r:embed="rId2"/>
          <a:stretch>
            <a:fillRect/>
          </a:stretch>
        </p:blipFill>
        <p:spPr>
          <a:xfrm>
            <a:off x="2879514" y="1820147"/>
            <a:ext cx="1724266" cy="362001"/>
          </a:xfrm>
          <a:prstGeom prst="rect">
            <a:avLst/>
          </a:prstGeom>
        </p:spPr>
      </p:pic>
      <p:sp>
        <p:nvSpPr>
          <p:cNvPr id="16" name="文本框 15">
            <a:extLst>
              <a:ext uri="{FF2B5EF4-FFF2-40B4-BE49-F238E27FC236}">
                <a16:creationId xmlns:a16="http://schemas.microsoft.com/office/drawing/2014/main" id="{D8C4C511-02FB-376B-4C9C-E6A383187183}"/>
              </a:ext>
            </a:extLst>
          </p:cNvPr>
          <p:cNvSpPr txBox="1"/>
          <p:nvPr/>
        </p:nvSpPr>
        <p:spPr>
          <a:xfrm>
            <a:off x="838200" y="1808108"/>
            <a:ext cx="1659467" cy="369332"/>
          </a:xfrm>
          <a:prstGeom prst="rect">
            <a:avLst/>
          </a:prstGeom>
          <a:noFill/>
        </p:spPr>
        <p:txBody>
          <a:bodyPr wrap="square" rtlCol="0">
            <a:spAutoFit/>
          </a:bodyPr>
          <a:lstStyle/>
          <a:p>
            <a:r>
              <a:rPr lang="zh-CN" altLang="en-US" dirty="0">
                <a:solidFill>
                  <a:schemeClr val="accent2"/>
                </a:solidFill>
              </a:rPr>
              <a:t>充分必要条件</a:t>
            </a:r>
            <a:r>
              <a:rPr lang="zh-CN" altLang="en-US" dirty="0"/>
              <a:t>：</a:t>
            </a:r>
          </a:p>
        </p:txBody>
      </p:sp>
      <p:pic>
        <p:nvPicPr>
          <p:cNvPr id="7" name="图片 6">
            <a:extLst>
              <a:ext uri="{FF2B5EF4-FFF2-40B4-BE49-F238E27FC236}">
                <a16:creationId xmlns:a16="http://schemas.microsoft.com/office/drawing/2014/main" id="{59955542-BF42-B75C-5989-C870F36E1DDE}"/>
              </a:ext>
            </a:extLst>
          </p:cNvPr>
          <p:cNvPicPr>
            <a:picLocks noChangeAspect="1"/>
          </p:cNvPicPr>
          <p:nvPr/>
        </p:nvPicPr>
        <p:blipFill>
          <a:blip r:embed="rId3"/>
          <a:stretch>
            <a:fillRect/>
          </a:stretch>
        </p:blipFill>
        <p:spPr>
          <a:xfrm>
            <a:off x="801253" y="1282608"/>
            <a:ext cx="2248214" cy="466790"/>
          </a:xfrm>
          <a:prstGeom prst="rect">
            <a:avLst/>
          </a:prstGeom>
        </p:spPr>
      </p:pic>
      <p:sp>
        <p:nvSpPr>
          <p:cNvPr id="3" name="文本框 2">
            <a:extLst>
              <a:ext uri="{FF2B5EF4-FFF2-40B4-BE49-F238E27FC236}">
                <a16:creationId xmlns:a16="http://schemas.microsoft.com/office/drawing/2014/main" id="{A06718AD-4754-3822-8DBD-6F947404C30B}"/>
              </a:ext>
            </a:extLst>
          </p:cNvPr>
          <p:cNvSpPr txBox="1"/>
          <p:nvPr/>
        </p:nvSpPr>
        <p:spPr>
          <a:xfrm>
            <a:off x="838200" y="2482215"/>
            <a:ext cx="1313180" cy="369332"/>
          </a:xfrm>
          <a:prstGeom prst="rect">
            <a:avLst/>
          </a:prstGeom>
          <a:noFill/>
        </p:spPr>
        <p:txBody>
          <a:bodyPr wrap="none" rtlCol="0">
            <a:spAutoFit/>
          </a:bodyPr>
          <a:lstStyle/>
          <a:p>
            <a:r>
              <a:rPr lang="en-US" altLang="zh-CN" dirty="0"/>
              <a:t>Jacobi</a:t>
            </a:r>
            <a:r>
              <a:rPr lang="zh-CN" altLang="en-US" dirty="0"/>
              <a:t>迭代</a:t>
            </a:r>
            <a:r>
              <a:rPr lang="en-US" altLang="zh-CN" dirty="0"/>
              <a:t>:</a:t>
            </a:r>
            <a:endParaRPr lang="zh-CN" altLang="en-US" dirty="0"/>
          </a:p>
        </p:txBody>
      </p:sp>
      <p:sp>
        <p:nvSpPr>
          <p:cNvPr id="9" name="文本框 8">
            <a:extLst>
              <a:ext uri="{FF2B5EF4-FFF2-40B4-BE49-F238E27FC236}">
                <a16:creationId xmlns:a16="http://schemas.microsoft.com/office/drawing/2014/main" id="{42A9B711-DEDE-D24A-9CA6-2D3D7F33B247}"/>
              </a:ext>
            </a:extLst>
          </p:cNvPr>
          <p:cNvSpPr txBox="1"/>
          <p:nvPr/>
        </p:nvSpPr>
        <p:spPr>
          <a:xfrm>
            <a:off x="849601" y="2851547"/>
            <a:ext cx="2283913" cy="369332"/>
          </a:xfrm>
          <a:prstGeom prst="rect">
            <a:avLst/>
          </a:prstGeom>
          <a:noFill/>
        </p:spPr>
        <p:txBody>
          <a:bodyPr wrap="square" rtlCol="0">
            <a:spAutoFit/>
          </a:bodyPr>
          <a:lstStyle/>
          <a:p>
            <a:r>
              <a:rPr lang="zh-CN" altLang="en-US" dirty="0">
                <a:solidFill>
                  <a:schemeClr val="accent1"/>
                </a:solidFill>
              </a:rPr>
              <a:t>充分条件</a:t>
            </a:r>
            <a:r>
              <a:rPr lang="en-US" altLang="zh-CN" dirty="0">
                <a:solidFill>
                  <a:schemeClr val="accent1"/>
                </a:solidFill>
              </a:rPr>
              <a:t>(</a:t>
            </a:r>
            <a:r>
              <a:rPr lang="zh-CN" altLang="en-US" dirty="0">
                <a:solidFill>
                  <a:schemeClr val="accent1"/>
                </a:solidFill>
              </a:rPr>
              <a:t>定理</a:t>
            </a:r>
            <a:r>
              <a:rPr lang="en-US" altLang="zh-CN" dirty="0">
                <a:solidFill>
                  <a:schemeClr val="accent1"/>
                </a:solidFill>
              </a:rPr>
              <a:t>5.2)</a:t>
            </a:r>
            <a:r>
              <a:rPr lang="zh-CN" altLang="en-US" dirty="0"/>
              <a:t>：</a:t>
            </a:r>
          </a:p>
        </p:txBody>
      </p:sp>
      <p:pic>
        <p:nvPicPr>
          <p:cNvPr id="11" name="图片 10">
            <a:extLst>
              <a:ext uri="{FF2B5EF4-FFF2-40B4-BE49-F238E27FC236}">
                <a16:creationId xmlns:a16="http://schemas.microsoft.com/office/drawing/2014/main" id="{1BE2DE65-AE7F-E1D9-4329-A5CEB761BB20}"/>
              </a:ext>
            </a:extLst>
          </p:cNvPr>
          <p:cNvPicPr>
            <a:picLocks noChangeAspect="1"/>
          </p:cNvPicPr>
          <p:nvPr/>
        </p:nvPicPr>
        <p:blipFill>
          <a:blip r:embed="rId4"/>
          <a:stretch>
            <a:fillRect/>
          </a:stretch>
        </p:blipFill>
        <p:spPr>
          <a:xfrm>
            <a:off x="2879514" y="2877931"/>
            <a:ext cx="1705213" cy="342948"/>
          </a:xfrm>
          <a:prstGeom prst="rect">
            <a:avLst/>
          </a:prstGeom>
        </p:spPr>
      </p:pic>
      <p:sp>
        <p:nvSpPr>
          <p:cNvPr id="15" name="文本框 14">
            <a:extLst>
              <a:ext uri="{FF2B5EF4-FFF2-40B4-BE49-F238E27FC236}">
                <a16:creationId xmlns:a16="http://schemas.microsoft.com/office/drawing/2014/main" id="{D014DECA-382D-E191-9C85-5FD8187C30FA}"/>
              </a:ext>
            </a:extLst>
          </p:cNvPr>
          <p:cNvSpPr txBox="1"/>
          <p:nvPr/>
        </p:nvSpPr>
        <p:spPr>
          <a:xfrm>
            <a:off x="849601" y="3405545"/>
            <a:ext cx="1991251" cy="369332"/>
          </a:xfrm>
          <a:prstGeom prst="rect">
            <a:avLst/>
          </a:prstGeom>
          <a:noFill/>
        </p:spPr>
        <p:txBody>
          <a:bodyPr wrap="none" rtlCol="0">
            <a:spAutoFit/>
          </a:bodyPr>
          <a:lstStyle/>
          <a:p>
            <a:r>
              <a:rPr lang="en-US" altLang="zh-CN" dirty="0"/>
              <a:t>Gauss-Seidel</a:t>
            </a:r>
            <a:r>
              <a:rPr lang="zh-CN" altLang="en-US" dirty="0"/>
              <a:t>迭代</a:t>
            </a:r>
            <a:r>
              <a:rPr lang="en-US" altLang="zh-CN" dirty="0"/>
              <a:t>:</a:t>
            </a:r>
            <a:endParaRPr lang="zh-CN" altLang="en-US" dirty="0"/>
          </a:p>
        </p:txBody>
      </p:sp>
      <p:sp>
        <p:nvSpPr>
          <p:cNvPr id="17" name="文本框 16">
            <a:extLst>
              <a:ext uri="{FF2B5EF4-FFF2-40B4-BE49-F238E27FC236}">
                <a16:creationId xmlns:a16="http://schemas.microsoft.com/office/drawing/2014/main" id="{6E619B05-D84D-17EA-1E24-FE434CB9AF1A}"/>
              </a:ext>
            </a:extLst>
          </p:cNvPr>
          <p:cNvSpPr txBox="1"/>
          <p:nvPr/>
        </p:nvSpPr>
        <p:spPr>
          <a:xfrm>
            <a:off x="838200" y="3774877"/>
            <a:ext cx="2283913" cy="369332"/>
          </a:xfrm>
          <a:prstGeom prst="rect">
            <a:avLst/>
          </a:prstGeom>
          <a:noFill/>
        </p:spPr>
        <p:txBody>
          <a:bodyPr wrap="square" rtlCol="0">
            <a:spAutoFit/>
          </a:bodyPr>
          <a:lstStyle/>
          <a:p>
            <a:r>
              <a:rPr lang="zh-CN" altLang="en-US" dirty="0">
                <a:solidFill>
                  <a:schemeClr val="accent1"/>
                </a:solidFill>
              </a:rPr>
              <a:t>充分条件</a:t>
            </a:r>
            <a:r>
              <a:rPr lang="en-US" altLang="zh-CN" dirty="0">
                <a:solidFill>
                  <a:schemeClr val="accent1"/>
                </a:solidFill>
              </a:rPr>
              <a:t>1(</a:t>
            </a:r>
            <a:r>
              <a:rPr lang="zh-CN" altLang="en-US" dirty="0">
                <a:solidFill>
                  <a:schemeClr val="accent1"/>
                </a:solidFill>
              </a:rPr>
              <a:t>定理</a:t>
            </a:r>
            <a:r>
              <a:rPr lang="en-US" altLang="zh-CN" dirty="0">
                <a:solidFill>
                  <a:schemeClr val="accent1"/>
                </a:solidFill>
              </a:rPr>
              <a:t>5.3)</a:t>
            </a:r>
            <a:r>
              <a:rPr lang="zh-CN" altLang="en-US" dirty="0"/>
              <a:t>：</a:t>
            </a:r>
          </a:p>
        </p:txBody>
      </p:sp>
      <p:pic>
        <p:nvPicPr>
          <p:cNvPr id="18" name="图片 17">
            <a:extLst>
              <a:ext uri="{FF2B5EF4-FFF2-40B4-BE49-F238E27FC236}">
                <a16:creationId xmlns:a16="http://schemas.microsoft.com/office/drawing/2014/main" id="{5530EF6A-C49B-0193-B08E-A3D93B5FDEA2}"/>
              </a:ext>
            </a:extLst>
          </p:cNvPr>
          <p:cNvPicPr>
            <a:picLocks noChangeAspect="1"/>
          </p:cNvPicPr>
          <p:nvPr/>
        </p:nvPicPr>
        <p:blipFill>
          <a:blip r:embed="rId4"/>
          <a:stretch>
            <a:fillRect/>
          </a:stretch>
        </p:blipFill>
        <p:spPr>
          <a:xfrm>
            <a:off x="2989581" y="3774877"/>
            <a:ext cx="1705213" cy="342948"/>
          </a:xfrm>
          <a:prstGeom prst="rect">
            <a:avLst/>
          </a:prstGeom>
        </p:spPr>
      </p:pic>
      <p:sp>
        <p:nvSpPr>
          <p:cNvPr id="19" name="文本框 18">
            <a:extLst>
              <a:ext uri="{FF2B5EF4-FFF2-40B4-BE49-F238E27FC236}">
                <a16:creationId xmlns:a16="http://schemas.microsoft.com/office/drawing/2014/main" id="{AAE09A45-CB9E-F2AE-1E90-5A1F248EA808}"/>
              </a:ext>
            </a:extLst>
          </p:cNvPr>
          <p:cNvSpPr txBox="1"/>
          <p:nvPr/>
        </p:nvSpPr>
        <p:spPr>
          <a:xfrm>
            <a:off x="853028" y="4138362"/>
            <a:ext cx="2283913" cy="369332"/>
          </a:xfrm>
          <a:prstGeom prst="rect">
            <a:avLst/>
          </a:prstGeom>
          <a:noFill/>
        </p:spPr>
        <p:txBody>
          <a:bodyPr wrap="square" rtlCol="0">
            <a:spAutoFit/>
          </a:bodyPr>
          <a:lstStyle/>
          <a:p>
            <a:r>
              <a:rPr lang="zh-CN" altLang="en-US" dirty="0">
                <a:solidFill>
                  <a:schemeClr val="accent1"/>
                </a:solidFill>
              </a:rPr>
              <a:t>充分条件</a:t>
            </a:r>
            <a:r>
              <a:rPr lang="en-US" altLang="zh-CN" dirty="0">
                <a:solidFill>
                  <a:schemeClr val="accent1"/>
                </a:solidFill>
              </a:rPr>
              <a:t>2(</a:t>
            </a:r>
            <a:r>
              <a:rPr lang="zh-CN" altLang="en-US" dirty="0">
                <a:solidFill>
                  <a:schemeClr val="accent1"/>
                </a:solidFill>
              </a:rPr>
              <a:t>定理</a:t>
            </a:r>
            <a:r>
              <a:rPr lang="en-US" altLang="zh-CN" dirty="0">
                <a:solidFill>
                  <a:schemeClr val="accent1"/>
                </a:solidFill>
              </a:rPr>
              <a:t>5.4)</a:t>
            </a:r>
            <a:r>
              <a:rPr lang="zh-CN" altLang="en-US" dirty="0"/>
              <a:t>：</a:t>
            </a:r>
          </a:p>
        </p:txBody>
      </p:sp>
      <p:pic>
        <p:nvPicPr>
          <p:cNvPr id="13" name="图片 12">
            <a:extLst>
              <a:ext uri="{FF2B5EF4-FFF2-40B4-BE49-F238E27FC236}">
                <a16:creationId xmlns:a16="http://schemas.microsoft.com/office/drawing/2014/main" id="{2FA79E5E-007D-4BAB-2ED5-7EBD6032461B}"/>
              </a:ext>
            </a:extLst>
          </p:cNvPr>
          <p:cNvPicPr>
            <a:picLocks noChangeAspect="1"/>
          </p:cNvPicPr>
          <p:nvPr/>
        </p:nvPicPr>
        <p:blipFill>
          <a:blip r:embed="rId5"/>
          <a:stretch>
            <a:fillRect/>
          </a:stretch>
        </p:blipFill>
        <p:spPr>
          <a:xfrm>
            <a:off x="2989581" y="4130137"/>
            <a:ext cx="762106" cy="323895"/>
          </a:xfrm>
          <a:prstGeom prst="rect">
            <a:avLst/>
          </a:prstGeom>
        </p:spPr>
      </p:pic>
      <p:sp>
        <p:nvSpPr>
          <p:cNvPr id="20" name="文本框 19">
            <a:extLst>
              <a:ext uri="{FF2B5EF4-FFF2-40B4-BE49-F238E27FC236}">
                <a16:creationId xmlns:a16="http://schemas.microsoft.com/office/drawing/2014/main" id="{5EE9D010-0288-E425-5466-7E5488D39223}"/>
              </a:ext>
            </a:extLst>
          </p:cNvPr>
          <p:cNvSpPr txBox="1"/>
          <p:nvPr/>
        </p:nvSpPr>
        <p:spPr>
          <a:xfrm>
            <a:off x="849601" y="4590879"/>
            <a:ext cx="1124026" cy="369332"/>
          </a:xfrm>
          <a:prstGeom prst="rect">
            <a:avLst/>
          </a:prstGeom>
          <a:noFill/>
        </p:spPr>
        <p:txBody>
          <a:bodyPr wrap="none" rtlCol="0">
            <a:spAutoFit/>
          </a:bodyPr>
          <a:lstStyle/>
          <a:p>
            <a:r>
              <a:rPr lang="en-US" altLang="zh-CN" dirty="0"/>
              <a:t>SOR</a:t>
            </a:r>
            <a:r>
              <a:rPr lang="zh-CN" altLang="en-US" dirty="0"/>
              <a:t>迭代</a:t>
            </a:r>
            <a:r>
              <a:rPr lang="en-US" altLang="zh-CN" dirty="0"/>
              <a:t>:</a:t>
            </a:r>
            <a:endParaRPr lang="zh-CN" altLang="en-US" dirty="0"/>
          </a:p>
        </p:txBody>
      </p:sp>
      <p:sp>
        <p:nvSpPr>
          <p:cNvPr id="21" name="文本框 20">
            <a:extLst>
              <a:ext uri="{FF2B5EF4-FFF2-40B4-BE49-F238E27FC236}">
                <a16:creationId xmlns:a16="http://schemas.microsoft.com/office/drawing/2014/main" id="{9087AEF3-223F-9561-7FBA-EE0EE66DEAF9}"/>
              </a:ext>
            </a:extLst>
          </p:cNvPr>
          <p:cNvSpPr txBox="1"/>
          <p:nvPr/>
        </p:nvSpPr>
        <p:spPr>
          <a:xfrm>
            <a:off x="831670" y="4954364"/>
            <a:ext cx="2283913" cy="369332"/>
          </a:xfrm>
          <a:prstGeom prst="rect">
            <a:avLst/>
          </a:prstGeom>
          <a:noFill/>
        </p:spPr>
        <p:txBody>
          <a:bodyPr wrap="square" rtlCol="0">
            <a:spAutoFit/>
          </a:bodyPr>
          <a:lstStyle/>
          <a:p>
            <a:r>
              <a:rPr lang="zh-CN" altLang="en-US" dirty="0">
                <a:solidFill>
                  <a:schemeClr val="accent1"/>
                </a:solidFill>
              </a:rPr>
              <a:t>必要条件</a:t>
            </a:r>
            <a:r>
              <a:rPr lang="zh-CN" altLang="en-US" dirty="0"/>
              <a:t>：</a:t>
            </a:r>
          </a:p>
        </p:txBody>
      </p:sp>
      <p:pic>
        <p:nvPicPr>
          <p:cNvPr id="23" name="图片 22">
            <a:extLst>
              <a:ext uri="{FF2B5EF4-FFF2-40B4-BE49-F238E27FC236}">
                <a16:creationId xmlns:a16="http://schemas.microsoft.com/office/drawing/2014/main" id="{2BDAD120-39BC-93C5-8394-02BBAA4561A9}"/>
              </a:ext>
            </a:extLst>
          </p:cNvPr>
          <p:cNvPicPr>
            <a:picLocks noChangeAspect="1"/>
          </p:cNvPicPr>
          <p:nvPr/>
        </p:nvPicPr>
        <p:blipFill>
          <a:blip r:embed="rId6"/>
          <a:stretch>
            <a:fillRect/>
          </a:stretch>
        </p:blipFill>
        <p:spPr>
          <a:xfrm>
            <a:off x="2151380" y="5005605"/>
            <a:ext cx="1057487" cy="324069"/>
          </a:xfrm>
          <a:prstGeom prst="rect">
            <a:avLst/>
          </a:prstGeom>
        </p:spPr>
      </p:pic>
      <p:sp>
        <p:nvSpPr>
          <p:cNvPr id="24" name="文本框 23">
            <a:extLst>
              <a:ext uri="{FF2B5EF4-FFF2-40B4-BE49-F238E27FC236}">
                <a16:creationId xmlns:a16="http://schemas.microsoft.com/office/drawing/2014/main" id="{61A11B6B-8038-9B68-191D-16F297DAEB19}"/>
              </a:ext>
            </a:extLst>
          </p:cNvPr>
          <p:cNvSpPr txBox="1"/>
          <p:nvPr/>
        </p:nvSpPr>
        <p:spPr>
          <a:xfrm>
            <a:off x="838200" y="5382406"/>
            <a:ext cx="2913487" cy="369332"/>
          </a:xfrm>
          <a:prstGeom prst="rect">
            <a:avLst/>
          </a:prstGeom>
          <a:noFill/>
        </p:spPr>
        <p:txBody>
          <a:bodyPr wrap="square" rtlCol="0">
            <a:spAutoFit/>
          </a:bodyPr>
          <a:lstStyle/>
          <a:p>
            <a:r>
              <a:rPr lang="zh-CN" altLang="en-US" dirty="0">
                <a:solidFill>
                  <a:schemeClr val="accent1"/>
                </a:solidFill>
              </a:rPr>
              <a:t>充分条件</a:t>
            </a:r>
            <a:r>
              <a:rPr lang="en-US" altLang="zh-CN" dirty="0">
                <a:solidFill>
                  <a:schemeClr val="accent1"/>
                </a:solidFill>
              </a:rPr>
              <a:t>1</a:t>
            </a:r>
            <a:r>
              <a:rPr lang="zh-CN" altLang="en-US" dirty="0"/>
              <a:t>：</a:t>
            </a:r>
            <a:r>
              <a:rPr lang="en-US" altLang="zh-CN" dirty="0"/>
              <a:t>A</a:t>
            </a:r>
            <a:r>
              <a:rPr lang="zh-CN" altLang="en-US" dirty="0"/>
              <a:t>对称正定且</a:t>
            </a:r>
          </a:p>
        </p:txBody>
      </p:sp>
      <p:pic>
        <p:nvPicPr>
          <p:cNvPr id="25" name="图片 24">
            <a:extLst>
              <a:ext uri="{FF2B5EF4-FFF2-40B4-BE49-F238E27FC236}">
                <a16:creationId xmlns:a16="http://schemas.microsoft.com/office/drawing/2014/main" id="{BA490176-F3ED-1240-CD53-63AECC061325}"/>
              </a:ext>
            </a:extLst>
          </p:cNvPr>
          <p:cNvPicPr>
            <a:picLocks noChangeAspect="1"/>
          </p:cNvPicPr>
          <p:nvPr/>
        </p:nvPicPr>
        <p:blipFill>
          <a:blip r:embed="rId6"/>
          <a:stretch>
            <a:fillRect/>
          </a:stretch>
        </p:blipFill>
        <p:spPr>
          <a:xfrm>
            <a:off x="3527240" y="5405037"/>
            <a:ext cx="1057487" cy="324069"/>
          </a:xfrm>
          <a:prstGeom prst="rect">
            <a:avLst/>
          </a:prstGeom>
        </p:spPr>
      </p:pic>
      <p:sp>
        <p:nvSpPr>
          <p:cNvPr id="26" name="文本框 25">
            <a:extLst>
              <a:ext uri="{FF2B5EF4-FFF2-40B4-BE49-F238E27FC236}">
                <a16:creationId xmlns:a16="http://schemas.microsoft.com/office/drawing/2014/main" id="{DE828D8E-C598-C1FD-47B8-ECE99F3DB33A}"/>
              </a:ext>
            </a:extLst>
          </p:cNvPr>
          <p:cNvSpPr txBox="1"/>
          <p:nvPr/>
        </p:nvSpPr>
        <p:spPr>
          <a:xfrm>
            <a:off x="838200" y="5794906"/>
            <a:ext cx="2913487" cy="369332"/>
          </a:xfrm>
          <a:prstGeom prst="rect">
            <a:avLst/>
          </a:prstGeom>
          <a:noFill/>
        </p:spPr>
        <p:txBody>
          <a:bodyPr wrap="square" rtlCol="0">
            <a:spAutoFit/>
          </a:bodyPr>
          <a:lstStyle/>
          <a:p>
            <a:r>
              <a:rPr lang="zh-CN" altLang="en-US" dirty="0">
                <a:solidFill>
                  <a:schemeClr val="accent1"/>
                </a:solidFill>
              </a:rPr>
              <a:t>充分条件</a:t>
            </a:r>
            <a:r>
              <a:rPr lang="en-US" altLang="zh-CN" dirty="0">
                <a:solidFill>
                  <a:schemeClr val="accent1"/>
                </a:solidFill>
              </a:rPr>
              <a:t>2</a:t>
            </a:r>
            <a:r>
              <a:rPr lang="zh-CN" altLang="en-US" dirty="0"/>
              <a:t>：</a:t>
            </a:r>
            <a:r>
              <a:rPr lang="en-US" altLang="zh-CN" dirty="0"/>
              <a:t>A</a:t>
            </a:r>
            <a:r>
              <a:rPr lang="zh-CN" altLang="en-US" dirty="0"/>
              <a:t>对角优且</a:t>
            </a: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CDB8D370-8C15-DE2C-E688-43B9132B1359}"/>
                  </a:ext>
                </a:extLst>
              </p:cNvPr>
              <p:cNvSpPr txBox="1"/>
              <p:nvPr/>
            </p:nvSpPr>
            <p:spPr>
              <a:xfrm>
                <a:off x="3370634" y="5841072"/>
                <a:ext cx="10935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0&lt;</m:t>
                      </m:r>
                      <m:r>
                        <a:rPr lang="zh-CN" altLang="en-US" b="0" i="1" smtClean="0">
                          <a:latin typeface="Cambria Math" panose="02040503050406030204" pitchFamily="18" charset="0"/>
                        </a:rPr>
                        <m:t>𝜔</m:t>
                      </m:r>
                      <m:r>
                        <a:rPr lang="en-US" altLang="zh-CN" b="0" i="1" smtClean="0">
                          <a:latin typeface="Cambria Math" panose="02040503050406030204" pitchFamily="18" charset="0"/>
                        </a:rPr>
                        <m:t>&lt;1</m:t>
                      </m:r>
                    </m:oMath>
                  </m:oMathPara>
                </a14:m>
                <a:endParaRPr lang="zh-CN" altLang="en-US" dirty="0"/>
              </a:p>
            </p:txBody>
          </p:sp>
        </mc:Choice>
        <mc:Fallback xmlns="">
          <p:sp>
            <p:nvSpPr>
              <p:cNvPr id="28" name="文本框 27">
                <a:extLst>
                  <a:ext uri="{FF2B5EF4-FFF2-40B4-BE49-F238E27FC236}">
                    <a16:creationId xmlns:a16="http://schemas.microsoft.com/office/drawing/2014/main" id="{CDB8D370-8C15-DE2C-E688-43B9132B1359}"/>
                  </a:ext>
                </a:extLst>
              </p:cNvPr>
              <p:cNvSpPr txBox="1">
                <a:spLocks noRot="1" noChangeAspect="1" noMove="1" noResize="1" noEditPoints="1" noAdjustHandles="1" noChangeArrowheads="1" noChangeShapeType="1" noTextEdit="1"/>
              </p:cNvSpPr>
              <p:nvPr/>
            </p:nvSpPr>
            <p:spPr>
              <a:xfrm>
                <a:off x="3370634" y="5841072"/>
                <a:ext cx="1093504" cy="276999"/>
              </a:xfrm>
              <a:prstGeom prst="rect">
                <a:avLst/>
              </a:prstGeom>
              <a:blipFill>
                <a:blip r:embed="rId7"/>
                <a:stretch>
                  <a:fillRect l="-4469" r="-3911" b="-6522"/>
                </a:stretch>
              </a:blipFill>
            </p:spPr>
            <p:txBody>
              <a:bodyPr/>
              <a:lstStyle/>
              <a:p>
                <a:r>
                  <a:rPr lang="zh-CN" altLang="en-US">
                    <a:noFill/>
                  </a:rPr>
                  <a:t> </a:t>
                </a:r>
              </a:p>
            </p:txBody>
          </p:sp>
        </mc:Fallback>
      </mc:AlternateContent>
      <p:sp>
        <p:nvSpPr>
          <p:cNvPr id="29" name="文本框 28">
            <a:extLst>
              <a:ext uri="{FF2B5EF4-FFF2-40B4-BE49-F238E27FC236}">
                <a16:creationId xmlns:a16="http://schemas.microsoft.com/office/drawing/2014/main" id="{B97D9DE5-7B6E-56AC-7A6C-CFDDBCC5FBAB}"/>
              </a:ext>
            </a:extLst>
          </p:cNvPr>
          <p:cNvSpPr txBox="1"/>
          <p:nvPr/>
        </p:nvSpPr>
        <p:spPr>
          <a:xfrm>
            <a:off x="5485660" y="4084700"/>
            <a:ext cx="2954655" cy="369332"/>
          </a:xfrm>
          <a:prstGeom prst="rect">
            <a:avLst/>
          </a:prstGeom>
          <a:noFill/>
        </p:spPr>
        <p:txBody>
          <a:bodyPr wrap="none" rtlCol="0">
            <a:spAutoFit/>
          </a:bodyPr>
          <a:lstStyle/>
          <a:p>
            <a:r>
              <a:rPr lang="zh-CN" altLang="en-US" dirty="0">
                <a:solidFill>
                  <a:srgbClr val="FF0000"/>
                </a:solidFill>
              </a:rPr>
              <a:t>不满足充分条件也可能收敛</a:t>
            </a:r>
          </a:p>
        </p:txBody>
      </p:sp>
    </p:spTree>
    <p:extLst>
      <p:ext uri="{BB962C8B-B14F-4D97-AF65-F5344CB8AC3E}">
        <p14:creationId xmlns:p14="http://schemas.microsoft.com/office/powerpoint/2010/main" val="310073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80691" y="606224"/>
            <a:ext cx="4593009" cy="2481375"/>
          </a:xfrm>
          <a:prstGeom prst="rect">
            <a:avLst/>
          </a:prstGeom>
        </p:spPr>
      </p:pic>
      <p:pic>
        <p:nvPicPr>
          <p:cNvPr id="3" name="图片 2"/>
          <p:cNvPicPr>
            <a:picLocks noChangeAspect="1"/>
          </p:cNvPicPr>
          <p:nvPr/>
        </p:nvPicPr>
        <p:blipFill>
          <a:blip r:embed="rId3"/>
          <a:stretch>
            <a:fillRect/>
          </a:stretch>
        </p:blipFill>
        <p:spPr>
          <a:xfrm>
            <a:off x="880691" y="3429000"/>
            <a:ext cx="7433549" cy="2621173"/>
          </a:xfrm>
          <a:prstGeom prst="rect">
            <a:avLst/>
          </a:prstGeom>
        </p:spPr>
      </p:pic>
      <p:pic>
        <p:nvPicPr>
          <p:cNvPr id="4" name="图片 3"/>
          <p:cNvPicPr>
            <a:picLocks noChangeAspect="1"/>
          </p:cNvPicPr>
          <p:nvPr/>
        </p:nvPicPr>
        <p:blipFill>
          <a:blip r:embed="rId4"/>
          <a:stretch>
            <a:fillRect/>
          </a:stretch>
        </p:blipFill>
        <p:spPr>
          <a:xfrm>
            <a:off x="6038303" y="860323"/>
            <a:ext cx="5886998" cy="1100240"/>
          </a:xfrm>
          <a:prstGeom prst="rect">
            <a:avLst/>
          </a:prstGeom>
        </p:spPr>
      </p:pic>
    </p:spTree>
    <p:extLst>
      <p:ext uri="{BB962C8B-B14F-4D97-AF65-F5344CB8AC3E}">
        <p14:creationId xmlns:p14="http://schemas.microsoft.com/office/powerpoint/2010/main" val="277740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94930" y="923817"/>
            <a:ext cx="5477639" cy="1543265"/>
          </a:xfrm>
          <a:prstGeom prst="rect">
            <a:avLst/>
          </a:prstGeom>
        </p:spPr>
      </p:pic>
      <p:pic>
        <p:nvPicPr>
          <p:cNvPr id="3" name="图片 2"/>
          <p:cNvPicPr>
            <a:picLocks noChangeAspect="1"/>
          </p:cNvPicPr>
          <p:nvPr/>
        </p:nvPicPr>
        <p:blipFill>
          <a:blip r:embed="rId3"/>
          <a:stretch>
            <a:fillRect/>
          </a:stretch>
        </p:blipFill>
        <p:spPr>
          <a:xfrm>
            <a:off x="594930" y="3211465"/>
            <a:ext cx="7920420" cy="647123"/>
          </a:xfrm>
          <a:prstGeom prst="rect">
            <a:avLst/>
          </a:prstGeom>
        </p:spPr>
      </p:pic>
      <p:pic>
        <p:nvPicPr>
          <p:cNvPr id="4" name="图片 3"/>
          <p:cNvPicPr>
            <a:picLocks noChangeAspect="1"/>
          </p:cNvPicPr>
          <p:nvPr/>
        </p:nvPicPr>
        <p:blipFill>
          <a:blip r:embed="rId4"/>
          <a:stretch>
            <a:fillRect/>
          </a:stretch>
        </p:blipFill>
        <p:spPr>
          <a:xfrm>
            <a:off x="8011985" y="1100053"/>
            <a:ext cx="1819529" cy="1190791"/>
          </a:xfrm>
          <a:prstGeom prst="rect">
            <a:avLst/>
          </a:prstGeom>
        </p:spPr>
      </p:pic>
      <p:sp>
        <p:nvSpPr>
          <p:cNvPr id="7" name="文本框 6">
            <a:extLst>
              <a:ext uri="{FF2B5EF4-FFF2-40B4-BE49-F238E27FC236}">
                <a16:creationId xmlns:a16="http://schemas.microsoft.com/office/drawing/2014/main" id="{F52A517A-DF6C-45B7-B3F6-106D30C2EC3E}"/>
              </a:ext>
            </a:extLst>
          </p:cNvPr>
          <p:cNvSpPr txBox="1"/>
          <p:nvPr/>
        </p:nvSpPr>
        <p:spPr>
          <a:xfrm>
            <a:off x="804334" y="4952704"/>
            <a:ext cx="1569660" cy="369332"/>
          </a:xfrm>
          <a:prstGeom prst="rect">
            <a:avLst/>
          </a:prstGeom>
          <a:noFill/>
        </p:spPr>
        <p:txBody>
          <a:bodyPr wrap="none" rtlCol="0">
            <a:spAutoFit/>
          </a:bodyPr>
          <a:lstStyle/>
          <a:p>
            <a:r>
              <a:rPr lang="zh-CN" altLang="en-US" dirty="0"/>
              <a:t>对比二范数：</a:t>
            </a:r>
          </a:p>
        </p:txBody>
      </p:sp>
      <p:pic>
        <p:nvPicPr>
          <p:cNvPr id="8" name="图片 7">
            <a:extLst>
              <a:ext uri="{FF2B5EF4-FFF2-40B4-BE49-F238E27FC236}">
                <a16:creationId xmlns:a16="http://schemas.microsoft.com/office/drawing/2014/main" id="{D7DFFA32-8787-A03C-D332-967CBBF2ECAC}"/>
              </a:ext>
            </a:extLst>
          </p:cNvPr>
          <p:cNvPicPr>
            <a:picLocks noChangeAspect="1"/>
          </p:cNvPicPr>
          <p:nvPr/>
        </p:nvPicPr>
        <p:blipFill>
          <a:blip r:embed="rId5"/>
          <a:stretch>
            <a:fillRect/>
          </a:stretch>
        </p:blipFill>
        <p:spPr>
          <a:xfrm>
            <a:off x="2248379" y="4602971"/>
            <a:ext cx="8287907" cy="1257475"/>
          </a:xfrm>
          <a:prstGeom prst="rect">
            <a:avLst/>
          </a:prstGeom>
        </p:spPr>
      </p:pic>
    </p:spTree>
    <p:extLst>
      <p:ext uri="{BB962C8B-B14F-4D97-AF65-F5344CB8AC3E}">
        <p14:creationId xmlns:p14="http://schemas.microsoft.com/office/powerpoint/2010/main" val="313948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50305" y="466447"/>
            <a:ext cx="6063246" cy="2889894"/>
          </a:xfrm>
          <a:prstGeom prst="rect">
            <a:avLst/>
          </a:prstGeom>
        </p:spPr>
      </p:pic>
      <p:pic>
        <p:nvPicPr>
          <p:cNvPr id="3" name="图片 2"/>
          <p:cNvPicPr>
            <a:picLocks noChangeAspect="1"/>
          </p:cNvPicPr>
          <p:nvPr/>
        </p:nvPicPr>
        <p:blipFill>
          <a:blip r:embed="rId3"/>
          <a:stretch>
            <a:fillRect/>
          </a:stretch>
        </p:blipFill>
        <p:spPr>
          <a:xfrm>
            <a:off x="455236" y="3594377"/>
            <a:ext cx="4045850" cy="3189585"/>
          </a:xfrm>
          <a:prstGeom prst="rect">
            <a:avLst/>
          </a:prstGeom>
        </p:spPr>
      </p:pic>
      <p:pic>
        <p:nvPicPr>
          <p:cNvPr id="4" name="图片 3"/>
          <p:cNvPicPr>
            <a:picLocks noChangeAspect="1"/>
          </p:cNvPicPr>
          <p:nvPr/>
        </p:nvPicPr>
        <p:blipFill>
          <a:blip r:embed="rId4"/>
          <a:stretch>
            <a:fillRect/>
          </a:stretch>
        </p:blipFill>
        <p:spPr>
          <a:xfrm>
            <a:off x="4939779" y="3718291"/>
            <a:ext cx="6326908" cy="2525921"/>
          </a:xfrm>
          <a:prstGeom prst="rect">
            <a:avLst/>
          </a:prstGeom>
        </p:spPr>
      </p:pic>
      <p:sp>
        <p:nvSpPr>
          <p:cNvPr id="5" name="星形: 五角 4">
            <a:extLst>
              <a:ext uri="{FF2B5EF4-FFF2-40B4-BE49-F238E27FC236}">
                <a16:creationId xmlns:a16="http://schemas.microsoft.com/office/drawing/2014/main" id="{FE6BDC10-3684-04D4-ACC4-E7DF13F62D5C}"/>
              </a:ext>
            </a:extLst>
          </p:cNvPr>
          <p:cNvSpPr/>
          <p:nvPr/>
        </p:nvSpPr>
        <p:spPr>
          <a:xfrm>
            <a:off x="10355766" y="1018306"/>
            <a:ext cx="524107" cy="477892"/>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0135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96469" y="569809"/>
            <a:ext cx="6535062" cy="1476581"/>
          </a:xfrm>
          <a:prstGeom prst="rect">
            <a:avLst/>
          </a:prstGeom>
        </p:spPr>
      </p:pic>
      <p:pic>
        <p:nvPicPr>
          <p:cNvPr id="3" name="图片 2"/>
          <p:cNvPicPr>
            <a:picLocks noChangeAspect="1"/>
          </p:cNvPicPr>
          <p:nvPr/>
        </p:nvPicPr>
        <p:blipFill>
          <a:blip r:embed="rId3"/>
          <a:stretch>
            <a:fillRect/>
          </a:stretch>
        </p:blipFill>
        <p:spPr>
          <a:xfrm>
            <a:off x="796469" y="3686059"/>
            <a:ext cx="6335009" cy="1657581"/>
          </a:xfrm>
          <a:prstGeom prst="rect">
            <a:avLst/>
          </a:prstGeom>
        </p:spPr>
      </p:pic>
    </p:spTree>
    <p:extLst>
      <p:ext uri="{BB962C8B-B14F-4D97-AF65-F5344CB8AC3E}">
        <p14:creationId xmlns:p14="http://schemas.microsoft.com/office/powerpoint/2010/main" val="442147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55195" y="639606"/>
            <a:ext cx="6516009" cy="2238687"/>
          </a:xfrm>
          <a:prstGeom prst="rect">
            <a:avLst/>
          </a:prstGeom>
        </p:spPr>
      </p:pic>
      <p:pic>
        <p:nvPicPr>
          <p:cNvPr id="4" name="图片 3"/>
          <p:cNvPicPr>
            <a:picLocks noChangeAspect="1"/>
          </p:cNvPicPr>
          <p:nvPr/>
        </p:nvPicPr>
        <p:blipFill>
          <a:blip r:embed="rId3"/>
          <a:stretch>
            <a:fillRect/>
          </a:stretch>
        </p:blipFill>
        <p:spPr>
          <a:xfrm>
            <a:off x="1471143" y="3493795"/>
            <a:ext cx="4897908" cy="3055130"/>
          </a:xfrm>
          <a:prstGeom prst="rect">
            <a:avLst/>
          </a:prstGeom>
        </p:spPr>
      </p:pic>
    </p:spTree>
    <p:extLst>
      <p:ext uri="{BB962C8B-B14F-4D97-AF65-F5344CB8AC3E}">
        <p14:creationId xmlns:p14="http://schemas.microsoft.com/office/powerpoint/2010/main" val="315444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00ABF83-572C-F4CF-0F8D-CDD2A025A87F}"/>
              </a:ext>
            </a:extLst>
          </p:cNvPr>
          <p:cNvPicPr>
            <a:picLocks noChangeAspect="1"/>
          </p:cNvPicPr>
          <p:nvPr/>
        </p:nvPicPr>
        <p:blipFill>
          <a:blip r:embed="rId2"/>
          <a:stretch>
            <a:fillRect/>
          </a:stretch>
        </p:blipFill>
        <p:spPr>
          <a:xfrm>
            <a:off x="1503271" y="1008295"/>
            <a:ext cx="8897592" cy="4248743"/>
          </a:xfrm>
          <a:prstGeom prst="rect">
            <a:avLst/>
          </a:prstGeom>
        </p:spPr>
      </p:pic>
    </p:spTree>
    <p:extLst>
      <p:ext uri="{BB962C8B-B14F-4D97-AF65-F5344CB8AC3E}">
        <p14:creationId xmlns:p14="http://schemas.microsoft.com/office/powerpoint/2010/main" val="191991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CDE39F6-3A74-35A8-0B0E-186FAC4FA984}"/>
              </a:ext>
            </a:extLst>
          </p:cNvPr>
          <p:cNvPicPr>
            <a:picLocks noChangeAspect="1"/>
          </p:cNvPicPr>
          <p:nvPr/>
        </p:nvPicPr>
        <p:blipFill>
          <a:blip r:embed="rId2"/>
          <a:stretch>
            <a:fillRect/>
          </a:stretch>
        </p:blipFill>
        <p:spPr>
          <a:xfrm>
            <a:off x="1248746" y="916424"/>
            <a:ext cx="8830907" cy="1333686"/>
          </a:xfrm>
          <a:prstGeom prst="rect">
            <a:avLst/>
          </a:prstGeom>
        </p:spPr>
      </p:pic>
      <p:pic>
        <p:nvPicPr>
          <p:cNvPr id="5" name="图片 4">
            <a:extLst>
              <a:ext uri="{FF2B5EF4-FFF2-40B4-BE49-F238E27FC236}">
                <a16:creationId xmlns:a16="http://schemas.microsoft.com/office/drawing/2014/main" id="{B8859D54-9875-23AE-7E42-15C022479260}"/>
              </a:ext>
            </a:extLst>
          </p:cNvPr>
          <p:cNvPicPr>
            <a:picLocks noChangeAspect="1"/>
          </p:cNvPicPr>
          <p:nvPr/>
        </p:nvPicPr>
        <p:blipFill>
          <a:blip r:embed="rId3"/>
          <a:stretch>
            <a:fillRect/>
          </a:stretch>
        </p:blipFill>
        <p:spPr>
          <a:xfrm>
            <a:off x="1248746" y="2111166"/>
            <a:ext cx="7821116" cy="2991267"/>
          </a:xfrm>
          <a:prstGeom prst="rect">
            <a:avLst/>
          </a:prstGeom>
        </p:spPr>
      </p:pic>
    </p:spTree>
    <p:extLst>
      <p:ext uri="{BB962C8B-B14F-4D97-AF65-F5344CB8AC3E}">
        <p14:creationId xmlns:p14="http://schemas.microsoft.com/office/powerpoint/2010/main" val="267925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CE36166-2E10-4FDA-BDE3-20A41F3695EA}"/>
                  </a:ext>
                </a:extLst>
              </p:cNvPr>
              <p:cNvSpPr>
                <a:spLocks noGrp="1"/>
              </p:cNvSpPr>
              <p:nvPr>
                <p:ph idx="1"/>
              </p:nvPr>
            </p:nvSpPr>
            <p:spPr/>
            <p:txBody>
              <a:bodyPr/>
              <a:lstStyle/>
              <a:p>
                <a:r>
                  <a:rPr lang="en-US" altLang="zh-CN" dirty="0"/>
                  <a:t>Gauss</a:t>
                </a:r>
                <a:r>
                  <a:rPr lang="zh-CN" altLang="en-US" dirty="0"/>
                  <a:t>消元</a:t>
                </a:r>
                <a:endParaRPr lang="en-US" altLang="zh-CN" dirty="0"/>
              </a:p>
              <a:p>
                <a:pPr lvl="1"/>
                <a:r>
                  <a:rPr lang="zh-CN" altLang="en-US" dirty="0"/>
                  <a:t>上三角、对角、下三角</a:t>
                </a:r>
                <a:endParaRPr lang="en-US" altLang="zh-CN" dirty="0"/>
              </a:p>
              <a:p>
                <a:pPr lvl="1"/>
                <a:r>
                  <a:rPr lang="zh-CN" altLang="en-US" dirty="0"/>
                  <a:t>不选主元、列主元、全主元</a:t>
                </a:r>
                <a:endParaRPr lang="en-US" altLang="zh-CN" dirty="0"/>
              </a:p>
              <a:p>
                <a:pPr lvl="1"/>
                <a:endParaRPr lang="en-US" altLang="zh-CN" dirty="0"/>
              </a:p>
              <a:p>
                <a:r>
                  <a:rPr lang="zh-CN" altLang="en-US" dirty="0"/>
                  <a:t>直接分解</a:t>
                </a:r>
                <a:endParaRPr lang="en-US" altLang="zh-CN" dirty="0"/>
              </a:p>
              <a:p>
                <a:pPr lvl="1"/>
                <a:r>
                  <a:rPr lang="en-US" altLang="zh-CN" dirty="0"/>
                  <a:t>Doolittle</a:t>
                </a:r>
                <a:r>
                  <a:rPr lang="zh-CN" altLang="en-US" dirty="0"/>
                  <a:t>分解（</a:t>
                </a:r>
                <a:r>
                  <a:rPr lang="en-US" altLang="zh-CN" dirty="0"/>
                  <a:t>Gauss</a:t>
                </a:r>
                <a:r>
                  <a:rPr lang="zh-CN" altLang="en-US" dirty="0"/>
                  <a:t>消元） </a:t>
                </a:r>
                <a:r>
                  <a:rPr lang="en-US" altLang="zh-CN" dirty="0"/>
                  <a:t>L</a:t>
                </a:r>
                <a:r>
                  <a:rPr lang="zh-CN" altLang="en-US" dirty="0"/>
                  <a:t>单位下三角</a:t>
                </a:r>
                <a:endParaRPr lang="en-US" altLang="zh-CN" dirty="0"/>
              </a:p>
              <a:p>
                <a:pPr lvl="1"/>
                <a:r>
                  <a:rPr lang="en-US" altLang="zh-CN" dirty="0" err="1"/>
                  <a:t>Crout</a:t>
                </a:r>
                <a:r>
                  <a:rPr lang="zh-CN" altLang="en-US" dirty="0"/>
                  <a:t>分解</a:t>
                </a:r>
                <a:r>
                  <a:rPr lang="en-US" altLang="zh-CN" dirty="0"/>
                  <a:t> </a:t>
                </a:r>
                <a:r>
                  <a:rPr lang="zh-CN" altLang="en-US" dirty="0"/>
                  <a:t>（</a:t>
                </a:r>
                <a:r>
                  <a:rPr lang="en-US" altLang="zh-CN" dirty="0"/>
                  <a:t>Doolittle</a:t>
                </a:r>
                <a:r>
                  <a:rPr lang="zh-CN" altLang="en-US" dirty="0"/>
                  <a:t>转置）</a:t>
                </a:r>
                <a:r>
                  <a:rPr lang="en-US" altLang="zh-CN" dirty="0"/>
                  <a:t>U</a:t>
                </a:r>
                <a:r>
                  <a:rPr lang="zh-CN" altLang="en-US" dirty="0"/>
                  <a:t>单位上三角</a:t>
                </a:r>
                <a:endParaRPr lang="en-US" altLang="zh-CN" dirty="0"/>
              </a:p>
              <a:p>
                <a:pPr lvl="1"/>
                <a:endParaRPr lang="en-US" altLang="zh-CN" dirty="0"/>
              </a:p>
              <a:p>
                <a:r>
                  <a:rPr lang="zh-CN" altLang="en-US" dirty="0"/>
                  <a:t>对称矩阵的</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𝐿𝐷𝐿</m:t>
                        </m:r>
                      </m:e>
                      <m:sup>
                        <m:r>
                          <a:rPr lang="en-US" altLang="zh-CN" b="0" i="1" smtClean="0">
                            <a:latin typeface="Cambria Math" panose="02040503050406030204" pitchFamily="18" charset="0"/>
                          </a:rPr>
                          <m:t>𝑇</m:t>
                        </m:r>
                      </m:sup>
                    </m:sSup>
                  </m:oMath>
                </a14:m>
                <a:endParaRPr lang="en-US" altLang="zh-CN" dirty="0"/>
              </a:p>
            </p:txBody>
          </p:sp>
        </mc:Choice>
        <mc:Fallback xmlns="">
          <p:sp>
            <p:nvSpPr>
              <p:cNvPr id="3" name="内容占位符 2">
                <a:extLst>
                  <a:ext uri="{FF2B5EF4-FFF2-40B4-BE49-F238E27FC236}">
                    <a16:creationId xmlns:a16="http://schemas.microsoft.com/office/drawing/2014/main" id="{ACE36166-2E10-4FDA-BDE3-20A41F3695EA}"/>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
        <p:nvSpPr>
          <p:cNvPr id="6" name="标题 1">
            <a:extLst>
              <a:ext uri="{FF2B5EF4-FFF2-40B4-BE49-F238E27FC236}">
                <a16:creationId xmlns:a16="http://schemas.microsoft.com/office/drawing/2014/main" id="{49A70CDC-F9D3-3C2F-9E9C-84FA49B0860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a:solidFill>
                  <a:schemeClr val="accent1"/>
                </a:solidFill>
              </a:rPr>
              <a:t>第四章 求解线性方程组的直接法</a:t>
            </a:r>
            <a:endParaRPr lang="zh-CN" altLang="en-US" sz="3200" dirty="0">
              <a:solidFill>
                <a:schemeClr val="accent1"/>
              </a:solidFill>
            </a:endParaRPr>
          </a:p>
        </p:txBody>
      </p:sp>
      <p:sp>
        <p:nvSpPr>
          <p:cNvPr id="2" name="星形: 五角 1">
            <a:extLst>
              <a:ext uri="{FF2B5EF4-FFF2-40B4-BE49-F238E27FC236}">
                <a16:creationId xmlns:a16="http://schemas.microsoft.com/office/drawing/2014/main" id="{88C92F58-9017-9C9B-6412-501C1506E28C}"/>
              </a:ext>
            </a:extLst>
          </p:cNvPr>
          <p:cNvSpPr/>
          <p:nvPr/>
        </p:nvSpPr>
        <p:spPr>
          <a:xfrm>
            <a:off x="8861502" y="2244939"/>
            <a:ext cx="524107" cy="477892"/>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3281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E23424-1F2E-47A1-9E4D-2C6AAC928A3D}"/>
              </a:ext>
            </a:extLst>
          </p:cNvPr>
          <p:cNvSpPr>
            <a:spLocks noGrp="1"/>
          </p:cNvSpPr>
          <p:nvPr>
            <p:ph idx="1"/>
          </p:nvPr>
        </p:nvSpPr>
        <p:spPr/>
        <p:txBody>
          <a:bodyPr/>
          <a:lstStyle/>
          <a:p>
            <a:r>
              <a:rPr lang="zh-CN" altLang="en-US" dirty="0"/>
              <a:t>这一题其实是用实例来说明选取列主元对于整个算法在数值稳定性上的帮助。为了体现这一点，题目要求了一个较低的精度下求解（四位有效数字）。由于方程比较病态，（</a:t>
            </a:r>
            <a:r>
              <a:rPr lang="en-US" altLang="zh-CN" dirty="0"/>
              <a:t>2</a:t>
            </a:r>
            <a:r>
              <a:rPr lang="zh-CN" altLang="en-US" dirty="0"/>
              <a:t>）中是否采用列主元会导致结果会有很大不同，没采用列主元的</a:t>
            </a:r>
            <a:r>
              <a:rPr lang="en-US" altLang="zh-CN" dirty="0"/>
              <a:t>Gauss</a:t>
            </a:r>
            <a:r>
              <a:rPr lang="zh-CN" altLang="en-US" dirty="0"/>
              <a:t>消元会由于舍入误差导致结果与理论解产生较大偏差。还有一点要注意的是（</a:t>
            </a:r>
            <a:r>
              <a:rPr lang="en-US" altLang="zh-CN" dirty="0"/>
              <a:t>2</a:t>
            </a:r>
            <a:r>
              <a:rPr lang="zh-CN" altLang="en-US" dirty="0"/>
              <a:t>）中需要先将原始方程取四位有效数字。</a:t>
            </a:r>
            <a:endParaRPr lang="en-US" altLang="zh-CN" dirty="0"/>
          </a:p>
          <a:p>
            <a:endParaRPr lang="en-US" altLang="zh-CN" dirty="0"/>
          </a:p>
        </p:txBody>
      </p:sp>
      <p:pic>
        <p:nvPicPr>
          <p:cNvPr id="5" name="图片 4">
            <a:extLst>
              <a:ext uri="{FF2B5EF4-FFF2-40B4-BE49-F238E27FC236}">
                <a16:creationId xmlns:a16="http://schemas.microsoft.com/office/drawing/2014/main" id="{E1FCBF93-5C89-451B-A123-DB7793907299}"/>
              </a:ext>
            </a:extLst>
          </p:cNvPr>
          <p:cNvPicPr>
            <a:picLocks noChangeAspect="1"/>
          </p:cNvPicPr>
          <p:nvPr/>
        </p:nvPicPr>
        <p:blipFill>
          <a:blip r:embed="rId2"/>
          <a:stretch>
            <a:fillRect/>
          </a:stretch>
        </p:blipFill>
        <p:spPr>
          <a:xfrm>
            <a:off x="1211143" y="4148979"/>
            <a:ext cx="6552381" cy="2504762"/>
          </a:xfrm>
          <a:prstGeom prst="rect">
            <a:avLst/>
          </a:prstGeom>
        </p:spPr>
      </p:pic>
      <p:pic>
        <p:nvPicPr>
          <p:cNvPr id="8" name="图片 7">
            <a:extLst>
              <a:ext uri="{FF2B5EF4-FFF2-40B4-BE49-F238E27FC236}">
                <a16:creationId xmlns:a16="http://schemas.microsoft.com/office/drawing/2014/main" id="{3C225BB8-7869-57F8-903C-9D531A012EEE}"/>
              </a:ext>
            </a:extLst>
          </p:cNvPr>
          <p:cNvPicPr>
            <a:picLocks noChangeAspect="1"/>
          </p:cNvPicPr>
          <p:nvPr/>
        </p:nvPicPr>
        <p:blipFill>
          <a:blip r:embed="rId3"/>
          <a:stretch>
            <a:fillRect/>
          </a:stretch>
        </p:blipFill>
        <p:spPr>
          <a:xfrm>
            <a:off x="838200" y="595246"/>
            <a:ext cx="7049484" cy="943107"/>
          </a:xfrm>
          <a:prstGeom prst="rect">
            <a:avLst/>
          </a:prstGeom>
        </p:spPr>
      </p:pic>
    </p:spTree>
    <p:extLst>
      <p:ext uri="{BB962C8B-B14F-4D97-AF65-F5344CB8AC3E}">
        <p14:creationId xmlns:p14="http://schemas.microsoft.com/office/powerpoint/2010/main" val="322846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EE6AB1-9CCD-4A2A-AA2D-C23E028ABF38}"/>
              </a:ext>
            </a:extLst>
          </p:cNvPr>
          <p:cNvSpPr>
            <a:spLocks noGrp="1"/>
          </p:cNvSpPr>
          <p:nvPr>
            <p:ph type="title"/>
          </p:nvPr>
        </p:nvSpPr>
        <p:spPr/>
        <p:txBody>
          <a:bodyPr>
            <a:normAutofit/>
          </a:bodyPr>
          <a:lstStyle/>
          <a:p>
            <a:r>
              <a:rPr lang="zh-CN" altLang="en-US" sz="3200" dirty="0">
                <a:solidFill>
                  <a:schemeClr val="accent1"/>
                </a:solidFill>
              </a:rPr>
              <a:t>第三章 非线性方程求根</a:t>
            </a:r>
          </a:p>
        </p:txBody>
      </p:sp>
      <p:sp>
        <p:nvSpPr>
          <p:cNvPr id="3" name="内容占位符 2">
            <a:extLst>
              <a:ext uri="{FF2B5EF4-FFF2-40B4-BE49-F238E27FC236}">
                <a16:creationId xmlns:a16="http://schemas.microsoft.com/office/drawing/2014/main" id="{4D3CDB1C-12AF-4317-8C58-026912DA03FF}"/>
              </a:ext>
            </a:extLst>
          </p:cNvPr>
          <p:cNvSpPr>
            <a:spLocks noGrp="1"/>
          </p:cNvSpPr>
          <p:nvPr>
            <p:ph idx="1"/>
          </p:nvPr>
        </p:nvSpPr>
        <p:spPr/>
        <p:txBody>
          <a:bodyPr/>
          <a:lstStyle/>
          <a:p>
            <a:r>
              <a:rPr lang="zh-CN" altLang="en-US" dirty="0"/>
              <a:t>二分法（介值定理）</a:t>
            </a:r>
            <a:endParaRPr lang="en-US" altLang="zh-CN" dirty="0"/>
          </a:p>
          <a:p>
            <a:endParaRPr lang="en-US" altLang="zh-CN" dirty="0"/>
          </a:p>
          <a:p>
            <a:r>
              <a:rPr lang="zh-CN" altLang="en-US" dirty="0"/>
              <a:t>不动点迭代 </a:t>
            </a:r>
            <a:r>
              <a:rPr lang="en-US" altLang="zh-CN" dirty="0"/>
              <a:t>(</a:t>
            </a:r>
            <a:r>
              <a:rPr lang="zh-CN" altLang="en-US" dirty="0"/>
              <a:t>收敛的充分条件，一个区间的导数绝对值小于</a:t>
            </a:r>
            <a:r>
              <a:rPr lang="en-US" altLang="zh-CN" dirty="0"/>
              <a:t>1)</a:t>
            </a:r>
          </a:p>
          <a:p>
            <a:endParaRPr lang="en-US" altLang="zh-CN" dirty="0"/>
          </a:p>
          <a:p>
            <a:r>
              <a:rPr lang="en-US" altLang="zh-CN" dirty="0"/>
              <a:t>Newton</a:t>
            </a:r>
            <a:r>
              <a:rPr lang="zh-CN" altLang="en-US" dirty="0"/>
              <a:t>迭代（收敛阶、方程</a:t>
            </a:r>
            <a:r>
              <a:rPr lang="en-US" altLang="zh-CN" dirty="0"/>
              <a:t> </a:t>
            </a:r>
            <a:r>
              <a:rPr lang="zh-CN" altLang="en-US" dirty="0"/>
              <a:t>、方程组）</a:t>
            </a:r>
            <a:endParaRPr lang="en-US" altLang="zh-CN" dirty="0"/>
          </a:p>
          <a:p>
            <a:endParaRPr lang="en-US" altLang="zh-CN" dirty="0"/>
          </a:p>
          <a:p>
            <a:r>
              <a:rPr lang="zh-CN" altLang="en-US" dirty="0"/>
              <a:t>弦截法（用差商近似导数）</a:t>
            </a:r>
            <a:endParaRPr lang="en-US" altLang="zh-CN" dirty="0"/>
          </a:p>
        </p:txBody>
      </p:sp>
      <p:pic>
        <p:nvPicPr>
          <p:cNvPr id="6" name="图片 5">
            <a:extLst>
              <a:ext uri="{FF2B5EF4-FFF2-40B4-BE49-F238E27FC236}">
                <a16:creationId xmlns:a16="http://schemas.microsoft.com/office/drawing/2014/main" id="{16A24D68-DC88-ACC4-6E29-7BDA02D83410}"/>
              </a:ext>
            </a:extLst>
          </p:cNvPr>
          <p:cNvPicPr>
            <a:picLocks noChangeAspect="1"/>
          </p:cNvPicPr>
          <p:nvPr/>
        </p:nvPicPr>
        <p:blipFill>
          <a:blip r:embed="rId2"/>
          <a:stretch>
            <a:fillRect/>
          </a:stretch>
        </p:blipFill>
        <p:spPr>
          <a:xfrm>
            <a:off x="6096000" y="4854001"/>
            <a:ext cx="4439270" cy="638264"/>
          </a:xfrm>
          <a:prstGeom prst="rect">
            <a:avLst/>
          </a:prstGeom>
        </p:spPr>
      </p:pic>
      <p:pic>
        <p:nvPicPr>
          <p:cNvPr id="8" name="图片 7">
            <a:extLst>
              <a:ext uri="{FF2B5EF4-FFF2-40B4-BE49-F238E27FC236}">
                <a16:creationId xmlns:a16="http://schemas.microsoft.com/office/drawing/2014/main" id="{81CDD652-483A-0032-BFE3-F93E4A3D6E2A}"/>
              </a:ext>
            </a:extLst>
          </p:cNvPr>
          <p:cNvPicPr>
            <a:picLocks noChangeAspect="1"/>
          </p:cNvPicPr>
          <p:nvPr/>
        </p:nvPicPr>
        <p:blipFill>
          <a:blip r:embed="rId3"/>
          <a:stretch>
            <a:fillRect/>
          </a:stretch>
        </p:blipFill>
        <p:spPr>
          <a:xfrm>
            <a:off x="7419267" y="3789320"/>
            <a:ext cx="3410426" cy="600159"/>
          </a:xfrm>
          <a:prstGeom prst="rect">
            <a:avLst/>
          </a:prstGeom>
        </p:spPr>
      </p:pic>
      <p:sp>
        <p:nvSpPr>
          <p:cNvPr id="4" name="星形: 五角 3">
            <a:extLst>
              <a:ext uri="{FF2B5EF4-FFF2-40B4-BE49-F238E27FC236}">
                <a16:creationId xmlns:a16="http://schemas.microsoft.com/office/drawing/2014/main" id="{18E7E5BE-4802-E78A-3319-AB5A94C4CA3A}"/>
              </a:ext>
            </a:extLst>
          </p:cNvPr>
          <p:cNvSpPr/>
          <p:nvPr/>
        </p:nvSpPr>
        <p:spPr>
          <a:xfrm>
            <a:off x="11091746" y="2824803"/>
            <a:ext cx="524107" cy="477892"/>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 name="星形: 五角 4">
            <a:extLst>
              <a:ext uri="{FF2B5EF4-FFF2-40B4-BE49-F238E27FC236}">
                <a16:creationId xmlns:a16="http://schemas.microsoft.com/office/drawing/2014/main" id="{0AC0350E-E6F3-A2EF-3C19-CA41EF3E510E}"/>
              </a:ext>
            </a:extLst>
          </p:cNvPr>
          <p:cNvSpPr/>
          <p:nvPr/>
        </p:nvSpPr>
        <p:spPr>
          <a:xfrm>
            <a:off x="11091746" y="3789320"/>
            <a:ext cx="524107" cy="477892"/>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024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E23424-1F2E-47A1-9E4D-2C6AAC928A3D}"/>
              </a:ext>
            </a:extLst>
          </p:cNvPr>
          <p:cNvSpPr>
            <a:spLocks noGrp="1"/>
          </p:cNvSpPr>
          <p:nvPr>
            <p:ph idx="1"/>
          </p:nvPr>
        </p:nvSpPr>
        <p:spPr/>
        <p:txBody>
          <a:bodyPr/>
          <a:lstStyle/>
          <a:p>
            <a:r>
              <a:rPr lang="zh-CN" altLang="en-US" dirty="0"/>
              <a:t>只进行初等行变换不改变行列式的值，进行</a:t>
            </a:r>
            <a:r>
              <a:rPr lang="en-US" altLang="zh-CN" dirty="0"/>
              <a:t>Gauss</a:t>
            </a:r>
            <a:r>
              <a:rPr lang="zh-CN" altLang="en-US" dirty="0"/>
              <a:t>消元直至对角阵，再计算行列式</a:t>
            </a:r>
            <a:endParaRPr lang="en-US" altLang="zh-CN" dirty="0"/>
          </a:p>
          <a:p>
            <a:endParaRPr lang="en-US" altLang="zh-CN" dirty="0"/>
          </a:p>
          <a:p>
            <a:endParaRPr lang="en-US" altLang="zh-CN" dirty="0"/>
          </a:p>
          <a:p>
            <a:endParaRPr lang="en-US" altLang="zh-CN" dirty="0"/>
          </a:p>
        </p:txBody>
      </p:sp>
      <p:pic>
        <p:nvPicPr>
          <p:cNvPr id="6" name="图片 5">
            <a:extLst>
              <a:ext uri="{FF2B5EF4-FFF2-40B4-BE49-F238E27FC236}">
                <a16:creationId xmlns:a16="http://schemas.microsoft.com/office/drawing/2014/main" id="{C7AE9D60-2CEA-4426-9CB0-6424B9CBF191}"/>
              </a:ext>
            </a:extLst>
          </p:cNvPr>
          <p:cNvPicPr>
            <a:picLocks noChangeAspect="1"/>
          </p:cNvPicPr>
          <p:nvPr/>
        </p:nvPicPr>
        <p:blipFill>
          <a:blip r:embed="rId2"/>
          <a:stretch>
            <a:fillRect/>
          </a:stretch>
        </p:blipFill>
        <p:spPr>
          <a:xfrm>
            <a:off x="1234266" y="2733762"/>
            <a:ext cx="5276601" cy="917123"/>
          </a:xfrm>
          <a:prstGeom prst="rect">
            <a:avLst/>
          </a:prstGeom>
        </p:spPr>
      </p:pic>
      <p:pic>
        <p:nvPicPr>
          <p:cNvPr id="8" name="图片 7">
            <a:extLst>
              <a:ext uri="{FF2B5EF4-FFF2-40B4-BE49-F238E27FC236}">
                <a16:creationId xmlns:a16="http://schemas.microsoft.com/office/drawing/2014/main" id="{171D0067-A978-46A1-9E43-F0A78798F4C5}"/>
              </a:ext>
            </a:extLst>
          </p:cNvPr>
          <p:cNvPicPr>
            <a:picLocks noChangeAspect="1"/>
          </p:cNvPicPr>
          <p:nvPr/>
        </p:nvPicPr>
        <p:blipFill>
          <a:blip r:embed="rId3"/>
          <a:stretch>
            <a:fillRect/>
          </a:stretch>
        </p:blipFill>
        <p:spPr>
          <a:xfrm>
            <a:off x="1429563" y="3847689"/>
            <a:ext cx="5526883" cy="952911"/>
          </a:xfrm>
          <a:prstGeom prst="rect">
            <a:avLst/>
          </a:prstGeom>
        </p:spPr>
      </p:pic>
      <p:pic>
        <p:nvPicPr>
          <p:cNvPr id="9" name="图片 8">
            <a:extLst>
              <a:ext uri="{FF2B5EF4-FFF2-40B4-BE49-F238E27FC236}">
                <a16:creationId xmlns:a16="http://schemas.microsoft.com/office/drawing/2014/main" id="{7BCD2523-B82D-A504-8FE9-0FC9C3C6397D}"/>
              </a:ext>
            </a:extLst>
          </p:cNvPr>
          <p:cNvPicPr>
            <a:picLocks noChangeAspect="1"/>
          </p:cNvPicPr>
          <p:nvPr/>
        </p:nvPicPr>
        <p:blipFill>
          <a:blip r:embed="rId4"/>
          <a:stretch>
            <a:fillRect/>
          </a:stretch>
        </p:blipFill>
        <p:spPr>
          <a:xfrm>
            <a:off x="1124184" y="276082"/>
            <a:ext cx="4220164" cy="1352739"/>
          </a:xfrm>
          <a:prstGeom prst="rect">
            <a:avLst/>
          </a:prstGeom>
        </p:spPr>
      </p:pic>
    </p:spTree>
    <p:extLst>
      <p:ext uri="{BB962C8B-B14F-4D97-AF65-F5344CB8AC3E}">
        <p14:creationId xmlns:p14="http://schemas.microsoft.com/office/powerpoint/2010/main" val="193682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21E4B46-F439-060D-4592-386C9EC3B2B9}"/>
              </a:ext>
            </a:extLst>
          </p:cNvPr>
          <p:cNvPicPr>
            <a:picLocks noChangeAspect="1"/>
          </p:cNvPicPr>
          <p:nvPr/>
        </p:nvPicPr>
        <p:blipFill>
          <a:blip r:embed="rId2"/>
          <a:stretch>
            <a:fillRect/>
          </a:stretch>
        </p:blipFill>
        <p:spPr>
          <a:xfrm>
            <a:off x="1426854" y="558630"/>
            <a:ext cx="4410691" cy="2438740"/>
          </a:xfrm>
          <a:prstGeom prst="rect">
            <a:avLst/>
          </a:prstGeom>
        </p:spPr>
      </p:pic>
      <p:pic>
        <p:nvPicPr>
          <p:cNvPr id="6" name="图片 5">
            <a:extLst>
              <a:ext uri="{FF2B5EF4-FFF2-40B4-BE49-F238E27FC236}">
                <a16:creationId xmlns:a16="http://schemas.microsoft.com/office/drawing/2014/main" id="{D0C4B1F3-5253-7C3B-D34E-CDA6B5253485}"/>
              </a:ext>
            </a:extLst>
          </p:cNvPr>
          <p:cNvPicPr>
            <a:picLocks noChangeAspect="1"/>
          </p:cNvPicPr>
          <p:nvPr/>
        </p:nvPicPr>
        <p:blipFill>
          <a:blip r:embed="rId3"/>
          <a:stretch>
            <a:fillRect/>
          </a:stretch>
        </p:blipFill>
        <p:spPr>
          <a:xfrm>
            <a:off x="1173524" y="3210876"/>
            <a:ext cx="5659075" cy="2952192"/>
          </a:xfrm>
          <a:prstGeom prst="rect">
            <a:avLst/>
          </a:prstGeom>
        </p:spPr>
      </p:pic>
    </p:spTree>
    <p:extLst>
      <p:ext uri="{BB962C8B-B14F-4D97-AF65-F5344CB8AC3E}">
        <p14:creationId xmlns:p14="http://schemas.microsoft.com/office/powerpoint/2010/main" val="4161397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72DBC22-4A28-F0F0-FBAD-591543E51572}"/>
              </a:ext>
            </a:extLst>
          </p:cNvPr>
          <p:cNvPicPr>
            <a:picLocks noChangeAspect="1"/>
          </p:cNvPicPr>
          <p:nvPr/>
        </p:nvPicPr>
        <p:blipFill>
          <a:blip r:embed="rId2"/>
          <a:stretch>
            <a:fillRect/>
          </a:stretch>
        </p:blipFill>
        <p:spPr>
          <a:xfrm>
            <a:off x="1618175" y="752378"/>
            <a:ext cx="7821116" cy="1390844"/>
          </a:xfrm>
          <a:prstGeom prst="rect">
            <a:avLst/>
          </a:prstGeom>
        </p:spPr>
      </p:pic>
      <p:pic>
        <p:nvPicPr>
          <p:cNvPr id="6" name="图片 5">
            <a:extLst>
              <a:ext uri="{FF2B5EF4-FFF2-40B4-BE49-F238E27FC236}">
                <a16:creationId xmlns:a16="http://schemas.microsoft.com/office/drawing/2014/main" id="{2DE83742-68BC-AE7C-354D-963D99811834}"/>
              </a:ext>
            </a:extLst>
          </p:cNvPr>
          <p:cNvPicPr>
            <a:picLocks noChangeAspect="1"/>
          </p:cNvPicPr>
          <p:nvPr/>
        </p:nvPicPr>
        <p:blipFill>
          <a:blip r:embed="rId3"/>
          <a:stretch>
            <a:fillRect/>
          </a:stretch>
        </p:blipFill>
        <p:spPr>
          <a:xfrm>
            <a:off x="1618175" y="2569197"/>
            <a:ext cx="4691354" cy="1308848"/>
          </a:xfrm>
          <a:prstGeom prst="rect">
            <a:avLst/>
          </a:prstGeom>
        </p:spPr>
      </p:pic>
      <p:pic>
        <p:nvPicPr>
          <p:cNvPr id="7" name="图片 6">
            <a:extLst>
              <a:ext uri="{FF2B5EF4-FFF2-40B4-BE49-F238E27FC236}">
                <a16:creationId xmlns:a16="http://schemas.microsoft.com/office/drawing/2014/main" id="{4CF3BBD2-E6B7-3AC7-88B6-C9A26EB19689}"/>
              </a:ext>
            </a:extLst>
          </p:cNvPr>
          <p:cNvPicPr>
            <a:picLocks noChangeAspect="1"/>
          </p:cNvPicPr>
          <p:nvPr/>
        </p:nvPicPr>
        <p:blipFill>
          <a:blip r:embed="rId4"/>
          <a:stretch>
            <a:fillRect/>
          </a:stretch>
        </p:blipFill>
        <p:spPr>
          <a:xfrm>
            <a:off x="1618175" y="4183717"/>
            <a:ext cx="5715110" cy="1277595"/>
          </a:xfrm>
          <a:prstGeom prst="rect">
            <a:avLst/>
          </a:prstGeom>
        </p:spPr>
      </p:pic>
    </p:spTree>
    <p:extLst>
      <p:ext uri="{BB962C8B-B14F-4D97-AF65-F5344CB8AC3E}">
        <p14:creationId xmlns:p14="http://schemas.microsoft.com/office/powerpoint/2010/main" val="852553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C9CB120-9CF6-413C-B8A2-50A15C636544}"/>
              </a:ext>
            </a:extLst>
          </p:cNvPr>
          <p:cNvPicPr>
            <a:picLocks noChangeAspect="1"/>
          </p:cNvPicPr>
          <p:nvPr/>
        </p:nvPicPr>
        <p:blipFill>
          <a:blip r:embed="rId2"/>
          <a:stretch>
            <a:fillRect/>
          </a:stretch>
        </p:blipFill>
        <p:spPr>
          <a:xfrm>
            <a:off x="1266145" y="2776032"/>
            <a:ext cx="6342857" cy="3123809"/>
          </a:xfrm>
          <a:prstGeom prst="rect">
            <a:avLst/>
          </a:prstGeom>
        </p:spPr>
      </p:pic>
      <p:pic>
        <p:nvPicPr>
          <p:cNvPr id="10" name="图片 9">
            <a:extLst>
              <a:ext uri="{FF2B5EF4-FFF2-40B4-BE49-F238E27FC236}">
                <a16:creationId xmlns:a16="http://schemas.microsoft.com/office/drawing/2014/main" id="{F5F0196A-3A4A-F53D-0A80-DE2B4D0F13E9}"/>
              </a:ext>
            </a:extLst>
          </p:cNvPr>
          <p:cNvPicPr>
            <a:picLocks noChangeAspect="1"/>
          </p:cNvPicPr>
          <p:nvPr/>
        </p:nvPicPr>
        <p:blipFill>
          <a:blip r:embed="rId3"/>
          <a:stretch>
            <a:fillRect/>
          </a:stretch>
        </p:blipFill>
        <p:spPr>
          <a:xfrm>
            <a:off x="1355322" y="739269"/>
            <a:ext cx="5772956" cy="1409897"/>
          </a:xfrm>
          <a:prstGeom prst="rect">
            <a:avLst/>
          </a:prstGeom>
        </p:spPr>
      </p:pic>
    </p:spTree>
    <p:extLst>
      <p:ext uri="{BB962C8B-B14F-4D97-AF65-F5344CB8AC3E}">
        <p14:creationId xmlns:p14="http://schemas.microsoft.com/office/powerpoint/2010/main" val="28363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B454A34-91A9-363F-297D-B8E02D302B7A}"/>
              </a:ext>
            </a:extLst>
          </p:cNvPr>
          <p:cNvPicPr>
            <a:picLocks noChangeAspect="1"/>
          </p:cNvPicPr>
          <p:nvPr/>
        </p:nvPicPr>
        <p:blipFill>
          <a:blip r:embed="rId3"/>
          <a:stretch>
            <a:fillRect/>
          </a:stretch>
        </p:blipFill>
        <p:spPr>
          <a:xfrm>
            <a:off x="1407567" y="485651"/>
            <a:ext cx="7802064" cy="1771897"/>
          </a:xfrm>
          <a:prstGeom prst="rect">
            <a:avLst/>
          </a:prstGeom>
        </p:spPr>
      </p:pic>
      <p:pic>
        <p:nvPicPr>
          <p:cNvPr id="10" name="图片 9">
            <a:extLst>
              <a:ext uri="{FF2B5EF4-FFF2-40B4-BE49-F238E27FC236}">
                <a16:creationId xmlns:a16="http://schemas.microsoft.com/office/drawing/2014/main" id="{9B64D9B4-BD9A-8C6A-72A6-99C79361DFA0}"/>
              </a:ext>
            </a:extLst>
          </p:cNvPr>
          <p:cNvPicPr>
            <a:picLocks noChangeAspect="1"/>
          </p:cNvPicPr>
          <p:nvPr/>
        </p:nvPicPr>
        <p:blipFill>
          <a:blip r:embed="rId4"/>
          <a:stretch>
            <a:fillRect/>
          </a:stretch>
        </p:blipFill>
        <p:spPr>
          <a:xfrm>
            <a:off x="6285147" y="3171853"/>
            <a:ext cx="4210638" cy="2057687"/>
          </a:xfrm>
          <a:prstGeom prst="rect">
            <a:avLst/>
          </a:prstGeom>
        </p:spPr>
      </p:pic>
      <p:pic>
        <p:nvPicPr>
          <p:cNvPr id="3" name="图片 2">
            <a:extLst>
              <a:ext uri="{FF2B5EF4-FFF2-40B4-BE49-F238E27FC236}">
                <a16:creationId xmlns:a16="http://schemas.microsoft.com/office/drawing/2014/main" id="{3A2CD1DF-29C4-958A-136F-C6DD7BDF91F1}"/>
              </a:ext>
            </a:extLst>
          </p:cNvPr>
          <p:cNvPicPr>
            <a:picLocks noChangeAspect="1"/>
          </p:cNvPicPr>
          <p:nvPr/>
        </p:nvPicPr>
        <p:blipFill>
          <a:blip r:embed="rId5"/>
          <a:stretch>
            <a:fillRect/>
          </a:stretch>
        </p:blipFill>
        <p:spPr>
          <a:xfrm>
            <a:off x="1407567" y="2771747"/>
            <a:ext cx="3572374" cy="400106"/>
          </a:xfrm>
          <a:prstGeom prst="rect">
            <a:avLst/>
          </a:prstGeom>
        </p:spPr>
      </p:pic>
      <p:pic>
        <p:nvPicPr>
          <p:cNvPr id="5" name="图片 4">
            <a:extLst>
              <a:ext uri="{FF2B5EF4-FFF2-40B4-BE49-F238E27FC236}">
                <a16:creationId xmlns:a16="http://schemas.microsoft.com/office/drawing/2014/main" id="{D5DFBA49-F4D8-9CE7-E154-9AFB898CF4E3}"/>
              </a:ext>
            </a:extLst>
          </p:cNvPr>
          <p:cNvPicPr>
            <a:picLocks noChangeAspect="1"/>
          </p:cNvPicPr>
          <p:nvPr/>
        </p:nvPicPr>
        <p:blipFill>
          <a:blip r:embed="rId6"/>
          <a:stretch>
            <a:fillRect/>
          </a:stretch>
        </p:blipFill>
        <p:spPr>
          <a:xfrm>
            <a:off x="1289920" y="3282273"/>
            <a:ext cx="2686425" cy="2105319"/>
          </a:xfrm>
          <a:prstGeom prst="rect">
            <a:avLst/>
          </a:prstGeom>
        </p:spPr>
      </p:pic>
    </p:spTree>
    <p:extLst>
      <p:ext uri="{BB962C8B-B14F-4D97-AF65-F5344CB8AC3E}">
        <p14:creationId xmlns:p14="http://schemas.microsoft.com/office/powerpoint/2010/main" val="201142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7172242-52BD-4297-0B8D-289E2B51FD47}"/>
              </a:ext>
            </a:extLst>
          </p:cNvPr>
          <p:cNvPicPr>
            <a:picLocks noChangeAspect="1"/>
          </p:cNvPicPr>
          <p:nvPr/>
        </p:nvPicPr>
        <p:blipFill>
          <a:blip r:embed="rId2"/>
          <a:stretch>
            <a:fillRect/>
          </a:stretch>
        </p:blipFill>
        <p:spPr>
          <a:xfrm>
            <a:off x="1341002" y="1077719"/>
            <a:ext cx="6795465" cy="3009863"/>
          </a:xfrm>
          <a:prstGeom prst="rect">
            <a:avLst/>
          </a:prstGeom>
        </p:spPr>
      </p:pic>
    </p:spTree>
    <p:extLst>
      <p:ext uri="{BB962C8B-B14F-4D97-AF65-F5344CB8AC3E}">
        <p14:creationId xmlns:p14="http://schemas.microsoft.com/office/powerpoint/2010/main" val="3511250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9872853-E13C-DA01-FB93-9A81108B4038}"/>
              </a:ext>
            </a:extLst>
          </p:cNvPr>
          <p:cNvPicPr>
            <a:picLocks noChangeAspect="1"/>
          </p:cNvPicPr>
          <p:nvPr/>
        </p:nvPicPr>
        <p:blipFill>
          <a:blip r:embed="rId2"/>
          <a:stretch>
            <a:fillRect/>
          </a:stretch>
        </p:blipFill>
        <p:spPr>
          <a:xfrm>
            <a:off x="1500786" y="902991"/>
            <a:ext cx="6915080" cy="4453272"/>
          </a:xfrm>
          <a:prstGeom prst="rect">
            <a:avLst/>
          </a:prstGeom>
        </p:spPr>
      </p:pic>
    </p:spTree>
    <p:extLst>
      <p:ext uri="{BB962C8B-B14F-4D97-AF65-F5344CB8AC3E}">
        <p14:creationId xmlns:p14="http://schemas.microsoft.com/office/powerpoint/2010/main" val="2208712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269F4EA-942B-2211-DF6E-F072200C1A1E}"/>
              </a:ext>
            </a:extLst>
          </p:cNvPr>
          <p:cNvPicPr>
            <a:picLocks noChangeAspect="1"/>
          </p:cNvPicPr>
          <p:nvPr/>
        </p:nvPicPr>
        <p:blipFill>
          <a:blip r:embed="rId2"/>
          <a:stretch>
            <a:fillRect/>
          </a:stretch>
        </p:blipFill>
        <p:spPr>
          <a:xfrm>
            <a:off x="1324560" y="889464"/>
            <a:ext cx="6782747" cy="2724530"/>
          </a:xfrm>
          <a:prstGeom prst="rect">
            <a:avLst/>
          </a:prstGeom>
        </p:spPr>
      </p:pic>
      <p:pic>
        <p:nvPicPr>
          <p:cNvPr id="6" name="图片 5">
            <a:extLst>
              <a:ext uri="{FF2B5EF4-FFF2-40B4-BE49-F238E27FC236}">
                <a16:creationId xmlns:a16="http://schemas.microsoft.com/office/drawing/2014/main" id="{9E66BB54-76C4-0F1C-FC5C-B21AACFF2E7E}"/>
              </a:ext>
            </a:extLst>
          </p:cNvPr>
          <p:cNvPicPr>
            <a:picLocks noChangeAspect="1"/>
          </p:cNvPicPr>
          <p:nvPr/>
        </p:nvPicPr>
        <p:blipFill>
          <a:blip r:embed="rId3"/>
          <a:stretch>
            <a:fillRect/>
          </a:stretch>
        </p:blipFill>
        <p:spPr>
          <a:xfrm>
            <a:off x="1324560" y="3613994"/>
            <a:ext cx="7201905" cy="3029373"/>
          </a:xfrm>
          <a:prstGeom prst="rect">
            <a:avLst/>
          </a:prstGeom>
        </p:spPr>
      </p:pic>
    </p:spTree>
    <p:extLst>
      <p:ext uri="{BB962C8B-B14F-4D97-AF65-F5344CB8AC3E}">
        <p14:creationId xmlns:p14="http://schemas.microsoft.com/office/powerpoint/2010/main" val="3191038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1D2AB6-56FA-3285-E6D2-86050AAA5157}"/>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6705B7C7-50A2-BBB9-A19B-06334E13E7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688059" y="-2106672"/>
            <a:ext cx="3725597" cy="8279104"/>
          </a:xfrm>
        </p:spPr>
      </p:pic>
    </p:spTree>
    <p:extLst>
      <p:ext uri="{BB962C8B-B14F-4D97-AF65-F5344CB8AC3E}">
        <p14:creationId xmlns:p14="http://schemas.microsoft.com/office/powerpoint/2010/main" val="327164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C3C4138-00C2-47EE-BD42-9E5670BE992D}"/>
              </a:ext>
            </a:extLst>
          </p:cNvPr>
          <p:cNvSpPr>
            <a:spLocks noGrp="1"/>
          </p:cNvSpPr>
          <p:nvPr>
            <p:ph idx="1"/>
          </p:nvPr>
        </p:nvSpPr>
        <p:spPr/>
        <p:txBody>
          <a:bodyPr/>
          <a:lstStyle/>
          <a:p>
            <a:r>
              <a:rPr lang="zh-CN" altLang="en-US" dirty="0"/>
              <a:t>特征值、特征向量</a:t>
            </a:r>
            <a:endParaRPr lang="en-US" altLang="zh-CN" dirty="0"/>
          </a:p>
          <a:p>
            <a:endParaRPr lang="en-US" altLang="zh-CN" dirty="0"/>
          </a:p>
          <a:p>
            <a:r>
              <a:rPr lang="zh-CN" altLang="en-US" dirty="0"/>
              <a:t>数值求解特征值</a:t>
            </a:r>
            <a:endParaRPr lang="en-US" altLang="zh-CN" dirty="0"/>
          </a:p>
          <a:p>
            <a:pPr lvl="1"/>
            <a:r>
              <a:rPr lang="zh-CN" altLang="en-US" dirty="0"/>
              <a:t>幂法（求解模最大特征值）</a:t>
            </a:r>
            <a:endParaRPr lang="en-US" altLang="zh-CN" dirty="0"/>
          </a:p>
          <a:p>
            <a:pPr lvl="1"/>
            <a:r>
              <a:rPr lang="zh-CN" altLang="en-US" dirty="0"/>
              <a:t>反幂法（求解模最小特征值，通过求逆矩阵的最大特征值，逆矩阵通过求解线性方程组的方法实现）</a:t>
            </a:r>
            <a:endParaRPr lang="en-US" altLang="zh-CN" dirty="0"/>
          </a:p>
          <a:p>
            <a:pPr lvl="1"/>
            <a:r>
              <a:rPr lang="en-US" altLang="zh-CN" dirty="0"/>
              <a:t>Jacobi</a:t>
            </a:r>
            <a:r>
              <a:rPr lang="zh-CN" altLang="en-US" dirty="0"/>
              <a:t>方法（通过正交矩阵，将实对称方阵非对角元的值减少，多次迭代后得到一个接近对角阵的矩阵，其对角元都是矩阵的特征值）</a:t>
            </a:r>
            <a:endParaRPr lang="en-US" altLang="zh-CN" dirty="0"/>
          </a:p>
          <a:p>
            <a:pPr lvl="1"/>
            <a:r>
              <a:rPr lang="en-US" altLang="zh-CN" dirty="0"/>
              <a:t>QR</a:t>
            </a:r>
            <a:r>
              <a:rPr lang="zh-CN" altLang="en-US" dirty="0"/>
              <a:t>分解（利用</a:t>
            </a:r>
            <a:r>
              <a:rPr lang="en-US" altLang="zh-CN" dirty="0"/>
              <a:t>householder</a:t>
            </a:r>
            <a:r>
              <a:rPr lang="zh-CN" altLang="en-US" dirty="0"/>
              <a:t>变换）</a:t>
            </a:r>
            <a:endParaRPr lang="en-US" altLang="zh-CN" dirty="0"/>
          </a:p>
        </p:txBody>
      </p:sp>
      <p:sp>
        <p:nvSpPr>
          <p:cNvPr id="6" name="标题 1">
            <a:extLst>
              <a:ext uri="{FF2B5EF4-FFF2-40B4-BE49-F238E27FC236}">
                <a16:creationId xmlns:a16="http://schemas.microsoft.com/office/drawing/2014/main" id="{9524027F-91F3-E53E-3A1A-4ABAA8408E1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accent1"/>
                </a:solidFill>
              </a:rPr>
              <a:t>第八章 计算矩阵的特征值和特征向量</a:t>
            </a:r>
          </a:p>
        </p:txBody>
      </p:sp>
      <p:sp>
        <p:nvSpPr>
          <p:cNvPr id="2" name="星形: 五角 1">
            <a:extLst>
              <a:ext uri="{FF2B5EF4-FFF2-40B4-BE49-F238E27FC236}">
                <a16:creationId xmlns:a16="http://schemas.microsoft.com/office/drawing/2014/main" id="{A004ED9F-BDDD-DA8D-1DAC-9AC22E965A8C}"/>
              </a:ext>
            </a:extLst>
          </p:cNvPr>
          <p:cNvSpPr/>
          <p:nvPr/>
        </p:nvSpPr>
        <p:spPr>
          <a:xfrm>
            <a:off x="10556487" y="4882140"/>
            <a:ext cx="524107" cy="477892"/>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969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不动点迭代收敛性，验证导数</a:t>
            </a:r>
          </a:p>
        </p:txBody>
      </p:sp>
      <p:pic>
        <p:nvPicPr>
          <p:cNvPr id="4" name="图片 3"/>
          <p:cNvPicPr>
            <a:picLocks noChangeAspect="1"/>
          </p:cNvPicPr>
          <p:nvPr/>
        </p:nvPicPr>
        <p:blipFill>
          <a:blip r:embed="rId2"/>
          <a:stretch>
            <a:fillRect/>
          </a:stretch>
        </p:blipFill>
        <p:spPr>
          <a:xfrm>
            <a:off x="1073868" y="2731750"/>
            <a:ext cx="6771293" cy="2296740"/>
          </a:xfrm>
          <a:prstGeom prst="rect">
            <a:avLst/>
          </a:prstGeom>
        </p:spPr>
      </p:pic>
      <p:pic>
        <p:nvPicPr>
          <p:cNvPr id="5" name="图片 4"/>
          <p:cNvPicPr>
            <a:picLocks noChangeAspect="1"/>
          </p:cNvPicPr>
          <p:nvPr/>
        </p:nvPicPr>
        <p:blipFill>
          <a:blip r:embed="rId3"/>
          <a:stretch>
            <a:fillRect/>
          </a:stretch>
        </p:blipFill>
        <p:spPr>
          <a:xfrm>
            <a:off x="838200" y="683046"/>
            <a:ext cx="9985830" cy="669504"/>
          </a:xfrm>
          <a:prstGeom prst="rect">
            <a:avLst/>
          </a:prstGeom>
        </p:spPr>
      </p:pic>
    </p:spTree>
    <p:extLst>
      <p:ext uri="{BB962C8B-B14F-4D97-AF65-F5344CB8AC3E}">
        <p14:creationId xmlns:p14="http://schemas.microsoft.com/office/powerpoint/2010/main" val="2792934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611259-84F3-4317-A2D7-ABBFC48052EB}"/>
              </a:ext>
            </a:extLst>
          </p:cNvPr>
          <p:cNvSpPr>
            <a:spLocks noGrp="1"/>
          </p:cNvSpPr>
          <p:nvPr>
            <p:ph type="title"/>
          </p:nvPr>
        </p:nvSpPr>
        <p:spPr/>
        <p:txBody>
          <a:bodyPr/>
          <a:lstStyle/>
          <a:p>
            <a:r>
              <a:rPr lang="zh-CN" altLang="en-US" dirty="0"/>
              <a:t>特征值与特征向量</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D1DFEC4-F39D-4847-B983-428CA17B024C}"/>
                  </a:ext>
                </a:extLst>
              </p:cNvPr>
              <p:cNvSpPr>
                <a:spLocks noGrp="1"/>
              </p:cNvSpPr>
              <p:nvPr>
                <p:ph idx="1"/>
              </p:nvPr>
            </p:nvSpPr>
            <p:spPr/>
            <p:txBody>
              <a:bodyPr>
                <a:normAutofit/>
              </a:bodyPr>
              <a:lstStyle/>
              <a:p>
                <a:r>
                  <a:rPr lang="zh-CN" altLang="en-US" dirty="0"/>
                  <a:t>对于矩阵</a:t>
                </a:r>
                <a14:m>
                  <m:oMath xmlns:m="http://schemas.openxmlformats.org/officeDocument/2006/math">
                    <m:r>
                      <a:rPr lang="en-US" altLang="zh-CN" b="0" i="1" smtClean="0">
                        <a:latin typeface="Cambria Math" panose="02040503050406030204" pitchFamily="18" charset="0"/>
                      </a:rPr>
                      <m:t>𝐴</m:t>
                    </m:r>
                  </m:oMath>
                </a14:m>
                <a:r>
                  <a:rPr lang="zh-CN" altLang="en-US" dirty="0"/>
                  <a:t>，若存在</a:t>
                </a:r>
                <a14:m>
                  <m:oMath xmlns:m="http://schemas.openxmlformats.org/officeDocument/2006/math">
                    <m:r>
                      <a:rPr lang="en-US" altLang="zh-CN" i="1" dirty="0">
                        <a:latin typeface="Cambria Math" panose="02040503050406030204" pitchFamily="18" charset="0"/>
                      </a:rPr>
                      <m:t>𝜆</m:t>
                    </m:r>
                    <m:r>
                      <a:rPr lang="zh-CN" altLang="en-US" i="1" dirty="0" smtClean="0">
                        <a:latin typeface="Cambria Math" panose="02040503050406030204" pitchFamily="18" charset="0"/>
                      </a:rPr>
                      <m:t>、</m:t>
                    </m:r>
                    <m:r>
                      <a:rPr lang="en-US" altLang="zh-CN" i="1" dirty="0">
                        <a:latin typeface="Cambria Math" panose="02040503050406030204" pitchFamily="18" charset="0"/>
                      </a:rPr>
                      <m:t>𝑥</m:t>
                    </m:r>
                  </m:oMath>
                </a14:m>
                <a:r>
                  <a:rPr lang="zh-CN" altLang="en-US" dirty="0"/>
                  <a:t>，满足</a:t>
                </a:r>
                <a:r>
                  <a:rPr lang="en-US" altLang="zh-CN" dirty="0"/>
                  <a:t> </a:t>
                </a:r>
                <a14:m>
                  <m:oMath xmlns:m="http://schemas.openxmlformats.org/officeDocument/2006/math">
                    <m:r>
                      <a:rPr lang="en-US" altLang="zh-CN" b="0" i="1" dirty="0" smtClean="0">
                        <a:latin typeface="Cambria Math" panose="02040503050406030204" pitchFamily="18" charset="0"/>
                      </a:rPr>
                      <m:t>𝐴𝑥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𝜆</m:t>
                    </m:r>
                    <m:r>
                      <a:rPr lang="en-US" altLang="zh-CN" b="0" i="1" dirty="0" smtClean="0">
                        <a:latin typeface="Cambria Math" panose="02040503050406030204" pitchFamily="18" charset="0"/>
                      </a:rPr>
                      <m:t>𝑥</m:t>
                    </m:r>
                  </m:oMath>
                </a14:m>
                <a:r>
                  <a:rPr lang="zh-CN" altLang="en-US" dirty="0"/>
                  <a:t>，则</a:t>
                </a:r>
                <a14:m>
                  <m:oMath xmlns:m="http://schemas.openxmlformats.org/officeDocument/2006/math">
                    <m:r>
                      <a:rPr lang="en-US" altLang="zh-CN" b="0" i="1" dirty="0" smtClean="0">
                        <a:latin typeface="Cambria Math" panose="02040503050406030204" pitchFamily="18" charset="0"/>
                      </a:rPr>
                      <m:t>𝜆</m:t>
                    </m:r>
                  </m:oMath>
                </a14:m>
                <a:r>
                  <a:rPr lang="zh-CN" altLang="en-US" dirty="0"/>
                  <a:t>称为</a:t>
                </a:r>
                <a14:m>
                  <m:oMath xmlns:m="http://schemas.openxmlformats.org/officeDocument/2006/math">
                    <m:r>
                      <a:rPr lang="en-US" altLang="zh-CN" i="1">
                        <a:latin typeface="Cambria Math" panose="02040503050406030204" pitchFamily="18" charset="0"/>
                      </a:rPr>
                      <m:t>𝐴</m:t>
                    </m:r>
                  </m:oMath>
                </a14:m>
                <a:r>
                  <a:rPr lang="zh-CN" altLang="en-US" dirty="0"/>
                  <a:t>的特征值，</a:t>
                </a:r>
                <a14:m>
                  <m:oMath xmlns:m="http://schemas.openxmlformats.org/officeDocument/2006/math">
                    <m:r>
                      <a:rPr lang="en-US" altLang="zh-CN" b="0" i="1" dirty="0" smtClean="0">
                        <a:latin typeface="Cambria Math" panose="02040503050406030204" pitchFamily="18" charset="0"/>
                      </a:rPr>
                      <m:t>𝑥</m:t>
                    </m:r>
                    <m:r>
                      <a:rPr lang="zh-CN" altLang="en-US" i="1" dirty="0">
                        <a:latin typeface="Cambria Math" panose="02040503050406030204" pitchFamily="18" charset="0"/>
                      </a:rPr>
                      <m:t>称为</m:t>
                    </m:r>
                    <m:r>
                      <a:rPr lang="en-US" altLang="zh-CN" i="1">
                        <a:latin typeface="Cambria Math" panose="02040503050406030204" pitchFamily="18" charset="0"/>
                      </a:rPr>
                      <m:t>𝐴</m:t>
                    </m:r>
                  </m:oMath>
                </a14:m>
                <a:r>
                  <a:rPr lang="zh-CN" altLang="en-US" dirty="0"/>
                  <a:t>的关于</a:t>
                </a:r>
                <a14:m>
                  <m:oMath xmlns:m="http://schemas.openxmlformats.org/officeDocument/2006/math">
                    <m:r>
                      <a:rPr lang="en-US" altLang="zh-CN" i="1" dirty="0">
                        <a:latin typeface="Cambria Math" panose="02040503050406030204" pitchFamily="18" charset="0"/>
                      </a:rPr>
                      <m:t>𝜆</m:t>
                    </m:r>
                  </m:oMath>
                </a14:m>
                <a:r>
                  <a:rPr lang="zh-CN" altLang="en-US" dirty="0"/>
                  <a:t>的特征向量</a:t>
                </a:r>
                <a:endParaRPr lang="en-US" altLang="zh-CN" dirty="0"/>
              </a:p>
              <a:p>
                <a:pPr marL="0" indent="0">
                  <a:buNone/>
                </a:pPr>
                <a:endParaRPr lang="en-US" altLang="zh-CN" dirty="0"/>
              </a:p>
              <a:p>
                <a:r>
                  <a:rPr lang="zh-CN" altLang="en-US" dirty="0"/>
                  <a:t>对于实对称矩阵</a:t>
                </a:r>
                <a14:m>
                  <m:oMath xmlns:m="http://schemas.openxmlformats.org/officeDocument/2006/math">
                    <m:r>
                      <a:rPr lang="en-US" altLang="zh-CN" i="1">
                        <a:latin typeface="Cambria Math" panose="02040503050406030204" pitchFamily="18" charset="0"/>
                      </a:rPr>
                      <m:t>𝐴</m:t>
                    </m:r>
                    <m:r>
                      <a:rPr lang="en-US" altLang="zh-CN" i="1">
                        <a:latin typeface="Cambria Math" panose="02040503050406030204" pitchFamily="18" charset="0"/>
                      </a:rPr>
                      <m:t> </m:t>
                    </m:r>
                  </m:oMath>
                </a14:m>
                <a:r>
                  <a:rPr lang="zh-CN" altLang="en-US" dirty="0"/>
                  <a:t>，存在</a:t>
                </a:r>
                <a14:m>
                  <m:oMath xmlns:m="http://schemas.openxmlformats.org/officeDocument/2006/math">
                    <m:r>
                      <a:rPr lang="en-US" altLang="zh-CN" i="1">
                        <a:latin typeface="Cambria Math" panose="02040503050406030204" pitchFamily="18" charset="0"/>
                      </a:rPr>
                      <m:t>𝐴</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𝑈</m:t>
                        </m:r>
                      </m:e>
                      <m:sup>
                        <m:r>
                          <m:rPr>
                            <m:sty m:val="p"/>
                          </m:rPr>
                          <a:rPr lang="en-US" altLang="zh-CN" i="1">
                            <a:latin typeface="Cambria Math" panose="02040503050406030204" pitchFamily="18" charset="0"/>
                          </a:rPr>
                          <m:t>T</m:t>
                        </m:r>
                      </m:sup>
                    </m:sSup>
                    <m:r>
                      <m:rPr>
                        <m:sty m:val="p"/>
                      </m:rPr>
                      <a:rPr lang="en-US" altLang="zh-CN">
                        <a:latin typeface="Cambria Math" panose="02040503050406030204" pitchFamily="18" charset="0"/>
                      </a:rPr>
                      <m:t>Σ</m:t>
                    </m:r>
                    <m:r>
                      <a:rPr lang="en-US" altLang="zh-CN" i="1">
                        <a:latin typeface="Cambria Math" panose="02040503050406030204" pitchFamily="18" charset="0"/>
                      </a:rPr>
                      <m:t>𝑈</m:t>
                    </m:r>
                    <m:r>
                      <a:rPr lang="en-US" altLang="zh-CN" i="1">
                        <a:latin typeface="Cambria Math" panose="02040503050406030204" pitchFamily="18" charset="0"/>
                      </a:rPr>
                      <m:t> </m:t>
                    </m:r>
                  </m:oMath>
                </a14:m>
                <a:r>
                  <a:rPr lang="zh-CN" altLang="en-US" dirty="0"/>
                  <a:t>，其中</a:t>
                </a:r>
                <a14:m>
                  <m:oMath xmlns:m="http://schemas.openxmlformats.org/officeDocument/2006/math">
                    <m:r>
                      <a:rPr lang="en-US" altLang="zh-CN" i="1">
                        <a:latin typeface="Cambria Math" panose="02040503050406030204" pitchFamily="18" charset="0"/>
                      </a:rPr>
                      <m:t>𝑈</m:t>
                    </m:r>
                  </m:oMath>
                </a14:m>
                <a:r>
                  <a:rPr lang="zh-CN" altLang="en-US" dirty="0"/>
                  <a:t>是正交矩阵，</a:t>
                </a:r>
                <a14:m>
                  <m:oMath xmlns:m="http://schemas.openxmlformats.org/officeDocument/2006/math">
                    <m:r>
                      <m:rPr>
                        <m:sty m:val="p"/>
                      </m:rPr>
                      <a:rPr lang="en-US" altLang="zh-CN">
                        <a:latin typeface="Cambria Math" panose="02040503050406030204" pitchFamily="18" charset="0"/>
                      </a:rPr>
                      <m:t>Σ</m:t>
                    </m:r>
                  </m:oMath>
                </a14:m>
                <a:r>
                  <a:rPr lang="zh-CN" altLang="en-US" dirty="0"/>
                  <a:t>是实对角矩阵。</a:t>
                </a:r>
                <a:endParaRPr lang="en-US" altLang="zh-CN" dirty="0"/>
              </a:p>
              <a:p>
                <a:endParaRPr lang="en-US" altLang="zh-CN" dirty="0"/>
              </a:p>
              <a:p>
                <a:r>
                  <a:rPr lang="zh-CN" altLang="en-US" dirty="0"/>
                  <a:t>对于实数矩阵</a:t>
                </a:r>
                <a14:m>
                  <m:oMath xmlns:m="http://schemas.openxmlformats.org/officeDocument/2006/math">
                    <m:r>
                      <a:rPr lang="en-US" altLang="zh-CN" b="0" i="1" smtClean="0">
                        <a:latin typeface="Cambria Math" panose="02040503050406030204" pitchFamily="18" charset="0"/>
                      </a:rPr>
                      <m:t>𝐴</m:t>
                    </m:r>
                  </m:oMath>
                </a14:m>
                <a:r>
                  <a:rPr lang="zh-CN" altLang="en-US" dirty="0"/>
                  <a:t>，存在正交阵</a:t>
                </a:r>
                <a14:m>
                  <m:oMath xmlns:m="http://schemas.openxmlformats.org/officeDocument/2006/math">
                    <m:r>
                      <a:rPr lang="en-US" altLang="zh-CN" b="0" i="1" smtClean="0">
                        <a:latin typeface="Cambria Math" panose="02040503050406030204" pitchFamily="18" charset="0"/>
                      </a:rPr>
                      <m:t>𝑄</m:t>
                    </m:r>
                  </m:oMath>
                </a14:m>
                <a:r>
                  <a:rPr lang="zh-CN" altLang="en-US" dirty="0"/>
                  <a:t>，上三角矩阵</a:t>
                </a:r>
                <a14:m>
                  <m:oMath xmlns:m="http://schemas.openxmlformats.org/officeDocument/2006/math">
                    <m:r>
                      <a:rPr lang="en-US" altLang="zh-CN" b="0" i="1" smtClean="0">
                        <a:latin typeface="Cambria Math" panose="02040503050406030204" pitchFamily="18" charset="0"/>
                      </a:rPr>
                      <m:t>𝑅</m:t>
                    </m:r>
                  </m:oMath>
                </a14:m>
                <a:r>
                  <a:rPr lang="en-US" altLang="zh-CN" dirty="0"/>
                  <a:t>,</a:t>
                </a:r>
                <a:r>
                  <a:rPr lang="zh-CN" altLang="en-US" dirty="0"/>
                  <a:t>使得</a:t>
                </a:r>
                <a:r>
                  <a:rPr lang="en-US" altLang="zh-CN" dirty="0"/>
                  <a:t>A= </a:t>
                </a:r>
                <a14:m>
                  <m:oMath xmlns:m="http://schemas.openxmlformats.org/officeDocument/2006/math">
                    <m:r>
                      <a:rPr lang="en-US" altLang="zh-CN" i="1">
                        <a:latin typeface="Cambria Math" panose="02040503050406030204" pitchFamily="18" charset="0"/>
                      </a:rPr>
                      <m:t>𝑄</m:t>
                    </m:r>
                    <m:r>
                      <a:rPr lang="en-US" altLang="zh-CN" b="0" i="1" smtClean="0">
                        <a:latin typeface="Cambria Math" panose="02040503050406030204" pitchFamily="18" charset="0"/>
                      </a:rPr>
                      <m:t>𝑅</m:t>
                    </m:r>
                  </m:oMath>
                </a14:m>
                <a:endParaRPr lang="en-US" altLang="zh-CN" dirty="0"/>
              </a:p>
            </p:txBody>
          </p:sp>
        </mc:Choice>
        <mc:Fallback xmlns="">
          <p:sp>
            <p:nvSpPr>
              <p:cNvPr id="3" name="内容占位符 2">
                <a:extLst>
                  <a:ext uri="{FF2B5EF4-FFF2-40B4-BE49-F238E27FC236}">
                    <a16:creationId xmlns:a16="http://schemas.microsoft.com/office/drawing/2014/main" id="{0D1DFEC4-F39D-4847-B983-428CA17B024C}"/>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42284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1104F-CFA8-47E6-8A2B-F38FAA8580A3}"/>
              </a:ext>
            </a:extLst>
          </p:cNvPr>
          <p:cNvSpPr>
            <a:spLocks noGrp="1"/>
          </p:cNvSpPr>
          <p:nvPr>
            <p:ph type="title"/>
          </p:nvPr>
        </p:nvSpPr>
        <p:spPr/>
        <p:txBody>
          <a:bodyPr/>
          <a:lstStyle/>
          <a:p>
            <a:r>
              <a:rPr lang="zh-CN" altLang="en-US" dirty="0"/>
              <a:t>幂法与反幂法</a:t>
            </a:r>
          </a:p>
        </p:txBody>
      </p:sp>
      <p:sp>
        <p:nvSpPr>
          <p:cNvPr id="3" name="内容占位符 2">
            <a:extLst>
              <a:ext uri="{FF2B5EF4-FFF2-40B4-BE49-F238E27FC236}">
                <a16:creationId xmlns:a16="http://schemas.microsoft.com/office/drawing/2014/main" id="{BFD45D55-0F3F-4D92-95DE-D1947B5DB5D9}"/>
              </a:ext>
            </a:extLst>
          </p:cNvPr>
          <p:cNvSpPr>
            <a:spLocks noGrp="1"/>
          </p:cNvSpPr>
          <p:nvPr>
            <p:ph idx="1"/>
          </p:nvPr>
        </p:nvSpPr>
        <p:spPr/>
        <p:txBody>
          <a:bodyPr/>
          <a:lstStyle/>
          <a:p>
            <a:r>
              <a:rPr lang="zh-CN" altLang="en-US" dirty="0"/>
              <a:t>幂法是迭代法，书上证明了幂法的收敛性。经过多次迭代，迭代的向量会收敛于模最大特征值的特征向量，前后两次迭代间的向量接近平行，两个向量之间的比值会收敛于最大特征值。</a:t>
            </a:r>
            <a:endParaRPr lang="en-US" altLang="zh-CN" dirty="0"/>
          </a:p>
          <a:p>
            <a:pPr marL="0" indent="0">
              <a:buNone/>
            </a:pPr>
            <a:endParaRPr lang="en-US" altLang="zh-CN" dirty="0"/>
          </a:p>
          <a:p>
            <a:pPr marL="0" indent="0">
              <a:buNone/>
            </a:pPr>
            <a:endParaRPr lang="en-US" altLang="zh-CN" dirty="0"/>
          </a:p>
          <a:p>
            <a:r>
              <a:rPr lang="zh-CN" altLang="en-US" dirty="0"/>
              <a:t>反幂法是通过对</a:t>
            </a:r>
            <a:r>
              <a:rPr lang="en-US" altLang="zh-CN" dirty="0"/>
              <a:t>A</a:t>
            </a:r>
            <a:r>
              <a:rPr lang="zh-CN" altLang="en-US" dirty="0"/>
              <a:t>的模最小特征值与</a:t>
            </a:r>
            <a:r>
              <a:rPr lang="en-US" altLang="zh-CN" dirty="0"/>
              <a:t>A</a:t>
            </a:r>
            <a:r>
              <a:rPr lang="zh-CN" altLang="en-US" dirty="0"/>
              <a:t>的逆的模最大特征值乘积为</a:t>
            </a:r>
            <a:r>
              <a:rPr lang="en-US" altLang="zh-CN" dirty="0"/>
              <a:t>1</a:t>
            </a:r>
            <a:r>
              <a:rPr lang="zh-CN" altLang="en-US" dirty="0"/>
              <a:t>，在利用幂法来实现计算</a:t>
            </a:r>
            <a:r>
              <a:rPr lang="en-US" altLang="zh-CN" dirty="0"/>
              <a:t>A</a:t>
            </a:r>
            <a:r>
              <a:rPr lang="zh-CN" altLang="en-US" dirty="0"/>
              <a:t>的模最小特征值</a:t>
            </a:r>
          </a:p>
          <a:p>
            <a:endParaRPr lang="zh-CN" altLang="en-US" dirty="0"/>
          </a:p>
        </p:txBody>
      </p:sp>
    </p:spTree>
    <p:extLst>
      <p:ext uri="{BB962C8B-B14F-4D97-AF65-F5344CB8AC3E}">
        <p14:creationId xmlns:p14="http://schemas.microsoft.com/office/powerpoint/2010/main" val="279627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C6403-75FE-48C3-8444-14EF4407FF21}"/>
              </a:ext>
            </a:extLst>
          </p:cNvPr>
          <p:cNvSpPr>
            <a:spLocks noGrp="1"/>
          </p:cNvSpPr>
          <p:nvPr>
            <p:ph type="title"/>
          </p:nvPr>
        </p:nvSpPr>
        <p:spPr/>
        <p:txBody>
          <a:bodyPr/>
          <a:lstStyle/>
          <a:p>
            <a:r>
              <a:rPr lang="en-US" altLang="zh-CN" dirty="0"/>
              <a:t>Jacobi</a:t>
            </a:r>
            <a:r>
              <a:rPr lang="zh-CN" altLang="en-US" dirty="0"/>
              <a:t>方法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6E60873-0495-4FEF-A1F8-263D605A5FF5}"/>
                  </a:ext>
                </a:extLst>
              </p:cNvPr>
              <p:cNvSpPr>
                <a:spLocks noGrp="1"/>
              </p:cNvSpPr>
              <p:nvPr>
                <p:ph idx="1"/>
              </p:nvPr>
            </p:nvSpPr>
            <p:spPr/>
            <p:txBody>
              <a:bodyPr>
                <a:normAutofit fontScale="92500" lnSpcReduction="10000"/>
              </a:bodyPr>
              <a:lstStyle/>
              <a:p>
                <a:r>
                  <a:rPr lang="zh-CN" altLang="en-US" dirty="0"/>
                  <a:t>根据来自实对称矩阵的正交分解，存在实对角阵</a:t>
                </a:r>
                <a14:m>
                  <m:oMath xmlns:m="http://schemas.openxmlformats.org/officeDocument/2006/math">
                    <m:r>
                      <m:rPr>
                        <m:sty m:val="p"/>
                      </m:rPr>
                      <a:rPr lang="en-US" altLang="zh-CN" smtClean="0">
                        <a:latin typeface="Cambria Math" panose="02040503050406030204" pitchFamily="18" charset="0"/>
                      </a:rPr>
                      <m:t>Σ</m:t>
                    </m:r>
                  </m:oMath>
                </a14:m>
                <a:r>
                  <a:rPr lang="zh-CN" altLang="en-US" dirty="0"/>
                  <a:t>与</a:t>
                </a:r>
                <a:r>
                  <a:rPr lang="en-US" altLang="zh-CN" dirty="0"/>
                  <a:t>A</a:t>
                </a:r>
                <a:r>
                  <a:rPr lang="zh-CN" altLang="en-US" dirty="0"/>
                  <a:t>正交相似。</a:t>
                </a:r>
                <a:r>
                  <a:rPr lang="en-US" altLang="zh-CN" dirty="0"/>
                  <a:t>Jacobi</a:t>
                </a:r>
                <a:r>
                  <a:rPr lang="zh-CN" altLang="en-US" dirty="0"/>
                  <a:t>方法的思路就是利用正交矩阵将</a:t>
                </a:r>
                <a:r>
                  <a:rPr lang="en-US" altLang="zh-CN" dirty="0"/>
                  <a:t>A</a:t>
                </a:r>
                <a:r>
                  <a:rPr lang="zh-CN" altLang="en-US" dirty="0"/>
                  <a:t>逐渐相似变换到一个对角阵。</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Givens</a:t>
                </a:r>
                <a:r>
                  <a:rPr lang="zh-CN" altLang="en-US" dirty="0"/>
                  <a:t>变换作用于矩阵，可以将选定位置的非对角元变换成</a:t>
                </a:r>
                <a:r>
                  <a:rPr lang="en-US" altLang="zh-CN" dirty="0"/>
                  <a:t>0</a:t>
                </a:r>
                <a:r>
                  <a:rPr lang="zh-CN" altLang="en-US" dirty="0"/>
                  <a:t>。虽然每次变换不能保证之前是</a:t>
                </a:r>
                <a:r>
                  <a:rPr lang="en-US" altLang="zh-CN" dirty="0"/>
                  <a:t>0</a:t>
                </a:r>
                <a:r>
                  <a:rPr lang="zh-CN" altLang="en-US" dirty="0"/>
                  <a:t>的地方到仍然是</a:t>
                </a:r>
                <a:r>
                  <a:rPr lang="en-US" altLang="zh-CN" dirty="0"/>
                  <a:t>0</a:t>
                </a:r>
                <a:r>
                  <a:rPr lang="zh-CN" altLang="en-US" dirty="0"/>
                  <a:t>，但是可以将非对角元的总比重稳定的降低，从而矩阵收敛一个对角阵，从而求得特征值。</a:t>
                </a:r>
                <a:endParaRPr lang="en-US" altLang="zh-CN" dirty="0"/>
              </a:p>
            </p:txBody>
          </p:sp>
        </mc:Choice>
        <mc:Fallback xmlns="">
          <p:sp>
            <p:nvSpPr>
              <p:cNvPr id="3" name="内容占位符 2">
                <a:extLst>
                  <a:ext uri="{FF2B5EF4-FFF2-40B4-BE49-F238E27FC236}">
                    <a16:creationId xmlns:a16="http://schemas.microsoft.com/office/drawing/2014/main" id="{46E60873-0495-4FEF-A1F8-263D605A5FF5}"/>
                  </a:ext>
                </a:extLst>
              </p:cNvPr>
              <p:cNvSpPr>
                <a:spLocks noGrp="1" noRot="1" noChangeAspect="1" noMove="1" noResize="1" noEditPoints="1" noAdjustHandles="1" noChangeArrowheads="1" noChangeShapeType="1" noTextEdit="1"/>
              </p:cNvSpPr>
              <p:nvPr>
                <p:ph idx="1"/>
              </p:nvPr>
            </p:nvSpPr>
            <p:spPr>
              <a:blipFill>
                <a:blip r:embed="rId3"/>
                <a:stretch>
                  <a:fillRect l="-928" t="-280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20713E10-4CD9-04C5-A41B-C107E361E796}"/>
              </a:ext>
            </a:extLst>
          </p:cNvPr>
          <p:cNvPicPr>
            <a:picLocks noChangeAspect="1"/>
          </p:cNvPicPr>
          <p:nvPr/>
        </p:nvPicPr>
        <p:blipFill>
          <a:blip r:embed="rId4"/>
          <a:stretch>
            <a:fillRect/>
          </a:stretch>
        </p:blipFill>
        <p:spPr>
          <a:xfrm>
            <a:off x="2154271" y="2723133"/>
            <a:ext cx="3699361" cy="2043599"/>
          </a:xfrm>
          <a:prstGeom prst="rect">
            <a:avLst/>
          </a:prstGeom>
        </p:spPr>
      </p:pic>
    </p:spTree>
    <p:extLst>
      <p:ext uri="{BB962C8B-B14F-4D97-AF65-F5344CB8AC3E}">
        <p14:creationId xmlns:p14="http://schemas.microsoft.com/office/powerpoint/2010/main" val="4233657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81BE40-8189-4D99-A7A3-C08827E1C66F}"/>
              </a:ext>
            </a:extLst>
          </p:cNvPr>
          <p:cNvSpPr>
            <a:spLocks noGrp="1"/>
          </p:cNvSpPr>
          <p:nvPr>
            <p:ph type="title"/>
          </p:nvPr>
        </p:nvSpPr>
        <p:spPr/>
        <p:txBody>
          <a:bodyPr/>
          <a:lstStyle/>
          <a:p>
            <a:r>
              <a:rPr lang="zh-CN" altLang="en-US" dirty="0"/>
              <a:t>作业</a:t>
            </a:r>
          </a:p>
        </p:txBody>
      </p:sp>
      <p:sp>
        <p:nvSpPr>
          <p:cNvPr id="3" name="内容占位符 2">
            <a:extLst>
              <a:ext uri="{FF2B5EF4-FFF2-40B4-BE49-F238E27FC236}">
                <a16:creationId xmlns:a16="http://schemas.microsoft.com/office/drawing/2014/main" id="{3B4245A5-BEB1-460E-9E66-03E430894629}"/>
              </a:ext>
            </a:extLst>
          </p:cNvPr>
          <p:cNvSpPr>
            <a:spLocks noGrp="1"/>
          </p:cNvSpPr>
          <p:nvPr>
            <p:ph idx="1"/>
          </p:nvPr>
        </p:nvSpPr>
        <p:spPr>
          <a:xfrm>
            <a:off x="838200" y="1825625"/>
            <a:ext cx="10515600" cy="4888442"/>
          </a:xfrm>
        </p:spPr>
        <p:txBody>
          <a:bodyPr>
            <a:normAutofit/>
          </a:bodyPr>
          <a:lstStyle/>
          <a:p>
            <a:r>
              <a:rPr lang="zh-CN" altLang="en-US" dirty="0"/>
              <a:t>这章作业主要以理解算法流程为主，都只要求算了三步。严格按照算法计算即可</a:t>
            </a:r>
            <a:endParaRPr lang="en-US" altLang="zh-CN" dirty="0"/>
          </a:p>
          <a:p>
            <a:endParaRPr lang="en-US" altLang="zh-CN" dirty="0"/>
          </a:p>
          <a:p>
            <a:r>
              <a:rPr lang="zh-CN" altLang="en-US" dirty="0"/>
              <a:t>一些问题：</a:t>
            </a:r>
            <a:endParaRPr lang="en-US" altLang="zh-CN" dirty="0"/>
          </a:p>
          <a:p>
            <a:pPr lvl="1"/>
            <a:r>
              <a:rPr lang="zh-CN" altLang="en-US" dirty="0"/>
              <a:t>幂法与反幂法的规范化，是将</a:t>
            </a:r>
            <a:r>
              <a:rPr lang="en-US" altLang="zh-CN" dirty="0"/>
              <a:t>x</a:t>
            </a:r>
            <a:r>
              <a:rPr lang="zh-CN" altLang="en-US" dirty="0"/>
              <a:t>向量除以</a:t>
            </a:r>
            <a:r>
              <a:rPr lang="en-US" altLang="zh-CN" dirty="0"/>
              <a:t>x</a:t>
            </a:r>
            <a:r>
              <a:rPr lang="zh-CN" altLang="en-US" dirty="0"/>
              <a:t>的模长（通常是无穷模。模长都是正数），目的是防止数值溢出</a:t>
            </a:r>
            <a:endParaRPr lang="en-US" altLang="zh-CN" dirty="0"/>
          </a:p>
          <a:p>
            <a:pPr lvl="1"/>
            <a:r>
              <a:rPr lang="zh-CN" altLang="en-US" dirty="0"/>
              <a:t>幂法与反幂法的特征值结果，两次相邻迭代中向量任一对应向量的比值都可以认为是对特征值的估计</a:t>
            </a:r>
            <a:endParaRPr lang="en-US" altLang="zh-CN" dirty="0"/>
          </a:p>
          <a:p>
            <a:pPr lvl="1"/>
            <a:r>
              <a:rPr lang="en-US" altLang="zh-CN" dirty="0"/>
              <a:t>Jacobi</a:t>
            </a:r>
            <a:r>
              <a:rPr lang="zh-CN" altLang="en-US" dirty="0"/>
              <a:t>方法，每一步必定将选择的位置变成</a:t>
            </a:r>
            <a:r>
              <a:rPr lang="en-US" altLang="zh-CN" dirty="0"/>
              <a:t>0</a:t>
            </a:r>
            <a:r>
              <a:rPr lang="zh-CN" altLang="en-US" dirty="0"/>
              <a:t>，但是其他变成</a:t>
            </a:r>
            <a:r>
              <a:rPr lang="en-US" altLang="zh-CN" dirty="0"/>
              <a:t>0</a:t>
            </a:r>
            <a:r>
              <a:rPr lang="zh-CN" altLang="en-US" dirty="0"/>
              <a:t>的地方一般又回变成非</a:t>
            </a:r>
            <a:r>
              <a:rPr lang="en-US" altLang="zh-CN" dirty="0"/>
              <a:t>0</a:t>
            </a:r>
            <a:r>
              <a:rPr lang="zh-CN" altLang="en-US" dirty="0"/>
              <a:t>，但是非对角部分的总模长是变小的，非对角部分的模长会随着迭代增加到对角元上。如果发现计算完之后对应部位仍是非</a:t>
            </a:r>
            <a:r>
              <a:rPr lang="en-US" altLang="zh-CN" dirty="0"/>
              <a:t>0</a:t>
            </a:r>
            <a:r>
              <a:rPr lang="zh-CN" altLang="en-US" dirty="0"/>
              <a:t>肯定是算错了。</a:t>
            </a:r>
            <a:endParaRPr lang="en-US" altLang="zh-CN" dirty="0"/>
          </a:p>
          <a:p>
            <a:pPr lvl="1"/>
            <a:endParaRPr lang="en-US" altLang="zh-CN" dirty="0"/>
          </a:p>
          <a:p>
            <a:pPr lvl="1"/>
            <a:endParaRPr lang="en-US" altLang="zh-CN" dirty="0"/>
          </a:p>
          <a:p>
            <a:pPr lvl="1"/>
            <a:endParaRPr lang="en-US" altLang="zh-CN" dirty="0"/>
          </a:p>
          <a:p>
            <a:endParaRPr lang="en-US" altLang="zh-CN" dirty="0"/>
          </a:p>
          <a:p>
            <a:endParaRPr lang="zh-CN" altLang="en-US" dirty="0"/>
          </a:p>
        </p:txBody>
      </p:sp>
    </p:spTree>
    <p:extLst>
      <p:ext uri="{BB962C8B-B14F-4D97-AF65-F5344CB8AC3E}">
        <p14:creationId xmlns:p14="http://schemas.microsoft.com/office/powerpoint/2010/main" val="1675474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E9F0571-83C2-BB79-795B-B0858E73B225}"/>
              </a:ext>
            </a:extLst>
          </p:cNvPr>
          <p:cNvPicPr>
            <a:picLocks noChangeAspect="1"/>
          </p:cNvPicPr>
          <p:nvPr/>
        </p:nvPicPr>
        <p:blipFill>
          <a:blip r:embed="rId3"/>
          <a:stretch>
            <a:fillRect/>
          </a:stretch>
        </p:blipFill>
        <p:spPr>
          <a:xfrm>
            <a:off x="1372588" y="3296747"/>
            <a:ext cx="8564170" cy="962159"/>
          </a:xfrm>
          <a:prstGeom prst="rect">
            <a:avLst/>
          </a:prstGeom>
        </p:spPr>
      </p:pic>
      <p:pic>
        <p:nvPicPr>
          <p:cNvPr id="9" name="图片 8">
            <a:extLst>
              <a:ext uri="{FF2B5EF4-FFF2-40B4-BE49-F238E27FC236}">
                <a16:creationId xmlns:a16="http://schemas.microsoft.com/office/drawing/2014/main" id="{23621715-0DA5-0762-9D0F-EBFDD3A6CFEC}"/>
              </a:ext>
            </a:extLst>
          </p:cNvPr>
          <p:cNvPicPr>
            <a:picLocks noChangeAspect="1"/>
          </p:cNvPicPr>
          <p:nvPr/>
        </p:nvPicPr>
        <p:blipFill>
          <a:blip r:embed="rId4"/>
          <a:stretch>
            <a:fillRect/>
          </a:stretch>
        </p:blipFill>
        <p:spPr>
          <a:xfrm>
            <a:off x="1372588" y="4386185"/>
            <a:ext cx="8583223" cy="1724266"/>
          </a:xfrm>
          <a:prstGeom prst="rect">
            <a:avLst/>
          </a:prstGeom>
        </p:spPr>
      </p:pic>
      <p:pic>
        <p:nvPicPr>
          <p:cNvPr id="11" name="图片 10">
            <a:extLst>
              <a:ext uri="{FF2B5EF4-FFF2-40B4-BE49-F238E27FC236}">
                <a16:creationId xmlns:a16="http://schemas.microsoft.com/office/drawing/2014/main" id="{C5B0C8FB-BADD-3050-0575-67254C0FEE8D}"/>
              </a:ext>
            </a:extLst>
          </p:cNvPr>
          <p:cNvPicPr>
            <a:picLocks noChangeAspect="1"/>
          </p:cNvPicPr>
          <p:nvPr/>
        </p:nvPicPr>
        <p:blipFill>
          <a:blip r:embed="rId5"/>
          <a:stretch>
            <a:fillRect/>
          </a:stretch>
        </p:blipFill>
        <p:spPr>
          <a:xfrm>
            <a:off x="1500093" y="601245"/>
            <a:ext cx="6540053" cy="2208032"/>
          </a:xfrm>
          <a:prstGeom prst="rect">
            <a:avLst/>
          </a:prstGeom>
        </p:spPr>
      </p:pic>
    </p:spTree>
    <p:extLst>
      <p:ext uri="{BB962C8B-B14F-4D97-AF65-F5344CB8AC3E}">
        <p14:creationId xmlns:p14="http://schemas.microsoft.com/office/powerpoint/2010/main" val="1476065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63D2F8D-B669-F6FC-085A-B4501C614C8F}"/>
              </a:ext>
            </a:extLst>
          </p:cNvPr>
          <p:cNvSpPr>
            <a:spLocks noGrp="1"/>
          </p:cNvSpPr>
          <p:nvPr>
            <p:ph idx="1"/>
          </p:nvPr>
        </p:nvSpPr>
        <p:spPr/>
        <p:txBody>
          <a:bodyPr/>
          <a:lstStyle/>
          <a:p>
            <a:endParaRPr lang="zh-CN" altLang="en-US" dirty="0"/>
          </a:p>
        </p:txBody>
      </p:sp>
      <p:pic>
        <p:nvPicPr>
          <p:cNvPr id="6" name="图片 5">
            <a:extLst>
              <a:ext uri="{FF2B5EF4-FFF2-40B4-BE49-F238E27FC236}">
                <a16:creationId xmlns:a16="http://schemas.microsoft.com/office/drawing/2014/main" id="{C5026589-04FB-5F8F-F947-1D7AABC062F9}"/>
              </a:ext>
            </a:extLst>
          </p:cNvPr>
          <p:cNvPicPr>
            <a:picLocks noChangeAspect="1"/>
          </p:cNvPicPr>
          <p:nvPr/>
        </p:nvPicPr>
        <p:blipFill>
          <a:blip r:embed="rId2"/>
          <a:stretch>
            <a:fillRect/>
          </a:stretch>
        </p:blipFill>
        <p:spPr>
          <a:xfrm>
            <a:off x="2244065" y="787259"/>
            <a:ext cx="6677957" cy="2562583"/>
          </a:xfrm>
          <a:prstGeom prst="rect">
            <a:avLst/>
          </a:prstGeom>
        </p:spPr>
      </p:pic>
    </p:spTree>
    <p:extLst>
      <p:ext uri="{BB962C8B-B14F-4D97-AF65-F5344CB8AC3E}">
        <p14:creationId xmlns:p14="http://schemas.microsoft.com/office/powerpoint/2010/main" val="400945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C3C4138-00C2-47EE-BD42-9E5670BE992D}"/>
              </a:ext>
            </a:extLst>
          </p:cNvPr>
          <p:cNvSpPr>
            <a:spLocks noGrp="1"/>
          </p:cNvSpPr>
          <p:nvPr>
            <p:ph idx="1"/>
          </p:nvPr>
        </p:nvSpPr>
        <p:spPr/>
        <p:txBody>
          <a:bodyPr/>
          <a:lstStyle/>
          <a:p>
            <a:r>
              <a:rPr lang="zh-CN" altLang="en-US" dirty="0"/>
              <a:t>差商</a:t>
            </a:r>
            <a:endParaRPr lang="en-US" altLang="zh-CN" dirty="0"/>
          </a:p>
          <a:p>
            <a:r>
              <a:rPr lang="zh-CN" altLang="en-US" dirty="0"/>
              <a:t>拉格朗日插值</a:t>
            </a:r>
            <a:endParaRPr lang="en-US" altLang="zh-CN" dirty="0"/>
          </a:p>
          <a:p>
            <a:r>
              <a:rPr lang="zh-CN" altLang="en-US" dirty="0"/>
              <a:t>牛顿插值</a:t>
            </a:r>
            <a:endParaRPr lang="en-US" altLang="zh-CN" dirty="0"/>
          </a:p>
          <a:p>
            <a:endParaRPr lang="en-US" altLang="zh-CN" dirty="0"/>
          </a:p>
          <a:p>
            <a:r>
              <a:rPr lang="en-US" altLang="zh-CN" dirty="0"/>
              <a:t>Hermite</a:t>
            </a:r>
            <a:r>
              <a:rPr lang="zh-CN" altLang="en-US" dirty="0"/>
              <a:t>插值</a:t>
            </a:r>
            <a:endParaRPr lang="en-US" altLang="zh-CN" dirty="0"/>
          </a:p>
          <a:p>
            <a:endParaRPr lang="en-US" altLang="zh-CN" dirty="0"/>
          </a:p>
          <a:p>
            <a:r>
              <a:rPr lang="zh-CN" altLang="en-US" dirty="0"/>
              <a:t>三次样条插值</a:t>
            </a:r>
            <a:endParaRPr lang="en-US" altLang="zh-CN" dirty="0"/>
          </a:p>
          <a:p>
            <a:endParaRPr lang="en-US" altLang="zh-CN" dirty="0"/>
          </a:p>
        </p:txBody>
      </p:sp>
      <p:sp>
        <p:nvSpPr>
          <p:cNvPr id="6" name="标题 1">
            <a:extLst>
              <a:ext uri="{FF2B5EF4-FFF2-40B4-BE49-F238E27FC236}">
                <a16:creationId xmlns:a16="http://schemas.microsoft.com/office/drawing/2014/main" id="{9524027F-91F3-E53E-3A1A-4ABAA8408E1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accent1"/>
                </a:solidFill>
              </a:rPr>
              <a:t>第一章 插值</a:t>
            </a:r>
          </a:p>
        </p:txBody>
      </p:sp>
      <p:sp>
        <p:nvSpPr>
          <p:cNvPr id="2" name="星形: 五角 1">
            <a:extLst>
              <a:ext uri="{FF2B5EF4-FFF2-40B4-BE49-F238E27FC236}">
                <a16:creationId xmlns:a16="http://schemas.microsoft.com/office/drawing/2014/main" id="{EB32F1AC-503D-A605-30F7-751E0EB637B8}"/>
              </a:ext>
            </a:extLst>
          </p:cNvPr>
          <p:cNvSpPr/>
          <p:nvPr/>
        </p:nvSpPr>
        <p:spPr>
          <a:xfrm>
            <a:off x="8671932" y="2440022"/>
            <a:ext cx="524107" cy="477892"/>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44508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a:extLst>
              <a:ext uri="{FF2B5EF4-FFF2-40B4-BE49-F238E27FC236}">
                <a16:creationId xmlns:a16="http://schemas.microsoft.com/office/drawing/2014/main" id="{09214338-5745-B901-A6B1-1B6C4AAE5860}"/>
              </a:ext>
            </a:extLst>
          </p:cNvPr>
          <p:cNvPicPr>
            <a:picLocks noGrp="1" noChangeAspect="1"/>
          </p:cNvPicPr>
          <p:nvPr>
            <p:ph idx="1"/>
          </p:nvPr>
        </p:nvPicPr>
        <p:blipFill>
          <a:blip r:embed="rId2"/>
          <a:stretch>
            <a:fillRect/>
          </a:stretch>
        </p:blipFill>
        <p:spPr>
          <a:xfrm>
            <a:off x="633880" y="893984"/>
            <a:ext cx="8468907" cy="609685"/>
          </a:xfrm>
        </p:spPr>
      </p:pic>
      <p:pic>
        <p:nvPicPr>
          <p:cNvPr id="11" name="图片 10">
            <a:extLst>
              <a:ext uri="{FF2B5EF4-FFF2-40B4-BE49-F238E27FC236}">
                <a16:creationId xmlns:a16="http://schemas.microsoft.com/office/drawing/2014/main" id="{81E91E97-B663-7458-978B-0A31F82ED047}"/>
              </a:ext>
            </a:extLst>
          </p:cNvPr>
          <p:cNvPicPr>
            <a:picLocks noChangeAspect="1"/>
          </p:cNvPicPr>
          <p:nvPr/>
        </p:nvPicPr>
        <p:blipFill>
          <a:blip r:embed="rId3"/>
          <a:stretch>
            <a:fillRect/>
          </a:stretch>
        </p:blipFill>
        <p:spPr>
          <a:xfrm>
            <a:off x="1178734" y="1706159"/>
            <a:ext cx="8664708" cy="4491441"/>
          </a:xfrm>
          <a:prstGeom prst="rect">
            <a:avLst/>
          </a:prstGeom>
        </p:spPr>
      </p:pic>
    </p:spTree>
    <p:extLst>
      <p:ext uri="{BB962C8B-B14F-4D97-AF65-F5344CB8AC3E}">
        <p14:creationId xmlns:p14="http://schemas.microsoft.com/office/powerpoint/2010/main" val="329274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273DE01-C275-03F0-3CEB-D70BFCC541B0}"/>
              </a:ext>
            </a:extLst>
          </p:cNvPr>
          <p:cNvPicPr>
            <a:picLocks noChangeAspect="1"/>
          </p:cNvPicPr>
          <p:nvPr/>
        </p:nvPicPr>
        <p:blipFill>
          <a:blip r:embed="rId2"/>
          <a:stretch>
            <a:fillRect/>
          </a:stretch>
        </p:blipFill>
        <p:spPr>
          <a:xfrm>
            <a:off x="1181056" y="764295"/>
            <a:ext cx="8221222" cy="619211"/>
          </a:xfrm>
          <a:prstGeom prst="rect">
            <a:avLst/>
          </a:prstGeom>
        </p:spPr>
      </p:pic>
      <p:pic>
        <p:nvPicPr>
          <p:cNvPr id="7" name="图片 6">
            <a:extLst>
              <a:ext uri="{FF2B5EF4-FFF2-40B4-BE49-F238E27FC236}">
                <a16:creationId xmlns:a16="http://schemas.microsoft.com/office/drawing/2014/main" id="{C7BEC0D8-2056-12E3-44F7-E14893E60D5E}"/>
              </a:ext>
            </a:extLst>
          </p:cNvPr>
          <p:cNvPicPr>
            <a:picLocks noChangeAspect="1"/>
          </p:cNvPicPr>
          <p:nvPr/>
        </p:nvPicPr>
        <p:blipFill>
          <a:blip r:embed="rId3"/>
          <a:stretch>
            <a:fillRect/>
          </a:stretch>
        </p:blipFill>
        <p:spPr>
          <a:xfrm>
            <a:off x="1367322" y="1771784"/>
            <a:ext cx="8614877" cy="4257352"/>
          </a:xfrm>
          <a:prstGeom prst="rect">
            <a:avLst/>
          </a:prstGeom>
        </p:spPr>
      </p:pic>
    </p:spTree>
    <p:extLst>
      <p:ext uri="{BB962C8B-B14F-4D97-AF65-F5344CB8AC3E}">
        <p14:creationId xmlns:p14="http://schemas.microsoft.com/office/powerpoint/2010/main" val="2646376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E5AA3B-A1BE-7C31-FD61-344C2BB358AF}"/>
              </a:ext>
            </a:extLst>
          </p:cNvPr>
          <p:cNvPicPr>
            <a:picLocks noChangeAspect="1"/>
          </p:cNvPicPr>
          <p:nvPr/>
        </p:nvPicPr>
        <p:blipFill>
          <a:blip r:embed="rId2"/>
          <a:stretch>
            <a:fillRect/>
          </a:stretch>
        </p:blipFill>
        <p:spPr>
          <a:xfrm>
            <a:off x="1444656" y="888401"/>
            <a:ext cx="7135221" cy="1000265"/>
          </a:xfrm>
          <a:prstGeom prst="rect">
            <a:avLst/>
          </a:prstGeom>
        </p:spPr>
      </p:pic>
      <p:pic>
        <p:nvPicPr>
          <p:cNvPr id="7" name="图片 6">
            <a:extLst>
              <a:ext uri="{FF2B5EF4-FFF2-40B4-BE49-F238E27FC236}">
                <a16:creationId xmlns:a16="http://schemas.microsoft.com/office/drawing/2014/main" id="{CDBC0B4C-65B1-9AF1-1120-9F90FB109A18}"/>
              </a:ext>
            </a:extLst>
          </p:cNvPr>
          <p:cNvPicPr>
            <a:picLocks noChangeAspect="1"/>
          </p:cNvPicPr>
          <p:nvPr/>
        </p:nvPicPr>
        <p:blipFill>
          <a:blip r:embed="rId3"/>
          <a:stretch>
            <a:fillRect/>
          </a:stretch>
        </p:blipFill>
        <p:spPr>
          <a:xfrm>
            <a:off x="1569345" y="2532370"/>
            <a:ext cx="8441753" cy="2708497"/>
          </a:xfrm>
          <a:prstGeom prst="rect">
            <a:avLst/>
          </a:prstGeom>
        </p:spPr>
      </p:pic>
    </p:spTree>
    <p:extLst>
      <p:ext uri="{BB962C8B-B14F-4D97-AF65-F5344CB8AC3E}">
        <p14:creationId xmlns:p14="http://schemas.microsoft.com/office/powerpoint/2010/main" val="406051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C022251-E87E-9F88-3259-9B698FC88C4D}"/>
              </a:ext>
            </a:extLst>
          </p:cNvPr>
          <p:cNvPicPr>
            <a:picLocks noChangeAspect="1"/>
          </p:cNvPicPr>
          <p:nvPr/>
        </p:nvPicPr>
        <p:blipFill>
          <a:blip r:embed="rId2"/>
          <a:stretch>
            <a:fillRect/>
          </a:stretch>
        </p:blipFill>
        <p:spPr>
          <a:xfrm>
            <a:off x="1609792" y="951629"/>
            <a:ext cx="6950007" cy="5144811"/>
          </a:xfrm>
          <a:prstGeom prst="rect">
            <a:avLst/>
          </a:prstGeom>
        </p:spPr>
      </p:pic>
    </p:spTree>
    <p:extLst>
      <p:ext uri="{BB962C8B-B14F-4D97-AF65-F5344CB8AC3E}">
        <p14:creationId xmlns:p14="http://schemas.microsoft.com/office/powerpoint/2010/main" val="2481290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FF0D4DE-CE4A-2991-AF1B-60DF311AB535}"/>
              </a:ext>
            </a:extLst>
          </p:cNvPr>
          <p:cNvPicPr>
            <a:picLocks noChangeAspect="1"/>
          </p:cNvPicPr>
          <p:nvPr/>
        </p:nvPicPr>
        <p:blipFill>
          <a:blip r:embed="rId2"/>
          <a:stretch>
            <a:fillRect/>
          </a:stretch>
        </p:blipFill>
        <p:spPr>
          <a:xfrm>
            <a:off x="1271544" y="875202"/>
            <a:ext cx="8866853" cy="597997"/>
          </a:xfrm>
          <a:prstGeom prst="rect">
            <a:avLst/>
          </a:prstGeom>
        </p:spPr>
      </p:pic>
      <p:pic>
        <p:nvPicPr>
          <p:cNvPr id="9" name="图片 8">
            <a:extLst>
              <a:ext uri="{FF2B5EF4-FFF2-40B4-BE49-F238E27FC236}">
                <a16:creationId xmlns:a16="http://schemas.microsoft.com/office/drawing/2014/main" id="{3904975E-1E90-A81A-1312-BCBE8B31B7D6}"/>
              </a:ext>
            </a:extLst>
          </p:cNvPr>
          <p:cNvPicPr>
            <a:picLocks noChangeAspect="1"/>
          </p:cNvPicPr>
          <p:nvPr/>
        </p:nvPicPr>
        <p:blipFill>
          <a:blip r:embed="rId3"/>
          <a:stretch>
            <a:fillRect/>
          </a:stretch>
        </p:blipFill>
        <p:spPr>
          <a:xfrm>
            <a:off x="1192616" y="1916411"/>
            <a:ext cx="9449985" cy="3319487"/>
          </a:xfrm>
          <a:prstGeom prst="rect">
            <a:avLst/>
          </a:prstGeom>
        </p:spPr>
      </p:pic>
    </p:spTree>
    <p:extLst>
      <p:ext uri="{BB962C8B-B14F-4D97-AF65-F5344CB8AC3E}">
        <p14:creationId xmlns:p14="http://schemas.microsoft.com/office/powerpoint/2010/main" val="1467286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C598695-5ABC-12EF-C295-BC921A40831C}"/>
              </a:ext>
            </a:extLst>
          </p:cNvPr>
          <p:cNvPicPr>
            <a:picLocks noChangeAspect="1"/>
          </p:cNvPicPr>
          <p:nvPr/>
        </p:nvPicPr>
        <p:blipFill>
          <a:blip r:embed="rId2"/>
          <a:stretch>
            <a:fillRect/>
          </a:stretch>
        </p:blipFill>
        <p:spPr>
          <a:xfrm>
            <a:off x="1638256" y="1040298"/>
            <a:ext cx="8221222" cy="628738"/>
          </a:xfrm>
          <a:prstGeom prst="rect">
            <a:avLst/>
          </a:prstGeom>
        </p:spPr>
      </p:pic>
      <p:pic>
        <p:nvPicPr>
          <p:cNvPr id="7" name="图片 6">
            <a:extLst>
              <a:ext uri="{FF2B5EF4-FFF2-40B4-BE49-F238E27FC236}">
                <a16:creationId xmlns:a16="http://schemas.microsoft.com/office/drawing/2014/main" id="{B3199C99-CB7A-2B17-5D42-711A5EA90361}"/>
              </a:ext>
            </a:extLst>
          </p:cNvPr>
          <p:cNvPicPr>
            <a:picLocks noChangeAspect="1"/>
          </p:cNvPicPr>
          <p:nvPr/>
        </p:nvPicPr>
        <p:blipFill>
          <a:blip r:embed="rId3"/>
          <a:stretch>
            <a:fillRect/>
          </a:stretch>
        </p:blipFill>
        <p:spPr>
          <a:xfrm>
            <a:off x="1406413" y="2684330"/>
            <a:ext cx="9192908" cy="1895740"/>
          </a:xfrm>
          <a:prstGeom prst="rect">
            <a:avLst/>
          </a:prstGeom>
        </p:spPr>
      </p:pic>
    </p:spTree>
    <p:extLst>
      <p:ext uri="{BB962C8B-B14F-4D97-AF65-F5344CB8AC3E}">
        <p14:creationId xmlns:p14="http://schemas.microsoft.com/office/powerpoint/2010/main" val="1126290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DF44B58-DF0B-F1C4-B45F-620B10929FE8}"/>
              </a:ext>
            </a:extLst>
          </p:cNvPr>
          <p:cNvPicPr>
            <a:picLocks noChangeAspect="1"/>
          </p:cNvPicPr>
          <p:nvPr/>
        </p:nvPicPr>
        <p:blipFill>
          <a:blip r:embed="rId3"/>
          <a:stretch>
            <a:fillRect/>
          </a:stretch>
        </p:blipFill>
        <p:spPr>
          <a:xfrm>
            <a:off x="1524486" y="1146661"/>
            <a:ext cx="8211696" cy="619211"/>
          </a:xfrm>
          <a:prstGeom prst="rect">
            <a:avLst/>
          </a:prstGeom>
        </p:spPr>
      </p:pic>
      <p:pic>
        <p:nvPicPr>
          <p:cNvPr id="7" name="图片 6">
            <a:extLst>
              <a:ext uri="{FF2B5EF4-FFF2-40B4-BE49-F238E27FC236}">
                <a16:creationId xmlns:a16="http://schemas.microsoft.com/office/drawing/2014/main" id="{ACF843F2-95F1-1581-3913-D0D21477FB87}"/>
              </a:ext>
            </a:extLst>
          </p:cNvPr>
          <p:cNvPicPr>
            <a:picLocks noChangeAspect="1"/>
          </p:cNvPicPr>
          <p:nvPr/>
        </p:nvPicPr>
        <p:blipFill>
          <a:blip r:embed="rId4"/>
          <a:stretch>
            <a:fillRect/>
          </a:stretch>
        </p:blipFill>
        <p:spPr>
          <a:xfrm>
            <a:off x="8979742" y="2064383"/>
            <a:ext cx="3105583" cy="2953162"/>
          </a:xfrm>
          <a:prstGeom prst="rect">
            <a:avLst/>
          </a:prstGeom>
        </p:spPr>
      </p:pic>
      <p:pic>
        <p:nvPicPr>
          <p:cNvPr id="11" name="图片 10">
            <a:extLst>
              <a:ext uri="{FF2B5EF4-FFF2-40B4-BE49-F238E27FC236}">
                <a16:creationId xmlns:a16="http://schemas.microsoft.com/office/drawing/2014/main" id="{5CF68F4A-3036-7260-40A6-C0613EBB0C43}"/>
              </a:ext>
            </a:extLst>
          </p:cNvPr>
          <p:cNvPicPr>
            <a:picLocks noChangeAspect="1"/>
          </p:cNvPicPr>
          <p:nvPr/>
        </p:nvPicPr>
        <p:blipFill>
          <a:blip r:embed="rId5"/>
          <a:stretch>
            <a:fillRect/>
          </a:stretch>
        </p:blipFill>
        <p:spPr>
          <a:xfrm>
            <a:off x="882643" y="2269199"/>
            <a:ext cx="7649643" cy="2543530"/>
          </a:xfrm>
          <a:prstGeom prst="rect">
            <a:avLst/>
          </a:prstGeom>
        </p:spPr>
      </p:pic>
    </p:spTree>
    <p:extLst>
      <p:ext uri="{BB962C8B-B14F-4D97-AF65-F5344CB8AC3E}">
        <p14:creationId xmlns:p14="http://schemas.microsoft.com/office/powerpoint/2010/main" val="1216432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795B8DD-D593-165B-9085-B4DF8B10A9DE}"/>
              </a:ext>
            </a:extLst>
          </p:cNvPr>
          <p:cNvPicPr>
            <a:picLocks noChangeAspect="1"/>
          </p:cNvPicPr>
          <p:nvPr/>
        </p:nvPicPr>
        <p:blipFill>
          <a:blip r:embed="rId2"/>
          <a:stretch>
            <a:fillRect/>
          </a:stretch>
        </p:blipFill>
        <p:spPr>
          <a:xfrm>
            <a:off x="1512839" y="521102"/>
            <a:ext cx="7580361" cy="1668029"/>
          </a:xfrm>
          <a:prstGeom prst="rect">
            <a:avLst/>
          </a:prstGeom>
        </p:spPr>
      </p:pic>
      <p:pic>
        <p:nvPicPr>
          <p:cNvPr id="7" name="图片 6">
            <a:extLst>
              <a:ext uri="{FF2B5EF4-FFF2-40B4-BE49-F238E27FC236}">
                <a16:creationId xmlns:a16="http://schemas.microsoft.com/office/drawing/2014/main" id="{59E66E3C-B06F-A4F3-66EB-6ABCBEAE57E7}"/>
              </a:ext>
            </a:extLst>
          </p:cNvPr>
          <p:cNvPicPr>
            <a:picLocks noChangeAspect="1"/>
          </p:cNvPicPr>
          <p:nvPr/>
        </p:nvPicPr>
        <p:blipFill>
          <a:blip r:embed="rId3"/>
          <a:stretch>
            <a:fillRect/>
          </a:stretch>
        </p:blipFill>
        <p:spPr>
          <a:xfrm>
            <a:off x="1738260" y="2667688"/>
            <a:ext cx="5390673" cy="3441643"/>
          </a:xfrm>
          <a:prstGeom prst="rect">
            <a:avLst/>
          </a:prstGeom>
        </p:spPr>
      </p:pic>
    </p:spTree>
    <p:extLst>
      <p:ext uri="{BB962C8B-B14F-4D97-AF65-F5344CB8AC3E}">
        <p14:creationId xmlns:p14="http://schemas.microsoft.com/office/powerpoint/2010/main" val="1486447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17AD09-2A11-3D2D-47A0-BF6FACBD6725}"/>
              </a:ext>
            </a:extLst>
          </p:cNvPr>
          <p:cNvPicPr>
            <a:picLocks noChangeAspect="1"/>
          </p:cNvPicPr>
          <p:nvPr/>
        </p:nvPicPr>
        <p:blipFill>
          <a:blip r:embed="rId2"/>
          <a:stretch>
            <a:fillRect/>
          </a:stretch>
        </p:blipFill>
        <p:spPr>
          <a:xfrm>
            <a:off x="1827743" y="485364"/>
            <a:ext cx="7554379" cy="5887272"/>
          </a:xfrm>
          <a:prstGeom prst="rect">
            <a:avLst/>
          </a:prstGeom>
        </p:spPr>
      </p:pic>
    </p:spTree>
    <p:extLst>
      <p:ext uri="{BB962C8B-B14F-4D97-AF65-F5344CB8AC3E}">
        <p14:creationId xmlns:p14="http://schemas.microsoft.com/office/powerpoint/2010/main" val="1818613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0298355-4D51-67A7-D511-AE9BF3902556}"/>
              </a:ext>
            </a:extLst>
          </p:cNvPr>
          <p:cNvPicPr>
            <a:picLocks noChangeAspect="1"/>
          </p:cNvPicPr>
          <p:nvPr/>
        </p:nvPicPr>
        <p:blipFill>
          <a:blip r:embed="rId2"/>
          <a:stretch>
            <a:fillRect/>
          </a:stretch>
        </p:blipFill>
        <p:spPr>
          <a:xfrm>
            <a:off x="1509136" y="547562"/>
            <a:ext cx="7761865" cy="1692033"/>
          </a:xfrm>
          <a:prstGeom prst="rect">
            <a:avLst/>
          </a:prstGeom>
        </p:spPr>
      </p:pic>
      <p:pic>
        <p:nvPicPr>
          <p:cNvPr id="7" name="图片 6">
            <a:extLst>
              <a:ext uri="{FF2B5EF4-FFF2-40B4-BE49-F238E27FC236}">
                <a16:creationId xmlns:a16="http://schemas.microsoft.com/office/drawing/2014/main" id="{DB5E95C3-0FF1-937E-B312-238EB16FE37B}"/>
              </a:ext>
            </a:extLst>
          </p:cNvPr>
          <p:cNvPicPr>
            <a:picLocks noChangeAspect="1"/>
          </p:cNvPicPr>
          <p:nvPr/>
        </p:nvPicPr>
        <p:blipFill>
          <a:blip r:embed="rId3"/>
          <a:stretch>
            <a:fillRect/>
          </a:stretch>
        </p:blipFill>
        <p:spPr>
          <a:xfrm>
            <a:off x="1684923" y="2970570"/>
            <a:ext cx="6773220" cy="2457793"/>
          </a:xfrm>
          <a:prstGeom prst="rect">
            <a:avLst/>
          </a:prstGeom>
        </p:spPr>
      </p:pic>
    </p:spTree>
    <p:extLst>
      <p:ext uri="{BB962C8B-B14F-4D97-AF65-F5344CB8AC3E}">
        <p14:creationId xmlns:p14="http://schemas.microsoft.com/office/powerpoint/2010/main" val="346656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B4E202-69D5-BA89-1B68-CE84DCA090DF}"/>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098E62A3-1621-E66E-12F3-D54AA7A7CCF2}"/>
              </a:ext>
            </a:extLst>
          </p:cNvPr>
          <p:cNvPicPr>
            <a:picLocks noGrp="1" noChangeAspect="1"/>
          </p:cNvPicPr>
          <p:nvPr>
            <p:ph idx="1"/>
          </p:nvPr>
        </p:nvPicPr>
        <p:blipFill>
          <a:blip r:embed="rId2"/>
          <a:stretch>
            <a:fillRect/>
          </a:stretch>
        </p:blipFill>
        <p:spPr>
          <a:xfrm>
            <a:off x="1746912" y="1444016"/>
            <a:ext cx="6601746" cy="676369"/>
          </a:xfrm>
          <a:prstGeom prst="rect">
            <a:avLst/>
          </a:prstGeom>
        </p:spPr>
      </p:pic>
    </p:spTree>
    <p:extLst>
      <p:ext uri="{BB962C8B-B14F-4D97-AF65-F5344CB8AC3E}">
        <p14:creationId xmlns:p14="http://schemas.microsoft.com/office/powerpoint/2010/main" val="2732657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9524027F-91F3-E53E-3A1A-4ABAA8408E1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accent1"/>
                </a:solidFill>
              </a:rPr>
              <a:t>第二章 最小二乘拟合</a:t>
            </a:r>
          </a:p>
        </p:txBody>
      </p:sp>
      <p:sp>
        <p:nvSpPr>
          <p:cNvPr id="4" name="内容占位符 3">
            <a:extLst>
              <a:ext uri="{FF2B5EF4-FFF2-40B4-BE49-F238E27FC236}">
                <a16:creationId xmlns:a16="http://schemas.microsoft.com/office/drawing/2014/main" id="{92E66420-4CFA-2A4A-90BD-BC01CC8DA27B}"/>
              </a:ext>
            </a:extLst>
          </p:cNvPr>
          <p:cNvSpPr>
            <a:spLocks noGrp="1"/>
          </p:cNvSpPr>
          <p:nvPr>
            <p:ph idx="1"/>
          </p:nvPr>
        </p:nvSpPr>
        <p:spPr/>
        <p:txBody>
          <a:bodyPr/>
          <a:lstStyle/>
          <a:p>
            <a:r>
              <a:rPr lang="zh-CN" altLang="en-US" dirty="0"/>
              <a:t>最小二乘问题</a:t>
            </a:r>
            <a:endParaRPr lang="en-US" altLang="zh-CN" dirty="0"/>
          </a:p>
          <a:p>
            <a:r>
              <a:rPr lang="zh-CN" altLang="en-US" dirty="0"/>
              <a:t>矛盾方程组与法方程</a:t>
            </a:r>
          </a:p>
        </p:txBody>
      </p:sp>
      <p:pic>
        <p:nvPicPr>
          <p:cNvPr id="3" name="图片 2">
            <a:extLst>
              <a:ext uri="{FF2B5EF4-FFF2-40B4-BE49-F238E27FC236}">
                <a16:creationId xmlns:a16="http://schemas.microsoft.com/office/drawing/2014/main" id="{7EE586C0-E36A-39A0-C5EE-44DF7B453C8A}"/>
              </a:ext>
            </a:extLst>
          </p:cNvPr>
          <p:cNvPicPr>
            <a:picLocks noChangeAspect="1"/>
          </p:cNvPicPr>
          <p:nvPr/>
        </p:nvPicPr>
        <p:blipFill>
          <a:blip r:embed="rId2"/>
          <a:stretch>
            <a:fillRect/>
          </a:stretch>
        </p:blipFill>
        <p:spPr>
          <a:xfrm>
            <a:off x="1498670" y="2895156"/>
            <a:ext cx="8097380" cy="3534268"/>
          </a:xfrm>
          <a:prstGeom prst="rect">
            <a:avLst/>
          </a:prstGeom>
        </p:spPr>
      </p:pic>
    </p:spTree>
    <p:extLst>
      <p:ext uri="{BB962C8B-B14F-4D97-AF65-F5344CB8AC3E}">
        <p14:creationId xmlns:p14="http://schemas.microsoft.com/office/powerpoint/2010/main" val="1955223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E021D6A-90A2-20F9-D689-D8E690C89D49}"/>
              </a:ext>
            </a:extLst>
          </p:cNvPr>
          <p:cNvPicPr>
            <a:picLocks noChangeAspect="1"/>
          </p:cNvPicPr>
          <p:nvPr/>
        </p:nvPicPr>
        <p:blipFill>
          <a:blip r:embed="rId2"/>
          <a:stretch>
            <a:fillRect/>
          </a:stretch>
        </p:blipFill>
        <p:spPr>
          <a:xfrm>
            <a:off x="1405888" y="1155397"/>
            <a:ext cx="9126224" cy="4344006"/>
          </a:xfrm>
          <a:prstGeom prst="rect">
            <a:avLst/>
          </a:prstGeom>
        </p:spPr>
      </p:pic>
    </p:spTree>
    <p:extLst>
      <p:ext uri="{BB962C8B-B14F-4D97-AF65-F5344CB8AC3E}">
        <p14:creationId xmlns:p14="http://schemas.microsoft.com/office/powerpoint/2010/main" val="3973271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46A77EE-FDDF-DE87-909A-25FD589FEB71}"/>
              </a:ext>
            </a:extLst>
          </p:cNvPr>
          <p:cNvPicPr>
            <a:picLocks noChangeAspect="1"/>
          </p:cNvPicPr>
          <p:nvPr/>
        </p:nvPicPr>
        <p:blipFill>
          <a:blip r:embed="rId3"/>
          <a:stretch>
            <a:fillRect/>
          </a:stretch>
        </p:blipFill>
        <p:spPr>
          <a:xfrm>
            <a:off x="1942520" y="1038671"/>
            <a:ext cx="8306959" cy="1190791"/>
          </a:xfrm>
          <a:prstGeom prst="rect">
            <a:avLst/>
          </a:prstGeom>
        </p:spPr>
      </p:pic>
      <p:pic>
        <p:nvPicPr>
          <p:cNvPr id="7" name="图片 6">
            <a:extLst>
              <a:ext uri="{FF2B5EF4-FFF2-40B4-BE49-F238E27FC236}">
                <a16:creationId xmlns:a16="http://schemas.microsoft.com/office/drawing/2014/main" id="{25D72743-9922-0251-67C0-532990BEFFA7}"/>
              </a:ext>
            </a:extLst>
          </p:cNvPr>
          <p:cNvPicPr>
            <a:picLocks noChangeAspect="1"/>
          </p:cNvPicPr>
          <p:nvPr/>
        </p:nvPicPr>
        <p:blipFill>
          <a:blip r:embed="rId4"/>
          <a:stretch>
            <a:fillRect/>
          </a:stretch>
        </p:blipFill>
        <p:spPr>
          <a:xfrm>
            <a:off x="2873038" y="2732476"/>
            <a:ext cx="6236020" cy="2612720"/>
          </a:xfrm>
          <a:prstGeom prst="rect">
            <a:avLst/>
          </a:prstGeom>
        </p:spPr>
      </p:pic>
    </p:spTree>
    <p:extLst>
      <p:ext uri="{BB962C8B-B14F-4D97-AF65-F5344CB8AC3E}">
        <p14:creationId xmlns:p14="http://schemas.microsoft.com/office/powerpoint/2010/main" val="393221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64D7859-2213-6745-7422-206FCC4F4508}"/>
              </a:ext>
            </a:extLst>
          </p:cNvPr>
          <p:cNvPicPr>
            <a:picLocks noChangeAspect="1"/>
          </p:cNvPicPr>
          <p:nvPr/>
        </p:nvPicPr>
        <p:blipFill>
          <a:blip r:embed="rId2"/>
          <a:stretch>
            <a:fillRect/>
          </a:stretch>
        </p:blipFill>
        <p:spPr>
          <a:xfrm>
            <a:off x="912723" y="2145965"/>
            <a:ext cx="5595586" cy="3691293"/>
          </a:xfrm>
          <a:prstGeom prst="rect">
            <a:avLst/>
          </a:prstGeom>
        </p:spPr>
      </p:pic>
      <p:pic>
        <p:nvPicPr>
          <p:cNvPr id="3" name="图片 2">
            <a:extLst>
              <a:ext uri="{FF2B5EF4-FFF2-40B4-BE49-F238E27FC236}">
                <a16:creationId xmlns:a16="http://schemas.microsoft.com/office/drawing/2014/main" id="{77A7DEE7-B5EE-7A04-5850-BFC871FE4D8B}"/>
              </a:ext>
            </a:extLst>
          </p:cNvPr>
          <p:cNvPicPr>
            <a:picLocks noChangeAspect="1"/>
          </p:cNvPicPr>
          <p:nvPr/>
        </p:nvPicPr>
        <p:blipFill>
          <a:blip r:embed="rId3"/>
          <a:stretch>
            <a:fillRect/>
          </a:stretch>
        </p:blipFill>
        <p:spPr>
          <a:xfrm>
            <a:off x="972117" y="1020742"/>
            <a:ext cx="7030431" cy="295316"/>
          </a:xfrm>
          <a:prstGeom prst="rect">
            <a:avLst/>
          </a:prstGeom>
        </p:spPr>
      </p:pic>
      <p:pic>
        <p:nvPicPr>
          <p:cNvPr id="9" name="图片 8">
            <a:extLst>
              <a:ext uri="{FF2B5EF4-FFF2-40B4-BE49-F238E27FC236}">
                <a16:creationId xmlns:a16="http://schemas.microsoft.com/office/drawing/2014/main" id="{A80AC0CC-BC54-C333-0EC5-6104E7B17996}"/>
              </a:ext>
            </a:extLst>
          </p:cNvPr>
          <p:cNvPicPr>
            <a:picLocks noChangeAspect="1"/>
          </p:cNvPicPr>
          <p:nvPr/>
        </p:nvPicPr>
        <p:blipFill>
          <a:blip r:embed="rId4"/>
          <a:stretch>
            <a:fillRect/>
          </a:stretch>
        </p:blipFill>
        <p:spPr>
          <a:xfrm>
            <a:off x="7535173" y="2356859"/>
            <a:ext cx="2286319" cy="704948"/>
          </a:xfrm>
          <a:prstGeom prst="rect">
            <a:avLst/>
          </a:prstGeom>
        </p:spPr>
      </p:pic>
      <p:pic>
        <p:nvPicPr>
          <p:cNvPr id="12" name="图片 11">
            <a:extLst>
              <a:ext uri="{FF2B5EF4-FFF2-40B4-BE49-F238E27FC236}">
                <a16:creationId xmlns:a16="http://schemas.microsoft.com/office/drawing/2014/main" id="{D6759FA6-CF6D-C3D4-AB43-8B6672007528}"/>
              </a:ext>
            </a:extLst>
          </p:cNvPr>
          <p:cNvPicPr>
            <a:picLocks noChangeAspect="1"/>
          </p:cNvPicPr>
          <p:nvPr/>
        </p:nvPicPr>
        <p:blipFill>
          <a:blip r:embed="rId5"/>
          <a:stretch>
            <a:fillRect/>
          </a:stretch>
        </p:blipFill>
        <p:spPr>
          <a:xfrm>
            <a:off x="7308115" y="3116418"/>
            <a:ext cx="2943636" cy="2800741"/>
          </a:xfrm>
          <a:prstGeom prst="rect">
            <a:avLst/>
          </a:prstGeom>
        </p:spPr>
      </p:pic>
    </p:spTree>
    <p:extLst>
      <p:ext uri="{BB962C8B-B14F-4D97-AF65-F5344CB8AC3E}">
        <p14:creationId xmlns:p14="http://schemas.microsoft.com/office/powerpoint/2010/main" val="1193673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2638861-A086-32EF-A717-14285A97EAA1}"/>
              </a:ext>
            </a:extLst>
          </p:cNvPr>
          <p:cNvPicPr>
            <a:picLocks noChangeAspect="1"/>
          </p:cNvPicPr>
          <p:nvPr/>
        </p:nvPicPr>
        <p:blipFill>
          <a:blip r:embed="rId2"/>
          <a:stretch>
            <a:fillRect/>
          </a:stretch>
        </p:blipFill>
        <p:spPr>
          <a:xfrm>
            <a:off x="1907860" y="949209"/>
            <a:ext cx="4515480" cy="1657581"/>
          </a:xfrm>
          <a:prstGeom prst="rect">
            <a:avLst/>
          </a:prstGeom>
        </p:spPr>
      </p:pic>
      <p:pic>
        <p:nvPicPr>
          <p:cNvPr id="7" name="图片 6">
            <a:extLst>
              <a:ext uri="{FF2B5EF4-FFF2-40B4-BE49-F238E27FC236}">
                <a16:creationId xmlns:a16="http://schemas.microsoft.com/office/drawing/2014/main" id="{E993940B-3207-874F-A418-54A5D18A0673}"/>
              </a:ext>
            </a:extLst>
          </p:cNvPr>
          <p:cNvPicPr>
            <a:picLocks noChangeAspect="1"/>
          </p:cNvPicPr>
          <p:nvPr/>
        </p:nvPicPr>
        <p:blipFill>
          <a:blip r:embed="rId3"/>
          <a:stretch>
            <a:fillRect/>
          </a:stretch>
        </p:blipFill>
        <p:spPr>
          <a:xfrm>
            <a:off x="2000305" y="3216171"/>
            <a:ext cx="5101085" cy="1444752"/>
          </a:xfrm>
          <a:prstGeom prst="rect">
            <a:avLst/>
          </a:prstGeom>
        </p:spPr>
      </p:pic>
    </p:spTree>
    <p:extLst>
      <p:ext uri="{BB962C8B-B14F-4D97-AF65-F5344CB8AC3E}">
        <p14:creationId xmlns:p14="http://schemas.microsoft.com/office/powerpoint/2010/main" val="2011970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E02B174-5004-5BA4-C0C0-B2249E00B2CE}"/>
              </a:ext>
            </a:extLst>
          </p:cNvPr>
          <p:cNvPicPr>
            <a:picLocks noChangeAspect="1"/>
          </p:cNvPicPr>
          <p:nvPr/>
        </p:nvPicPr>
        <p:blipFill>
          <a:blip r:embed="rId2"/>
          <a:stretch>
            <a:fillRect/>
          </a:stretch>
        </p:blipFill>
        <p:spPr>
          <a:xfrm>
            <a:off x="1247432" y="1078620"/>
            <a:ext cx="9402046" cy="3421662"/>
          </a:xfrm>
          <a:prstGeom prst="rect">
            <a:avLst/>
          </a:prstGeom>
        </p:spPr>
      </p:pic>
    </p:spTree>
    <p:extLst>
      <p:ext uri="{BB962C8B-B14F-4D97-AF65-F5344CB8AC3E}">
        <p14:creationId xmlns:p14="http://schemas.microsoft.com/office/powerpoint/2010/main" val="226418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3F77640-0AE3-FF30-1F75-0428479796A5}"/>
              </a:ext>
            </a:extLst>
          </p:cNvPr>
          <p:cNvPicPr>
            <a:picLocks noChangeAspect="1"/>
          </p:cNvPicPr>
          <p:nvPr/>
        </p:nvPicPr>
        <p:blipFill>
          <a:blip r:embed="rId2"/>
          <a:stretch>
            <a:fillRect/>
          </a:stretch>
        </p:blipFill>
        <p:spPr>
          <a:xfrm>
            <a:off x="6651784" y="389641"/>
            <a:ext cx="5427010" cy="2294293"/>
          </a:xfrm>
          <a:prstGeom prst="rect">
            <a:avLst/>
          </a:prstGeom>
        </p:spPr>
      </p:pic>
      <p:pic>
        <p:nvPicPr>
          <p:cNvPr id="10" name="图片 9">
            <a:extLst>
              <a:ext uri="{FF2B5EF4-FFF2-40B4-BE49-F238E27FC236}">
                <a16:creationId xmlns:a16="http://schemas.microsoft.com/office/drawing/2014/main" id="{1022C768-CD18-DE28-5642-3FF7FC2168D5}"/>
              </a:ext>
            </a:extLst>
          </p:cNvPr>
          <p:cNvPicPr>
            <a:picLocks noChangeAspect="1"/>
          </p:cNvPicPr>
          <p:nvPr/>
        </p:nvPicPr>
        <p:blipFill>
          <a:blip r:embed="rId3"/>
          <a:stretch>
            <a:fillRect/>
          </a:stretch>
        </p:blipFill>
        <p:spPr>
          <a:xfrm>
            <a:off x="1046851" y="494546"/>
            <a:ext cx="4795149" cy="1799257"/>
          </a:xfrm>
          <a:prstGeom prst="rect">
            <a:avLst/>
          </a:prstGeom>
        </p:spPr>
      </p:pic>
      <p:pic>
        <p:nvPicPr>
          <p:cNvPr id="12" name="图片 11">
            <a:extLst>
              <a:ext uri="{FF2B5EF4-FFF2-40B4-BE49-F238E27FC236}">
                <a16:creationId xmlns:a16="http://schemas.microsoft.com/office/drawing/2014/main" id="{16FBBD3E-1114-24E8-5A9A-FD328C7F1DAA}"/>
              </a:ext>
            </a:extLst>
          </p:cNvPr>
          <p:cNvPicPr>
            <a:picLocks noChangeAspect="1"/>
          </p:cNvPicPr>
          <p:nvPr/>
        </p:nvPicPr>
        <p:blipFill>
          <a:blip r:embed="rId4"/>
          <a:stretch>
            <a:fillRect/>
          </a:stretch>
        </p:blipFill>
        <p:spPr>
          <a:xfrm>
            <a:off x="5114594" y="2939959"/>
            <a:ext cx="5753903" cy="3248478"/>
          </a:xfrm>
          <a:prstGeom prst="rect">
            <a:avLst/>
          </a:prstGeom>
        </p:spPr>
      </p:pic>
      <p:pic>
        <p:nvPicPr>
          <p:cNvPr id="14" name="图片 13">
            <a:extLst>
              <a:ext uri="{FF2B5EF4-FFF2-40B4-BE49-F238E27FC236}">
                <a16:creationId xmlns:a16="http://schemas.microsoft.com/office/drawing/2014/main" id="{55B8E0FE-6BCC-57EC-0743-ACEBFAAC17C8}"/>
              </a:ext>
            </a:extLst>
          </p:cNvPr>
          <p:cNvPicPr>
            <a:picLocks noChangeAspect="1"/>
          </p:cNvPicPr>
          <p:nvPr/>
        </p:nvPicPr>
        <p:blipFill>
          <a:blip r:embed="rId5"/>
          <a:stretch>
            <a:fillRect/>
          </a:stretch>
        </p:blipFill>
        <p:spPr>
          <a:xfrm>
            <a:off x="1046851" y="3034640"/>
            <a:ext cx="4067743" cy="1352739"/>
          </a:xfrm>
          <a:prstGeom prst="rect">
            <a:avLst/>
          </a:prstGeom>
        </p:spPr>
      </p:pic>
    </p:spTree>
    <p:extLst>
      <p:ext uri="{BB962C8B-B14F-4D97-AF65-F5344CB8AC3E}">
        <p14:creationId xmlns:p14="http://schemas.microsoft.com/office/powerpoint/2010/main" val="225514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2748A03-F211-1EF7-AC75-C5A982354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18001" y="-1866746"/>
            <a:ext cx="3415061" cy="7589024"/>
          </a:xfrm>
          <a:prstGeom prst="rect">
            <a:avLst/>
          </a:prstGeom>
        </p:spPr>
      </p:pic>
    </p:spTree>
    <p:extLst>
      <p:ext uri="{BB962C8B-B14F-4D97-AF65-F5344CB8AC3E}">
        <p14:creationId xmlns:p14="http://schemas.microsoft.com/office/powerpoint/2010/main" val="108507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EE6AB1-9CCD-4A2A-AA2D-C23E028ABF38}"/>
              </a:ext>
            </a:extLst>
          </p:cNvPr>
          <p:cNvSpPr>
            <a:spLocks noGrp="1"/>
          </p:cNvSpPr>
          <p:nvPr>
            <p:ph type="title"/>
          </p:nvPr>
        </p:nvSpPr>
        <p:spPr/>
        <p:txBody>
          <a:bodyPr>
            <a:normAutofit/>
          </a:bodyPr>
          <a:lstStyle/>
          <a:p>
            <a:r>
              <a:rPr lang="zh-CN" altLang="en-US" sz="3200" dirty="0">
                <a:solidFill>
                  <a:schemeClr val="accent1"/>
                </a:solidFill>
              </a:rPr>
              <a:t>第五章 求解线性方程组的迭代方法</a:t>
            </a:r>
          </a:p>
        </p:txBody>
      </p:sp>
      <p:sp>
        <p:nvSpPr>
          <p:cNvPr id="3" name="内容占位符 2">
            <a:extLst>
              <a:ext uri="{FF2B5EF4-FFF2-40B4-BE49-F238E27FC236}">
                <a16:creationId xmlns:a16="http://schemas.microsoft.com/office/drawing/2014/main" id="{4D3CDB1C-12AF-4317-8C58-026912DA03FF}"/>
              </a:ext>
            </a:extLst>
          </p:cNvPr>
          <p:cNvSpPr>
            <a:spLocks noGrp="1"/>
          </p:cNvSpPr>
          <p:nvPr>
            <p:ph idx="1"/>
          </p:nvPr>
        </p:nvSpPr>
        <p:spPr/>
        <p:txBody>
          <a:bodyPr/>
          <a:lstStyle/>
          <a:p>
            <a:r>
              <a:rPr lang="en-US" altLang="zh-CN" dirty="0"/>
              <a:t>Jacobi</a:t>
            </a:r>
            <a:r>
              <a:rPr lang="zh-CN" altLang="en-US" dirty="0"/>
              <a:t>迭代</a:t>
            </a:r>
            <a:endParaRPr lang="en-US" altLang="zh-CN" dirty="0"/>
          </a:p>
          <a:p>
            <a:endParaRPr lang="en-US" altLang="zh-CN" dirty="0"/>
          </a:p>
          <a:p>
            <a:r>
              <a:rPr lang="en-US" altLang="zh-CN" dirty="0"/>
              <a:t>G-S</a:t>
            </a:r>
            <a:r>
              <a:rPr lang="zh-CN" altLang="en-US" dirty="0"/>
              <a:t>迭代</a:t>
            </a:r>
            <a:endParaRPr lang="en-US" altLang="zh-CN" dirty="0"/>
          </a:p>
          <a:p>
            <a:endParaRPr lang="en-US" altLang="zh-CN" dirty="0"/>
          </a:p>
          <a:p>
            <a:r>
              <a:rPr lang="en-US" altLang="zh-CN" dirty="0"/>
              <a:t>SOR</a:t>
            </a:r>
            <a:r>
              <a:rPr lang="zh-CN" altLang="en-US" dirty="0"/>
              <a:t>迭代</a:t>
            </a:r>
          </a:p>
        </p:txBody>
      </p:sp>
      <p:pic>
        <p:nvPicPr>
          <p:cNvPr id="5" name="图片 4">
            <a:extLst>
              <a:ext uri="{FF2B5EF4-FFF2-40B4-BE49-F238E27FC236}">
                <a16:creationId xmlns:a16="http://schemas.microsoft.com/office/drawing/2014/main" id="{EDD21177-B478-229F-86C7-8A1B0776F778}"/>
              </a:ext>
            </a:extLst>
          </p:cNvPr>
          <p:cNvPicPr>
            <a:picLocks noChangeAspect="1"/>
          </p:cNvPicPr>
          <p:nvPr/>
        </p:nvPicPr>
        <p:blipFill>
          <a:blip r:embed="rId2"/>
          <a:stretch>
            <a:fillRect/>
          </a:stretch>
        </p:blipFill>
        <p:spPr>
          <a:xfrm>
            <a:off x="4895999" y="1804099"/>
            <a:ext cx="3428571" cy="440574"/>
          </a:xfrm>
          <a:prstGeom prst="rect">
            <a:avLst/>
          </a:prstGeom>
        </p:spPr>
      </p:pic>
      <p:pic>
        <p:nvPicPr>
          <p:cNvPr id="9" name="图片 8">
            <a:extLst>
              <a:ext uri="{FF2B5EF4-FFF2-40B4-BE49-F238E27FC236}">
                <a16:creationId xmlns:a16="http://schemas.microsoft.com/office/drawing/2014/main" id="{4DDC2D87-C180-3BB1-A733-392427E5FF11}"/>
              </a:ext>
            </a:extLst>
          </p:cNvPr>
          <p:cNvPicPr>
            <a:picLocks noChangeAspect="1"/>
          </p:cNvPicPr>
          <p:nvPr/>
        </p:nvPicPr>
        <p:blipFill>
          <a:blip r:embed="rId3"/>
          <a:stretch>
            <a:fillRect/>
          </a:stretch>
        </p:blipFill>
        <p:spPr>
          <a:xfrm>
            <a:off x="4895999" y="2785312"/>
            <a:ext cx="3638331" cy="537569"/>
          </a:xfrm>
          <a:prstGeom prst="rect">
            <a:avLst/>
          </a:prstGeom>
        </p:spPr>
      </p:pic>
      <p:pic>
        <p:nvPicPr>
          <p:cNvPr id="13" name="图片 12">
            <a:extLst>
              <a:ext uri="{FF2B5EF4-FFF2-40B4-BE49-F238E27FC236}">
                <a16:creationId xmlns:a16="http://schemas.microsoft.com/office/drawing/2014/main" id="{B560420C-DBEA-B752-C4C6-74261169279D}"/>
              </a:ext>
            </a:extLst>
          </p:cNvPr>
          <p:cNvPicPr>
            <a:picLocks noChangeAspect="1"/>
          </p:cNvPicPr>
          <p:nvPr/>
        </p:nvPicPr>
        <p:blipFill>
          <a:blip r:embed="rId4"/>
          <a:stretch>
            <a:fillRect/>
          </a:stretch>
        </p:blipFill>
        <p:spPr>
          <a:xfrm>
            <a:off x="5006066" y="3863520"/>
            <a:ext cx="6184902" cy="394781"/>
          </a:xfrm>
          <a:prstGeom prst="rect">
            <a:avLst/>
          </a:prstGeom>
        </p:spPr>
      </p:pic>
      <p:pic>
        <p:nvPicPr>
          <p:cNvPr id="15" name="图片 14">
            <a:extLst>
              <a:ext uri="{FF2B5EF4-FFF2-40B4-BE49-F238E27FC236}">
                <a16:creationId xmlns:a16="http://schemas.microsoft.com/office/drawing/2014/main" id="{8925CBDF-9797-C913-A5E6-7CD850752087}"/>
              </a:ext>
            </a:extLst>
          </p:cNvPr>
          <p:cNvPicPr>
            <a:picLocks noChangeAspect="1"/>
          </p:cNvPicPr>
          <p:nvPr/>
        </p:nvPicPr>
        <p:blipFill>
          <a:blip r:embed="rId5"/>
          <a:stretch>
            <a:fillRect/>
          </a:stretch>
        </p:blipFill>
        <p:spPr>
          <a:xfrm>
            <a:off x="5006066" y="4530609"/>
            <a:ext cx="3833134" cy="404375"/>
          </a:xfrm>
          <a:prstGeom prst="rect">
            <a:avLst/>
          </a:prstGeom>
        </p:spPr>
      </p:pic>
      <p:pic>
        <p:nvPicPr>
          <p:cNvPr id="17" name="图片 16">
            <a:extLst>
              <a:ext uri="{FF2B5EF4-FFF2-40B4-BE49-F238E27FC236}">
                <a16:creationId xmlns:a16="http://schemas.microsoft.com/office/drawing/2014/main" id="{9741C4FB-3FCE-BA36-8C47-AA6F9E7FA4BE}"/>
              </a:ext>
            </a:extLst>
          </p:cNvPr>
          <p:cNvPicPr>
            <a:picLocks noChangeAspect="1"/>
          </p:cNvPicPr>
          <p:nvPr/>
        </p:nvPicPr>
        <p:blipFill>
          <a:blip r:embed="rId6"/>
          <a:stretch>
            <a:fillRect/>
          </a:stretch>
        </p:blipFill>
        <p:spPr>
          <a:xfrm>
            <a:off x="5006066" y="3322881"/>
            <a:ext cx="1433399" cy="273380"/>
          </a:xfrm>
          <a:prstGeom prst="rect">
            <a:avLst/>
          </a:prstGeom>
        </p:spPr>
      </p:pic>
      <p:pic>
        <p:nvPicPr>
          <p:cNvPr id="19" name="图片 18">
            <a:extLst>
              <a:ext uri="{FF2B5EF4-FFF2-40B4-BE49-F238E27FC236}">
                <a16:creationId xmlns:a16="http://schemas.microsoft.com/office/drawing/2014/main" id="{77D7816D-978A-2D30-81F0-1907AF6BAA39}"/>
              </a:ext>
            </a:extLst>
          </p:cNvPr>
          <p:cNvPicPr>
            <a:picLocks noChangeAspect="1"/>
          </p:cNvPicPr>
          <p:nvPr/>
        </p:nvPicPr>
        <p:blipFill>
          <a:blip r:embed="rId7"/>
          <a:stretch>
            <a:fillRect/>
          </a:stretch>
        </p:blipFill>
        <p:spPr>
          <a:xfrm>
            <a:off x="4974948" y="2277631"/>
            <a:ext cx="1281919" cy="318439"/>
          </a:xfrm>
          <a:prstGeom prst="rect">
            <a:avLst/>
          </a:prstGeom>
        </p:spPr>
      </p:pic>
    </p:spTree>
    <p:extLst>
      <p:ext uri="{BB962C8B-B14F-4D97-AF65-F5344CB8AC3E}">
        <p14:creationId xmlns:p14="http://schemas.microsoft.com/office/powerpoint/2010/main" val="166147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EE6AB1-9CCD-4A2A-AA2D-C23E028ABF38}"/>
              </a:ext>
            </a:extLst>
          </p:cNvPr>
          <p:cNvSpPr>
            <a:spLocks noGrp="1"/>
          </p:cNvSpPr>
          <p:nvPr>
            <p:ph type="title"/>
          </p:nvPr>
        </p:nvSpPr>
        <p:spPr/>
        <p:txBody>
          <a:bodyPr>
            <a:normAutofit/>
          </a:bodyPr>
          <a:lstStyle/>
          <a:p>
            <a:r>
              <a:rPr lang="zh-CN" altLang="en-US" sz="3200" dirty="0">
                <a:solidFill>
                  <a:schemeClr val="accent1"/>
                </a:solidFill>
              </a:rPr>
              <a:t>迭代收敛条件</a:t>
            </a:r>
          </a:p>
        </p:txBody>
      </p:sp>
      <p:pic>
        <p:nvPicPr>
          <p:cNvPr id="6" name="图片 5">
            <a:extLst>
              <a:ext uri="{FF2B5EF4-FFF2-40B4-BE49-F238E27FC236}">
                <a16:creationId xmlns:a16="http://schemas.microsoft.com/office/drawing/2014/main" id="{52C411F1-81DF-5867-309E-F97E84F0ABC1}"/>
              </a:ext>
            </a:extLst>
          </p:cNvPr>
          <p:cNvPicPr>
            <a:picLocks noChangeAspect="1"/>
          </p:cNvPicPr>
          <p:nvPr/>
        </p:nvPicPr>
        <p:blipFill>
          <a:blip r:embed="rId2"/>
          <a:stretch>
            <a:fillRect/>
          </a:stretch>
        </p:blipFill>
        <p:spPr>
          <a:xfrm>
            <a:off x="838200" y="1690688"/>
            <a:ext cx="2248214" cy="466790"/>
          </a:xfrm>
          <a:prstGeom prst="rect">
            <a:avLst/>
          </a:prstGeom>
        </p:spPr>
      </p:pic>
      <p:pic>
        <p:nvPicPr>
          <p:cNvPr id="8" name="图片 7">
            <a:extLst>
              <a:ext uri="{FF2B5EF4-FFF2-40B4-BE49-F238E27FC236}">
                <a16:creationId xmlns:a16="http://schemas.microsoft.com/office/drawing/2014/main" id="{3C64152B-3BDE-2AF2-221E-FCE4238B3C1C}"/>
              </a:ext>
            </a:extLst>
          </p:cNvPr>
          <p:cNvPicPr>
            <a:picLocks noChangeAspect="1"/>
          </p:cNvPicPr>
          <p:nvPr/>
        </p:nvPicPr>
        <p:blipFill>
          <a:blip r:embed="rId3"/>
          <a:stretch>
            <a:fillRect/>
          </a:stretch>
        </p:blipFill>
        <p:spPr>
          <a:xfrm>
            <a:off x="520709" y="2455120"/>
            <a:ext cx="7459116" cy="3048425"/>
          </a:xfrm>
          <a:prstGeom prst="rect">
            <a:avLst/>
          </a:prstGeom>
        </p:spPr>
      </p:pic>
      <p:pic>
        <p:nvPicPr>
          <p:cNvPr id="14" name="图片 13">
            <a:extLst>
              <a:ext uri="{FF2B5EF4-FFF2-40B4-BE49-F238E27FC236}">
                <a16:creationId xmlns:a16="http://schemas.microsoft.com/office/drawing/2014/main" id="{AC94A325-5582-469A-5927-64B056E17C45}"/>
              </a:ext>
            </a:extLst>
          </p:cNvPr>
          <p:cNvPicPr>
            <a:picLocks noChangeAspect="1"/>
          </p:cNvPicPr>
          <p:nvPr/>
        </p:nvPicPr>
        <p:blipFill>
          <a:blip r:embed="rId4"/>
          <a:stretch>
            <a:fillRect/>
          </a:stretch>
        </p:blipFill>
        <p:spPr>
          <a:xfrm>
            <a:off x="3177934" y="5930239"/>
            <a:ext cx="1724266" cy="362001"/>
          </a:xfrm>
          <a:prstGeom prst="rect">
            <a:avLst/>
          </a:prstGeom>
        </p:spPr>
      </p:pic>
      <p:sp>
        <p:nvSpPr>
          <p:cNvPr id="16" name="文本框 15">
            <a:extLst>
              <a:ext uri="{FF2B5EF4-FFF2-40B4-BE49-F238E27FC236}">
                <a16:creationId xmlns:a16="http://schemas.microsoft.com/office/drawing/2014/main" id="{D8C4C511-02FB-376B-4C9C-E6A383187183}"/>
              </a:ext>
            </a:extLst>
          </p:cNvPr>
          <p:cNvSpPr txBox="1"/>
          <p:nvPr/>
        </p:nvSpPr>
        <p:spPr>
          <a:xfrm>
            <a:off x="1634067" y="5922908"/>
            <a:ext cx="1659467" cy="369332"/>
          </a:xfrm>
          <a:prstGeom prst="rect">
            <a:avLst/>
          </a:prstGeom>
          <a:noFill/>
        </p:spPr>
        <p:txBody>
          <a:bodyPr wrap="square" rtlCol="0">
            <a:spAutoFit/>
          </a:bodyPr>
          <a:lstStyle/>
          <a:p>
            <a:r>
              <a:rPr lang="zh-CN" altLang="en-US" dirty="0">
                <a:solidFill>
                  <a:schemeClr val="accent1"/>
                </a:solidFill>
              </a:rPr>
              <a:t>充要条件</a:t>
            </a:r>
            <a:r>
              <a:rPr lang="zh-CN" altLang="en-US" dirty="0"/>
              <a:t>：</a:t>
            </a:r>
          </a:p>
        </p:txBody>
      </p:sp>
      <p:sp>
        <p:nvSpPr>
          <p:cNvPr id="3" name="星形: 五角 2">
            <a:extLst>
              <a:ext uri="{FF2B5EF4-FFF2-40B4-BE49-F238E27FC236}">
                <a16:creationId xmlns:a16="http://schemas.microsoft.com/office/drawing/2014/main" id="{50D884CE-124F-9EEB-097D-76B0712F5AE0}"/>
              </a:ext>
            </a:extLst>
          </p:cNvPr>
          <p:cNvSpPr/>
          <p:nvPr/>
        </p:nvSpPr>
        <p:spPr>
          <a:xfrm>
            <a:off x="6300439" y="5857935"/>
            <a:ext cx="524107" cy="477892"/>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617814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4984</TotalTime>
  <Words>867</Words>
  <Application>Microsoft Office PowerPoint</Application>
  <PresentationFormat>宽屏</PresentationFormat>
  <Paragraphs>103</Paragraphs>
  <Slides>51</Slides>
  <Notes>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51</vt:i4>
      </vt:variant>
    </vt:vector>
  </HeadingPairs>
  <TitlesOfParts>
    <vt:vector size="56" baseType="lpstr">
      <vt:lpstr>等线</vt:lpstr>
      <vt:lpstr>等线 Light</vt:lpstr>
      <vt:lpstr>Arial</vt:lpstr>
      <vt:lpstr>Cambria Math</vt:lpstr>
      <vt:lpstr>Office 主题​​</vt:lpstr>
      <vt:lpstr>计算方法习题课</vt:lpstr>
      <vt:lpstr>第三章 非线性方程求根</vt:lpstr>
      <vt:lpstr>PowerPoint 演示文稿</vt:lpstr>
      <vt:lpstr>PowerPoint 演示文稿</vt:lpstr>
      <vt:lpstr>PowerPoint 演示文稿</vt:lpstr>
      <vt:lpstr>PowerPoint 演示文稿</vt:lpstr>
      <vt:lpstr>PowerPoint 演示文稿</vt:lpstr>
      <vt:lpstr>第五章 求解线性方程组的迭代方法</vt:lpstr>
      <vt:lpstr>迭代收敛条件</vt:lpstr>
      <vt:lpstr>迭代收敛条件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特征值与特征向量</vt:lpstr>
      <vt:lpstr>幂法与反幂法</vt:lpstr>
      <vt:lpstr>Jacobi方法</vt:lpstr>
      <vt:lpstr>作业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计算方法习题课</dc:title>
  <dc:creator>soft sis</dc:creator>
  <cp:lastModifiedBy>柳 士博</cp:lastModifiedBy>
  <cp:revision>7</cp:revision>
  <dcterms:created xsi:type="dcterms:W3CDTF">2022-05-03T09:25:03Z</dcterms:created>
  <dcterms:modified xsi:type="dcterms:W3CDTF">2022-10-26T05:28:43Z</dcterms:modified>
</cp:coreProperties>
</file>